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56" r:id="rId3"/>
    <p:sldId id="262" r:id="rId4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434" autoAdjust="0"/>
  </p:normalViewPr>
  <p:slideViewPr>
    <p:cSldViewPr>
      <p:cViewPr>
        <p:scale>
          <a:sx n="100" d="100"/>
          <a:sy n="100" d="100"/>
        </p:scale>
        <p:origin x="1056" y="-28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792B6-E938-4BA9-96E2-D3DF53B48813}" type="datetimeFigureOut">
              <a:rPr lang="fr-FR" smtClean="0"/>
              <a:t>29/11/2018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B2532-B6C4-456F-AE36-4021B08DDB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985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B2532-B6C4-456F-AE36-4021B08DDB6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743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B2532-B6C4-456F-AE36-4021B08DDB6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365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B2532-B6C4-456F-AE36-4021B08DDB6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180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6DC-3D55-46E9-9C4E-2C00F07C5B59}" type="datetimeFigureOut">
              <a:rPr lang="fr-FR" smtClean="0"/>
              <a:t>29/11/2018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25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6DC-3D55-46E9-9C4E-2C00F07C5B59}" type="datetimeFigureOut">
              <a:rPr lang="fr-FR" smtClean="0"/>
              <a:t>29/11/2018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289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386387" y="396701"/>
            <a:ext cx="1671638" cy="845220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71475" y="396701"/>
            <a:ext cx="4900613" cy="845220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6DC-3D55-46E9-9C4E-2C00F07C5B59}" type="datetimeFigureOut">
              <a:rPr lang="fr-FR" smtClean="0"/>
              <a:t>29/11/2018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49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6DC-3D55-46E9-9C4E-2C00F07C5B59}" type="datetimeFigureOut">
              <a:rPr lang="fr-FR" smtClean="0"/>
              <a:t>29/11/2018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97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6DC-3D55-46E9-9C4E-2C00F07C5B59}" type="datetimeFigureOut">
              <a:rPr lang="fr-FR" smtClean="0"/>
              <a:t>29/11/2018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64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71475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71900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6DC-3D55-46E9-9C4E-2C00F07C5B59}" type="datetimeFigureOut">
              <a:rPr lang="fr-FR" smtClean="0"/>
              <a:t>29/11/2018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81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6DC-3D55-46E9-9C4E-2C00F07C5B59}" type="datetimeFigureOut">
              <a:rPr lang="fr-FR" smtClean="0"/>
              <a:t>29/11/2018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2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6DC-3D55-46E9-9C4E-2C00F07C5B59}" type="datetimeFigureOut">
              <a:rPr lang="fr-FR" smtClean="0"/>
              <a:t>29/11/2018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36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6DC-3D55-46E9-9C4E-2C00F07C5B59}" type="datetimeFigureOut">
              <a:rPr lang="fr-FR" smtClean="0"/>
              <a:t>29/11/2018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49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6DC-3D55-46E9-9C4E-2C00F07C5B59}" type="datetimeFigureOut">
              <a:rPr lang="fr-FR" smtClean="0"/>
              <a:t>29/11/2018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33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6DC-3D55-46E9-9C4E-2C00F07C5B59}" type="datetimeFigureOut">
              <a:rPr lang="fr-FR" smtClean="0"/>
              <a:t>29/11/2018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95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3D6DC-3D55-46E9-9C4E-2C00F07C5B59}" type="datetimeFigureOut">
              <a:rPr lang="fr-FR" smtClean="0"/>
              <a:t>29/11/2018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24F18-9B79-43DB-895E-6971E891D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31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09217" y="56456"/>
            <a:ext cx="6632151" cy="11356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62288" y="273808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t Fire to the Rain" panose="02000506000000020004" pitchFamily="2" charset="0"/>
                <a:ea typeface="Chewy" panose="02000000000000000000" pitchFamily="2" charset="0"/>
              </a:rPr>
              <a:t>Je fais le point (4)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t Fire to the Rain" panose="02000506000000020004" pitchFamily="2" charset="0"/>
              </a:rPr>
              <a:t>Mesures : longueurs, capacités, masses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109217" y="1380494"/>
            <a:ext cx="6624737" cy="8469050"/>
          </a:xfrm>
          <a:prstGeom prst="roundRect">
            <a:avLst>
              <a:gd name="adj" fmla="val 13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6B027AC7-CA8C-4255-A995-FEA3A204B027}"/>
              </a:ext>
            </a:extLst>
          </p:cNvPr>
          <p:cNvSpPr txBox="1"/>
          <p:nvPr/>
        </p:nvSpPr>
        <p:spPr>
          <a:xfrm>
            <a:off x="470696" y="1482388"/>
            <a:ext cx="1120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rs Chocolat" pitchFamily="2" charset="0"/>
              </a:rPr>
              <a:t>Convertis</a:t>
            </a:r>
          </a:p>
        </p:txBody>
      </p:sp>
      <p:sp>
        <p:nvSpPr>
          <p:cNvPr id="38" name="Larme 37">
            <a:extLst>
              <a:ext uri="{FF2B5EF4-FFF2-40B4-BE49-F238E27FC236}">
                <a16:creationId xmlns:a16="http://schemas.microsoft.com/office/drawing/2014/main" id="{22F3009A-C283-48D9-9A81-1FCBBAA8DC39}"/>
              </a:ext>
            </a:extLst>
          </p:cNvPr>
          <p:cNvSpPr/>
          <p:nvPr/>
        </p:nvSpPr>
        <p:spPr>
          <a:xfrm>
            <a:off x="30240" y="1482388"/>
            <a:ext cx="432048" cy="3077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A02328F3-0957-4DDF-B8BA-8D20C2C89506}"/>
              </a:ext>
            </a:extLst>
          </p:cNvPr>
          <p:cNvSpPr txBox="1"/>
          <p:nvPr/>
        </p:nvSpPr>
        <p:spPr>
          <a:xfrm>
            <a:off x="30241" y="145222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rs Chocolat" pitchFamily="2" charset="0"/>
              </a:rPr>
              <a:t>1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7D7F3CFC-A73E-47D4-8ED6-1BB32F4FDA64}"/>
              </a:ext>
            </a:extLst>
          </p:cNvPr>
          <p:cNvSpPr txBox="1"/>
          <p:nvPr/>
        </p:nvSpPr>
        <p:spPr>
          <a:xfrm>
            <a:off x="210259" y="1756754"/>
            <a:ext cx="6228692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spcAft>
                <a:spcPts val="600"/>
              </a:spcAft>
              <a:buAutoNum type="alphaLcParenR"/>
              <a:tabLst>
                <a:tab pos="2962275" algn="l"/>
              </a:tabLst>
            </a:pPr>
            <a:r>
              <a:rPr lang="fr-FR" sz="1200" dirty="0">
                <a:latin typeface="Set Fire to the Rain" panose="02000506000000020004" pitchFamily="2" charset="0"/>
                <a:ea typeface="Script Ecole 2" panose="02000400000000000000" pitchFamily="2" charset="0"/>
              </a:rPr>
              <a:t>300 dm = __________ m	7 000 mm = __________ dm</a:t>
            </a:r>
          </a:p>
          <a:p>
            <a:pPr marL="228600" indent="-228600">
              <a:lnSpc>
                <a:spcPct val="150000"/>
              </a:lnSpc>
              <a:spcAft>
                <a:spcPts val="600"/>
              </a:spcAft>
              <a:buAutoNum type="alphaLcParenR"/>
              <a:tabLst>
                <a:tab pos="2962275" algn="l"/>
              </a:tabLst>
            </a:pPr>
            <a:r>
              <a:rPr lang="fr-FR" sz="1200" dirty="0">
                <a:latin typeface="Set Fire to the Rain" panose="02000506000000020004" pitchFamily="2" charset="0"/>
                <a:ea typeface="Script Ecole 2" panose="02000400000000000000" pitchFamily="2" charset="0"/>
              </a:rPr>
              <a:t>4 km = __________ dam	60 hm = __________ m</a:t>
            </a:r>
          </a:p>
          <a:p>
            <a:pPr marL="228600" indent="-228600">
              <a:lnSpc>
                <a:spcPct val="150000"/>
              </a:lnSpc>
              <a:spcAft>
                <a:spcPts val="600"/>
              </a:spcAft>
              <a:buAutoNum type="alphaLcParenR"/>
              <a:tabLst>
                <a:tab pos="2962275" algn="l"/>
              </a:tabLst>
            </a:pPr>
            <a:r>
              <a:rPr lang="fr-FR" sz="1200" dirty="0">
                <a:latin typeface="Set Fire to the Rain" panose="02000506000000020004" pitchFamily="2" charset="0"/>
                <a:ea typeface="Script Ecole 2" panose="02000400000000000000" pitchFamily="2" charset="0"/>
              </a:rPr>
              <a:t>7 dm 3 cm = __________ mm	108 dm = __________ m __________ cm</a:t>
            </a:r>
          </a:p>
          <a:p>
            <a:pPr marL="228600" indent="-228600">
              <a:lnSpc>
                <a:spcPct val="150000"/>
              </a:lnSpc>
              <a:spcAft>
                <a:spcPts val="600"/>
              </a:spcAft>
              <a:buAutoNum type="alphaLcParenR"/>
              <a:tabLst>
                <a:tab pos="2962275" algn="l"/>
              </a:tabLst>
            </a:pPr>
            <a:r>
              <a:rPr lang="fr-FR" sz="1200" dirty="0">
                <a:latin typeface="Set Fire to the Rain" panose="02000506000000020004" pitchFamily="2" charset="0"/>
                <a:ea typeface="Script Ecole 2" panose="02000400000000000000" pitchFamily="2" charset="0"/>
              </a:rPr>
              <a:t>8 km 2 dam = __________ m	3 040 m = __________ m __________ dm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CDB7969F-3B39-4E3D-AC83-B50096278D22}"/>
              </a:ext>
            </a:extLst>
          </p:cNvPr>
          <p:cNvSpPr txBox="1"/>
          <p:nvPr/>
        </p:nvSpPr>
        <p:spPr>
          <a:xfrm>
            <a:off x="226485" y="3780605"/>
            <a:ext cx="6422663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spcAft>
                <a:spcPts val="600"/>
              </a:spcAft>
              <a:buAutoNum type="alphaLcParenR"/>
              <a:tabLst>
                <a:tab pos="2962275" algn="l"/>
              </a:tabLst>
            </a:pPr>
            <a:r>
              <a:rPr lang="fr-FR" sz="1200" dirty="0">
                <a:latin typeface="Set Fire to the Rain" panose="02000506000000020004" pitchFamily="2" charset="0"/>
                <a:ea typeface="Script Ecole 2" panose="02000400000000000000" pitchFamily="2" charset="0"/>
              </a:rPr>
              <a:t>2 hm + 36 m + 8 dam = ______________________________________________________________</a:t>
            </a:r>
          </a:p>
          <a:p>
            <a:pPr marL="228600" indent="-228600">
              <a:lnSpc>
                <a:spcPct val="150000"/>
              </a:lnSpc>
              <a:spcAft>
                <a:spcPts val="600"/>
              </a:spcAft>
              <a:buAutoNum type="alphaLcParenR"/>
              <a:tabLst>
                <a:tab pos="2962275" algn="l"/>
              </a:tabLst>
            </a:pPr>
            <a:r>
              <a:rPr lang="fr-FR" sz="1200" dirty="0">
                <a:latin typeface="Set Fire to the Rain" panose="02000506000000020004" pitchFamily="2" charset="0"/>
                <a:ea typeface="Script Ecole 2" panose="02000400000000000000" pitchFamily="2" charset="0"/>
              </a:rPr>
              <a:t>3dm + 152 mm + 34 cm =______________________________________________________________</a:t>
            </a:r>
          </a:p>
        </p:txBody>
      </p:sp>
      <p:sp>
        <p:nvSpPr>
          <p:cNvPr id="46" name="Larme 45">
            <a:extLst>
              <a:ext uri="{FF2B5EF4-FFF2-40B4-BE49-F238E27FC236}">
                <a16:creationId xmlns:a16="http://schemas.microsoft.com/office/drawing/2014/main" id="{041D5C4A-4941-43F5-B55F-03913256C3E0}"/>
              </a:ext>
            </a:extLst>
          </p:cNvPr>
          <p:cNvSpPr/>
          <p:nvPr/>
        </p:nvSpPr>
        <p:spPr>
          <a:xfrm>
            <a:off x="46466" y="3462920"/>
            <a:ext cx="432048" cy="3077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A918AE4F-5D5D-476F-85E0-2A4465E869D0}"/>
              </a:ext>
            </a:extLst>
          </p:cNvPr>
          <p:cNvSpPr txBox="1"/>
          <p:nvPr/>
        </p:nvSpPr>
        <p:spPr>
          <a:xfrm>
            <a:off x="46467" y="343275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rs Chocolat" pitchFamily="2" charset="0"/>
              </a:rPr>
              <a:t>2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ACED0431-0F71-4CB3-AD65-153A4FB85B8C}"/>
              </a:ext>
            </a:extLst>
          </p:cNvPr>
          <p:cNvSpPr txBox="1"/>
          <p:nvPr/>
        </p:nvSpPr>
        <p:spPr>
          <a:xfrm>
            <a:off x="486921" y="3462920"/>
            <a:ext cx="5006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rs Chocolat" pitchFamily="2" charset="0"/>
              </a:rPr>
              <a:t>Calcule la longueur totale obtenue en additionnant</a:t>
            </a:r>
          </a:p>
        </p:txBody>
      </p:sp>
      <p:sp>
        <p:nvSpPr>
          <p:cNvPr id="49" name="Larme 48">
            <a:extLst>
              <a:ext uri="{FF2B5EF4-FFF2-40B4-BE49-F238E27FC236}">
                <a16:creationId xmlns:a16="http://schemas.microsoft.com/office/drawing/2014/main" id="{67032A79-F99E-48B8-8D64-ED15E5C41D81}"/>
              </a:ext>
            </a:extLst>
          </p:cNvPr>
          <p:cNvSpPr/>
          <p:nvPr/>
        </p:nvSpPr>
        <p:spPr>
          <a:xfrm>
            <a:off x="54874" y="4727571"/>
            <a:ext cx="432048" cy="3077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17400CB4-210E-4EC8-9751-6E5A6942056D}"/>
              </a:ext>
            </a:extLst>
          </p:cNvPr>
          <p:cNvSpPr txBox="1"/>
          <p:nvPr/>
        </p:nvSpPr>
        <p:spPr>
          <a:xfrm>
            <a:off x="486921" y="4727571"/>
            <a:ext cx="6048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rs Chocolat" pitchFamily="2" charset="0"/>
              </a:rPr>
              <a:t>Exprime chaque distance sous la forme d’un seul nombre. Choisis l’unité pour que ce nombre soit le plus petit possible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758E6E96-3F98-45B3-A941-0EDFB926B264}"/>
              </a:ext>
            </a:extLst>
          </p:cNvPr>
          <p:cNvSpPr txBox="1"/>
          <p:nvPr/>
        </p:nvSpPr>
        <p:spPr>
          <a:xfrm>
            <a:off x="54875" y="469740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rs Chocolat" pitchFamily="2" charset="0"/>
              </a:rPr>
              <a:t>3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43DF4252-582E-48DF-AEAA-FDA1B6DC87A6}"/>
              </a:ext>
            </a:extLst>
          </p:cNvPr>
          <p:cNvSpPr txBox="1"/>
          <p:nvPr/>
        </p:nvSpPr>
        <p:spPr>
          <a:xfrm>
            <a:off x="255898" y="5186481"/>
            <a:ext cx="62286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tabLst>
                <a:tab pos="1524000" algn="l"/>
                <a:tab pos="3048000" algn="l"/>
              </a:tabLst>
            </a:pPr>
            <a:r>
              <a:rPr lang="fr-FR" sz="1200" dirty="0">
                <a:latin typeface="Set Fire to the Rain" panose="02000506000000020004" pitchFamily="2" charset="0"/>
                <a:ea typeface="Script Ecole 2" panose="02000400000000000000" pitchFamily="2" charset="0"/>
              </a:rPr>
              <a:t>18 km 7 dam : ___________________	150 hm 80 m : ___________________</a:t>
            </a:r>
          </a:p>
          <a:p>
            <a:pPr>
              <a:lnSpc>
                <a:spcPct val="200000"/>
              </a:lnSpc>
              <a:tabLst>
                <a:tab pos="266700" algn="l"/>
                <a:tab pos="1524000" algn="l"/>
                <a:tab pos="3048000" algn="l"/>
              </a:tabLst>
            </a:pPr>
            <a:r>
              <a:rPr lang="fr-FR" sz="1200" dirty="0">
                <a:latin typeface="Set Fire to the Rain" panose="02000506000000020004" pitchFamily="2" charset="0"/>
                <a:ea typeface="Script Ecole 2" panose="02000400000000000000" pitchFamily="2" charset="0"/>
              </a:rPr>
              <a:t>2 km 8 hm 4 m : ___________________	120 km 3 m : ___________________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55E0BCE8-C005-47A3-886E-F774B1D096B5}"/>
              </a:ext>
            </a:extLst>
          </p:cNvPr>
          <p:cNvSpPr txBox="1"/>
          <p:nvPr/>
        </p:nvSpPr>
        <p:spPr>
          <a:xfrm>
            <a:off x="478513" y="6210720"/>
            <a:ext cx="3137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rs Chocolat" pitchFamily="2" charset="0"/>
                <a:cs typeface="Dekko" panose="00000500000000000000" pitchFamily="2" charset="0"/>
              </a:rPr>
              <a:t>Convertis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90FC8836-627C-43BE-B639-0656B93147A5}"/>
              </a:ext>
            </a:extLst>
          </p:cNvPr>
          <p:cNvSpPr txBox="1"/>
          <p:nvPr/>
        </p:nvSpPr>
        <p:spPr>
          <a:xfrm>
            <a:off x="486921" y="7405342"/>
            <a:ext cx="5392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rs Chocolat" pitchFamily="2" charset="0"/>
                <a:cs typeface="Dekko" panose="00000500000000000000" pitchFamily="2" charset="0"/>
              </a:rPr>
              <a:t>Complète les égalités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96096375-F6F9-4E45-837F-3B504B138400}"/>
              </a:ext>
            </a:extLst>
          </p:cNvPr>
          <p:cNvSpPr txBox="1"/>
          <p:nvPr/>
        </p:nvSpPr>
        <p:spPr>
          <a:xfrm>
            <a:off x="246264" y="6488522"/>
            <a:ext cx="623832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dirty="0">
                <a:latin typeface="Set Fire to the Rain" panose="02000506000000020004" pitchFamily="2" charset="0"/>
              </a:rPr>
              <a:t>3,425 km = </a:t>
            </a:r>
            <a:r>
              <a:rPr lang="fr-FR" sz="1200" dirty="0">
                <a:latin typeface="Set Fire to the Rain" panose="02000506000000020004" pitchFamily="2" charset="0"/>
                <a:ea typeface="Script Ecole 2" panose="02000400000000000000" pitchFamily="2" charset="0"/>
              </a:rPr>
              <a:t>________________ m		2 860 mm = ________________ dm</a:t>
            </a:r>
          </a:p>
          <a:p>
            <a:pPr>
              <a:lnSpc>
                <a:spcPct val="200000"/>
              </a:lnSpc>
            </a:pPr>
            <a:r>
              <a:rPr lang="fr-FR" sz="1200" dirty="0">
                <a:latin typeface="Set Fire to the Rain" panose="02000506000000020004" pitchFamily="2" charset="0"/>
                <a:ea typeface="Script Ecole 2" panose="02000400000000000000" pitchFamily="2" charset="0"/>
              </a:rPr>
              <a:t>0,7 km = ________________  m		960 m = ________________ km </a:t>
            </a:r>
            <a:endParaRPr lang="fr-FR" sz="1200" dirty="0">
              <a:latin typeface="Set Fire to the Rain" panose="02000506000000020004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FEA9A120-02EA-40AE-B1A7-6D989ED8E1BA}"/>
                  </a:ext>
                </a:extLst>
              </p:cNvPr>
              <p:cNvSpPr txBox="1"/>
              <p:nvPr/>
            </p:nvSpPr>
            <p:spPr>
              <a:xfrm>
                <a:off x="260648" y="7681230"/>
                <a:ext cx="4152828" cy="634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1200" b="0" i="0" smtClean="0">
                              <a:latin typeface="Set Fire to the Rain" panose="02000506000000020004" pitchFamily="2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1200" b="0" i="0" smtClean="0">
                              <a:latin typeface="Set Fire to the Rain" panose="02000506000000020004" pitchFamily="2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fr-FR" sz="1200" b="0" i="0" smtClean="0">
                          <a:latin typeface="Set Fire to the Rain" panose="02000506000000020004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Set Fire to the Rain" panose="02000506000000020004" pitchFamily="2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Set Fire to the Rain" panose="02000506000000020004" pitchFamily="2" charset="0"/>
                        </a:rPr>
                        <m:t> = _______ 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Set Fire to the Rain" panose="02000506000000020004" pitchFamily="2" charset="0"/>
                        </a:rPr>
                        <m:t>cm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Set Fire to the Rain" panose="02000506000000020004" pitchFamily="2" charset="0"/>
                        </a:rPr>
                        <m:t>               </m:t>
                      </m:r>
                      <m:f>
                        <m:fPr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1200" i="0">
                              <a:latin typeface="Set Fire to the Rain" panose="02000506000000020004" pitchFamily="2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1200" b="0" i="0" smtClean="0">
                              <a:latin typeface="Set Fire to the Rain" panose="02000506000000020004" pitchFamily="2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fr-FR" sz="1200" i="0">
                          <a:latin typeface="Set Fire to the Rain" panose="02000506000000020004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200" i="0">
                          <a:latin typeface="Set Fire to the Rain" panose="02000506000000020004" pitchFamily="2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1200" i="0">
                          <a:latin typeface="Set Fire to the Rain" panose="02000506000000020004" pitchFamily="2" charset="0"/>
                        </a:rPr>
                        <m:t> = _______ </m:t>
                      </m:r>
                      <m:r>
                        <m:rPr>
                          <m:nor/>
                        </m:rPr>
                        <a:rPr lang="fr-FR" sz="1200" i="0">
                          <a:latin typeface="Set Fire to the Rain" panose="02000506000000020004" pitchFamily="2" charset="0"/>
                        </a:rPr>
                        <m:t>cm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Set Fire to the Rain" panose="02000506000000020004" pitchFamily="2" charset="0"/>
                        </a:rPr>
                        <m:t>               </m:t>
                      </m:r>
                    </m:oMath>
                  </m:oMathPara>
                </a14:m>
                <a:endParaRPr lang="fr-FR" sz="1200" dirty="0">
                  <a:latin typeface="Set Fire to the Rain" panose="02000506000000020004" pitchFamily="2" charset="0"/>
                </a:endParaRPr>
              </a:p>
            </p:txBody>
          </p:sp>
        </mc:Choice>
        <mc:Fallback xmlns=""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FEA9A120-02EA-40AE-B1A7-6D989ED8E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48" y="7681230"/>
                <a:ext cx="4152828" cy="6342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ZoneTexte 70">
            <a:extLst>
              <a:ext uri="{FF2B5EF4-FFF2-40B4-BE49-F238E27FC236}">
                <a16:creationId xmlns:a16="http://schemas.microsoft.com/office/drawing/2014/main" id="{0B6BE512-1DAE-4D2E-8B01-39221CD09B1E}"/>
              </a:ext>
            </a:extLst>
          </p:cNvPr>
          <p:cNvSpPr txBox="1"/>
          <p:nvPr/>
        </p:nvSpPr>
        <p:spPr>
          <a:xfrm>
            <a:off x="486921" y="8684348"/>
            <a:ext cx="5392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rs Chocolat" pitchFamily="2" charset="0"/>
                <a:cs typeface="Dekko" panose="00000500000000000000" pitchFamily="2" charset="0"/>
              </a:rPr>
              <a:t>Range dans l’ordre croissant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819C30FB-C682-43B6-AE11-153D0302D7FC}"/>
              </a:ext>
            </a:extLst>
          </p:cNvPr>
          <p:cNvSpPr txBox="1"/>
          <p:nvPr/>
        </p:nvSpPr>
        <p:spPr>
          <a:xfrm>
            <a:off x="260104" y="9131205"/>
            <a:ext cx="6443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524000" algn="l"/>
                <a:tab pos="3048000" algn="l"/>
              </a:tabLst>
            </a:pPr>
            <a:r>
              <a:rPr lang="fr-FR" sz="1200" dirty="0">
                <a:latin typeface="Set Fire to the Rain" panose="02000506000000020004" pitchFamily="2" charset="0"/>
                <a:ea typeface="Script Ecole 2" panose="02000400000000000000" pitchFamily="2" charset="0"/>
              </a:rPr>
              <a:t>9,3 dam * 0,9 km * 14,2 hm * 140 m : ___________________________________________________</a:t>
            </a:r>
          </a:p>
          <a:p>
            <a:pPr>
              <a:tabLst>
                <a:tab pos="1524000" algn="l"/>
                <a:tab pos="3048000" algn="l"/>
              </a:tabLst>
            </a:pPr>
            <a:endParaRPr lang="fr-FR" sz="1200" dirty="0">
              <a:latin typeface="Set Fire to the Rain" panose="02000506000000020004" pitchFamily="2" charset="0"/>
              <a:ea typeface="Script Ecole 2" panose="02000400000000000000" pitchFamily="2" charset="0"/>
            </a:endParaRPr>
          </a:p>
          <a:p>
            <a:pPr>
              <a:tabLst>
                <a:tab pos="1524000" algn="l"/>
                <a:tab pos="3048000" algn="l"/>
              </a:tabLst>
            </a:pPr>
            <a:r>
              <a:rPr lang="fr-FR" sz="1200" dirty="0">
                <a:latin typeface="Set Fire to the Rain" panose="02000506000000020004" pitchFamily="2" charset="0"/>
                <a:ea typeface="Script Ecole 2" panose="02000400000000000000" pitchFamily="2" charset="0"/>
              </a:rPr>
              <a:t>25,8 dm * 1,7 m * 382 mm : _____________________________________________________________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8BD9286-8073-4F75-A14B-7AA8880D1414}"/>
                  </a:ext>
                </a:extLst>
              </p:cNvPr>
              <p:cNvSpPr/>
              <p:nvPr/>
            </p:nvSpPr>
            <p:spPr>
              <a:xfrm>
                <a:off x="1340768" y="8120843"/>
                <a:ext cx="4152828" cy="404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1200">
                        <a:latin typeface="Set Fire to the Rain" panose="02000506000000020004" pitchFamily="2" charset="0"/>
                      </a:rPr>
                      <m:t>1 </m:t>
                    </m:r>
                    <m:r>
                      <m:rPr>
                        <m:nor/>
                      </m:rPr>
                      <a:rPr lang="fr-FR" sz="1200">
                        <a:latin typeface="Set Fire to the Rain" panose="02000506000000020004" pitchFamily="2" charset="0"/>
                      </a:rPr>
                      <m:t>m</m:t>
                    </m:r>
                    <m:r>
                      <m:rPr>
                        <m:nor/>
                      </m:rPr>
                      <a:rPr lang="fr-FR" sz="1200">
                        <a:latin typeface="Set Fire to the Rain" panose="02000506000000020004" pitchFamily="2" charset="0"/>
                      </a:rPr>
                      <m:t> </m:t>
                    </m:r>
                    <m:f>
                      <m:fPr>
                        <m:ctrlPr>
                          <a:rPr lang="fr-FR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1200">
                            <a:latin typeface="Set Fire to the Rain" panose="02000506000000020004" pitchFamily="2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1200">
                            <a:latin typeface="Set Fire to the Rain" panose="02000506000000020004" pitchFamily="2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fr-FR" sz="1200">
                        <a:latin typeface="Set Fire to the Rain" panose="02000506000000020004" pitchFamily="2" charset="0"/>
                      </a:rPr>
                      <m:t> = _</m:t>
                    </m:r>
                    <m:r>
                      <m:rPr>
                        <m:nor/>
                      </m:rPr>
                      <a:rPr lang="fr-FR" sz="1200" b="0" i="0" smtClean="0">
                        <a:latin typeface="Set Fire to the Rain" panose="02000506000000020004" pitchFamily="2" charset="0"/>
                      </a:rPr>
                      <m:t>____</m:t>
                    </m:r>
                    <m:r>
                      <m:rPr>
                        <m:nor/>
                      </m:rPr>
                      <a:rPr lang="fr-FR" sz="1200">
                        <a:latin typeface="Set Fire to the Rain" panose="02000506000000020004" pitchFamily="2" charset="0"/>
                      </a:rPr>
                      <m:t>___ </m:t>
                    </m:r>
                    <m:r>
                      <m:rPr>
                        <m:nor/>
                      </m:rPr>
                      <a:rPr lang="fr-FR" sz="1200">
                        <a:latin typeface="Set Fire to the Rain" panose="02000506000000020004" pitchFamily="2" charset="0"/>
                      </a:rPr>
                      <m:t>cm</m:t>
                    </m:r>
                  </m:oMath>
                </a14:m>
                <a:r>
                  <a:rPr lang="fr-FR" sz="1200" dirty="0">
                    <a:latin typeface="Set Fire to the Rain" panose="02000506000000020004" pitchFamily="2" charset="0"/>
                  </a:rPr>
                  <a:t>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1200">
                            <a:latin typeface="Set Fire to the Rain" panose="02000506000000020004" pitchFamily="2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1200">
                            <a:latin typeface="Set Fire to the Rain" panose="02000506000000020004" pitchFamily="2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fr-FR" sz="1200">
                        <a:latin typeface="Set Fire to the Rain" panose="02000506000000020004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fr-FR" sz="1200">
                        <a:latin typeface="Set Fire to the Rain" panose="02000506000000020004" pitchFamily="2" charset="0"/>
                      </a:rPr>
                      <m:t>m</m:t>
                    </m:r>
                    <m:r>
                      <m:rPr>
                        <m:nor/>
                      </m:rPr>
                      <a:rPr lang="fr-FR" sz="1200">
                        <a:latin typeface="Set Fire to the Rain" panose="02000506000000020004" pitchFamily="2" charset="0"/>
                      </a:rPr>
                      <m:t> = _______ </m:t>
                    </m:r>
                    <m:r>
                      <m:rPr>
                        <m:nor/>
                      </m:rPr>
                      <a:rPr lang="fr-FR" sz="1200">
                        <a:latin typeface="Set Fire to the Rain" panose="02000506000000020004" pitchFamily="2" charset="0"/>
                      </a:rPr>
                      <m:t>cm</m:t>
                    </m:r>
                  </m:oMath>
                </a14:m>
                <a:endParaRPr lang="fr-FR" sz="1200" dirty="0">
                  <a:latin typeface="Set Fire to the Rain" panose="02000506000000020004" pitchFamily="2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8BD9286-8073-4F75-A14B-7AA8880D14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768" y="8120843"/>
                <a:ext cx="4152828" cy="404663"/>
              </a:xfrm>
              <a:prstGeom prst="rect">
                <a:avLst/>
              </a:prstGeom>
              <a:blipFill>
                <a:blip r:embed="rId4"/>
                <a:stretch>
                  <a:fillRect b="-44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Larme 78">
            <a:extLst>
              <a:ext uri="{FF2B5EF4-FFF2-40B4-BE49-F238E27FC236}">
                <a16:creationId xmlns:a16="http://schemas.microsoft.com/office/drawing/2014/main" id="{2A4AA784-E5A4-4F64-997E-AC4AD724783E}"/>
              </a:ext>
            </a:extLst>
          </p:cNvPr>
          <p:cNvSpPr/>
          <p:nvPr/>
        </p:nvSpPr>
        <p:spPr>
          <a:xfrm>
            <a:off x="46465" y="6172196"/>
            <a:ext cx="432048" cy="3077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5880330E-2A9D-4026-9845-FE0959D53816}"/>
              </a:ext>
            </a:extLst>
          </p:cNvPr>
          <p:cNvSpPr txBox="1"/>
          <p:nvPr/>
        </p:nvSpPr>
        <p:spPr>
          <a:xfrm>
            <a:off x="46466" y="614203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rs Chocolat" pitchFamily="2" charset="0"/>
              </a:rPr>
              <a:t>4</a:t>
            </a:r>
          </a:p>
        </p:txBody>
      </p:sp>
      <p:sp>
        <p:nvSpPr>
          <p:cNvPr id="81" name="Larme 80">
            <a:extLst>
              <a:ext uri="{FF2B5EF4-FFF2-40B4-BE49-F238E27FC236}">
                <a16:creationId xmlns:a16="http://schemas.microsoft.com/office/drawing/2014/main" id="{21C1AE7F-38EC-427D-8A49-A2C857DFD35A}"/>
              </a:ext>
            </a:extLst>
          </p:cNvPr>
          <p:cNvSpPr/>
          <p:nvPr/>
        </p:nvSpPr>
        <p:spPr>
          <a:xfrm>
            <a:off x="46464" y="7399583"/>
            <a:ext cx="432048" cy="3077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DE0D1F19-AAA9-435C-B343-865DC55989DA}"/>
              </a:ext>
            </a:extLst>
          </p:cNvPr>
          <p:cNvSpPr txBox="1"/>
          <p:nvPr/>
        </p:nvSpPr>
        <p:spPr>
          <a:xfrm>
            <a:off x="46465" y="736942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rs Chocolat" pitchFamily="2" charset="0"/>
              </a:rPr>
              <a:t>5</a:t>
            </a:r>
          </a:p>
        </p:txBody>
      </p:sp>
      <p:sp>
        <p:nvSpPr>
          <p:cNvPr id="85" name="Larme 84">
            <a:extLst>
              <a:ext uri="{FF2B5EF4-FFF2-40B4-BE49-F238E27FC236}">
                <a16:creationId xmlns:a16="http://schemas.microsoft.com/office/drawing/2014/main" id="{B52A8EF5-3ABC-45C6-A9FE-61D3334BB22F}"/>
              </a:ext>
            </a:extLst>
          </p:cNvPr>
          <p:cNvSpPr/>
          <p:nvPr/>
        </p:nvSpPr>
        <p:spPr>
          <a:xfrm>
            <a:off x="54873" y="8699684"/>
            <a:ext cx="432048" cy="3077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D4EDEC4E-ECFF-477E-9A21-59BAA13D57AA}"/>
              </a:ext>
            </a:extLst>
          </p:cNvPr>
          <p:cNvSpPr txBox="1"/>
          <p:nvPr/>
        </p:nvSpPr>
        <p:spPr>
          <a:xfrm>
            <a:off x="54874" y="866952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rs Chocolat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55972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09217" y="56456"/>
            <a:ext cx="6632151" cy="7545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20908" y="74046"/>
            <a:ext cx="59046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t Fire to the Rain" panose="02000506000000020004" pitchFamily="2" charset="0"/>
                <a:ea typeface="Chewy" panose="02000000000000000000" pitchFamily="2" charset="0"/>
              </a:rPr>
              <a:t>Je fais le point (4) - 2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t Fire to the Rain" panose="02000506000000020004" pitchFamily="2" charset="0"/>
              </a:rPr>
              <a:t>Mesures : longueurs, capacités, masses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109217" y="894659"/>
            <a:ext cx="6624737" cy="8954885"/>
          </a:xfrm>
          <a:prstGeom prst="roundRect">
            <a:avLst>
              <a:gd name="adj" fmla="val 13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9D15A89F-1D7A-4406-8536-EDC3129084ED}"/>
              </a:ext>
            </a:extLst>
          </p:cNvPr>
          <p:cNvSpPr txBox="1"/>
          <p:nvPr/>
        </p:nvSpPr>
        <p:spPr>
          <a:xfrm>
            <a:off x="483758" y="969082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rs Chocolat" pitchFamily="2" charset="0"/>
              </a:rPr>
              <a:t>Complète les égalités</a:t>
            </a:r>
          </a:p>
        </p:txBody>
      </p:sp>
      <p:sp>
        <p:nvSpPr>
          <p:cNvPr id="56" name="Larme 55">
            <a:extLst>
              <a:ext uri="{FF2B5EF4-FFF2-40B4-BE49-F238E27FC236}">
                <a16:creationId xmlns:a16="http://schemas.microsoft.com/office/drawing/2014/main" id="{4BE087A6-4AF6-4039-A999-2ECF0B8F039C}"/>
              </a:ext>
            </a:extLst>
          </p:cNvPr>
          <p:cNvSpPr/>
          <p:nvPr/>
        </p:nvSpPr>
        <p:spPr>
          <a:xfrm>
            <a:off x="57805" y="1920930"/>
            <a:ext cx="432048" cy="3077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171BA9D2-40FC-43C8-9D2C-E1140180CA04}"/>
              </a:ext>
            </a:extLst>
          </p:cNvPr>
          <p:cNvSpPr txBox="1"/>
          <p:nvPr/>
        </p:nvSpPr>
        <p:spPr>
          <a:xfrm>
            <a:off x="484354" y="1921545"/>
            <a:ext cx="4542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rs Chocolat" pitchFamily="2" charset="0"/>
              </a:rPr>
              <a:t>Range les volumes dans l’ordre croissant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B8D45ADF-CB4A-406F-B24D-1036E0231703}"/>
              </a:ext>
            </a:extLst>
          </p:cNvPr>
          <p:cNvSpPr txBox="1"/>
          <p:nvPr/>
        </p:nvSpPr>
        <p:spPr>
          <a:xfrm>
            <a:off x="57806" y="18907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rs Chocolat" pitchFamily="2" charset="0"/>
              </a:rPr>
              <a:t>9</a:t>
            </a:r>
          </a:p>
        </p:txBody>
      </p:sp>
      <p:sp>
        <p:nvSpPr>
          <p:cNvPr id="59" name="Larme 58">
            <a:extLst>
              <a:ext uri="{FF2B5EF4-FFF2-40B4-BE49-F238E27FC236}">
                <a16:creationId xmlns:a16="http://schemas.microsoft.com/office/drawing/2014/main" id="{E43C494C-3C0A-45A2-9EEA-0BDAECF9F23D}"/>
              </a:ext>
            </a:extLst>
          </p:cNvPr>
          <p:cNvSpPr/>
          <p:nvPr/>
        </p:nvSpPr>
        <p:spPr>
          <a:xfrm>
            <a:off x="57804" y="3151572"/>
            <a:ext cx="432048" cy="3077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EECF4F5E-DCA2-4B62-B6F9-519F9BFFF3FF}"/>
              </a:ext>
            </a:extLst>
          </p:cNvPr>
          <p:cNvSpPr txBox="1"/>
          <p:nvPr/>
        </p:nvSpPr>
        <p:spPr>
          <a:xfrm>
            <a:off x="472709" y="3469868"/>
            <a:ext cx="5968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dirty="0">
                <a:latin typeface="Set Fire to the Rain" panose="02000506000000020004" pitchFamily="2" charset="0"/>
              </a:rPr>
              <a:t>1) Indique le volume de liquide qui se trouve dans chaque récipient.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495D993C-B363-47B2-B1D3-E18900B6338A}"/>
              </a:ext>
            </a:extLst>
          </p:cNvPr>
          <p:cNvSpPr txBox="1"/>
          <p:nvPr/>
        </p:nvSpPr>
        <p:spPr>
          <a:xfrm>
            <a:off x="57805" y="312141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rs Chocolat" pitchFamily="2" charset="0"/>
              </a:rPr>
              <a:t>10</a:t>
            </a:r>
          </a:p>
        </p:txBody>
      </p:sp>
      <p:sp>
        <p:nvSpPr>
          <p:cNvPr id="62" name="Rectangle à coins arrondis 47">
            <a:extLst>
              <a:ext uri="{FF2B5EF4-FFF2-40B4-BE49-F238E27FC236}">
                <a16:creationId xmlns:a16="http://schemas.microsoft.com/office/drawing/2014/main" id="{B97F43FB-F406-4C71-9DFF-8AE431125DF7}"/>
              </a:ext>
            </a:extLst>
          </p:cNvPr>
          <p:cNvSpPr/>
          <p:nvPr/>
        </p:nvSpPr>
        <p:spPr>
          <a:xfrm>
            <a:off x="4889029" y="4124681"/>
            <a:ext cx="1433472" cy="51189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95B2FEEC-9E23-487E-B930-E79249716FCB}"/>
              </a:ext>
            </a:extLst>
          </p:cNvPr>
          <p:cNvSpPr txBox="1"/>
          <p:nvPr/>
        </p:nvSpPr>
        <p:spPr>
          <a:xfrm>
            <a:off x="273829" y="2188092"/>
            <a:ext cx="103358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dirty="0">
                <a:latin typeface="Set Fire to the Rain" panose="02000506000000020004" pitchFamily="2" charset="0"/>
              </a:rPr>
              <a:t>7 </a:t>
            </a:r>
            <a:r>
              <a:rPr lang="fr-FR" sz="1200" dirty="0" err="1">
                <a:latin typeface="Set Fire to the Rain" panose="02000506000000020004" pitchFamily="2" charset="0"/>
              </a:rPr>
              <a:t>daL</a:t>
            </a:r>
            <a:r>
              <a:rPr lang="fr-FR" sz="1200" dirty="0">
                <a:latin typeface="Set Fire to the Rain" panose="02000506000000020004" pitchFamily="2" charset="0"/>
              </a:rPr>
              <a:t> 80 cl</a:t>
            </a:r>
          </a:p>
        </p:txBody>
      </p:sp>
      <p:graphicFrame>
        <p:nvGraphicFramePr>
          <p:cNvPr id="64" name="Tableau 63">
            <a:extLst>
              <a:ext uri="{FF2B5EF4-FFF2-40B4-BE49-F238E27FC236}">
                <a16:creationId xmlns:a16="http://schemas.microsoft.com/office/drawing/2014/main" id="{4EB2FC4B-1CC1-4C93-9423-FE8D081E6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407913"/>
              </p:ext>
            </p:extLst>
          </p:nvPr>
        </p:nvGraphicFramePr>
        <p:xfrm>
          <a:off x="483757" y="1305651"/>
          <a:ext cx="4918706" cy="5770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9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9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Set Fire to the Rain" panose="02000506000000020004" pitchFamily="2" charset="0"/>
                        </a:rPr>
                        <a:t>1 </a:t>
                      </a:r>
                      <a:r>
                        <a:rPr lang="fr-FR" sz="1200" dirty="0" err="1">
                          <a:latin typeface="Set Fire to the Rain" panose="02000506000000020004" pitchFamily="2" charset="0"/>
                        </a:rPr>
                        <a:t>daL</a:t>
                      </a:r>
                      <a:r>
                        <a:rPr lang="fr-FR" sz="1200" baseline="0" dirty="0">
                          <a:latin typeface="Set Fire to the Rain" panose="02000506000000020004" pitchFamily="2" charset="0"/>
                        </a:rPr>
                        <a:t> = ________ </a:t>
                      </a:r>
                      <a:r>
                        <a:rPr lang="fr-FR" sz="1200" baseline="0" dirty="0" err="1">
                          <a:latin typeface="Set Fire to the Rain" panose="02000506000000020004" pitchFamily="2" charset="0"/>
                        </a:rPr>
                        <a:t>dL</a:t>
                      </a:r>
                      <a:endParaRPr lang="fr-FR" sz="1200" dirty="0">
                        <a:latin typeface="Set Fire to the Rain" panose="02000506000000020004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Set Fire to the Rain" panose="02000506000000020004" pitchFamily="2" charset="0"/>
                        </a:rPr>
                        <a:t>8 L 50 </a:t>
                      </a:r>
                      <a:r>
                        <a:rPr lang="fr-FR" sz="1200" dirty="0" err="1">
                          <a:latin typeface="Set Fire to the Rain" panose="02000506000000020004" pitchFamily="2" charset="0"/>
                        </a:rPr>
                        <a:t>cL</a:t>
                      </a:r>
                      <a:r>
                        <a:rPr lang="fr-FR" sz="1200" baseline="0" dirty="0">
                          <a:latin typeface="Set Fire to the Rain" panose="02000506000000020004" pitchFamily="2" charset="0"/>
                        </a:rPr>
                        <a:t> = ________ </a:t>
                      </a:r>
                      <a:r>
                        <a:rPr lang="fr-FR" sz="1200" baseline="0" dirty="0" err="1">
                          <a:latin typeface="Set Fire to the Rain" panose="02000506000000020004" pitchFamily="2" charset="0"/>
                        </a:rPr>
                        <a:t>dL</a:t>
                      </a:r>
                      <a:endParaRPr lang="fr-FR" sz="1200" dirty="0">
                        <a:latin typeface="Set Fire to the Rain" panose="02000506000000020004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Set Fire to the Rain" panose="02000506000000020004" pitchFamily="2" charset="0"/>
                        </a:rPr>
                        <a:t>1 </a:t>
                      </a:r>
                      <a:r>
                        <a:rPr lang="fr-FR" sz="1200" dirty="0" err="1">
                          <a:latin typeface="Set Fire to the Rain" panose="02000506000000020004" pitchFamily="2" charset="0"/>
                        </a:rPr>
                        <a:t>hL</a:t>
                      </a:r>
                      <a:r>
                        <a:rPr lang="fr-FR" sz="1200" dirty="0">
                          <a:latin typeface="Set Fire to the Rain" panose="02000506000000020004" pitchFamily="2" charset="0"/>
                        </a:rPr>
                        <a:t> = </a:t>
                      </a:r>
                      <a:r>
                        <a:rPr lang="fr-FR" sz="1200" baseline="0" dirty="0">
                          <a:latin typeface="Set Fire to the Rain" panose="02000506000000020004" pitchFamily="2" charset="0"/>
                        </a:rPr>
                        <a:t>________ </a:t>
                      </a:r>
                      <a:r>
                        <a:rPr lang="fr-FR" sz="1200" baseline="0" dirty="0" err="1">
                          <a:latin typeface="Set Fire to the Rain" panose="02000506000000020004" pitchFamily="2" charset="0"/>
                        </a:rPr>
                        <a:t>cL</a:t>
                      </a:r>
                      <a:endParaRPr lang="fr-FR" sz="1200" dirty="0">
                        <a:latin typeface="Set Fire to the Rain" panose="02000506000000020004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>
                          <a:latin typeface="Set Fire to the Rain" panose="02000506000000020004" pitchFamily="2" charset="0"/>
                        </a:rPr>
                        <a:t> 90 700 </a:t>
                      </a:r>
                      <a:r>
                        <a:rPr lang="fr-FR" sz="1200" baseline="0" dirty="0" err="1">
                          <a:latin typeface="Set Fire to the Rain" panose="02000506000000020004" pitchFamily="2" charset="0"/>
                        </a:rPr>
                        <a:t>mL</a:t>
                      </a:r>
                      <a:r>
                        <a:rPr lang="fr-FR" sz="1200" baseline="0" dirty="0">
                          <a:latin typeface="Set Fire to the Rain" panose="02000506000000020004" pitchFamily="2" charset="0"/>
                        </a:rPr>
                        <a:t> = ________ </a:t>
                      </a:r>
                      <a:r>
                        <a:rPr lang="fr-FR" sz="1200" baseline="0" dirty="0" err="1">
                          <a:latin typeface="Set Fire to the Rain" panose="02000506000000020004" pitchFamily="2" charset="0"/>
                        </a:rPr>
                        <a:t>dL</a:t>
                      </a:r>
                      <a:endParaRPr lang="fr-FR" sz="1200" dirty="0">
                        <a:latin typeface="Set Fire to the Rain" panose="02000506000000020004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5" name="ZoneTexte 64">
            <a:extLst>
              <a:ext uri="{FF2B5EF4-FFF2-40B4-BE49-F238E27FC236}">
                <a16:creationId xmlns:a16="http://schemas.microsoft.com/office/drawing/2014/main" id="{68DE305B-D195-44DB-B7E1-49D05D4B54C9}"/>
              </a:ext>
            </a:extLst>
          </p:cNvPr>
          <p:cNvSpPr txBox="1"/>
          <p:nvPr/>
        </p:nvSpPr>
        <p:spPr>
          <a:xfrm>
            <a:off x="1497965" y="2188092"/>
            <a:ext cx="103358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200" dirty="0">
                <a:latin typeface="Set Fire to the Rain" panose="02000506000000020004" pitchFamily="2" charset="0"/>
              </a:rPr>
              <a:t>78 L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223485CC-DEA8-409E-84A7-9B5FA3E0E0A3}"/>
              </a:ext>
            </a:extLst>
          </p:cNvPr>
          <p:cNvSpPr txBox="1"/>
          <p:nvPr/>
        </p:nvSpPr>
        <p:spPr>
          <a:xfrm>
            <a:off x="2650093" y="2188092"/>
            <a:ext cx="103358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200" dirty="0">
                <a:latin typeface="Set Fire to the Rain" panose="02000506000000020004" pitchFamily="2" charset="0"/>
              </a:rPr>
              <a:t>780 </a:t>
            </a:r>
            <a:r>
              <a:rPr lang="fr-FR" sz="1200" dirty="0" err="1">
                <a:latin typeface="Set Fire to the Rain" panose="02000506000000020004" pitchFamily="2" charset="0"/>
              </a:rPr>
              <a:t>cL</a:t>
            </a:r>
            <a:endParaRPr lang="fr-FR" sz="1200" dirty="0">
              <a:latin typeface="Set Fire to the Rain" panose="02000506000000020004" pitchFamily="2" charset="0"/>
            </a:endParaRP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BC0F4BDE-639E-4598-A5AA-BBB38D9123AD}"/>
              </a:ext>
            </a:extLst>
          </p:cNvPr>
          <p:cNvSpPr txBox="1"/>
          <p:nvPr/>
        </p:nvSpPr>
        <p:spPr>
          <a:xfrm>
            <a:off x="3946237" y="2188092"/>
            <a:ext cx="103358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200" dirty="0">
                <a:latin typeface="Set Fire to the Rain" panose="02000506000000020004" pitchFamily="2" charset="0"/>
              </a:rPr>
              <a:t>7 080 </a:t>
            </a:r>
            <a:r>
              <a:rPr lang="fr-FR" sz="1200" dirty="0" err="1">
                <a:latin typeface="Set Fire to the Rain" panose="02000506000000020004" pitchFamily="2" charset="0"/>
              </a:rPr>
              <a:t>mL</a:t>
            </a:r>
            <a:endParaRPr lang="fr-FR" sz="1200" dirty="0">
              <a:latin typeface="Set Fire to the Rain" panose="02000506000000020004" pitchFamily="2" charset="0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23B13E95-8259-4B05-B754-3D3FE7BD32DF}"/>
              </a:ext>
            </a:extLst>
          </p:cNvPr>
          <p:cNvSpPr txBox="1"/>
          <p:nvPr/>
        </p:nvSpPr>
        <p:spPr>
          <a:xfrm>
            <a:off x="5301651" y="2188092"/>
            <a:ext cx="103358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200" dirty="0">
                <a:latin typeface="Set Fire to the Rain" panose="02000506000000020004" pitchFamily="2" charset="0"/>
              </a:rPr>
              <a:t>7 800 </a:t>
            </a:r>
            <a:r>
              <a:rPr lang="fr-FR" sz="1200" dirty="0" err="1">
                <a:latin typeface="Set Fire to the Rain" panose="02000506000000020004" pitchFamily="2" charset="0"/>
              </a:rPr>
              <a:t>dL</a:t>
            </a:r>
            <a:endParaRPr lang="fr-FR" sz="1200" dirty="0">
              <a:latin typeface="Set Fire to the Rain" panose="02000506000000020004" pitchFamily="2" charset="0"/>
            </a:endParaRPr>
          </a:p>
        </p:txBody>
      </p:sp>
      <p:sp>
        <p:nvSpPr>
          <p:cNvPr id="73" name="Rectangle à coins arrondis 75">
            <a:extLst>
              <a:ext uri="{FF2B5EF4-FFF2-40B4-BE49-F238E27FC236}">
                <a16:creationId xmlns:a16="http://schemas.microsoft.com/office/drawing/2014/main" id="{3935172E-3483-45A6-BCD1-A278D144F366}"/>
              </a:ext>
            </a:extLst>
          </p:cNvPr>
          <p:cNvSpPr/>
          <p:nvPr/>
        </p:nvSpPr>
        <p:spPr>
          <a:xfrm>
            <a:off x="278445" y="2576736"/>
            <a:ext cx="6141590" cy="472666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4" name="Picture 2">
            <a:extLst>
              <a:ext uri="{FF2B5EF4-FFF2-40B4-BE49-F238E27FC236}">
                <a16:creationId xmlns:a16="http://schemas.microsoft.com/office/drawing/2014/main" id="{D63E9CDF-79E1-4977-B905-8AFED7696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050" y="3764641"/>
            <a:ext cx="3130633" cy="13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F5655897-5515-483B-8B05-BA1178ECEF8D}"/>
              </a:ext>
            </a:extLst>
          </p:cNvPr>
          <p:cNvSpPr/>
          <p:nvPr/>
        </p:nvSpPr>
        <p:spPr>
          <a:xfrm>
            <a:off x="196043" y="5353345"/>
            <a:ext cx="2335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fr-FR" sz="1200" dirty="0">
                <a:solidFill>
                  <a:prstClr val="black"/>
                </a:solidFill>
                <a:latin typeface="Set Fire to the Rain" panose="02000506000000020004" pitchFamily="2" charset="0"/>
              </a:rPr>
              <a:t>2) Quel volume total obtiendra-t-on en mettant ensemble ces deux quantités de liquide ?</a:t>
            </a:r>
            <a:endParaRPr lang="fr-FR" sz="1400" dirty="0">
              <a:solidFill>
                <a:prstClr val="black"/>
              </a:solidFill>
              <a:latin typeface="Set Fire to the Rain" panose="02000506000000020004" pitchFamily="2" charset="0"/>
            </a:endParaRPr>
          </a:p>
        </p:txBody>
      </p:sp>
      <p:sp>
        <p:nvSpPr>
          <p:cNvPr id="76" name="Rectangle à coins arrondis 76">
            <a:extLst>
              <a:ext uri="{FF2B5EF4-FFF2-40B4-BE49-F238E27FC236}">
                <a16:creationId xmlns:a16="http://schemas.microsoft.com/office/drawing/2014/main" id="{12899715-43BE-457C-9D84-1415B41D312E}"/>
              </a:ext>
            </a:extLst>
          </p:cNvPr>
          <p:cNvSpPr/>
          <p:nvPr/>
        </p:nvSpPr>
        <p:spPr>
          <a:xfrm>
            <a:off x="300580" y="4124681"/>
            <a:ext cx="1433472" cy="51189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à coins arrondis 77">
            <a:extLst>
              <a:ext uri="{FF2B5EF4-FFF2-40B4-BE49-F238E27FC236}">
                <a16:creationId xmlns:a16="http://schemas.microsoft.com/office/drawing/2014/main" id="{A86AF5AE-F23D-4641-8E9B-7A71C471A282}"/>
              </a:ext>
            </a:extLst>
          </p:cNvPr>
          <p:cNvSpPr/>
          <p:nvPr/>
        </p:nvSpPr>
        <p:spPr>
          <a:xfrm>
            <a:off x="2650093" y="5295037"/>
            <a:ext cx="3947259" cy="954107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36B8B257-9555-4BF1-9D95-783C1A6EB983}"/>
              </a:ext>
            </a:extLst>
          </p:cNvPr>
          <p:cNvSpPr txBox="1"/>
          <p:nvPr/>
        </p:nvSpPr>
        <p:spPr>
          <a:xfrm>
            <a:off x="530812" y="6464398"/>
            <a:ext cx="3409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rs Chocolat" pitchFamily="2" charset="0"/>
                <a:cs typeface="Dekko" panose="00000500000000000000" pitchFamily="2" charset="0"/>
              </a:rPr>
              <a:t>Voici la jauge d’une citerne d’eau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7E1BD264-1E03-4739-854B-6E2EC4D0C017}"/>
              </a:ext>
            </a:extLst>
          </p:cNvPr>
          <p:cNvSpPr txBox="1"/>
          <p:nvPr/>
        </p:nvSpPr>
        <p:spPr>
          <a:xfrm>
            <a:off x="239448" y="6730841"/>
            <a:ext cx="53345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dirty="0">
                <a:latin typeface="Set Fire to the Rain" panose="02000506000000020004" pitchFamily="2" charset="0"/>
              </a:rPr>
              <a:t>a) Quelle quantité d’eau il y </a:t>
            </a:r>
            <a:r>
              <a:rPr lang="fr-FR" sz="1200" dirty="0" err="1">
                <a:latin typeface="Set Fire to the Rain" panose="02000506000000020004" pitchFamily="2" charset="0"/>
              </a:rPr>
              <a:t>a-t-il</a:t>
            </a:r>
            <a:r>
              <a:rPr lang="fr-FR" sz="1200" dirty="0">
                <a:latin typeface="Set Fire to the Rain" panose="02000506000000020004" pitchFamily="2" charset="0"/>
              </a:rPr>
              <a:t> dans la citerne : 	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latin typeface="Set Fire to the Rain" panose="02000506000000020004" pitchFamily="2" charset="0"/>
              </a:rPr>
              <a:t>* lundi : _____________		* mardi : _____________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latin typeface="Set Fire to the Rain" panose="02000506000000020004" pitchFamily="2" charset="0"/>
              </a:rPr>
              <a:t>* mercredi : _____________</a:t>
            </a:r>
          </a:p>
          <a:p>
            <a:pPr>
              <a:lnSpc>
                <a:spcPct val="200000"/>
              </a:lnSpc>
            </a:pPr>
            <a:r>
              <a:rPr lang="fr-FR" sz="1200" dirty="0">
                <a:latin typeface="Set Fire to the Rain" panose="02000506000000020004" pitchFamily="2" charset="0"/>
              </a:rPr>
              <a:t>b) Evalue la quantité d’eau dans la citerne jeudi : _________________</a:t>
            </a:r>
          </a:p>
        </p:txBody>
      </p:sp>
      <p:pic>
        <p:nvPicPr>
          <p:cNvPr id="80" name="Image 79">
            <a:extLst>
              <a:ext uri="{FF2B5EF4-FFF2-40B4-BE49-F238E27FC236}">
                <a16:creationId xmlns:a16="http://schemas.microsoft.com/office/drawing/2014/main" id="{8A362ECD-CA6A-4247-8C5B-653412FB9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608" y="8076030"/>
            <a:ext cx="2958599" cy="1602021"/>
          </a:xfrm>
          <a:prstGeom prst="rect">
            <a:avLst/>
          </a:prstGeom>
        </p:spPr>
      </p:pic>
      <p:sp>
        <p:nvSpPr>
          <p:cNvPr id="82" name="Larme 81">
            <a:extLst>
              <a:ext uri="{FF2B5EF4-FFF2-40B4-BE49-F238E27FC236}">
                <a16:creationId xmlns:a16="http://schemas.microsoft.com/office/drawing/2014/main" id="{F1BB1D2C-B61E-4F0D-9516-0B417FE4EC26}"/>
              </a:ext>
            </a:extLst>
          </p:cNvPr>
          <p:cNvSpPr/>
          <p:nvPr/>
        </p:nvSpPr>
        <p:spPr>
          <a:xfrm>
            <a:off x="51710" y="1000476"/>
            <a:ext cx="432048" cy="3077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7540CB8B-3B4A-41AD-8DD6-FB1AC3E1397F}"/>
              </a:ext>
            </a:extLst>
          </p:cNvPr>
          <p:cNvSpPr txBox="1"/>
          <p:nvPr/>
        </p:nvSpPr>
        <p:spPr>
          <a:xfrm>
            <a:off x="51711" y="97031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rs Chocolat" pitchFamily="2" charset="0"/>
              </a:rPr>
              <a:t>8</a:t>
            </a:r>
          </a:p>
        </p:txBody>
      </p:sp>
      <p:sp>
        <p:nvSpPr>
          <p:cNvPr id="84" name="Larme 83">
            <a:extLst>
              <a:ext uri="{FF2B5EF4-FFF2-40B4-BE49-F238E27FC236}">
                <a16:creationId xmlns:a16="http://schemas.microsoft.com/office/drawing/2014/main" id="{DF2E2CE2-B39E-4F7C-8C5D-C3CE24B31676}"/>
              </a:ext>
            </a:extLst>
          </p:cNvPr>
          <p:cNvSpPr/>
          <p:nvPr/>
        </p:nvSpPr>
        <p:spPr>
          <a:xfrm>
            <a:off x="57805" y="6477763"/>
            <a:ext cx="432048" cy="3077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E74DECAC-F420-49BF-8782-C32D166D24A2}"/>
              </a:ext>
            </a:extLst>
          </p:cNvPr>
          <p:cNvSpPr txBox="1"/>
          <p:nvPr/>
        </p:nvSpPr>
        <p:spPr>
          <a:xfrm>
            <a:off x="57806" y="644760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rs Chocolat" pitchFamily="2" charset="0"/>
              </a:rPr>
              <a:t>11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6F765E-DF6F-466F-A0BE-1AD2CD635AF0}"/>
              </a:ext>
            </a:extLst>
          </p:cNvPr>
          <p:cNvSpPr/>
          <p:nvPr/>
        </p:nvSpPr>
        <p:spPr>
          <a:xfrm>
            <a:off x="483757" y="3139358"/>
            <a:ext cx="36263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prstClr val="black"/>
                </a:solidFill>
                <a:latin typeface="Mrs Chocolat" pitchFamily="2" charset="0"/>
              </a:rPr>
              <a:t>Observe ces verres doseurs remplis d’eau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376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09217" y="56456"/>
            <a:ext cx="6632151" cy="7545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20908" y="74046"/>
            <a:ext cx="59046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t Fire to the Rain" panose="02000506000000020004" pitchFamily="2" charset="0"/>
                <a:ea typeface="Chewy" panose="02000000000000000000" pitchFamily="2" charset="0"/>
              </a:rPr>
              <a:t>Je fais le point (4) - 3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t Fire to the Rain" panose="02000506000000020004" pitchFamily="2" charset="0"/>
              </a:rPr>
              <a:t>Mesures : longueurs, capacités, masses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109217" y="894659"/>
            <a:ext cx="6624737" cy="8954885"/>
          </a:xfrm>
          <a:prstGeom prst="roundRect">
            <a:avLst>
              <a:gd name="adj" fmla="val 13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9D15A89F-1D7A-4406-8536-EDC3129084ED}"/>
              </a:ext>
            </a:extLst>
          </p:cNvPr>
          <p:cNvSpPr txBox="1"/>
          <p:nvPr/>
        </p:nvSpPr>
        <p:spPr>
          <a:xfrm>
            <a:off x="483758" y="969082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rs Chocolat" pitchFamily="2" charset="0"/>
              </a:rPr>
              <a:t>Complète les égalités</a:t>
            </a:r>
          </a:p>
        </p:txBody>
      </p:sp>
      <p:sp>
        <p:nvSpPr>
          <p:cNvPr id="56" name="Larme 55">
            <a:extLst>
              <a:ext uri="{FF2B5EF4-FFF2-40B4-BE49-F238E27FC236}">
                <a16:creationId xmlns:a16="http://schemas.microsoft.com/office/drawing/2014/main" id="{4BE087A6-4AF6-4039-A999-2ECF0B8F039C}"/>
              </a:ext>
            </a:extLst>
          </p:cNvPr>
          <p:cNvSpPr/>
          <p:nvPr/>
        </p:nvSpPr>
        <p:spPr>
          <a:xfrm>
            <a:off x="57805" y="2048797"/>
            <a:ext cx="432048" cy="3077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171BA9D2-40FC-43C8-9D2C-E1140180CA04}"/>
              </a:ext>
            </a:extLst>
          </p:cNvPr>
          <p:cNvSpPr txBox="1"/>
          <p:nvPr/>
        </p:nvSpPr>
        <p:spPr>
          <a:xfrm>
            <a:off x="484354" y="2049412"/>
            <a:ext cx="4542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rs Chocolat" pitchFamily="2" charset="0"/>
              </a:rPr>
              <a:t>Range les volumes dans l’ordre croissant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B8D45ADF-CB4A-406F-B24D-1036E0231703}"/>
              </a:ext>
            </a:extLst>
          </p:cNvPr>
          <p:cNvSpPr txBox="1"/>
          <p:nvPr/>
        </p:nvSpPr>
        <p:spPr>
          <a:xfrm>
            <a:off x="57806" y="20186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rs Chocolat" pitchFamily="2" charset="0"/>
              </a:rPr>
              <a:t>13</a:t>
            </a:r>
          </a:p>
        </p:txBody>
      </p:sp>
      <p:sp>
        <p:nvSpPr>
          <p:cNvPr id="59" name="Larme 58">
            <a:extLst>
              <a:ext uri="{FF2B5EF4-FFF2-40B4-BE49-F238E27FC236}">
                <a16:creationId xmlns:a16="http://schemas.microsoft.com/office/drawing/2014/main" id="{E43C494C-3C0A-45A2-9EEA-0BDAECF9F23D}"/>
              </a:ext>
            </a:extLst>
          </p:cNvPr>
          <p:cNvSpPr/>
          <p:nvPr/>
        </p:nvSpPr>
        <p:spPr>
          <a:xfrm>
            <a:off x="57804" y="3367081"/>
            <a:ext cx="432048" cy="3077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EECF4F5E-DCA2-4B62-B6F9-519F9BFFF3FF}"/>
              </a:ext>
            </a:extLst>
          </p:cNvPr>
          <p:cNvSpPr txBox="1"/>
          <p:nvPr/>
        </p:nvSpPr>
        <p:spPr>
          <a:xfrm>
            <a:off x="489851" y="3367081"/>
            <a:ext cx="2651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400" dirty="0">
                <a:latin typeface="Mrs Chocolat" pitchFamily="2" charset="0"/>
              </a:rPr>
              <a:t>Combien pèse chaque fruit ?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495D993C-B363-47B2-B1D3-E18900B6338A}"/>
              </a:ext>
            </a:extLst>
          </p:cNvPr>
          <p:cNvSpPr txBox="1"/>
          <p:nvPr/>
        </p:nvSpPr>
        <p:spPr>
          <a:xfrm>
            <a:off x="57805" y="333691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rs Chocolat" pitchFamily="2" charset="0"/>
              </a:rPr>
              <a:t>14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95B2FEEC-9E23-487E-B930-E79249716FCB}"/>
              </a:ext>
            </a:extLst>
          </p:cNvPr>
          <p:cNvSpPr txBox="1"/>
          <p:nvPr/>
        </p:nvSpPr>
        <p:spPr>
          <a:xfrm>
            <a:off x="188640" y="2315959"/>
            <a:ext cx="207505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dirty="0">
                <a:latin typeface="Set Fire to the Rain" panose="02000506000000020004" pitchFamily="2" charset="0"/>
              </a:rPr>
              <a:t>4 dag * 1 500 g * 12 hg </a:t>
            </a:r>
          </a:p>
        </p:txBody>
      </p:sp>
      <p:graphicFrame>
        <p:nvGraphicFramePr>
          <p:cNvPr id="64" name="Tableau 63">
            <a:extLst>
              <a:ext uri="{FF2B5EF4-FFF2-40B4-BE49-F238E27FC236}">
                <a16:creationId xmlns:a16="http://schemas.microsoft.com/office/drawing/2014/main" id="{4EB2FC4B-1CC1-4C93-9423-FE8D081E6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679953"/>
              </p:ext>
            </p:extLst>
          </p:nvPr>
        </p:nvGraphicFramePr>
        <p:xfrm>
          <a:off x="273829" y="1305651"/>
          <a:ext cx="6310341" cy="5770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3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447">
                  <a:extLst>
                    <a:ext uri="{9D8B030D-6E8A-4147-A177-3AD203B41FA5}">
                      <a16:colId xmlns:a16="http://schemas.microsoft.com/office/drawing/2014/main" val="2360720816"/>
                    </a:ext>
                  </a:extLst>
                </a:gridCol>
                <a:gridCol w="2103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Set Fire to the Rain" panose="02000506000000020004" pitchFamily="2" charset="0"/>
                        </a:rPr>
                        <a:t>32 T </a:t>
                      </a:r>
                      <a:r>
                        <a:rPr lang="fr-FR" sz="1200" baseline="0" dirty="0">
                          <a:latin typeface="Set Fire to the Rain" panose="02000506000000020004" pitchFamily="2" charset="0"/>
                        </a:rPr>
                        <a:t>= ________ kg</a:t>
                      </a:r>
                      <a:endParaRPr lang="fr-FR" sz="1200" dirty="0">
                        <a:latin typeface="Set Fire to the Rain" panose="02000506000000020004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Set Fire to the Rain" panose="02000506000000020004" pitchFamily="2" charset="0"/>
                        </a:rPr>
                        <a:t>1 dg 5 cg = _________ 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latin typeface="Set Fire to the Rain" panose="02000506000000020004" pitchFamily="2" charset="0"/>
                        </a:rPr>
                        <a:t>1,02 kg </a:t>
                      </a:r>
                      <a:r>
                        <a:rPr lang="fr-FR" sz="1200" baseline="0" dirty="0">
                          <a:latin typeface="Set Fire to the Rain" panose="02000506000000020004" pitchFamily="2" charset="0"/>
                        </a:rPr>
                        <a:t>= ________ g</a:t>
                      </a:r>
                      <a:endParaRPr lang="fr-FR" sz="1200" dirty="0">
                        <a:latin typeface="Set Fire to the Rain" panose="02000506000000020004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Set Fire to the Rain" panose="02000506000000020004" pitchFamily="2" charset="0"/>
                        </a:rPr>
                        <a:t>4 kg 50 g= </a:t>
                      </a:r>
                      <a:r>
                        <a:rPr lang="fr-FR" sz="1200" baseline="0" dirty="0">
                          <a:latin typeface="Set Fire to the Rain" panose="02000506000000020004" pitchFamily="2" charset="0"/>
                        </a:rPr>
                        <a:t>________ kg</a:t>
                      </a:r>
                      <a:endParaRPr lang="fr-FR" sz="1200" dirty="0">
                        <a:latin typeface="Set Fire to the Rain" panose="02000506000000020004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Set Fire to the Rain" panose="02000506000000020004" pitchFamily="2" charset="0"/>
                        </a:rPr>
                        <a:t>0,5 kg = _________ 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>
                          <a:latin typeface="Set Fire to the Rain" panose="02000506000000020004" pitchFamily="2" charset="0"/>
                        </a:rPr>
                        <a:t>350 g = ________ hg</a:t>
                      </a:r>
                      <a:endParaRPr lang="fr-FR" sz="1200" dirty="0">
                        <a:latin typeface="Set Fire to the Rain" panose="02000506000000020004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3" name="Rectangle à coins arrondis 75">
            <a:extLst>
              <a:ext uri="{FF2B5EF4-FFF2-40B4-BE49-F238E27FC236}">
                <a16:creationId xmlns:a16="http://schemas.microsoft.com/office/drawing/2014/main" id="{3935172E-3483-45A6-BCD1-A278D144F366}"/>
              </a:ext>
            </a:extLst>
          </p:cNvPr>
          <p:cNvSpPr/>
          <p:nvPr/>
        </p:nvSpPr>
        <p:spPr>
          <a:xfrm>
            <a:off x="193256" y="2752142"/>
            <a:ext cx="2070435" cy="472666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36B8B257-9555-4BF1-9D95-783C1A6EB983}"/>
              </a:ext>
            </a:extLst>
          </p:cNvPr>
          <p:cNvSpPr txBox="1"/>
          <p:nvPr/>
        </p:nvSpPr>
        <p:spPr>
          <a:xfrm>
            <a:off x="530812" y="5689877"/>
            <a:ext cx="6162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rs Chocolat" pitchFamily="2" charset="0"/>
                <a:cs typeface="Dekko" panose="00000500000000000000" pitchFamily="2" charset="0"/>
              </a:rPr>
              <a:t>Problèmes</a:t>
            </a:r>
          </a:p>
        </p:txBody>
      </p:sp>
      <p:sp>
        <p:nvSpPr>
          <p:cNvPr id="82" name="Larme 81">
            <a:extLst>
              <a:ext uri="{FF2B5EF4-FFF2-40B4-BE49-F238E27FC236}">
                <a16:creationId xmlns:a16="http://schemas.microsoft.com/office/drawing/2014/main" id="{F1BB1D2C-B61E-4F0D-9516-0B417FE4EC26}"/>
              </a:ext>
            </a:extLst>
          </p:cNvPr>
          <p:cNvSpPr/>
          <p:nvPr/>
        </p:nvSpPr>
        <p:spPr>
          <a:xfrm>
            <a:off x="51710" y="1000476"/>
            <a:ext cx="432048" cy="3077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7540CB8B-3B4A-41AD-8DD6-FB1AC3E1397F}"/>
              </a:ext>
            </a:extLst>
          </p:cNvPr>
          <p:cNvSpPr txBox="1"/>
          <p:nvPr/>
        </p:nvSpPr>
        <p:spPr>
          <a:xfrm>
            <a:off x="51711" y="97031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rs Chocolat" pitchFamily="2" charset="0"/>
              </a:rPr>
              <a:t>12</a:t>
            </a:r>
          </a:p>
        </p:txBody>
      </p:sp>
      <p:sp>
        <p:nvSpPr>
          <p:cNvPr id="84" name="Larme 83">
            <a:extLst>
              <a:ext uri="{FF2B5EF4-FFF2-40B4-BE49-F238E27FC236}">
                <a16:creationId xmlns:a16="http://schemas.microsoft.com/office/drawing/2014/main" id="{DF2E2CE2-B39E-4F7C-8C5D-C3CE24B31676}"/>
              </a:ext>
            </a:extLst>
          </p:cNvPr>
          <p:cNvSpPr/>
          <p:nvPr/>
        </p:nvSpPr>
        <p:spPr>
          <a:xfrm>
            <a:off x="57805" y="5703242"/>
            <a:ext cx="432048" cy="3077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E74DECAC-F420-49BF-8782-C32D166D24A2}"/>
              </a:ext>
            </a:extLst>
          </p:cNvPr>
          <p:cNvSpPr txBox="1"/>
          <p:nvPr/>
        </p:nvSpPr>
        <p:spPr>
          <a:xfrm>
            <a:off x="57806" y="56730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rs Chocolat" pitchFamily="2" charset="0"/>
              </a:rPr>
              <a:t>15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4B20983-1EDB-45B1-BFBE-61EF3E663547}"/>
              </a:ext>
            </a:extLst>
          </p:cNvPr>
          <p:cNvSpPr txBox="1"/>
          <p:nvPr/>
        </p:nvSpPr>
        <p:spPr>
          <a:xfrm>
            <a:off x="2362061" y="2313826"/>
            <a:ext cx="207505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dirty="0">
                <a:latin typeface="Set Fire to the Rain" panose="02000506000000020004" pitchFamily="2" charset="0"/>
              </a:rPr>
              <a:t>541 mg * 6 g * 56 cg</a:t>
            </a:r>
          </a:p>
        </p:txBody>
      </p:sp>
      <p:sp>
        <p:nvSpPr>
          <p:cNvPr id="36" name="Rectangle à coins arrondis 75">
            <a:extLst>
              <a:ext uri="{FF2B5EF4-FFF2-40B4-BE49-F238E27FC236}">
                <a16:creationId xmlns:a16="http://schemas.microsoft.com/office/drawing/2014/main" id="{B2623513-114F-492D-96F7-F29B4FA9A790}"/>
              </a:ext>
            </a:extLst>
          </p:cNvPr>
          <p:cNvSpPr/>
          <p:nvPr/>
        </p:nvSpPr>
        <p:spPr>
          <a:xfrm>
            <a:off x="2366677" y="2750009"/>
            <a:ext cx="2070435" cy="472666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9AF7F28-D0C7-4713-B88E-86CB88DB8BBD}"/>
              </a:ext>
            </a:extLst>
          </p:cNvPr>
          <p:cNvSpPr txBox="1"/>
          <p:nvPr/>
        </p:nvSpPr>
        <p:spPr>
          <a:xfrm>
            <a:off x="4522301" y="2313826"/>
            <a:ext cx="207505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dirty="0">
                <a:latin typeface="Set Fire to the Rain" panose="02000506000000020004" pitchFamily="2" charset="0"/>
              </a:rPr>
              <a:t>80 dg * 5 g * 120 cg</a:t>
            </a:r>
          </a:p>
        </p:txBody>
      </p:sp>
      <p:sp>
        <p:nvSpPr>
          <p:cNvPr id="38" name="Rectangle à coins arrondis 75">
            <a:extLst>
              <a:ext uri="{FF2B5EF4-FFF2-40B4-BE49-F238E27FC236}">
                <a16:creationId xmlns:a16="http://schemas.microsoft.com/office/drawing/2014/main" id="{4F5AE746-4771-4D37-8496-8790E73C943C}"/>
              </a:ext>
            </a:extLst>
          </p:cNvPr>
          <p:cNvSpPr/>
          <p:nvPr/>
        </p:nvSpPr>
        <p:spPr>
          <a:xfrm>
            <a:off x="4526917" y="2750009"/>
            <a:ext cx="2070435" cy="472666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57013C7-E821-4715-BF76-A706A7FCE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59" y="3729045"/>
            <a:ext cx="6454281" cy="1215903"/>
          </a:xfrm>
          <a:prstGeom prst="rect">
            <a:avLst/>
          </a:prstGeom>
        </p:spPr>
      </p:pic>
      <p:sp>
        <p:nvSpPr>
          <p:cNvPr id="40" name="Rectangle à coins arrondis 75">
            <a:extLst>
              <a:ext uri="{FF2B5EF4-FFF2-40B4-BE49-F238E27FC236}">
                <a16:creationId xmlns:a16="http://schemas.microsoft.com/office/drawing/2014/main" id="{AFD6C58B-E9B1-410D-A38F-5DCC5098D41A}"/>
              </a:ext>
            </a:extLst>
          </p:cNvPr>
          <p:cNvSpPr/>
          <p:nvPr/>
        </p:nvSpPr>
        <p:spPr>
          <a:xfrm>
            <a:off x="202541" y="4984390"/>
            <a:ext cx="2070435" cy="472666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5AB486F3-BF26-43EF-BE45-BA59CD0A0897}"/>
              </a:ext>
            </a:extLst>
          </p:cNvPr>
          <p:cNvSpPr txBox="1"/>
          <p:nvPr/>
        </p:nvSpPr>
        <p:spPr>
          <a:xfrm>
            <a:off x="188639" y="5041953"/>
            <a:ext cx="207505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dirty="0">
                <a:latin typeface="Set Fire to the Rain" panose="02000506000000020004" pitchFamily="2" charset="0"/>
              </a:rPr>
              <a:t>Le melon pèse :</a:t>
            </a:r>
          </a:p>
        </p:txBody>
      </p:sp>
      <p:sp>
        <p:nvSpPr>
          <p:cNvPr id="42" name="Rectangle à coins arrondis 75">
            <a:extLst>
              <a:ext uri="{FF2B5EF4-FFF2-40B4-BE49-F238E27FC236}">
                <a16:creationId xmlns:a16="http://schemas.microsoft.com/office/drawing/2014/main" id="{EEEEC7B1-4467-4C2F-880C-AE0B3A91E9A0}"/>
              </a:ext>
            </a:extLst>
          </p:cNvPr>
          <p:cNvSpPr/>
          <p:nvPr/>
        </p:nvSpPr>
        <p:spPr>
          <a:xfrm>
            <a:off x="2379325" y="4984390"/>
            <a:ext cx="2070435" cy="472666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D4607B62-926D-4766-9549-E877CB7F7E22}"/>
              </a:ext>
            </a:extLst>
          </p:cNvPr>
          <p:cNvSpPr txBox="1"/>
          <p:nvPr/>
        </p:nvSpPr>
        <p:spPr>
          <a:xfrm>
            <a:off x="2365423" y="5041953"/>
            <a:ext cx="207505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dirty="0">
                <a:latin typeface="Set Fire to the Rain" panose="02000506000000020004" pitchFamily="2" charset="0"/>
              </a:rPr>
              <a:t>L’ananas pèse :</a:t>
            </a:r>
          </a:p>
        </p:txBody>
      </p:sp>
      <p:sp>
        <p:nvSpPr>
          <p:cNvPr id="44" name="Rectangle à coins arrondis 75">
            <a:extLst>
              <a:ext uri="{FF2B5EF4-FFF2-40B4-BE49-F238E27FC236}">
                <a16:creationId xmlns:a16="http://schemas.microsoft.com/office/drawing/2014/main" id="{1CF32B98-DF84-4CC6-9E1F-AF015A44470A}"/>
              </a:ext>
            </a:extLst>
          </p:cNvPr>
          <p:cNvSpPr/>
          <p:nvPr/>
        </p:nvSpPr>
        <p:spPr>
          <a:xfrm>
            <a:off x="4556109" y="4975870"/>
            <a:ext cx="2070435" cy="472666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8568E50E-85BE-41BD-AC5A-298E303AA221}"/>
              </a:ext>
            </a:extLst>
          </p:cNvPr>
          <p:cNvSpPr txBox="1"/>
          <p:nvPr/>
        </p:nvSpPr>
        <p:spPr>
          <a:xfrm>
            <a:off x="4542207" y="5033433"/>
            <a:ext cx="207505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dirty="0">
                <a:latin typeface="Set Fire to the Rain" panose="02000506000000020004" pitchFamily="2" charset="0"/>
              </a:rPr>
              <a:t>La banane pèse :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EE89C249-CB8B-4309-84CB-0D9257A2B353}"/>
              </a:ext>
            </a:extLst>
          </p:cNvPr>
          <p:cNvSpPr txBox="1"/>
          <p:nvPr/>
        </p:nvSpPr>
        <p:spPr>
          <a:xfrm>
            <a:off x="171450" y="6107638"/>
            <a:ext cx="138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Set Fire to the Rain" panose="02000506000000020004" pitchFamily="2" charset="0"/>
              </a:rPr>
              <a:t>1) Trouve la masse du chiot en kg.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908A01D-F8CA-403A-8282-93E8E5DDC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742" y="5857129"/>
            <a:ext cx="2075050" cy="1486603"/>
          </a:xfrm>
          <a:prstGeom prst="rect">
            <a:avLst/>
          </a:prstGeom>
        </p:spPr>
      </p:pic>
      <p:sp>
        <p:nvSpPr>
          <p:cNvPr id="48" name="Rectangle à coins arrondis 75">
            <a:extLst>
              <a:ext uri="{FF2B5EF4-FFF2-40B4-BE49-F238E27FC236}">
                <a16:creationId xmlns:a16="http://schemas.microsoft.com/office/drawing/2014/main" id="{7A3DA0C5-4C53-460F-AA43-7B80213406FE}"/>
              </a:ext>
            </a:extLst>
          </p:cNvPr>
          <p:cNvSpPr/>
          <p:nvPr/>
        </p:nvSpPr>
        <p:spPr>
          <a:xfrm>
            <a:off x="3738752" y="5720798"/>
            <a:ext cx="2887792" cy="1248425"/>
          </a:xfrm>
          <a:prstGeom prst="roundRect">
            <a:avLst>
              <a:gd name="adj" fmla="val 8278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2C572868-9F1A-4B04-8CE0-7292E51EBE9B}"/>
              </a:ext>
            </a:extLst>
          </p:cNvPr>
          <p:cNvSpPr txBox="1"/>
          <p:nvPr/>
        </p:nvSpPr>
        <p:spPr>
          <a:xfrm>
            <a:off x="3754800" y="5684005"/>
            <a:ext cx="284255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dirty="0">
                <a:latin typeface="Set Fire to the Rain" panose="02000506000000020004" pitchFamily="2" charset="0"/>
              </a:rPr>
              <a:t>Convertis tout en kg puis calcule :</a:t>
            </a:r>
          </a:p>
        </p:txBody>
      </p:sp>
      <p:sp>
        <p:nvSpPr>
          <p:cNvPr id="50" name="Rectangle à coins arrondis 75">
            <a:extLst>
              <a:ext uri="{FF2B5EF4-FFF2-40B4-BE49-F238E27FC236}">
                <a16:creationId xmlns:a16="http://schemas.microsoft.com/office/drawing/2014/main" id="{2FCCCCFE-BD61-4887-A8DB-5195EF957B7B}"/>
              </a:ext>
            </a:extLst>
          </p:cNvPr>
          <p:cNvSpPr/>
          <p:nvPr/>
        </p:nvSpPr>
        <p:spPr>
          <a:xfrm>
            <a:off x="3754800" y="7052848"/>
            <a:ext cx="2070435" cy="472666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E1943BE2-456B-4005-89EE-0298454007FD}"/>
              </a:ext>
            </a:extLst>
          </p:cNvPr>
          <p:cNvSpPr txBox="1"/>
          <p:nvPr/>
        </p:nvSpPr>
        <p:spPr>
          <a:xfrm>
            <a:off x="3740898" y="7110411"/>
            <a:ext cx="207505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dirty="0">
                <a:latin typeface="Set Fire to the Rain" panose="02000506000000020004" pitchFamily="2" charset="0"/>
              </a:rPr>
              <a:t>Le chiot pèse :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7C58F671-8BD6-414D-8DC1-59F1CC097995}"/>
              </a:ext>
            </a:extLst>
          </p:cNvPr>
          <p:cNvSpPr txBox="1"/>
          <p:nvPr/>
        </p:nvSpPr>
        <p:spPr>
          <a:xfrm>
            <a:off x="197692" y="7640377"/>
            <a:ext cx="2367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Set Fire to the Rain" panose="02000506000000020004" pitchFamily="2" charset="0"/>
              </a:rPr>
              <a:t>2) Calcule en g la masse de chacune des 2 potions magiques que </a:t>
            </a:r>
            <a:r>
              <a:rPr lang="fr-FR" sz="1200" dirty="0" err="1">
                <a:latin typeface="Set Fire to the Rain" panose="02000506000000020004" pitchFamily="2" charset="0"/>
              </a:rPr>
              <a:t>Yasmanina</a:t>
            </a:r>
            <a:r>
              <a:rPr lang="fr-FR" sz="1200" dirty="0">
                <a:latin typeface="Set Fire to the Rain" panose="02000506000000020004" pitchFamily="2" charset="0"/>
              </a:rPr>
              <a:t> la Sorcière a préparées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CD6197A-42E2-4DBE-814E-44DEAD453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9420" y="7545288"/>
            <a:ext cx="1375238" cy="87797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C0B7EB4-C6ED-433D-B50C-441DA1F900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2777" y="7667393"/>
            <a:ext cx="2421941" cy="1480762"/>
          </a:xfrm>
          <a:prstGeom prst="rect">
            <a:avLst/>
          </a:prstGeom>
        </p:spPr>
      </p:pic>
      <p:sp>
        <p:nvSpPr>
          <p:cNvPr id="55" name="Rectangle à coins arrondis 75">
            <a:extLst>
              <a:ext uri="{FF2B5EF4-FFF2-40B4-BE49-F238E27FC236}">
                <a16:creationId xmlns:a16="http://schemas.microsoft.com/office/drawing/2014/main" id="{4FBC7BAB-BC8C-4FD4-8E03-F4CA09DBBFAD}"/>
              </a:ext>
            </a:extLst>
          </p:cNvPr>
          <p:cNvSpPr/>
          <p:nvPr/>
        </p:nvSpPr>
        <p:spPr>
          <a:xfrm>
            <a:off x="269246" y="8501012"/>
            <a:ext cx="3575411" cy="1239153"/>
          </a:xfrm>
          <a:prstGeom prst="roundRect">
            <a:avLst>
              <a:gd name="adj" fmla="val 8278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à coins arrondis 75">
            <a:extLst>
              <a:ext uri="{FF2B5EF4-FFF2-40B4-BE49-F238E27FC236}">
                <a16:creationId xmlns:a16="http://schemas.microsoft.com/office/drawing/2014/main" id="{62E612B6-621C-4521-9889-265ABC6BAEA9}"/>
              </a:ext>
            </a:extLst>
          </p:cNvPr>
          <p:cNvSpPr/>
          <p:nvPr/>
        </p:nvSpPr>
        <p:spPr>
          <a:xfrm>
            <a:off x="4064198" y="9171004"/>
            <a:ext cx="2421941" cy="578289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B23B1E92-8325-4E0F-AE05-DB39F204B8EC}"/>
              </a:ext>
            </a:extLst>
          </p:cNvPr>
          <p:cNvSpPr txBox="1"/>
          <p:nvPr/>
        </p:nvSpPr>
        <p:spPr>
          <a:xfrm>
            <a:off x="4035925" y="9123735"/>
            <a:ext cx="2075051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dirty="0">
                <a:latin typeface="Set Fire to the Rain" panose="02000506000000020004" pitchFamily="2" charset="0"/>
              </a:rPr>
              <a:t>La 1</a:t>
            </a:r>
            <a:r>
              <a:rPr lang="fr-FR" sz="1200" baseline="30000" dirty="0">
                <a:latin typeface="Set Fire to the Rain" panose="02000506000000020004" pitchFamily="2" charset="0"/>
              </a:rPr>
              <a:t>ère</a:t>
            </a:r>
            <a:r>
              <a:rPr lang="fr-FR" sz="1200" dirty="0">
                <a:latin typeface="Set Fire to the Rain" panose="02000506000000020004" pitchFamily="2" charset="0"/>
              </a:rPr>
              <a:t> potion pèse :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latin typeface="Set Fire to the Rain" panose="02000506000000020004" pitchFamily="2" charset="0"/>
              </a:rPr>
              <a:t>La 2</a:t>
            </a:r>
            <a:r>
              <a:rPr lang="fr-FR" sz="1200" baseline="30000" dirty="0">
                <a:latin typeface="Set Fire to the Rain" panose="02000506000000020004" pitchFamily="2" charset="0"/>
              </a:rPr>
              <a:t>ème</a:t>
            </a:r>
            <a:r>
              <a:rPr lang="fr-FR" sz="1200" dirty="0">
                <a:latin typeface="Set Fire to the Rain" panose="02000506000000020004" pitchFamily="2" charset="0"/>
              </a:rPr>
              <a:t> potion pèse : </a:t>
            </a:r>
          </a:p>
        </p:txBody>
      </p:sp>
    </p:spTree>
    <p:extLst>
      <p:ext uri="{BB962C8B-B14F-4D97-AF65-F5344CB8AC3E}">
        <p14:creationId xmlns:p14="http://schemas.microsoft.com/office/powerpoint/2010/main" val="40429134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6817</TotalTime>
  <Words>413</Words>
  <Application>Microsoft Office PowerPoint</Application>
  <PresentationFormat>Format A4 (210 x 297 mm)</PresentationFormat>
  <Paragraphs>85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2" baseType="lpstr">
      <vt:lpstr>Arial</vt:lpstr>
      <vt:lpstr>Calibri</vt:lpstr>
      <vt:lpstr>Cambria Math</vt:lpstr>
      <vt:lpstr>Chewy</vt:lpstr>
      <vt:lpstr>Dekko</vt:lpstr>
      <vt:lpstr>Mrs Chocolat</vt:lpstr>
      <vt:lpstr>Script Ecole 2</vt:lpstr>
      <vt:lpstr>Set Fire to the Rain</vt:lpstr>
      <vt:lpstr>Thème Office</vt:lpstr>
      <vt:lpstr>Présentation PowerPoint</vt:lpstr>
      <vt:lpstr>Présentation PowerPoint</vt:lpstr>
      <vt:lpstr>Présentation PowerPoint</vt:lpstr>
    </vt:vector>
  </TitlesOfParts>
  <Company>Ecole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</dc:creator>
  <cp:lastModifiedBy>HP</cp:lastModifiedBy>
  <cp:revision>120</cp:revision>
  <dcterms:created xsi:type="dcterms:W3CDTF">2014-08-26T10:40:36Z</dcterms:created>
  <dcterms:modified xsi:type="dcterms:W3CDTF">2018-11-29T10:36:03Z</dcterms:modified>
</cp:coreProperties>
</file>