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34" autoAdjust="0"/>
  </p:normalViewPr>
  <p:slideViewPr>
    <p:cSldViewPr>
      <p:cViewPr varScale="1">
        <p:scale>
          <a:sx n="48" d="100"/>
          <a:sy n="48" d="100"/>
        </p:scale>
        <p:origin x="217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792B6-E938-4BA9-96E2-D3DF53B48813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B2532-B6C4-456F-AE36-4021B08DDB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985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B2532-B6C4-456F-AE36-4021B08DDB6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365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B2532-B6C4-456F-AE36-4021B08DDB6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594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B2532-B6C4-456F-AE36-4021B08DDB6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81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25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49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6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1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2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36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49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33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95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D6DC-3D55-46E9-9C4E-2C00F07C5B59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31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09217" y="56456"/>
            <a:ext cx="6632151" cy="7545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20908" y="74046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  <a:ea typeface="Chewy" panose="02000000000000000000" pitchFamily="2" charset="0"/>
              </a:rPr>
              <a:t>Je fais le point (3)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</a:rPr>
              <a:t>Calcul : addition, soustraction, multiplication, division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32656" y="251657"/>
            <a:ext cx="648072" cy="3960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2656" y="28200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lPenUprightHeavy" panose="02000903000000000000" pitchFamily="2" charset="0"/>
                <a:ea typeface="GelPenUprightHeavy" panose="02000903000000000000" pitchFamily="2" charset="0"/>
              </a:rPr>
              <a:t>CM2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lPenUprightHeavy" panose="02000903000000000000" pitchFamily="2" charset="0"/>
              <a:ea typeface="GelPenUprightHeavy" panose="02000903000000000000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09217" y="894659"/>
            <a:ext cx="6624737" cy="8954885"/>
          </a:xfrm>
          <a:prstGeom prst="roundRect">
            <a:avLst>
              <a:gd name="adj" fmla="val 13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Larme 68">
            <a:extLst>
              <a:ext uri="{FF2B5EF4-FFF2-40B4-BE49-F238E27FC236}">
                <a16:creationId xmlns:a16="http://schemas.microsoft.com/office/drawing/2014/main" id="{FDCE77E9-1CC8-4EB1-A4FA-5D41C93AF467}"/>
              </a:ext>
            </a:extLst>
          </p:cNvPr>
          <p:cNvSpPr/>
          <p:nvPr/>
        </p:nvSpPr>
        <p:spPr>
          <a:xfrm>
            <a:off x="52038" y="6622283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E200FD87-B0C2-41F1-AA02-F50AAD3197C9}"/>
              </a:ext>
            </a:extLst>
          </p:cNvPr>
          <p:cNvSpPr txBox="1"/>
          <p:nvPr/>
        </p:nvSpPr>
        <p:spPr>
          <a:xfrm>
            <a:off x="420486" y="6622283"/>
            <a:ext cx="6184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Sans poser l’opération, entoure le nombre le plus proche du résultat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04CBE4D0-263C-44EE-9719-FCEEB757CAC1}"/>
              </a:ext>
            </a:extLst>
          </p:cNvPr>
          <p:cNvSpPr txBox="1"/>
          <p:nvPr/>
        </p:nvSpPr>
        <p:spPr>
          <a:xfrm>
            <a:off x="124046" y="659150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3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6C31EADD-83DA-478A-B93C-D3E459D5AA2B}"/>
              </a:ext>
            </a:extLst>
          </p:cNvPr>
          <p:cNvSpPr txBox="1"/>
          <p:nvPr/>
        </p:nvSpPr>
        <p:spPr>
          <a:xfrm>
            <a:off x="188640" y="6879537"/>
            <a:ext cx="6480720" cy="1169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lphaLcParenR"/>
              <a:tabLst>
                <a:tab pos="1790700" algn="l"/>
                <a:tab pos="2781300" algn="l"/>
                <a:tab pos="412432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  <a:cs typeface="Dekko" panose="00000500000000000000" pitchFamily="2" charset="0"/>
              </a:rPr>
              <a:t>398+ 289 + 187 	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	* 700              	* 800		* 900</a:t>
            </a:r>
          </a:p>
          <a:p>
            <a:pPr marL="228600" indent="-228600">
              <a:lnSpc>
                <a:spcPct val="150000"/>
              </a:lnSpc>
              <a:buAutoNum type="alphaLcParenR"/>
              <a:tabLst>
                <a:tab pos="1790700" algn="l"/>
                <a:tab pos="2781300" algn="l"/>
                <a:tab pos="412432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1 402 + 3 592 		* 4000        	*  5 000        	* 6 000</a:t>
            </a:r>
          </a:p>
          <a:p>
            <a:pPr marL="228600" indent="-228600">
              <a:lnSpc>
                <a:spcPct val="150000"/>
              </a:lnSpc>
              <a:buAutoNum type="alphaLcParenR"/>
              <a:tabLst>
                <a:tab pos="1790700" algn="l"/>
                <a:tab pos="2781300" algn="l"/>
                <a:tab pos="412432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2 790 – 1 814		* 800            	* 900              	* 1 000</a:t>
            </a:r>
          </a:p>
          <a:p>
            <a:pPr marL="228600" indent="-228600">
              <a:lnSpc>
                <a:spcPct val="150000"/>
              </a:lnSpc>
              <a:buAutoNum type="alphaLcParenR"/>
              <a:tabLst>
                <a:tab pos="1790700" algn="l"/>
                <a:tab pos="2781300" algn="l"/>
                <a:tab pos="412432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  <a:cs typeface="Dekko" panose="00000500000000000000" pitchFamily="2" charset="0"/>
                <a:sym typeface="Wingdings" panose="05000000000000000000" pitchFamily="2" charset="2"/>
              </a:rPr>
              <a:t>8 6 96 – 8 411 	   	* 300             	*  400             	* 500 </a:t>
            </a:r>
            <a:endParaRPr lang="fr-FR" sz="1200" dirty="0">
              <a:latin typeface="123Marker" panose="02000603000000000000" pitchFamily="2" charset="0"/>
              <a:ea typeface="123Marker" panose="02000603000000000000" pitchFamily="2" charset="0"/>
              <a:cs typeface="Dekko" panose="00000500000000000000" pitchFamily="2" charset="0"/>
            </a:endParaRPr>
          </a:p>
        </p:txBody>
      </p:sp>
      <p:sp>
        <p:nvSpPr>
          <p:cNvPr id="136" name="Larme 135">
            <a:extLst>
              <a:ext uri="{FF2B5EF4-FFF2-40B4-BE49-F238E27FC236}">
                <a16:creationId xmlns:a16="http://schemas.microsoft.com/office/drawing/2014/main" id="{462E993F-31F2-489A-8030-6E737BBABEC8}"/>
              </a:ext>
            </a:extLst>
          </p:cNvPr>
          <p:cNvSpPr/>
          <p:nvPr/>
        </p:nvSpPr>
        <p:spPr>
          <a:xfrm>
            <a:off x="116632" y="951330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525E27A2-8A52-4670-926D-A0376279ACA1}"/>
              </a:ext>
            </a:extLst>
          </p:cNvPr>
          <p:cNvSpPr txBox="1"/>
          <p:nvPr/>
        </p:nvSpPr>
        <p:spPr>
          <a:xfrm>
            <a:off x="485081" y="951330"/>
            <a:ext cx="4223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Pose et calcule ces additions et ces soustractions</a:t>
            </a:r>
          </a:p>
        </p:txBody>
      </p:sp>
      <p:sp>
        <p:nvSpPr>
          <p:cNvPr id="138" name="ZoneTexte 137">
            <a:extLst>
              <a:ext uri="{FF2B5EF4-FFF2-40B4-BE49-F238E27FC236}">
                <a16:creationId xmlns:a16="http://schemas.microsoft.com/office/drawing/2014/main" id="{73C3256F-B22A-47DD-8885-74A6D0E35B87}"/>
              </a:ext>
            </a:extLst>
          </p:cNvPr>
          <p:cNvSpPr txBox="1"/>
          <p:nvPr/>
        </p:nvSpPr>
        <p:spPr>
          <a:xfrm>
            <a:off x="188640" y="9205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</a:t>
            </a:r>
          </a:p>
        </p:txBody>
      </p:sp>
      <p:sp>
        <p:nvSpPr>
          <p:cNvPr id="139" name="ZoneTexte 138">
            <a:extLst>
              <a:ext uri="{FF2B5EF4-FFF2-40B4-BE49-F238E27FC236}">
                <a16:creationId xmlns:a16="http://schemas.microsoft.com/office/drawing/2014/main" id="{107385CC-EC3B-4208-B3DB-9172C1C50BD2}"/>
              </a:ext>
            </a:extLst>
          </p:cNvPr>
          <p:cNvSpPr txBox="1"/>
          <p:nvPr/>
        </p:nvSpPr>
        <p:spPr>
          <a:xfrm>
            <a:off x="327955" y="1223393"/>
            <a:ext cx="1393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a) 429 + 283</a:t>
            </a:r>
          </a:p>
        </p:txBody>
      </p:sp>
      <p:sp>
        <p:nvSpPr>
          <p:cNvPr id="157" name="Larme 156">
            <a:extLst>
              <a:ext uri="{FF2B5EF4-FFF2-40B4-BE49-F238E27FC236}">
                <a16:creationId xmlns:a16="http://schemas.microsoft.com/office/drawing/2014/main" id="{E9875A91-C77B-4D66-8F85-CF5E6D7A0B2A}"/>
              </a:ext>
            </a:extLst>
          </p:cNvPr>
          <p:cNvSpPr/>
          <p:nvPr/>
        </p:nvSpPr>
        <p:spPr>
          <a:xfrm>
            <a:off x="79131" y="5127794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695DAD10-259A-42C9-8007-D4EF15AFFEA3}"/>
              </a:ext>
            </a:extLst>
          </p:cNvPr>
          <p:cNvSpPr txBox="1"/>
          <p:nvPr/>
        </p:nvSpPr>
        <p:spPr>
          <a:xfrm>
            <a:off x="447580" y="5127794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Calcule sans poser les opérations</a:t>
            </a:r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7C59B15B-F549-457C-B7B1-E77A019A1358}"/>
              </a:ext>
            </a:extLst>
          </p:cNvPr>
          <p:cNvSpPr txBox="1"/>
          <p:nvPr/>
        </p:nvSpPr>
        <p:spPr>
          <a:xfrm>
            <a:off x="151139" y="50970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2</a:t>
            </a:r>
          </a:p>
        </p:txBody>
      </p:sp>
      <p:sp>
        <p:nvSpPr>
          <p:cNvPr id="160" name="ZoneTexte 159">
            <a:extLst>
              <a:ext uri="{FF2B5EF4-FFF2-40B4-BE49-F238E27FC236}">
                <a16:creationId xmlns:a16="http://schemas.microsoft.com/office/drawing/2014/main" id="{32904BDD-B44C-4032-A5EB-EC4B09EB6C1F}"/>
              </a:ext>
            </a:extLst>
          </p:cNvPr>
          <p:cNvSpPr txBox="1"/>
          <p:nvPr/>
        </p:nvSpPr>
        <p:spPr>
          <a:xfrm>
            <a:off x="259151" y="5369157"/>
            <a:ext cx="6228692" cy="1171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lphaLcParenR"/>
              <a:tabLst>
                <a:tab pos="29622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74 + 58 + 36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645 + 215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  <a:p>
            <a:pPr marL="228600" indent="-228600">
              <a:lnSpc>
                <a:spcPct val="150000"/>
              </a:lnSpc>
              <a:buAutoNum type="alphaLcParenR"/>
              <a:tabLst>
                <a:tab pos="29622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54 873 + 25 000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65 082 + 1 111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  <a:p>
            <a:pPr marL="228600" indent="-228600">
              <a:lnSpc>
                <a:spcPct val="150000"/>
              </a:lnSpc>
              <a:buAutoNum type="alphaLcParenR"/>
              <a:tabLst>
                <a:tab pos="29622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82 – 56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378 – 135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  <a:p>
            <a:pPr marL="228600" indent="-228600">
              <a:lnSpc>
                <a:spcPct val="150000"/>
              </a:lnSpc>
              <a:buAutoNum type="alphaLcParenR"/>
              <a:tabLst>
                <a:tab pos="29622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574 – 237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133 – 78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D192A2-69CF-41E3-A578-364681CF0122}"/>
              </a:ext>
            </a:extLst>
          </p:cNvPr>
          <p:cNvSpPr/>
          <p:nvPr/>
        </p:nvSpPr>
        <p:spPr>
          <a:xfrm>
            <a:off x="4225261" y="1208584"/>
            <a:ext cx="2192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c) 236 083 + 137 406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3997F8-AF16-4A17-A5A9-FFE10C48F8D5}"/>
              </a:ext>
            </a:extLst>
          </p:cNvPr>
          <p:cNvSpPr/>
          <p:nvPr/>
        </p:nvSpPr>
        <p:spPr>
          <a:xfrm>
            <a:off x="2155440" y="1222380"/>
            <a:ext cx="15862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b) 2 531 + 874</a:t>
            </a:r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C097082C-A6E3-45D3-AEA5-DCB1B427EDD2}"/>
              </a:ext>
            </a:extLst>
          </p:cNvPr>
          <p:cNvSpPr txBox="1"/>
          <p:nvPr/>
        </p:nvSpPr>
        <p:spPr>
          <a:xfrm>
            <a:off x="396371" y="3276134"/>
            <a:ext cx="15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a) 429 - 283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1736F7DB-46F3-4FE1-BFAC-FEEC3B0B2B42}"/>
              </a:ext>
            </a:extLst>
          </p:cNvPr>
          <p:cNvSpPr/>
          <p:nvPr/>
        </p:nvSpPr>
        <p:spPr>
          <a:xfrm>
            <a:off x="4229033" y="3260962"/>
            <a:ext cx="2192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c) 236 083 – 137 406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A1256C80-7C72-491E-AC6C-B8206E29C855}"/>
              </a:ext>
            </a:extLst>
          </p:cNvPr>
          <p:cNvSpPr/>
          <p:nvPr/>
        </p:nvSpPr>
        <p:spPr>
          <a:xfrm>
            <a:off x="2342594" y="3280398"/>
            <a:ext cx="15862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b) 2 531 – 874</a:t>
            </a:r>
          </a:p>
        </p:txBody>
      </p:sp>
      <p:sp>
        <p:nvSpPr>
          <p:cNvPr id="175" name="Larme 174">
            <a:extLst>
              <a:ext uri="{FF2B5EF4-FFF2-40B4-BE49-F238E27FC236}">
                <a16:creationId xmlns:a16="http://schemas.microsoft.com/office/drawing/2014/main" id="{F0668C75-5F6F-4D82-8072-150314B032F9}"/>
              </a:ext>
            </a:extLst>
          </p:cNvPr>
          <p:cNvSpPr/>
          <p:nvPr/>
        </p:nvSpPr>
        <p:spPr>
          <a:xfrm>
            <a:off x="67951" y="8080122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502E718D-36FF-4E42-A902-DF79D0D8B1F7}"/>
              </a:ext>
            </a:extLst>
          </p:cNvPr>
          <p:cNvSpPr txBox="1"/>
          <p:nvPr/>
        </p:nvSpPr>
        <p:spPr>
          <a:xfrm>
            <a:off x="436400" y="8101607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Résous ce problème</a:t>
            </a:r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1276E701-DBD5-42BF-9995-98350EAE3EF4}"/>
              </a:ext>
            </a:extLst>
          </p:cNvPr>
          <p:cNvSpPr txBox="1"/>
          <p:nvPr/>
        </p:nvSpPr>
        <p:spPr>
          <a:xfrm>
            <a:off x="139959" y="80493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4</a:t>
            </a: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id="{B0703E52-F036-4EEE-B15D-41FC15B7FEE0}"/>
              </a:ext>
            </a:extLst>
          </p:cNvPr>
          <p:cNvSpPr txBox="1"/>
          <p:nvPr/>
        </p:nvSpPr>
        <p:spPr>
          <a:xfrm>
            <a:off x="148929" y="8354860"/>
            <a:ext cx="3456384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Un pays avait 3 075 628 habitants à la fin de l’année dernière. Durant l’année qui vient de s’écouler, on a compté 46 524 naissances, 38 903 décès et 7 854 personnes supplémentaires du fait des arrivées et des départs. 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A combien s’élève la population à la fin de cette année ?</a:t>
            </a:r>
          </a:p>
        </p:txBody>
      </p:sp>
      <p:pic>
        <p:nvPicPr>
          <p:cNvPr id="179" name="Image 178">
            <a:extLst>
              <a:ext uri="{FF2B5EF4-FFF2-40B4-BE49-F238E27FC236}">
                <a16:creationId xmlns:a16="http://schemas.microsoft.com/office/drawing/2014/main" id="{5CFF4326-24E6-431A-B249-6FB3D6A48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99" y="8210769"/>
            <a:ext cx="3012037" cy="153737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D2B677B-AD1A-40A9-9C30-8E331DBE4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0725" y="3544351"/>
            <a:ext cx="1749716" cy="1402266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CDEBE8B2-AF57-49F5-91C8-870B8D998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515" y="3550734"/>
            <a:ext cx="1749716" cy="140226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CBB5C52-ABD5-4406-8219-329E6DC17A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5935" y="3544351"/>
            <a:ext cx="2438724" cy="140226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276FB1F-E614-4901-B3CE-178BAABF7A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955" y="1469323"/>
            <a:ext cx="1405212" cy="174604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3732A61-3E30-4212-822A-5D6490F0C0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9693" y="1489643"/>
            <a:ext cx="1749716" cy="174604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3013E76-CC94-4138-9C6F-F60D48FFE7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75935" y="1474705"/>
            <a:ext cx="2438724" cy="1746047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45263919-FFD4-45ED-B0CB-3C90B0F700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40534" y="6256320"/>
            <a:ext cx="1172776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09217" y="56456"/>
            <a:ext cx="6624737" cy="9721080"/>
          </a:xfrm>
          <a:prstGeom prst="roundRect">
            <a:avLst>
              <a:gd name="adj" fmla="val 13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AAE12E2A-6FE8-47E3-861D-2217FCE5471D}"/>
              </a:ext>
            </a:extLst>
          </p:cNvPr>
          <p:cNvSpPr txBox="1"/>
          <p:nvPr/>
        </p:nvSpPr>
        <p:spPr>
          <a:xfrm>
            <a:off x="506428" y="152537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Pose et calcule ces opérations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7237643-524D-479D-A538-4D65A48CA8C1}"/>
              </a:ext>
            </a:extLst>
          </p:cNvPr>
          <p:cNvSpPr txBox="1"/>
          <p:nvPr/>
        </p:nvSpPr>
        <p:spPr>
          <a:xfrm>
            <a:off x="548680" y="451630"/>
            <a:ext cx="126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260032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a) 543 x 56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FAA9F78-D88B-46D5-AC36-41060D7FD6A1}"/>
              </a:ext>
            </a:extLst>
          </p:cNvPr>
          <p:cNvSpPr/>
          <p:nvPr/>
        </p:nvSpPr>
        <p:spPr>
          <a:xfrm>
            <a:off x="2852936" y="451630"/>
            <a:ext cx="10775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  <a:tabLst>
                <a:tab pos="2600325" algn="l"/>
              </a:tabLst>
            </a:pP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b) 784 x 605</a:t>
            </a:r>
          </a:p>
        </p:txBody>
      </p:sp>
      <p:sp>
        <p:nvSpPr>
          <p:cNvPr id="58" name="Larme 57">
            <a:extLst>
              <a:ext uri="{FF2B5EF4-FFF2-40B4-BE49-F238E27FC236}">
                <a16:creationId xmlns:a16="http://schemas.microsoft.com/office/drawing/2014/main" id="{FC4F6D3C-DA21-4AEF-9CE2-EECB0E26BEF9}"/>
              </a:ext>
            </a:extLst>
          </p:cNvPr>
          <p:cNvSpPr/>
          <p:nvPr/>
        </p:nvSpPr>
        <p:spPr>
          <a:xfrm>
            <a:off x="74380" y="143853"/>
            <a:ext cx="432048" cy="33855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2310318-B020-4B11-BB2F-62A2D5BBF6FE}"/>
              </a:ext>
            </a:extLst>
          </p:cNvPr>
          <p:cNvSpPr txBox="1"/>
          <p:nvPr/>
        </p:nvSpPr>
        <p:spPr>
          <a:xfrm>
            <a:off x="15743" y="128464"/>
            <a:ext cx="60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356D799-901B-4516-8598-B824DF2DE664}"/>
              </a:ext>
            </a:extLst>
          </p:cNvPr>
          <p:cNvSpPr/>
          <p:nvPr/>
        </p:nvSpPr>
        <p:spPr>
          <a:xfrm>
            <a:off x="5018211" y="451630"/>
            <a:ext cx="11176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  <a:tabLst>
                <a:tab pos="2600325" algn="l"/>
              </a:tabLst>
            </a:pP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c) 4510 x 130</a:t>
            </a:r>
          </a:p>
        </p:txBody>
      </p:sp>
      <p:sp>
        <p:nvSpPr>
          <p:cNvPr id="34" name="Larme 33">
            <a:extLst>
              <a:ext uri="{FF2B5EF4-FFF2-40B4-BE49-F238E27FC236}">
                <a16:creationId xmlns:a16="http://schemas.microsoft.com/office/drawing/2014/main" id="{AC2C584E-661D-4F60-A545-AF73AADD9B71}"/>
              </a:ext>
            </a:extLst>
          </p:cNvPr>
          <p:cNvSpPr/>
          <p:nvPr/>
        </p:nvSpPr>
        <p:spPr>
          <a:xfrm>
            <a:off x="73690" y="2823538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F3554ECA-1234-4F61-89C2-EFE67F2DFD69}"/>
              </a:ext>
            </a:extLst>
          </p:cNvPr>
          <p:cNvSpPr txBox="1"/>
          <p:nvPr/>
        </p:nvSpPr>
        <p:spPr>
          <a:xfrm>
            <a:off x="442139" y="2823538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Calcule sans poser les opérations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5BB98E6-89A4-41A0-8232-232EA855AC62}"/>
              </a:ext>
            </a:extLst>
          </p:cNvPr>
          <p:cNvSpPr txBox="1"/>
          <p:nvPr/>
        </p:nvSpPr>
        <p:spPr>
          <a:xfrm>
            <a:off x="145698" y="27927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6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28FBAAE-082D-4A02-A6D5-AF37069E3D29}"/>
              </a:ext>
            </a:extLst>
          </p:cNvPr>
          <p:cNvSpPr txBox="1"/>
          <p:nvPr/>
        </p:nvSpPr>
        <p:spPr>
          <a:xfrm>
            <a:off x="253710" y="3064901"/>
            <a:ext cx="6228692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lphaLcParenR"/>
              <a:tabLst>
                <a:tab pos="29622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30 x 80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	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150 x 60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  <a:p>
            <a:pPr marL="228600" indent="-228600">
              <a:lnSpc>
                <a:spcPct val="150000"/>
              </a:lnSpc>
              <a:buAutoNum type="alphaLcParenR"/>
              <a:tabLst>
                <a:tab pos="29622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25 x 4 x 2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	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50 x 4 x 3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  <a:p>
            <a:pPr marL="228600" indent="-228600">
              <a:lnSpc>
                <a:spcPct val="150000"/>
              </a:lnSpc>
              <a:buAutoNum type="alphaLcParenR"/>
              <a:tabLst>
                <a:tab pos="29622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60 x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 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= 420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	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300 x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 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= 18 000</a:t>
            </a:r>
          </a:p>
        </p:txBody>
      </p:sp>
      <p:sp>
        <p:nvSpPr>
          <p:cNvPr id="38" name="Larme 37">
            <a:extLst>
              <a:ext uri="{FF2B5EF4-FFF2-40B4-BE49-F238E27FC236}">
                <a16:creationId xmlns:a16="http://schemas.microsoft.com/office/drawing/2014/main" id="{273A32A9-F9EF-41E0-B3B0-7E0AB7ABE198}"/>
              </a:ext>
            </a:extLst>
          </p:cNvPr>
          <p:cNvSpPr/>
          <p:nvPr/>
        </p:nvSpPr>
        <p:spPr>
          <a:xfrm>
            <a:off x="67951" y="4119682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22DE0D92-ABEE-4A12-AB6A-65E675BF0B15}"/>
              </a:ext>
            </a:extLst>
          </p:cNvPr>
          <p:cNvSpPr txBox="1"/>
          <p:nvPr/>
        </p:nvSpPr>
        <p:spPr>
          <a:xfrm>
            <a:off x="436400" y="411968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Résous ce problème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8539CB1-E225-4A87-B739-FE6BA503F58A}"/>
              </a:ext>
            </a:extLst>
          </p:cNvPr>
          <p:cNvSpPr txBox="1"/>
          <p:nvPr/>
        </p:nvSpPr>
        <p:spPr>
          <a:xfrm>
            <a:off x="139959" y="408890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7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69CAEAA-E76F-4AA4-8FA4-27418D7F68AA}"/>
              </a:ext>
            </a:extLst>
          </p:cNvPr>
          <p:cNvSpPr txBox="1"/>
          <p:nvPr/>
        </p:nvSpPr>
        <p:spPr>
          <a:xfrm>
            <a:off x="148929" y="4448944"/>
            <a:ext cx="311509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Une centrale d’achat de supermarché commande 1600 boites d’œufs par semaine. 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1) Sachant que dans une année il y a 52 semaines, combien de boites d’œufs commande-t-elle par an ?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2) Chaque boite contient 12 œufs. Combien commande-t-elle d’œufs dans l’année ?</a:t>
            </a: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4A65042B-89C5-4167-86E9-DED94B3AE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52" y="4232920"/>
            <a:ext cx="3456384" cy="1880228"/>
          </a:xfrm>
          <a:prstGeom prst="rect">
            <a:avLst/>
          </a:prstGeom>
        </p:spPr>
      </p:pic>
      <p:sp>
        <p:nvSpPr>
          <p:cNvPr id="69" name="ZoneTexte 68">
            <a:extLst>
              <a:ext uri="{FF2B5EF4-FFF2-40B4-BE49-F238E27FC236}">
                <a16:creationId xmlns:a16="http://schemas.microsoft.com/office/drawing/2014/main" id="{8D09BDDA-20B9-4E85-A533-B7FADFB08DBC}"/>
              </a:ext>
            </a:extLst>
          </p:cNvPr>
          <p:cNvSpPr txBox="1"/>
          <p:nvPr/>
        </p:nvSpPr>
        <p:spPr>
          <a:xfrm>
            <a:off x="476672" y="6778020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Les multiples</a:t>
            </a:r>
          </a:p>
        </p:txBody>
      </p:sp>
      <p:sp>
        <p:nvSpPr>
          <p:cNvPr id="70" name="Larme 69">
            <a:extLst>
              <a:ext uri="{FF2B5EF4-FFF2-40B4-BE49-F238E27FC236}">
                <a16:creationId xmlns:a16="http://schemas.microsoft.com/office/drawing/2014/main" id="{C6ED9ADE-3D3F-45D5-A4A6-D412F1C269BD}"/>
              </a:ext>
            </a:extLst>
          </p:cNvPr>
          <p:cNvSpPr/>
          <p:nvPr/>
        </p:nvSpPr>
        <p:spPr>
          <a:xfrm>
            <a:off x="44624" y="6769336"/>
            <a:ext cx="432048" cy="33855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5A52D8D9-957F-47A4-9469-E51981AE2F95}"/>
              </a:ext>
            </a:extLst>
          </p:cNvPr>
          <p:cNvSpPr txBox="1"/>
          <p:nvPr/>
        </p:nvSpPr>
        <p:spPr>
          <a:xfrm>
            <a:off x="-14013" y="6753947"/>
            <a:ext cx="60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8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063ED880-795B-4954-A814-58C9EC712719}"/>
              </a:ext>
            </a:extLst>
          </p:cNvPr>
          <p:cNvSpPr txBox="1"/>
          <p:nvPr/>
        </p:nvSpPr>
        <p:spPr>
          <a:xfrm>
            <a:off x="139959" y="7146046"/>
            <a:ext cx="663526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* Ecris les multiples de 7 compris entre 40 et 80 : ___________________________________________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* Quel est le plus grand multiple de 5 : * inférieur à 36 : _______  * inférieur à 60 : _______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* Voici des nombres : 15 – 28 – 96 – 100 – 45 – 110 – 140 – 560 – 42 - 300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Quels sont les nombres divisibles à la fois par :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5 et 3 : ______________________	4 et 7 : _______________________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2 et 10 : ______________________	2 et 3 : _______________________</a:t>
            </a:r>
          </a:p>
          <a:p>
            <a:pPr>
              <a:spcAft>
                <a:spcPts val="600"/>
              </a:spcAf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* Comment reconnais-tu les multiples 	* de 2 ? _____________________________________________</a:t>
            </a:r>
          </a:p>
          <a:p>
            <a:pPr lvl="5">
              <a:spcAft>
                <a:spcPts val="600"/>
              </a:spcAft>
              <a:tabLst>
                <a:tab pos="152400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	* de 5 ? _____________________________________________</a:t>
            </a:r>
          </a:p>
          <a:p>
            <a:pPr lvl="5">
              <a:spcAft>
                <a:spcPts val="600"/>
              </a:spcAft>
              <a:tabLst>
                <a:tab pos="152400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	* de 3 ?______________________________________________</a:t>
            </a:r>
          </a:p>
          <a:p>
            <a:pPr lvl="5">
              <a:spcAft>
                <a:spcPts val="600"/>
              </a:spcAft>
              <a:tabLst>
                <a:tab pos="152400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	* de 0 ?______________________________________________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FF97292B-F91A-461E-967D-CFFA75829481}"/>
              </a:ext>
            </a:extLst>
          </p:cNvPr>
          <p:cNvSpPr txBox="1"/>
          <p:nvPr/>
        </p:nvSpPr>
        <p:spPr>
          <a:xfrm>
            <a:off x="160697" y="5952981"/>
            <a:ext cx="65366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Réponses : 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1) _____________________________________________________________________________________________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2) ____________________________________________________________________________________________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5DBE1CA-CA55-4C92-B74A-E8912EF511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050" y="770141"/>
            <a:ext cx="2003936" cy="188022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C21C972-7EB4-45BB-9F02-0DF0917E2A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971" y="770141"/>
            <a:ext cx="1884885" cy="188093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72D63AD-080A-48D4-AF2E-3696A3D136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0351" y="769688"/>
            <a:ext cx="2208459" cy="188068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20E39A0E-1760-4A59-94CC-05228ABEC5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40507" y="3350468"/>
            <a:ext cx="1172776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77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09217" y="56456"/>
            <a:ext cx="6624737" cy="9721080"/>
          </a:xfrm>
          <a:prstGeom prst="roundRect">
            <a:avLst>
              <a:gd name="adj" fmla="val 13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Larme 32">
            <a:extLst>
              <a:ext uri="{FF2B5EF4-FFF2-40B4-BE49-F238E27FC236}">
                <a16:creationId xmlns:a16="http://schemas.microsoft.com/office/drawing/2014/main" id="{EEAE9B31-7B1E-426F-BE56-BBC7945DB667}"/>
              </a:ext>
            </a:extLst>
          </p:cNvPr>
          <p:cNvSpPr/>
          <p:nvPr/>
        </p:nvSpPr>
        <p:spPr>
          <a:xfrm>
            <a:off x="60111" y="6927414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7F0C21BD-46FB-4800-AD24-6CCD7E4CCE6E}"/>
              </a:ext>
            </a:extLst>
          </p:cNvPr>
          <p:cNvSpPr txBox="1"/>
          <p:nvPr/>
        </p:nvSpPr>
        <p:spPr>
          <a:xfrm>
            <a:off x="428560" y="6927414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Résous ce problème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D4A9C06-289E-496E-B396-A1541DBBE0D4}"/>
              </a:ext>
            </a:extLst>
          </p:cNvPr>
          <p:cNvSpPr txBox="1"/>
          <p:nvPr/>
        </p:nvSpPr>
        <p:spPr>
          <a:xfrm>
            <a:off x="0" y="6896636"/>
            <a:ext cx="42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11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6B0E613D-42E3-4F5B-B7ED-726E0B919B91}"/>
              </a:ext>
            </a:extLst>
          </p:cNvPr>
          <p:cNvSpPr txBox="1"/>
          <p:nvPr/>
        </p:nvSpPr>
        <p:spPr>
          <a:xfrm>
            <a:off x="141089" y="7297613"/>
            <a:ext cx="270400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Le plus grand des mammifères, la baleine bleue, peut peser jusqu’à 192 tonnes, alors que le plus grand poisson, le requin-baleine, pèse seulement 16 tonnes. 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Combien faudrait-il de requins-baleines pour égaler le poids d’une baleine bleue ?</a:t>
            </a:r>
          </a:p>
        </p:txBody>
      </p:sp>
      <p:sp>
        <p:nvSpPr>
          <p:cNvPr id="68" name="Larme 67">
            <a:extLst>
              <a:ext uri="{FF2B5EF4-FFF2-40B4-BE49-F238E27FC236}">
                <a16:creationId xmlns:a16="http://schemas.microsoft.com/office/drawing/2014/main" id="{D3F44378-E7C5-446E-9BCF-092AE735AE39}"/>
              </a:ext>
            </a:extLst>
          </p:cNvPr>
          <p:cNvSpPr/>
          <p:nvPr/>
        </p:nvSpPr>
        <p:spPr>
          <a:xfrm>
            <a:off x="71128" y="1095346"/>
            <a:ext cx="355543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C67CB6AC-B17F-4EEE-AF1A-EFC615FC4474}"/>
              </a:ext>
            </a:extLst>
          </p:cNvPr>
          <p:cNvSpPr txBox="1"/>
          <p:nvPr/>
        </p:nvSpPr>
        <p:spPr>
          <a:xfrm>
            <a:off x="428560" y="1095346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Pose et calcule ces divisions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DDD57006-066F-4CF7-9A76-1E52FD2A4D00}"/>
              </a:ext>
            </a:extLst>
          </p:cNvPr>
          <p:cNvSpPr txBox="1"/>
          <p:nvPr/>
        </p:nvSpPr>
        <p:spPr>
          <a:xfrm>
            <a:off x="9100" y="1072160"/>
            <a:ext cx="47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10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B34C90D8-6EF6-4109-A78B-3B8A2FA143BB}"/>
              </a:ext>
            </a:extLst>
          </p:cNvPr>
          <p:cNvSpPr txBox="1"/>
          <p:nvPr/>
        </p:nvSpPr>
        <p:spPr>
          <a:xfrm>
            <a:off x="792250" y="1379509"/>
            <a:ext cx="15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a)  5 209 : 8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0445B6BE-8F74-4AAE-8797-3D98BAADD36B}"/>
              </a:ext>
            </a:extLst>
          </p:cNvPr>
          <p:cNvSpPr txBox="1"/>
          <p:nvPr/>
        </p:nvSpPr>
        <p:spPr>
          <a:xfrm>
            <a:off x="3607094" y="1344451"/>
            <a:ext cx="15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b)  3 867 : 15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72435673-8079-4D05-AC45-7BA2C0FA7FD4}"/>
              </a:ext>
            </a:extLst>
          </p:cNvPr>
          <p:cNvSpPr txBox="1"/>
          <p:nvPr/>
        </p:nvSpPr>
        <p:spPr>
          <a:xfrm>
            <a:off x="2421186" y="4088904"/>
            <a:ext cx="15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c)  25 041 : 46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F443F12B-1624-43B7-83CE-96FBF78FE3E3}"/>
              </a:ext>
            </a:extLst>
          </p:cNvPr>
          <p:cNvSpPr txBox="1"/>
          <p:nvPr/>
        </p:nvSpPr>
        <p:spPr>
          <a:xfrm>
            <a:off x="1026367" y="3800872"/>
            <a:ext cx="15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Q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r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BE6ED364-9FED-4AFE-A794-63BC4BA8616C}"/>
              </a:ext>
            </a:extLst>
          </p:cNvPr>
          <p:cNvSpPr txBox="1"/>
          <p:nvPr/>
        </p:nvSpPr>
        <p:spPr>
          <a:xfrm>
            <a:off x="4219018" y="3800872"/>
            <a:ext cx="15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Q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r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66CF0692-5173-42B4-A701-ED1BF4097EC2}"/>
              </a:ext>
            </a:extLst>
          </p:cNvPr>
          <p:cNvSpPr txBox="1"/>
          <p:nvPr/>
        </p:nvSpPr>
        <p:spPr>
          <a:xfrm>
            <a:off x="2567775" y="6453530"/>
            <a:ext cx="15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Q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r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</a:t>
            </a:r>
          </a:p>
        </p:txBody>
      </p:sp>
      <p:sp>
        <p:nvSpPr>
          <p:cNvPr id="82" name="Larme 81">
            <a:extLst>
              <a:ext uri="{FF2B5EF4-FFF2-40B4-BE49-F238E27FC236}">
                <a16:creationId xmlns:a16="http://schemas.microsoft.com/office/drawing/2014/main" id="{1F904708-8C7C-4059-9CFE-801D33374EB2}"/>
              </a:ext>
            </a:extLst>
          </p:cNvPr>
          <p:cNvSpPr/>
          <p:nvPr/>
        </p:nvSpPr>
        <p:spPr>
          <a:xfrm>
            <a:off x="58222" y="155661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8CE98107-8300-483B-93B8-884948ADA893}"/>
              </a:ext>
            </a:extLst>
          </p:cNvPr>
          <p:cNvSpPr txBox="1"/>
          <p:nvPr/>
        </p:nvSpPr>
        <p:spPr>
          <a:xfrm>
            <a:off x="426671" y="155661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Calcule sans poser les opérations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9BCA1487-640B-4BCB-8676-55B1741449B9}"/>
              </a:ext>
            </a:extLst>
          </p:cNvPr>
          <p:cNvSpPr txBox="1"/>
          <p:nvPr/>
        </p:nvSpPr>
        <p:spPr>
          <a:xfrm>
            <a:off x="130230" y="12488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9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77731C7E-0DDA-4E49-A8F2-65540318CD8C}"/>
              </a:ext>
            </a:extLst>
          </p:cNvPr>
          <p:cNvSpPr txBox="1"/>
          <p:nvPr/>
        </p:nvSpPr>
        <p:spPr>
          <a:xfrm>
            <a:off x="238242" y="397024"/>
            <a:ext cx="6489528" cy="618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lphaLcParenR"/>
              <a:tabLst>
                <a:tab pos="2152650" algn="l"/>
                <a:tab pos="439102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63 : 7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 	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54 : 2 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	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75 : 5 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  <a:p>
            <a:pPr marL="228600" indent="-228600">
              <a:lnSpc>
                <a:spcPct val="150000"/>
              </a:lnSpc>
              <a:buAutoNum type="alphaLcParenR"/>
              <a:tabLst>
                <a:tab pos="2152650" algn="l"/>
                <a:tab pos="439102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600 : 20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	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320 : 8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	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2000 : 50 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</p:txBody>
      </p:sp>
      <p:pic>
        <p:nvPicPr>
          <p:cNvPr id="86" name="Image 85">
            <a:extLst>
              <a:ext uri="{FF2B5EF4-FFF2-40B4-BE49-F238E27FC236}">
                <a16:creationId xmlns:a16="http://schemas.microsoft.com/office/drawing/2014/main" id="{8F373F03-9F47-4BB4-8687-B7BE55549C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246" y="6927415"/>
            <a:ext cx="3702190" cy="2417519"/>
          </a:xfrm>
          <a:prstGeom prst="rect">
            <a:avLst/>
          </a:prstGeom>
        </p:spPr>
      </p:pic>
      <p:sp>
        <p:nvSpPr>
          <p:cNvPr id="87" name="ZoneTexte 86">
            <a:extLst>
              <a:ext uri="{FF2B5EF4-FFF2-40B4-BE49-F238E27FC236}">
                <a16:creationId xmlns:a16="http://schemas.microsoft.com/office/drawing/2014/main" id="{B6F4D51C-8D71-4A41-8AE4-DF72D57D6BA4}"/>
              </a:ext>
            </a:extLst>
          </p:cNvPr>
          <p:cNvSpPr txBox="1"/>
          <p:nvPr/>
        </p:nvSpPr>
        <p:spPr>
          <a:xfrm>
            <a:off x="191164" y="9057456"/>
            <a:ext cx="6536606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Réponse : 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Set Fire to the Rain" panose="02000506000000020004" pitchFamily="2" charset="0"/>
                <a:ea typeface="Script Ecole 2" panose="02000400000000000000" pitchFamily="2" charset="0"/>
              </a:rPr>
              <a:t>_____________________________________________________________________________________________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6C9E28C-D82E-4117-A65C-C19CCEE879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290" y="1670660"/>
            <a:ext cx="2398670" cy="200533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F0B43CC-02D6-4772-B778-2446A9EDA0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9469" y="1661735"/>
            <a:ext cx="2487843" cy="201426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D8F2E04-5FA4-45B2-8A46-2FA2A3D1DF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4977" y="4381726"/>
            <a:ext cx="3118665" cy="2048001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793DC7EF-5913-4F21-9474-DEF8F607A8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41739" y="5692933"/>
            <a:ext cx="1172776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492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6615</TotalTime>
  <Words>427</Words>
  <Application>Microsoft Office PowerPoint</Application>
  <PresentationFormat>Format A4 (210 x 297 mm)</PresentationFormat>
  <Paragraphs>78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4" baseType="lpstr">
      <vt:lpstr>123Marker</vt:lpstr>
      <vt:lpstr>Arial</vt:lpstr>
      <vt:lpstr>Calibri</vt:lpstr>
      <vt:lpstr>Chewy</vt:lpstr>
      <vt:lpstr>Dekko</vt:lpstr>
      <vt:lpstr>GelPenUprightHeavy</vt:lpstr>
      <vt:lpstr>Mrs Chocolat</vt:lpstr>
      <vt:lpstr>Script Ecole 2</vt:lpstr>
      <vt:lpstr>Set Fire to the Rain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HP</cp:lastModifiedBy>
  <cp:revision>110</cp:revision>
  <dcterms:created xsi:type="dcterms:W3CDTF">2014-08-26T10:40:36Z</dcterms:created>
  <dcterms:modified xsi:type="dcterms:W3CDTF">2018-11-19T10:06:11Z</dcterms:modified>
</cp:coreProperties>
</file>