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2" r:id="rId3"/>
    <p:sldId id="263" r:id="rId4"/>
    <p:sldId id="261" r:id="rId5"/>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30" d="100"/>
          <a:sy n="30" d="100"/>
        </p:scale>
        <p:origin x="1363" y="29"/>
      </p:cViewPr>
      <p:guideLst>
        <p:guide orient="horz" pos="3289"/>
        <p:guide pos="2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05/03/2018</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a:t>Modifiez le style du titre</a:t>
            </a: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05/03/2018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05/03/2018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46EECC-1494-4A94-92E8-2069CFE9F7B8}" type="datetimeFigureOut">
              <a:rPr lang="fr-FR" smtClean="0"/>
              <a:t>05/03/2018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46EECC-1494-4A94-92E8-2069CFE9F7B8}" type="datetimeFigureOut">
              <a:rPr lang="fr-FR" smtClean="0"/>
              <a:t>05/03/2018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05/03/2018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05/03/2018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05/03/2018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a:t>Modifiez le style du titre</a:t>
            </a: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05/03/2018</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3.jp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5.png"/><Relationship Id="rId5" Type="http://schemas.openxmlformats.org/officeDocument/2006/relationships/image" Target="../media/image3.jp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arme 8"/>
          <p:cNvSpPr/>
          <p:nvPr/>
        </p:nvSpPr>
        <p:spPr>
          <a:xfrm>
            <a:off x="144289" y="955697"/>
            <a:ext cx="407252" cy="456862"/>
          </a:xfrm>
          <a:prstGeom prst="teardrop">
            <a:avLst/>
          </a:prstGeom>
          <a:solidFill>
            <a:schemeClr val="bg1"/>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02046" y="1510958"/>
            <a:ext cx="2030475" cy="2386623"/>
          </a:xfrm>
          <a:prstGeom prst="roundRect">
            <a:avLst>
              <a:gd name="adj" fmla="val 753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8" name="ZoneTexte 7"/>
          <p:cNvSpPr txBox="1"/>
          <p:nvPr/>
        </p:nvSpPr>
        <p:spPr>
          <a:xfrm>
            <a:off x="268751" y="1578961"/>
            <a:ext cx="1963770" cy="2318620"/>
          </a:xfrm>
          <a:prstGeom prst="rect">
            <a:avLst/>
          </a:prstGeom>
          <a:noFill/>
        </p:spPr>
        <p:txBody>
          <a:bodyPr wrap="square" lIns="101636" tIns="50818" rIns="101636" bIns="50818" rtlCol="0">
            <a:spAutoFit/>
          </a:bodyPr>
          <a:lstStyle/>
          <a:p>
            <a:pPr>
              <a:lnSpc>
                <a:spcPct val="80000"/>
              </a:lnSpc>
            </a:pPr>
            <a:r>
              <a:rPr lang="fr-FR" sz="1500" dirty="0">
                <a:latin typeface="KG Primary Italics" panose="02000506000000020003" pitchFamily="2" charset="0"/>
                <a:ea typeface="Clensey" panose="02000603000000000000" pitchFamily="2" charset="0"/>
              </a:rPr>
              <a:t>La fête nationale a lieu le 14 juillet : ce jour-là, la France commémore l’union du pays autour des valeurs de la révolution (la liberté, l’égalité entre tous… ). La journée est marquée par un défilé de l’armée sur les Champs-Elysées et des feux d’artifice dans tout le pays.</a:t>
            </a:r>
          </a:p>
        </p:txBody>
      </p:sp>
      <p:sp>
        <p:nvSpPr>
          <p:cNvPr id="10" name="ZoneTexte 9"/>
          <p:cNvSpPr txBox="1"/>
          <p:nvPr/>
        </p:nvSpPr>
        <p:spPr>
          <a:xfrm>
            <a:off x="576337" y="900014"/>
            <a:ext cx="4523224" cy="518127"/>
          </a:xfrm>
          <a:prstGeom prst="rect">
            <a:avLst/>
          </a:prstGeom>
          <a:noFill/>
        </p:spPr>
        <p:txBody>
          <a:bodyPr wrap="square" lIns="101636" tIns="50818" rIns="101636" bIns="50818" rtlCol="0">
            <a:spAutoFit/>
          </a:bodyPr>
          <a:lstStyle/>
          <a:p>
            <a:r>
              <a:rPr lang="fr-FR" sz="2700" dirty="0">
                <a:latin typeface="Fineliner Script" pitchFamily="50" charset="0"/>
              </a:rPr>
              <a:t>Le drapeau tricolore et la fête nationale</a:t>
            </a:r>
          </a:p>
        </p:txBody>
      </p:sp>
      <p:sp>
        <p:nvSpPr>
          <p:cNvPr id="11" name="ZoneTexte 10"/>
          <p:cNvSpPr txBox="1"/>
          <p:nvPr/>
        </p:nvSpPr>
        <p:spPr>
          <a:xfrm>
            <a:off x="144289" y="955697"/>
            <a:ext cx="407252" cy="456862"/>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1</a:t>
            </a:r>
            <a:endParaRPr lang="fr-FR" b="1" dirty="0">
              <a:effectLst>
                <a:outerShdw blurRad="38100" dist="38100" dir="2700000" algn="tl">
                  <a:srgbClr val="000000">
                    <a:alpha val="43137"/>
                  </a:srgbClr>
                </a:outerShdw>
              </a:effectLst>
              <a:latin typeface="Fineliner Script" pitchFamily="50" charset="0"/>
            </a:endParaRPr>
          </a:p>
        </p:txBody>
      </p:sp>
      <p:sp>
        <p:nvSpPr>
          <p:cNvPr id="20" name="ZoneTexte 19"/>
          <p:cNvSpPr txBox="1"/>
          <p:nvPr/>
        </p:nvSpPr>
        <p:spPr>
          <a:xfrm>
            <a:off x="2545229" y="3510742"/>
            <a:ext cx="4622763" cy="3740548"/>
          </a:xfrm>
          <a:prstGeom prst="rect">
            <a:avLst/>
          </a:prstGeom>
          <a:noFill/>
        </p:spPr>
        <p:txBody>
          <a:bodyPr wrap="square" lIns="101636" tIns="50818" rIns="101636" bIns="50818" rtlCol="0">
            <a:spAutoFit/>
          </a:bodyPr>
          <a:lstStyle/>
          <a:p>
            <a:pPr>
              <a:lnSpc>
                <a:spcPct val="120000"/>
              </a:lnSpc>
            </a:pPr>
            <a:r>
              <a:rPr lang="fr-FR" dirty="0">
                <a:latin typeface="Short Stack" panose="02010500040000000007" pitchFamily="2" charset="0"/>
                <a:sym typeface="Wingdings"/>
              </a:rPr>
              <a:t></a:t>
            </a:r>
            <a:r>
              <a:rPr lang="fr-FR" sz="1800" dirty="0">
                <a:latin typeface="Short Stack" panose="02010500040000000007" pitchFamily="2" charset="0"/>
                <a:sym typeface="Wingdings"/>
              </a:rPr>
              <a:t> </a:t>
            </a:r>
            <a:r>
              <a:rPr lang="fr-FR" sz="1100" dirty="0">
                <a:latin typeface="Short Stack" panose="02010500040000000007" pitchFamily="2" charset="0"/>
                <a:sym typeface="Wingdings"/>
              </a:rPr>
              <a:t>Image 1 : quelles sont les couleurs du drapeau français ?</a:t>
            </a:r>
          </a:p>
          <a:p>
            <a:pPr>
              <a:lnSpc>
                <a:spcPct val="200000"/>
              </a:lnSpc>
            </a:pPr>
            <a:r>
              <a:rPr lang="fr-FR" sz="1200" dirty="0">
                <a:latin typeface="Short Stack" panose="02010500040000000007" pitchFamily="2" charset="0"/>
              </a:rPr>
              <a:t>_____________________________________________</a:t>
            </a:r>
            <a:endParaRPr lang="fr-FR" sz="1800" dirty="0">
              <a:latin typeface="Short Stack" panose="02010500040000000007" pitchFamily="2" charset="0"/>
              <a:sym typeface="Wingdings"/>
            </a:endParaRPr>
          </a:p>
          <a:p>
            <a:pPr>
              <a:lnSpc>
                <a:spcPct val="120000"/>
              </a:lnSpc>
            </a:pPr>
            <a:r>
              <a:rPr lang="fr-FR" dirty="0">
                <a:latin typeface="Short Stack" panose="02010500040000000007" pitchFamily="2" charset="0"/>
                <a:sym typeface="Wingdings"/>
              </a:rPr>
              <a:t></a:t>
            </a:r>
            <a:r>
              <a:rPr lang="fr-FR" sz="1800" dirty="0">
                <a:latin typeface="Short Stack" panose="02010500040000000007" pitchFamily="2" charset="0"/>
                <a:sym typeface="Wingdings"/>
              </a:rPr>
              <a:t> </a:t>
            </a:r>
            <a:r>
              <a:rPr lang="fr-FR" sz="1100" dirty="0">
                <a:latin typeface="Short Stack" panose="02010500040000000007" pitchFamily="2" charset="0"/>
                <a:sym typeface="Wingdings"/>
              </a:rPr>
              <a:t>Image 2 : Où et quand a lieu ce défilé ?</a:t>
            </a:r>
            <a:endParaRPr lang="fr-FR" sz="1100" dirty="0">
              <a:latin typeface="Short Stack" panose="02010500040000000007" pitchFamily="2" charset="0"/>
            </a:endParaRPr>
          </a:p>
          <a:p>
            <a:pPr>
              <a:lnSpc>
                <a:spcPct val="200000"/>
              </a:lnSpc>
            </a:pPr>
            <a:r>
              <a:rPr lang="fr-FR" sz="1200" dirty="0">
                <a:latin typeface="Short Stack" panose="02010500040000000007" pitchFamily="2" charset="0"/>
              </a:rPr>
              <a:t>_____________________________________________</a:t>
            </a:r>
          </a:p>
          <a:p>
            <a:pPr>
              <a:lnSpc>
                <a:spcPct val="120000"/>
              </a:lnSpc>
            </a:pPr>
            <a:r>
              <a:rPr lang="fr-FR" dirty="0">
                <a:latin typeface="Short Stack" panose="02010500040000000007" pitchFamily="2" charset="0"/>
                <a:sym typeface="Wingdings"/>
              </a:rPr>
              <a:t> </a:t>
            </a:r>
            <a:r>
              <a:rPr lang="fr-FR" sz="1100" dirty="0">
                <a:latin typeface="Short Stack" panose="02010500040000000007" pitchFamily="2" charset="0"/>
                <a:sym typeface="Wingdings"/>
              </a:rPr>
              <a:t>Que fête-t-on ce jour-là ?</a:t>
            </a:r>
          </a:p>
          <a:p>
            <a:pPr>
              <a:lnSpc>
                <a:spcPct val="200000"/>
              </a:lnSpc>
            </a:pPr>
            <a:r>
              <a:rPr lang="fr-FR" sz="1200" dirty="0">
                <a:latin typeface="Short Stack" panose="02010500040000000007" pitchFamily="2" charset="0"/>
              </a:rPr>
              <a:t>_____________________________________________</a:t>
            </a:r>
            <a:endParaRPr lang="fr-FR" sz="1200" dirty="0">
              <a:latin typeface="Short Stack" panose="02010500040000000007" pitchFamily="2" charset="0"/>
              <a:sym typeface="Wingdings"/>
            </a:endParaRPr>
          </a:p>
          <a:p>
            <a:pPr>
              <a:lnSpc>
                <a:spcPct val="200000"/>
              </a:lnSpc>
            </a:pPr>
            <a:r>
              <a:rPr lang="fr-FR" sz="1200" dirty="0">
                <a:latin typeface="Short Stack" panose="02010500040000000007" pitchFamily="2" charset="0"/>
              </a:rPr>
              <a:t>_____________________________________________</a:t>
            </a:r>
            <a:endParaRPr lang="fr-FR" sz="1200" dirty="0">
              <a:latin typeface="Short Stack" panose="02010500040000000007" pitchFamily="2" charset="0"/>
              <a:sym typeface="Wingdings"/>
            </a:endParaRPr>
          </a:p>
          <a:p>
            <a:pPr>
              <a:lnSpc>
                <a:spcPct val="120000"/>
              </a:lnSpc>
            </a:pPr>
            <a:r>
              <a:rPr lang="fr-FR" dirty="0">
                <a:solidFill>
                  <a:prstClr val="black"/>
                </a:solidFill>
                <a:latin typeface="Short Stack" panose="02010500040000000007" pitchFamily="2" charset="0"/>
                <a:sym typeface="Wingdings"/>
              </a:rPr>
              <a:t></a:t>
            </a:r>
            <a:r>
              <a:rPr lang="fr-FR" sz="1600" dirty="0">
                <a:solidFill>
                  <a:prstClr val="black"/>
                </a:solidFill>
                <a:latin typeface="Short Stack" panose="02010500040000000007" pitchFamily="2" charset="0"/>
                <a:sym typeface="Wingdings"/>
              </a:rPr>
              <a:t> </a:t>
            </a:r>
            <a:r>
              <a:rPr lang="fr-FR" sz="1100" dirty="0">
                <a:latin typeface="Short Stack" panose="02010500040000000007" pitchFamily="2" charset="0"/>
                <a:sym typeface="Wingdings"/>
              </a:rPr>
              <a:t>Quel autre drapeau voit-on sur de nombreux monuments de France ?</a:t>
            </a:r>
          </a:p>
          <a:p>
            <a:pPr>
              <a:lnSpc>
                <a:spcPct val="150000"/>
              </a:lnSpc>
            </a:pPr>
            <a:r>
              <a:rPr lang="fr-FR" sz="1200" dirty="0">
                <a:latin typeface="Short Stack" panose="02010500040000000007" pitchFamily="2" charset="0"/>
              </a:rPr>
              <a:t>_____________________________________________</a:t>
            </a:r>
            <a:endParaRPr lang="fr-FR" sz="1200" dirty="0">
              <a:latin typeface="Short Stack" panose="02010500040000000007" pitchFamily="2" charset="0"/>
              <a:sym typeface="Wingdings"/>
            </a:endParaRPr>
          </a:p>
        </p:txBody>
      </p:sp>
      <p:sp>
        <p:nvSpPr>
          <p:cNvPr id="31" name="Rectangle à coins arrondis 30"/>
          <p:cNvSpPr/>
          <p:nvPr/>
        </p:nvSpPr>
        <p:spPr>
          <a:xfrm>
            <a:off x="5125147" y="1034719"/>
            <a:ext cx="1966360" cy="2269376"/>
          </a:xfrm>
          <a:prstGeom prst="roundRect">
            <a:avLst>
              <a:gd name="adj" fmla="val 753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2" name="Rectangle 11"/>
          <p:cNvSpPr/>
          <p:nvPr/>
        </p:nvSpPr>
        <p:spPr>
          <a:xfrm>
            <a:off x="5190752" y="1107578"/>
            <a:ext cx="1835150" cy="2123658"/>
          </a:xfrm>
          <a:prstGeom prst="rect">
            <a:avLst/>
          </a:prstGeom>
        </p:spPr>
        <p:txBody>
          <a:bodyPr>
            <a:spAutoFit/>
          </a:bodyPr>
          <a:lstStyle/>
          <a:p>
            <a:pPr lvl="0">
              <a:lnSpc>
                <a:spcPct val="80000"/>
              </a:lnSpc>
            </a:pPr>
            <a:r>
              <a:rPr lang="fr-FR" sz="1500" dirty="0">
                <a:solidFill>
                  <a:prstClr val="black"/>
                </a:solidFill>
                <a:latin typeface="KG Primary Italics" panose="02000506000000020003" pitchFamily="2" charset="0"/>
                <a:ea typeface="Clensey" panose="02000603000000000000" pitchFamily="2" charset="0"/>
              </a:rPr>
              <a:t>Le drapeau de la France est bleu blanc rouge, avec des bandes verticales. Il date de la Révolution français. Il flotte sur tous les bâtiments publics (les ministères, les mairies, de nombreuses écoles…) Il est utilisé dans les grandes cérémonies.</a:t>
            </a:r>
          </a:p>
        </p:txBody>
      </p:sp>
      <p:pic>
        <p:nvPicPr>
          <p:cNvPr id="1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3053" b="4437"/>
          <a:stretch/>
        </p:blipFill>
        <p:spPr bwMode="auto">
          <a:xfrm>
            <a:off x="2600324" y="1535788"/>
            <a:ext cx="2143125" cy="17683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600"/>
          <a:stretch/>
        </p:blipFill>
        <p:spPr bwMode="auto">
          <a:xfrm>
            <a:off x="235647" y="4132447"/>
            <a:ext cx="2066342" cy="27458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Ellipse 44"/>
          <p:cNvSpPr/>
          <p:nvPr/>
        </p:nvSpPr>
        <p:spPr>
          <a:xfrm>
            <a:off x="270599" y="4212266"/>
            <a:ext cx="287237" cy="288147"/>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4410025" y="1578961"/>
            <a:ext cx="287237" cy="288147"/>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22591" y="4212267"/>
            <a:ext cx="235245" cy="288147"/>
          </a:xfrm>
          <a:prstGeom prst="rect">
            <a:avLst/>
          </a:prstGeom>
          <a:noFill/>
        </p:spPr>
        <p:txBody>
          <a:bodyPr wrap="square" lIns="36000" tIns="36000" rIns="36000" bIns="36000" rtlCol="0">
            <a:spAutoFit/>
          </a:bodyPr>
          <a:lstStyle/>
          <a:p>
            <a:r>
              <a:rPr lang="fr-FR" sz="1400" b="1" dirty="0">
                <a:effectLst>
                  <a:outerShdw blurRad="38100" dist="38100" dir="2700000" algn="tl">
                    <a:srgbClr val="000000">
                      <a:alpha val="43137"/>
                    </a:srgbClr>
                  </a:outerShdw>
                </a:effectLst>
                <a:latin typeface="Sassoon Infant Std" pitchFamily="34" charset="0"/>
              </a:rPr>
              <a:t>2</a:t>
            </a:r>
          </a:p>
        </p:txBody>
      </p:sp>
      <p:sp>
        <p:nvSpPr>
          <p:cNvPr id="44" name="ZoneTexte 43"/>
          <p:cNvSpPr txBox="1"/>
          <p:nvPr/>
        </p:nvSpPr>
        <p:spPr>
          <a:xfrm>
            <a:off x="4462812" y="1578961"/>
            <a:ext cx="235245" cy="288147"/>
          </a:xfrm>
          <a:prstGeom prst="rect">
            <a:avLst/>
          </a:prstGeom>
          <a:noFill/>
        </p:spPr>
        <p:txBody>
          <a:bodyPr wrap="square" lIns="36000" tIns="36000" rIns="36000" bIns="36000" rtlCol="0">
            <a:spAutoFit/>
          </a:bodyPr>
          <a:lstStyle/>
          <a:p>
            <a:r>
              <a:rPr lang="fr-FR" sz="1400" b="1" dirty="0">
                <a:effectLst>
                  <a:outerShdw blurRad="38100" dist="38100" dir="2700000" algn="tl">
                    <a:srgbClr val="000000">
                      <a:alpha val="43137"/>
                    </a:srgbClr>
                  </a:outerShdw>
                </a:effectLst>
                <a:latin typeface="Sassoon Infant Std" pitchFamily="34" charset="0"/>
              </a:rPr>
              <a:t>1</a:t>
            </a:r>
          </a:p>
        </p:txBody>
      </p:sp>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936" y="7524750"/>
            <a:ext cx="2698626" cy="1584176"/>
          </a:xfrm>
          <a:prstGeom prst="rect">
            <a:avLst/>
          </a:prstGeom>
          <a:ln>
            <a:noFill/>
          </a:ln>
          <a:effectLst>
            <a:outerShdw blurRad="190500" algn="tl" rotWithShape="0">
              <a:srgbClr val="000000">
                <a:alpha val="70000"/>
              </a:srgbClr>
            </a:outerShdw>
          </a:effectLst>
        </p:spPr>
      </p:pic>
      <p:sp>
        <p:nvSpPr>
          <p:cNvPr id="49" name="Larme 48"/>
          <p:cNvSpPr/>
          <p:nvPr/>
        </p:nvSpPr>
        <p:spPr>
          <a:xfrm>
            <a:off x="292179" y="7188361"/>
            <a:ext cx="407252" cy="456862"/>
          </a:xfrm>
          <a:prstGeom prst="teardrop">
            <a:avLst/>
          </a:prstGeom>
          <a:solidFill>
            <a:schemeClr val="bg1"/>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à coins arrondis 53"/>
          <p:cNvSpPr/>
          <p:nvPr/>
        </p:nvSpPr>
        <p:spPr>
          <a:xfrm>
            <a:off x="183185" y="7774431"/>
            <a:ext cx="3921544" cy="1334495"/>
          </a:xfrm>
          <a:prstGeom prst="roundRect">
            <a:avLst>
              <a:gd name="adj" fmla="val 753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52" name="ZoneTexte 51"/>
          <p:cNvSpPr txBox="1"/>
          <p:nvPr/>
        </p:nvSpPr>
        <p:spPr>
          <a:xfrm>
            <a:off x="765351" y="7188361"/>
            <a:ext cx="3339378" cy="518127"/>
          </a:xfrm>
          <a:prstGeom prst="rect">
            <a:avLst/>
          </a:prstGeom>
          <a:noFill/>
        </p:spPr>
        <p:txBody>
          <a:bodyPr wrap="square" lIns="101636" tIns="50818" rIns="101636" bIns="50818" rtlCol="0">
            <a:spAutoFit/>
          </a:bodyPr>
          <a:lstStyle/>
          <a:p>
            <a:r>
              <a:rPr lang="fr-FR" sz="2700" dirty="0">
                <a:latin typeface="Fineliner Script" pitchFamily="50" charset="0"/>
              </a:rPr>
              <a:t>La devise de la France</a:t>
            </a:r>
          </a:p>
        </p:txBody>
      </p:sp>
      <p:sp>
        <p:nvSpPr>
          <p:cNvPr id="53" name="ZoneTexte 52"/>
          <p:cNvSpPr txBox="1"/>
          <p:nvPr/>
        </p:nvSpPr>
        <p:spPr>
          <a:xfrm>
            <a:off x="292179" y="7188361"/>
            <a:ext cx="407252" cy="456862"/>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2</a:t>
            </a:r>
            <a:endParaRPr lang="fr-FR" b="1" dirty="0">
              <a:effectLst>
                <a:outerShdw blurRad="38100" dist="38100" dir="2700000" algn="tl">
                  <a:srgbClr val="000000">
                    <a:alpha val="43137"/>
                  </a:srgbClr>
                </a:outerShdw>
              </a:effectLst>
              <a:latin typeface="Fineliner Script" pitchFamily="50" charset="0"/>
            </a:endParaRPr>
          </a:p>
        </p:txBody>
      </p:sp>
      <p:sp>
        <p:nvSpPr>
          <p:cNvPr id="27" name="ZoneTexte 26"/>
          <p:cNvSpPr txBox="1"/>
          <p:nvPr/>
        </p:nvSpPr>
        <p:spPr>
          <a:xfrm>
            <a:off x="235647" y="7812782"/>
            <a:ext cx="3869082" cy="1246495"/>
          </a:xfrm>
          <a:prstGeom prst="rect">
            <a:avLst/>
          </a:prstGeom>
          <a:noFill/>
        </p:spPr>
        <p:txBody>
          <a:bodyPr wrap="square" rtlCol="0">
            <a:spAutoFit/>
          </a:bodyPr>
          <a:lstStyle/>
          <a:p>
            <a:r>
              <a:rPr lang="fr-FR" sz="1500" dirty="0">
                <a:latin typeface="KG Primary Italics" panose="02000506000000020003" pitchFamily="2" charset="0"/>
              </a:rPr>
              <a:t>La devise de la France est : Liberté, Egalité, Fraternité. Elle date de la Révolution française. Elle est à la fois l’objectif et le principe fondamental de la République française. Cette devise est inscrite sur les bâtiments publics : mairies, palais de justice, écoles…</a:t>
            </a:r>
          </a:p>
        </p:txBody>
      </p:sp>
      <p:sp>
        <p:nvSpPr>
          <p:cNvPr id="28" name="ZoneTexte 27"/>
          <p:cNvSpPr txBox="1"/>
          <p:nvPr/>
        </p:nvSpPr>
        <p:spPr>
          <a:xfrm>
            <a:off x="183185" y="9324950"/>
            <a:ext cx="3488701" cy="907941"/>
          </a:xfrm>
          <a:prstGeom prst="rect">
            <a:avLst/>
          </a:prstGeom>
          <a:noFill/>
        </p:spPr>
        <p:txBody>
          <a:bodyPr wrap="square" rtlCol="0">
            <a:spAutoFit/>
          </a:bodyPr>
          <a:lstStyle/>
          <a:p>
            <a:r>
              <a:rPr lang="fr-FR" dirty="0">
                <a:latin typeface="Short Stack" panose="02010500040000000007" pitchFamily="2" charset="0"/>
                <a:sym typeface="Wingdings"/>
              </a:rPr>
              <a:t></a:t>
            </a:r>
            <a:r>
              <a:rPr lang="fr-FR" sz="1100" dirty="0">
                <a:latin typeface="Short Stack" panose="02010500040000000007" pitchFamily="2" charset="0"/>
                <a:sym typeface="Wingdings"/>
              </a:rPr>
              <a:t> </a:t>
            </a:r>
            <a:r>
              <a:rPr lang="fr-FR" sz="1100" dirty="0">
                <a:latin typeface="Short Stack" panose="02010500040000000007" pitchFamily="2" charset="0"/>
              </a:rPr>
              <a:t>Quels sont les trois mots de la devise de la France ?</a:t>
            </a:r>
          </a:p>
          <a:p>
            <a:endParaRPr lang="fr-FR" sz="1100" dirty="0">
              <a:latin typeface="Short Stack" panose="02010500040000000007" pitchFamily="2" charset="0"/>
            </a:endParaRPr>
          </a:p>
          <a:p>
            <a:r>
              <a:rPr lang="fr-FR" sz="1100" dirty="0">
                <a:latin typeface="Short Stack" panose="02010500040000000007" pitchFamily="2" charset="0"/>
              </a:rPr>
              <a:t>_____________________________________</a:t>
            </a:r>
          </a:p>
        </p:txBody>
      </p:sp>
      <p:sp>
        <p:nvSpPr>
          <p:cNvPr id="55" name="ZoneTexte 54"/>
          <p:cNvSpPr txBox="1"/>
          <p:nvPr/>
        </p:nvSpPr>
        <p:spPr>
          <a:xfrm>
            <a:off x="3795088" y="9324950"/>
            <a:ext cx="3488701" cy="738664"/>
          </a:xfrm>
          <a:prstGeom prst="rect">
            <a:avLst/>
          </a:prstGeom>
          <a:noFill/>
        </p:spPr>
        <p:txBody>
          <a:bodyPr wrap="square" rtlCol="0">
            <a:spAutoFit/>
          </a:bodyPr>
          <a:lstStyle/>
          <a:p>
            <a:r>
              <a:rPr lang="fr-FR" dirty="0">
                <a:latin typeface="Short Stack" panose="02010500040000000007" pitchFamily="2" charset="0"/>
                <a:sym typeface="Wingdings"/>
              </a:rPr>
              <a:t></a:t>
            </a:r>
            <a:r>
              <a:rPr lang="fr-FR" sz="1100" dirty="0">
                <a:latin typeface="Short Stack" panose="02010500040000000007" pitchFamily="2" charset="0"/>
                <a:sym typeface="Wingdings"/>
              </a:rPr>
              <a:t> </a:t>
            </a:r>
            <a:r>
              <a:rPr lang="fr-FR" sz="1100" dirty="0">
                <a:latin typeface="Short Stack" panose="02010500040000000007" pitchFamily="2" charset="0"/>
              </a:rPr>
              <a:t>De quand date cette devise ?</a:t>
            </a:r>
          </a:p>
          <a:p>
            <a:endParaRPr lang="fr-FR" sz="1100" dirty="0">
              <a:latin typeface="Short Stack" panose="02010500040000000007" pitchFamily="2" charset="0"/>
            </a:endParaRPr>
          </a:p>
          <a:p>
            <a:r>
              <a:rPr lang="fr-FR" sz="1100" dirty="0">
                <a:latin typeface="Short Stack" panose="02010500040000000007" pitchFamily="2" charset="0"/>
              </a:rPr>
              <a:t>_____________________________________</a:t>
            </a:r>
          </a:p>
        </p:txBody>
      </p:sp>
      <p:pic>
        <p:nvPicPr>
          <p:cNvPr id="30" name="Picture 2">
            <a:extLst>
              <a:ext uri="{FF2B5EF4-FFF2-40B4-BE49-F238E27FC236}">
                <a16:creationId xmlns:a16="http://schemas.microsoft.com/office/drawing/2014/main" id="{81755A94-8197-490C-8720-0A6B07F6C4C3}"/>
              </a:ext>
            </a:extLst>
          </p:cNvPr>
          <p:cNvPicPr>
            <a:picLocks noChangeAspect="1" noChangeArrowheads="1"/>
          </p:cNvPicPr>
          <p:nvPr/>
        </p:nvPicPr>
        <p:blipFill>
          <a:blip r:embed="rId5">
            <a:duotone>
              <a:prstClr val="black"/>
              <a:schemeClr val="accent6">
                <a:lumMod val="60000"/>
                <a:lumOff val="4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702" y="-25035"/>
            <a:ext cx="7456488"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Ellipse 31">
            <a:extLst>
              <a:ext uri="{FF2B5EF4-FFF2-40B4-BE49-F238E27FC236}">
                <a16:creationId xmlns:a16="http://schemas.microsoft.com/office/drawing/2014/main" id="{A1F1B61E-B482-4F26-A1AD-6A13B8EBE393}"/>
              </a:ext>
            </a:extLst>
          </p:cNvPr>
          <p:cNvSpPr/>
          <p:nvPr/>
        </p:nvSpPr>
        <p:spPr>
          <a:xfrm>
            <a:off x="98222" y="105614"/>
            <a:ext cx="985627" cy="739995"/>
          </a:xfrm>
          <a:prstGeom prst="ellipse">
            <a:avLst/>
          </a:prstGeom>
          <a:solidFill>
            <a:schemeClr val="bg1"/>
          </a:solidFill>
          <a:ln>
            <a:solidFill>
              <a:srgbClr val="DB7C4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3" name="Rectangle 32">
            <a:extLst>
              <a:ext uri="{FF2B5EF4-FFF2-40B4-BE49-F238E27FC236}">
                <a16:creationId xmlns:a16="http://schemas.microsoft.com/office/drawing/2014/main" id="{1F70E078-F64C-498C-B5B7-FF74C5261924}"/>
              </a:ext>
            </a:extLst>
          </p:cNvPr>
          <p:cNvSpPr/>
          <p:nvPr/>
        </p:nvSpPr>
        <p:spPr>
          <a:xfrm>
            <a:off x="72281" y="153716"/>
            <a:ext cx="1011568"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EMC</a:t>
            </a:r>
          </a:p>
        </p:txBody>
      </p:sp>
      <p:sp>
        <p:nvSpPr>
          <p:cNvPr id="34" name="Rectangle 33">
            <a:extLst>
              <a:ext uri="{FF2B5EF4-FFF2-40B4-BE49-F238E27FC236}">
                <a16:creationId xmlns:a16="http://schemas.microsoft.com/office/drawing/2014/main" id="{E839A39D-417D-4FD6-90C1-909CBD839E7A}"/>
              </a:ext>
            </a:extLst>
          </p:cNvPr>
          <p:cNvSpPr/>
          <p:nvPr/>
        </p:nvSpPr>
        <p:spPr>
          <a:xfrm>
            <a:off x="1103951" y="86210"/>
            <a:ext cx="5051134" cy="656626"/>
          </a:xfrm>
          <a:prstGeom prst="rect">
            <a:avLst/>
          </a:prstGeom>
          <a:noFill/>
          <a:ln>
            <a:noFill/>
          </a:ln>
        </p:spPr>
        <p:txBody>
          <a:bodyPr wrap="none" lIns="101636" tIns="50818" rIns="101636" bIns="50818">
            <a:spAutoFit/>
          </a:bodyPr>
          <a:lstStyle/>
          <a:p>
            <a:pPr algn="ctr"/>
            <a:r>
              <a:rPr lang="fr-FR" sz="3600" b="1" spc="-150" dirty="0">
                <a:ln w="317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Les symboles de la république</a:t>
            </a:r>
          </a:p>
        </p:txBody>
      </p:sp>
      <p:sp>
        <p:nvSpPr>
          <p:cNvPr id="35" name="Rectangle à coins arrondis 36">
            <a:extLst>
              <a:ext uri="{FF2B5EF4-FFF2-40B4-BE49-F238E27FC236}">
                <a16:creationId xmlns:a16="http://schemas.microsoft.com/office/drawing/2014/main" id="{F2B250DF-07A8-446D-8C76-B225E8CCD95A}"/>
              </a:ext>
            </a:extLst>
          </p:cNvPr>
          <p:cNvSpPr/>
          <p:nvPr/>
        </p:nvSpPr>
        <p:spPr>
          <a:xfrm>
            <a:off x="6294376" y="179934"/>
            <a:ext cx="936104" cy="464202"/>
          </a:xfrm>
          <a:prstGeom prst="roundRect">
            <a:avLst>
              <a:gd name="adj" fmla="val 33049"/>
            </a:avLst>
          </a:prstGeom>
          <a:solidFill>
            <a:srgbClr val="E3996B"/>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6" name="Rectangle à coins arrondis 37">
            <a:extLst>
              <a:ext uri="{FF2B5EF4-FFF2-40B4-BE49-F238E27FC236}">
                <a16:creationId xmlns:a16="http://schemas.microsoft.com/office/drawing/2014/main" id="{4F3F7683-2F90-4598-9425-DAA197C6A8CF}"/>
              </a:ext>
            </a:extLst>
          </p:cNvPr>
          <p:cNvSpPr/>
          <p:nvPr/>
        </p:nvSpPr>
        <p:spPr>
          <a:xfrm>
            <a:off x="6447739" y="594394"/>
            <a:ext cx="658723" cy="278041"/>
          </a:xfrm>
          <a:prstGeom prst="roundRect">
            <a:avLst>
              <a:gd name="adj" fmla="val 33049"/>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7" name="ZoneTexte 36">
            <a:extLst>
              <a:ext uri="{FF2B5EF4-FFF2-40B4-BE49-F238E27FC236}">
                <a16:creationId xmlns:a16="http://schemas.microsoft.com/office/drawing/2014/main" id="{81D8C316-BC42-4F36-BFBB-7835A6002EAB}"/>
              </a:ext>
            </a:extLst>
          </p:cNvPr>
          <p:cNvSpPr txBox="1"/>
          <p:nvPr/>
        </p:nvSpPr>
        <p:spPr>
          <a:xfrm>
            <a:off x="6395728" y="577027"/>
            <a:ext cx="762744"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sp>
        <p:nvSpPr>
          <p:cNvPr id="38" name="ZoneTexte 37">
            <a:extLst>
              <a:ext uri="{FF2B5EF4-FFF2-40B4-BE49-F238E27FC236}">
                <a16:creationId xmlns:a16="http://schemas.microsoft.com/office/drawing/2014/main" id="{1E33C8DE-3057-4CB0-BFE9-6727DACF3621}"/>
              </a:ext>
            </a:extLst>
          </p:cNvPr>
          <p:cNvSpPr txBox="1"/>
          <p:nvPr/>
        </p:nvSpPr>
        <p:spPr>
          <a:xfrm>
            <a:off x="6251774" y="179934"/>
            <a:ext cx="1021307" cy="464202"/>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latin typeface="Fineliner Script" pitchFamily="50" charset="0"/>
              </a:rPr>
              <a:t>Etre citoyen</a:t>
            </a:r>
            <a:endParaRPr lang="fr-FR" sz="1800" b="1" dirty="0">
              <a:solidFill>
                <a:schemeClr val="bg1"/>
              </a:solidFill>
              <a:latin typeface="Fineliner Script" pitchFamily="50" charset="0"/>
            </a:endParaRPr>
          </a:p>
        </p:txBody>
      </p:sp>
      <p:pic>
        <p:nvPicPr>
          <p:cNvPr id="39" name="Image 38">
            <a:extLst>
              <a:ext uri="{FF2B5EF4-FFF2-40B4-BE49-F238E27FC236}">
                <a16:creationId xmlns:a16="http://schemas.microsoft.com/office/drawing/2014/main" id="{0CEAB2D4-350F-4ABD-82DF-2AE2637DF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7609" y="10073849"/>
            <a:ext cx="1481456" cy="304826"/>
          </a:xfrm>
          <a:prstGeom prst="rect">
            <a:avLst/>
          </a:prstGeom>
        </p:spPr>
      </p:pic>
    </p:spTree>
    <p:extLst>
      <p:ext uri="{BB962C8B-B14F-4D97-AF65-F5344CB8AC3E}">
        <p14:creationId xmlns:p14="http://schemas.microsoft.com/office/powerpoint/2010/main" val="311869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arme 6"/>
          <p:cNvSpPr/>
          <p:nvPr/>
        </p:nvSpPr>
        <p:spPr>
          <a:xfrm>
            <a:off x="216297" y="955697"/>
            <a:ext cx="407252" cy="456862"/>
          </a:xfrm>
          <a:prstGeom prst="teardrop">
            <a:avLst/>
          </a:prstGeom>
          <a:solidFill>
            <a:schemeClr val="bg1"/>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89469" y="900014"/>
            <a:ext cx="2210678" cy="518127"/>
          </a:xfrm>
          <a:prstGeom prst="rect">
            <a:avLst/>
          </a:prstGeom>
          <a:noFill/>
        </p:spPr>
        <p:txBody>
          <a:bodyPr wrap="square" lIns="101636" tIns="50818" rIns="101636" bIns="50818" rtlCol="0">
            <a:spAutoFit/>
          </a:bodyPr>
          <a:lstStyle/>
          <a:p>
            <a:r>
              <a:rPr lang="fr-FR" sz="2700" dirty="0">
                <a:latin typeface="Fineliner Script" pitchFamily="50" charset="0"/>
              </a:rPr>
              <a:t>L’hymne national</a:t>
            </a:r>
          </a:p>
        </p:txBody>
      </p:sp>
      <p:sp>
        <p:nvSpPr>
          <p:cNvPr id="9" name="ZoneTexte 8"/>
          <p:cNvSpPr txBox="1"/>
          <p:nvPr/>
        </p:nvSpPr>
        <p:spPr>
          <a:xfrm>
            <a:off x="216297" y="955697"/>
            <a:ext cx="407252" cy="456862"/>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3</a:t>
            </a:r>
            <a:endParaRPr lang="fr-FR" b="1" dirty="0">
              <a:effectLst>
                <a:outerShdw blurRad="38100" dist="38100" dir="2700000" algn="tl">
                  <a:srgbClr val="000000">
                    <a:alpha val="43137"/>
                  </a:srgbClr>
                </a:outerShdw>
              </a:effectLst>
              <a:latin typeface="Fineliner Script" pitchFamily="50" charset="0"/>
            </a:endParaRPr>
          </a:p>
        </p:txBody>
      </p:sp>
      <p:sp>
        <p:nvSpPr>
          <p:cNvPr id="12" name="Rectangle à coins arrondis 11"/>
          <p:cNvSpPr/>
          <p:nvPr/>
        </p:nvSpPr>
        <p:spPr>
          <a:xfrm>
            <a:off x="202045" y="1486386"/>
            <a:ext cx="3974692" cy="1949771"/>
          </a:xfrm>
          <a:prstGeom prst="roundRect">
            <a:avLst>
              <a:gd name="adj" fmla="val 753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3" name="ZoneTexte 12"/>
          <p:cNvSpPr txBox="1"/>
          <p:nvPr/>
        </p:nvSpPr>
        <p:spPr>
          <a:xfrm>
            <a:off x="245035" y="1578961"/>
            <a:ext cx="4003710" cy="1764622"/>
          </a:xfrm>
          <a:prstGeom prst="rect">
            <a:avLst/>
          </a:prstGeom>
          <a:noFill/>
        </p:spPr>
        <p:txBody>
          <a:bodyPr wrap="square" lIns="101636" tIns="50818" rIns="101636" bIns="50818" rtlCol="0">
            <a:spAutoFit/>
          </a:bodyPr>
          <a:lstStyle/>
          <a:p>
            <a:pPr>
              <a:lnSpc>
                <a:spcPct val="80000"/>
              </a:lnSpc>
            </a:pPr>
            <a:r>
              <a:rPr lang="fr-FR" sz="1500" dirty="0">
                <a:latin typeface="KG Primary Italics" panose="02000506000000020003" pitchFamily="2" charset="0"/>
                <a:ea typeface="Clensey" panose="02000603000000000000" pitchFamily="2" charset="0"/>
              </a:rPr>
              <a:t>La Marseillaise est l’hymne national de la France depuis 1879. </a:t>
            </a:r>
          </a:p>
          <a:p>
            <a:pPr>
              <a:lnSpc>
                <a:spcPct val="80000"/>
              </a:lnSpc>
            </a:pPr>
            <a:r>
              <a:rPr lang="fr-FR" sz="1500" dirty="0">
                <a:latin typeface="KG Primary Italics" panose="02000506000000020003" pitchFamily="2" charset="0"/>
                <a:ea typeface="Clensey" panose="02000603000000000000" pitchFamily="2" charset="0"/>
              </a:rPr>
              <a:t>C’est un chant de guerre composé pendant la révolution française, par Rouget de </a:t>
            </a:r>
            <a:r>
              <a:rPr lang="fr-FR" sz="1500" dirty="0" err="1">
                <a:latin typeface="KG Primary Italics" panose="02000506000000020003" pitchFamily="2" charset="0"/>
                <a:ea typeface="Clensey" panose="02000603000000000000" pitchFamily="2" charset="0"/>
              </a:rPr>
              <a:t>Lisle</a:t>
            </a:r>
            <a:r>
              <a:rPr lang="fr-FR" sz="1500" dirty="0">
                <a:latin typeface="KG Primary Italics" panose="02000506000000020003" pitchFamily="2" charset="0"/>
                <a:ea typeface="Clensey" panose="02000603000000000000" pitchFamily="2" charset="0"/>
              </a:rPr>
              <a:t> en 1792. Elle s’appelait alors « le chant de guerre pour l’armée du Rhin ». </a:t>
            </a:r>
          </a:p>
          <a:p>
            <a:pPr>
              <a:lnSpc>
                <a:spcPct val="80000"/>
              </a:lnSpc>
            </a:pPr>
            <a:endParaRPr lang="fr-FR" sz="1500" dirty="0">
              <a:latin typeface="KG Primary Italics" panose="02000506000000020003" pitchFamily="2" charset="0"/>
              <a:ea typeface="Clensey" panose="02000603000000000000" pitchFamily="2" charset="0"/>
            </a:endParaRPr>
          </a:p>
          <a:p>
            <a:pPr>
              <a:lnSpc>
                <a:spcPct val="80000"/>
              </a:lnSpc>
            </a:pPr>
            <a:r>
              <a:rPr lang="fr-FR" sz="1500" dirty="0">
                <a:latin typeface="KG Primary Italics" panose="02000506000000020003" pitchFamily="2" charset="0"/>
                <a:ea typeface="Clensey" panose="02000603000000000000" pitchFamily="2" charset="0"/>
              </a:rPr>
              <a:t>On la chante lors de cérémonies officielles, notamment le 14 juillet, mais aussi à l’occasion de rencontres sportives auxquelles la France participe.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02" t="17519" r="20491" b="5581"/>
          <a:stretch/>
        </p:blipFill>
        <p:spPr bwMode="auto">
          <a:xfrm>
            <a:off x="4464769" y="1159076"/>
            <a:ext cx="2619375" cy="3773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181275" y="3516310"/>
            <a:ext cx="4262724" cy="1579956"/>
          </a:xfrm>
          <a:prstGeom prst="rect">
            <a:avLst/>
          </a:prstGeom>
          <a:noFill/>
        </p:spPr>
        <p:txBody>
          <a:bodyPr wrap="square" lIns="101636" tIns="50818" rIns="101636" bIns="50818" rtlCol="0">
            <a:spAutoFit/>
          </a:bodyPr>
          <a:lstStyle/>
          <a:p>
            <a:pPr>
              <a:lnSpc>
                <a:spcPct val="120000"/>
              </a:lnSpc>
            </a:pPr>
            <a:r>
              <a:rPr lang="fr-FR" dirty="0">
                <a:latin typeface="Short Stack" panose="02010500040000000007" pitchFamily="2" charset="0"/>
                <a:sym typeface="Wingdings"/>
              </a:rPr>
              <a:t></a:t>
            </a:r>
            <a:r>
              <a:rPr lang="fr-FR" sz="1800" dirty="0">
                <a:latin typeface="Short Stack" panose="02010500040000000007" pitchFamily="2" charset="0"/>
                <a:sym typeface="Wingdings"/>
              </a:rPr>
              <a:t> </a:t>
            </a:r>
            <a:r>
              <a:rPr lang="fr-FR" sz="1100" dirty="0">
                <a:latin typeface="Short Stack" panose="02010500040000000007" pitchFamily="2" charset="0"/>
                <a:sym typeface="Wingdings"/>
              </a:rPr>
              <a:t>Comment s’appelle notre hymne national ?</a:t>
            </a:r>
          </a:p>
          <a:p>
            <a:pPr>
              <a:lnSpc>
                <a:spcPct val="200000"/>
              </a:lnSpc>
            </a:pPr>
            <a:r>
              <a:rPr lang="fr-FR" sz="1200" dirty="0">
                <a:latin typeface="Short Stack" panose="02010500040000000007" pitchFamily="2" charset="0"/>
              </a:rPr>
              <a:t>_________________________________________</a:t>
            </a:r>
            <a:endParaRPr lang="fr-FR" sz="1800" dirty="0">
              <a:latin typeface="Short Stack" panose="02010500040000000007" pitchFamily="2" charset="0"/>
              <a:sym typeface="Wingdings"/>
            </a:endParaRPr>
          </a:p>
          <a:p>
            <a:pPr>
              <a:lnSpc>
                <a:spcPct val="120000"/>
              </a:lnSpc>
            </a:pPr>
            <a:r>
              <a:rPr lang="fr-FR" dirty="0">
                <a:latin typeface="Short Stack" panose="02010500040000000007" pitchFamily="2" charset="0"/>
                <a:sym typeface="Wingdings"/>
              </a:rPr>
              <a:t></a:t>
            </a:r>
            <a:r>
              <a:rPr lang="fr-FR" sz="1800" dirty="0">
                <a:latin typeface="Short Stack" panose="02010500040000000007" pitchFamily="2" charset="0"/>
                <a:sym typeface="Wingdings"/>
              </a:rPr>
              <a:t> </a:t>
            </a:r>
            <a:r>
              <a:rPr lang="fr-FR" sz="1100" dirty="0">
                <a:latin typeface="Short Stack" panose="02010500040000000007" pitchFamily="2" charset="0"/>
                <a:sym typeface="Wingdings"/>
              </a:rPr>
              <a:t>Qui l’a composé et quand ?</a:t>
            </a:r>
            <a:endParaRPr lang="fr-FR" sz="1100" dirty="0">
              <a:latin typeface="Short Stack" panose="02010500040000000007" pitchFamily="2" charset="0"/>
            </a:endParaRPr>
          </a:p>
          <a:p>
            <a:pPr>
              <a:lnSpc>
                <a:spcPct val="200000"/>
              </a:lnSpc>
            </a:pPr>
            <a:r>
              <a:rPr lang="fr-FR" sz="1200" dirty="0">
                <a:latin typeface="Short Stack" panose="02010500040000000007" pitchFamily="2" charset="0"/>
              </a:rPr>
              <a:t>_________________________________________</a:t>
            </a:r>
          </a:p>
        </p:txBody>
      </p:sp>
      <p:sp>
        <p:nvSpPr>
          <p:cNvPr id="18" name="Rectangle à coins arrondis 17"/>
          <p:cNvSpPr/>
          <p:nvPr/>
        </p:nvSpPr>
        <p:spPr>
          <a:xfrm>
            <a:off x="274053" y="5922727"/>
            <a:ext cx="2390516" cy="1774305"/>
          </a:xfrm>
          <a:prstGeom prst="roundRect">
            <a:avLst>
              <a:gd name="adj" fmla="val 753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9" name="ZoneTexte 18"/>
          <p:cNvSpPr txBox="1"/>
          <p:nvPr/>
        </p:nvSpPr>
        <p:spPr>
          <a:xfrm>
            <a:off x="317043" y="5922728"/>
            <a:ext cx="2347526" cy="1774305"/>
          </a:xfrm>
          <a:prstGeom prst="rect">
            <a:avLst/>
          </a:prstGeom>
          <a:noFill/>
        </p:spPr>
        <p:txBody>
          <a:bodyPr wrap="square" lIns="101636" tIns="50818" rIns="101636" bIns="50818" rtlCol="0">
            <a:spAutoFit/>
          </a:bodyPr>
          <a:lstStyle/>
          <a:p>
            <a:pPr>
              <a:lnSpc>
                <a:spcPct val="80000"/>
              </a:lnSpc>
            </a:pPr>
            <a:r>
              <a:rPr lang="fr-FR" sz="1500" dirty="0">
                <a:latin typeface="KG Primary Italics" panose="02000506000000020003" pitchFamily="2" charset="0"/>
                <a:ea typeface="Clensey" panose="02000603000000000000" pitchFamily="2" charset="0"/>
              </a:rPr>
              <a:t>La République française est représentée sous les traits d’une femme portant le bonnet phrygien symbole de la liberté sous la Révolution : on l’appelle la Marianne. </a:t>
            </a:r>
          </a:p>
          <a:p>
            <a:pPr>
              <a:lnSpc>
                <a:spcPct val="80000"/>
              </a:lnSpc>
            </a:pPr>
            <a:r>
              <a:rPr lang="fr-FR" sz="1500" dirty="0">
                <a:latin typeface="KG Primary Italics" panose="02000506000000020003" pitchFamily="2" charset="0"/>
                <a:ea typeface="Clensey" panose="02000603000000000000" pitchFamily="2" charset="0"/>
              </a:rPr>
              <a:t>On trouve son buste dans les mairies et elle figure sur les timbres-poste.</a:t>
            </a:r>
          </a:p>
        </p:txBody>
      </p:sp>
      <p:sp>
        <p:nvSpPr>
          <p:cNvPr id="20" name="Larme 19"/>
          <p:cNvSpPr/>
          <p:nvPr/>
        </p:nvSpPr>
        <p:spPr>
          <a:xfrm>
            <a:off x="216297" y="5348185"/>
            <a:ext cx="407252" cy="456862"/>
          </a:xfrm>
          <a:prstGeom prst="teardrop">
            <a:avLst/>
          </a:prstGeom>
          <a:solidFill>
            <a:schemeClr val="bg1"/>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689468" y="5292502"/>
            <a:ext cx="2633967" cy="518127"/>
          </a:xfrm>
          <a:prstGeom prst="rect">
            <a:avLst/>
          </a:prstGeom>
          <a:noFill/>
        </p:spPr>
        <p:txBody>
          <a:bodyPr wrap="square" lIns="101636" tIns="50818" rIns="101636" bIns="50818" rtlCol="0">
            <a:spAutoFit/>
          </a:bodyPr>
          <a:lstStyle/>
          <a:p>
            <a:r>
              <a:rPr lang="fr-FR" sz="2700" dirty="0">
                <a:latin typeface="Fineliner Script" pitchFamily="50" charset="0"/>
              </a:rPr>
              <a:t>Marianne et le coq</a:t>
            </a:r>
          </a:p>
        </p:txBody>
      </p:sp>
      <p:sp>
        <p:nvSpPr>
          <p:cNvPr id="22" name="ZoneTexte 21"/>
          <p:cNvSpPr txBox="1"/>
          <p:nvPr/>
        </p:nvSpPr>
        <p:spPr>
          <a:xfrm>
            <a:off x="216297" y="5348185"/>
            <a:ext cx="407252" cy="410405"/>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b="1" dirty="0">
                <a:effectLst>
                  <a:outerShdw blurRad="38100" dist="38100" dir="2700000" algn="tl">
                    <a:srgbClr val="000000">
                      <a:alpha val="43137"/>
                    </a:srgbClr>
                  </a:outerShdw>
                </a:effectLst>
                <a:latin typeface="Fineliner Script" pitchFamily="50" charset="0"/>
              </a:rPr>
              <a:t>4</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897"/>
          <a:stretch/>
        </p:blipFill>
        <p:spPr bwMode="auto">
          <a:xfrm>
            <a:off x="3051307" y="5587383"/>
            <a:ext cx="1413462" cy="20861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à coins arrondis 24"/>
          <p:cNvSpPr/>
          <p:nvPr/>
        </p:nvSpPr>
        <p:spPr>
          <a:xfrm>
            <a:off x="4640869" y="7668766"/>
            <a:ext cx="2390516" cy="2376264"/>
          </a:xfrm>
          <a:prstGeom prst="roundRect">
            <a:avLst>
              <a:gd name="adj" fmla="val 753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26" name="ZoneTexte 25"/>
          <p:cNvSpPr txBox="1"/>
          <p:nvPr/>
        </p:nvSpPr>
        <p:spPr>
          <a:xfrm>
            <a:off x="4683859" y="7668766"/>
            <a:ext cx="2347526" cy="2318620"/>
          </a:xfrm>
          <a:prstGeom prst="rect">
            <a:avLst/>
          </a:prstGeom>
          <a:noFill/>
        </p:spPr>
        <p:txBody>
          <a:bodyPr wrap="square" lIns="101636" tIns="50818" rIns="101636" bIns="50818" rtlCol="0">
            <a:spAutoFit/>
          </a:bodyPr>
          <a:lstStyle/>
          <a:p>
            <a:pPr>
              <a:lnSpc>
                <a:spcPct val="80000"/>
              </a:lnSpc>
            </a:pPr>
            <a:r>
              <a:rPr lang="fr-FR" sz="1500" dirty="0">
                <a:latin typeface="KG Primary Italics" panose="02000506000000020003" pitchFamily="2" charset="0"/>
                <a:ea typeface="Clensey" panose="02000603000000000000" pitchFamily="2" charset="0"/>
              </a:rPr>
              <a:t>Un autre symbole de la France est le coq : il était déjà le symbole des Gaulois, les premiers habitants de notre pays, il y 2 000 ans. </a:t>
            </a:r>
          </a:p>
          <a:p>
            <a:pPr>
              <a:lnSpc>
                <a:spcPct val="80000"/>
              </a:lnSpc>
            </a:pPr>
            <a:endParaRPr lang="fr-FR" sz="1500" dirty="0">
              <a:latin typeface="KG Primary Italics" panose="02000506000000020003" pitchFamily="2" charset="0"/>
              <a:ea typeface="Clensey" panose="02000603000000000000" pitchFamily="2" charset="0"/>
            </a:endParaRPr>
          </a:p>
          <a:p>
            <a:pPr>
              <a:lnSpc>
                <a:spcPct val="80000"/>
              </a:lnSpc>
            </a:pPr>
            <a:r>
              <a:rPr lang="fr-FR" sz="1500" dirty="0">
                <a:latin typeface="KG Primary Italics" panose="02000506000000020003" pitchFamily="2" charset="0"/>
                <a:ea typeface="Clensey" panose="02000603000000000000" pitchFamily="2" charset="0"/>
              </a:rPr>
              <a:t>On le trouve sur certains documents officiels, sur la grille de l’Elysée (la demeure du président de la République) mais aussi comme emblème sportif de la France.</a:t>
            </a:r>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0006"/>
          <a:stretch/>
        </p:blipFill>
        <p:spPr bwMode="auto">
          <a:xfrm>
            <a:off x="4801765" y="5360497"/>
            <a:ext cx="2221037" cy="20922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245035" y="7812782"/>
            <a:ext cx="3513003" cy="2472508"/>
          </a:xfrm>
          <a:prstGeom prst="rect">
            <a:avLst/>
          </a:prstGeom>
          <a:noFill/>
        </p:spPr>
        <p:txBody>
          <a:bodyPr wrap="square" lIns="101636" tIns="50818" rIns="101636" bIns="50818" rtlCol="0">
            <a:spAutoFit/>
          </a:bodyPr>
          <a:lstStyle/>
          <a:p>
            <a:pPr>
              <a:lnSpc>
                <a:spcPct val="120000"/>
              </a:lnSpc>
            </a:pPr>
            <a:r>
              <a:rPr lang="fr-FR" dirty="0">
                <a:latin typeface="Short Stack" panose="02010500040000000007" pitchFamily="2" charset="0"/>
                <a:sym typeface="Wingdings"/>
              </a:rPr>
              <a:t></a:t>
            </a:r>
            <a:r>
              <a:rPr lang="fr-FR" sz="1800" dirty="0">
                <a:latin typeface="Short Stack" panose="02010500040000000007" pitchFamily="2" charset="0"/>
                <a:sym typeface="Wingdings"/>
              </a:rPr>
              <a:t> </a:t>
            </a:r>
            <a:r>
              <a:rPr lang="fr-FR" sz="1050" b="1" dirty="0">
                <a:latin typeface="Short Stack" panose="02010500040000000007" pitchFamily="2" charset="0"/>
                <a:sym typeface="Wingdings"/>
              </a:rPr>
              <a:t>Vrai ou faux ?</a:t>
            </a:r>
          </a:p>
          <a:p>
            <a:pPr>
              <a:lnSpc>
                <a:spcPct val="120000"/>
              </a:lnSpc>
            </a:pPr>
            <a:endParaRPr lang="fr-FR" sz="700" dirty="0">
              <a:latin typeface="Short Stack" panose="02010500040000000007" pitchFamily="2" charset="0"/>
            </a:endParaRPr>
          </a:p>
          <a:p>
            <a:pPr marL="171450" indent="-171450">
              <a:lnSpc>
                <a:spcPct val="120000"/>
              </a:lnSpc>
              <a:spcAft>
                <a:spcPts val="1200"/>
              </a:spcAft>
              <a:buFont typeface="Courier New" panose="02070309020205020404" pitchFamily="49" charset="0"/>
              <a:buChar char="o"/>
            </a:pPr>
            <a:r>
              <a:rPr lang="fr-FR" sz="1050" dirty="0">
                <a:latin typeface="Short Stack" panose="02010500040000000007" pitchFamily="2" charset="0"/>
              </a:rPr>
              <a:t>Marianne représente la liberté.</a:t>
            </a:r>
          </a:p>
          <a:p>
            <a:pPr marL="171450" indent="-171450">
              <a:lnSpc>
                <a:spcPct val="120000"/>
              </a:lnSpc>
              <a:spcAft>
                <a:spcPts val="1200"/>
              </a:spcAft>
              <a:buFont typeface="Courier New" panose="02070309020205020404" pitchFamily="49" charset="0"/>
              <a:buChar char="o"/>
            </a:pPr>
            <a:r>
              <a:rPr lang="fr-FR" sz="1050" dirty="0">
                <a:latin typeface="Short Stack" panose="02010500040000000007" pitchFamily="2" charset="0"/>
              </a:rPr>
              <a:t>On la voit sur les timbres.</a:t>
            </a:r>
          </a:p>
          <a:p>
            <a:pPr marL="171450" indent="-171450">
              <a:lnSpc>
                <a:spcPct val="120000"/>
              </a:lnSpc>
              <a:spcAft>
                <a:spcPts val="1200"/>
              </a:spcAft>
              <a:buFont typeface="Courier New" panose="02070309020205020404" pitchFamily="49" charset="0"/>
              <a:buChar char="o"/>
            </a:pPr>
            <a:r>
              <a:rPr lang="fr-FR" sz="1050" dirty="0">
                <a:latin typeface="Short Stack" panose="02010500040000000007" pitchFamily="2" charset="0"/>
              </a:rPr>
              <a:t>Le coq était le symbole des Romains.</a:t>
            </a:r>
          </a:p>
          <a:p>
            <a:pPr marL="171450" indent="-171450">
              <a:lnSpc>
                <a:spcPct val="120000"/>
              </a:lnSpc>
              <a:spcAft>
                <a:spcPts val="1200"/>
              </a:spcAft>
              <a:buFont typeface="Courier New" panose="02070309020205020404" pitchFamily="49" charset="0"/>
              <a:buChar char="o"/>
            </a:pPr>
            <a:r>
              <a:rPr lang="fr-FR" sz="1050" dirty="0">
                <a:latin typeface="Short Stack" panose="02010500040000000007" pitchFamily="2" charset="0"/>
              </a:rPr>
              <a:t>Le coq est l’emblème des sportifs.</a:t>
            </a:r>
          </a:p>
          <a:p>
            <a:pPr marL="171450" indent="-171450">
              <a:lnSpc>
                <a:spcPct val="120000"/>
              </a:lnSpc>
              <a:spcAft>
                <a:spcPts val="1200"/>
              </a:spcAft>
              <a:buFont typeface="Courier New" panose="02070309020205020404" pitchFamily="49" charset="0"/>
              <a:buChar char="o"/>
            </a:pPr>
            <a:r>
              <a:rPr lang="fr-FR" sz="1050" dirty="0">
                <a:latin typeface="Short Stack" panose="02010500040000000007" pitchFamily="2" charset="0"/>
              </a:rPr>
              <a:t>Le coq est présent sur toutes les portes de L’Elysée</a:t>
            </a:r>
          </a:p>
        </p:txBody>
      </p:sp>
      <p:sp>
        <p:nvSpPr>
          <p:cNvPr id="29" name="Arrondir un rectangle avec un coin diagonal 28"/>
          <p:cNvSpPr/>
          <p:nvPr/>
        </p:nvSpPr>
        <p:spPr>
          <a:xfrm>
            <a:off x="3776542" y="8264066"/>
            <a:ext cx="504056" cy="277728"/>
          </a:xfrm>
          <a:prstGeom prst="round2DiagRect">
            <a:avLst>
              <a:gd name="adj1" fmla="val 37831"/>
              <a:gd name="adj2" fmla="val 0"/>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Arrondir un rectangle avec un coin diagonal 32"/>
          <p:cNvSpPr/>
          <p:nvPr/>
        </p:nvSpPr>
        <p:spPr>
          <a:xfrm>
            <a:off x="3767604" y="8622356"/>
            <a:ext cx="504056" cy="277728"/>
          </a:xfrm>
          <a:prstGeom prst="round2DiagRect">
            <a:avLst>
              <a:gd name="adj1" fmla="val 37831"/>
              <a:gd name="adj2" fmla="val 0"/>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Arrondir un rectangle avec un coin diagonal 33"/>
          <p:cNvSpPr/>
          <p:nvPr/>
        </p:nvSpPr>
        <p:spPr>
          <a:xfrm>
            <a:off x="3776542" y="9029939"/>
            <a:ext cx="504056" cy="277728"/>
          </a:xfrm>
          <a:prstGeom prst="round2DiagRect">
            <a:avLst>
              <a:gd name="adj1" fmla="val 37831"/>
              <a:gd name="adj2" fmla="val 0"/>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Arrondir un rectangle avec un coin diagonal 34"/>
          <p:cNvSpPr/>
          <p:nvPr/>
        </p:nvSpPr>
        <p:spPr>
          <a:xfrm>
            <a:off x="3776542" y="9402206"/>
            <a:ext cx="504056" cy="277728"/>
          </a:xfrm>
          <a:prstGeom prst="round2DiagRect">
            <a:avLst>
              <a:gd name="adj1" fmla="val 37831"/>
              <a:gd name="adj2" fmla="val 0"/>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Arrondir un rectangle avec un coin diagonal 35"/>
          <p:cNvSpPr/>
          <p:nvPr/>
        </p:nvSpPr>
        <p:spPr>
          <a:xfrm>
            <a:off x="3776542" y="9781666"/>
            <a:ext cx="504056" cy="277728"/>
          </a:xfrm>
          <a:prstGeom prst="round2DiagRect">
            <a:avLst>
              <a:gd name="adj1" fmla="val 37831"/>
              <a:gd name="adj2" fmla="val 0"/>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Picture 2">
            <a:extLst>
              <a:ext uri="{FF2B5EF4-FFF2-40B4-BE49-F238E27FC236}">
                <a16:creationId xmlns:a16="http://schemas.microsoft.com/office/drawing/2014/main" id="{0DDCD6B4-5CE9-4499-805E-E7EA99E10A48}"/>
              </a:ext>
            </a:extLst>
          </p:cNvPr>
          <p:cNvPicPr>
            <a:picLocks noChangeAspect="1" noChangeArrowheads="1"/>
          </p:cNvPicPr>
          <p:nvPr/>
        </p:nvPicPr>
        <p:blipFill>
          <a:blip r:embed="rId5">
            <a:duotone>
              <a:prstClr val="black"/>
              <a:schemeClr val="accent6">
                <a:lumMod val="60000"/>
                <a:lumOff val="4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702" y="-25035"/>
            <a:ext cx="7456488"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Ellipse 42">
            <a:extLst>
              <a:ext uri="{FF2B5EF4-FFF2-40B4-BE49-F238E27FC236}">
                <a16:creationId xmlns:a16="http://schemas.microsoft.com/office/drawing/2014/main" id="{B4767152-6B5A-43EF-B271-F09BE9F8384E}"/>
              </a:ext>
            </a:extLst>
          </p:cNvPr>
          <p:cNvSpPr/>
          <p:nvPr/>
        </p:nvSpPr>
        <p:spPr>
          <a:xfrm>
            <a:off x="98222" y="105614"/>
            <a:ext cx="985627" cy="739995"/>
          </a:xfrm>
          <a:prstGeom prst="ellipse">
            <a:avLst/>
          </a:prstGeom>
          <a:solidFill>
            <a:schemeClr val="bg1"/>
          </a:solidFill>
          <a:ln>
            <a:solidFill>
              <a:srgbClr val="DB7C4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a:extLst>
              <a:ext uri="{FF2B5EF4-FFF2-40B4-BE49-F238E27FC236}">
                <a16:creationId xmlns:a16="http://schemas.microsoft.com/office/drawing/2014/main" id="{892245CF-A40D-40B8-AD0A-74EA59124454}"/>
              </a:ext>
            </a:extLst>
          </p:cNvPr>
          <p:cNvSpPr/>
          <p:nvPr/>
        </p:nvSpPr>
        <p:spPr>
          <a:xfrm>
            <a:off x="72281" y="153716"/>
            <a:ext cx="1011568"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EMC</a:t>
            </a:r>
          </a:p>
        </p:txBody>
      </p:sp>
      <p:sp>
        <p:nvSpPr>
          <p:cNvPr id="45" name="Rectangle 44">
            <a:extLst>
              <a:ext uri="{FF2B5EF4-FFF2-40B4-BE49-F238E27FC236}">
                <a16:creationId xmlns:a16="http://schemas.microsoft.com/office/drawing/2014/main" id="{6587DE70-820A-4D07-9489-30A3DA12EBC9}"/>
              </a:ext>
            </a:extLst>
          </p:cNvPr>
          <p:cNvSpPr/>
          <p:nvPr/>
        </p:nvSpPr>
        <p:spPr>
          <a:xfrm>
            <a:off x="1103951" y="86210"/>
            <a:ext cx="5051134" cy="656626"/>
          </a:xfrm>
          <a:prstGeom prst="rect">
            <a:avLst/>
          </a:prstGeom>
          <a:noFill/>
          <a:ln>
            <a:noFill/>
          </a:ln>
        </p:spPr>
        <p:txBody>
          <a:bodyPr wrap="none" lIns="101636" tIns="50818" rIns="101636" bIns="50818">
            <a:spAutoFit/>
          </a:bodyPr>
          <a:lstStyle/>
          <a:p>
            <a:pPr algn="ctr"/>
            <a:r>
              <a:rPr lang="fr-FR" sz="3600" b="1" spc="-150" dirty="0">
                <a:ln w="317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Les symboles de la république</a:t>
            </a:r>
          </a:p>
        </p:txBody>
      </p:sp>
      <p:sp>
        <p:nvSpPr>
          <p:cNvPr id="46" name="Rectangle à coins arrondis 36">
            <a:extLst>
              <a:ext uri="{FF2B5EF4-FFF2-40B4-BE49-F238E27FC236}">
                <a16:creationId xmlns:a16="http://schemas.microsoft.com/office/drawing/2014/main" id="{E81E8D89-22F5-4491-B2BB-36822E59B2D4}"/>
              </a:ext>
            </a:extLst>
          </p:cNvPr>
          <p:cNvSpPr/>
          <p:nvPr/>
        </p:nvSpPr>
        <p:spPr>
          <a:xfrm>
            <a:off x="6294376" y="179934"/>
            <a:ext cx="936104" cy="464202"/>
          </a:xfrm>
          <a:prstGeom prst="roundRect">
            <a:avLst>
              <a:gd name="adj" fmla="val 33049"/>
            </a:avLst>
          </a:prstGeom>
          <a:solidFill>
            <a:srgbClr val="E3996B"/>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47" name="Rectangle à coins arrondis 37">
            <a:extLst>
              <a:ext uri="{FF2B5EF4-FFF2-40B4-BE49-F238E27FC236}">
                <a16:creationId xmlns:a16="http://schemas.microsoft.com/office/drawing/2014/main" id="{187E8CFE-E99C-4BCD-92AC-1B8D506095CC}"/>
              </a:ext>
            </a:extLst>
          </p:cNvPr>
          <p:cNvSpPr/>
          <p:nvPr/>
        </p:nvSpPr>
        <p:spPr>
          <a:xfrm>
            <a:off x="6447739" y="594394"/>
            <a:ext cx="658723" cy="278041"/>
          </a:xfrm>
          <a:prstGeom prst="roundRect">
            <a:avLst>
              <a:gd name="adj" fmla="val 33049"/>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48" name="ZoneTexte 47">
            <a:extLst>
              <a:ext uri="{FF2B5EF4-FFF2-40B4-BE49-F238E27FC236}">
                <a16:creationId xmlns:a16="http://schemas.microsoft.com/office/drawing/2014/main" id="{FA34A198-6644-4DBE-9904-3BB7DB7B032E}"/>
              </a:ext>
            </a:extLst>
          </p:cNvPr>
          <p:cNvSpPr txBox="1"/>
          <p:nvPr/>
        </p:nvSpPr>
        <p:spPr>
          <a:xfrm>
            <a:off x="6395728" y="577027"/>
            <a:ext cx="762744"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sp>
        <p:nvSpPr>
          <p:cNvPr id="49" name="ZoneTexte 48">
            <a:extLst>
              <a:ext uri="{FF2B5EF4-FFF2-40B4-BE49-F238E27FC236}">
                <a16:creationId xmlns:a16="http://schemas.microsoft.com/office/drawing/2014/main" id="{F4F38387-F7DC-4244-BFCA-B17B30C6E8EA}"/>
              </a:ext>
            </a:extLst>
          </p:cNvPr>
          <p:cNvSpPr txBox="1"/>
          <p:nvPr/>
        </p:nvSpPr>
        <p:spPr>
          <a:xfrm>
            <a:off x="6251774" y="179934"/>
            <a:ext cx="1021307" cy="464202"/>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latin typeface="Fineliner Script" pitchFamily="50" charset="0"/>
              </a:rPr>
              <a:t>Etre citoyen</a:t>
            </a:r>
            <a:endParaRPr lang="fr-FR" sz="1800" b="1" dirty="0">
              <a:solidFill>
                <a:schemeClr val="bg1"/>
              </a:solidFill>
              <a:latin typeface="Fineliner Script" pitchFamily="50" charset="0"/>
            </a:endParaRPr>
          </a:p>
        </p:txBody>
      </p:sp>
      <p:pic>
        <p:nvPicPr>
          <p:cNvPr id="50" name="Image 49">
            <a:extLst>
              <a:ext uri="{FF2B5EF4-FFF2-40B4-BE49-F238E27FC236}">
                <a16:creationId xmlns:a16="http://schemas.microsoft.com/office/drawing/2014/main" id="{059FEDE8-4E34-4740-822E-5864EE950C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9617" y="10155092"/>
            <a:ext cx="1481456" cy="304826"/>
          </a:xfrm>
          <a:prstGeom prst="rect">
            <a:avLst/>
          </a:prstGeom>
        </p:spPr>
      </p:pic>
    </p:spTree>
    <p:extLst>
      <p:ext uri="{BB962C8B-B14F-4D97-AF65-F5344CB8AC3E}">
        <p14:creationId xmlns:p14="http://schemas.microsoft.com/office/powerpoint/2010/main" val="104456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271037" y="1116038"/>
            <a:ext cx="6844351" cy="4392488"/>
          </a:xfrm>
          <a:prstGeom prst="roundRect">
            <a:avLst>
              <a:gd name="adj" fmla="val 775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37" y="6621210"/>
            <a:ext cx="3016230" cy="3456384"/>
          </a:xfrm>
          <a:prstGeom prst="rect">
            <a:avLst/>
          </a:prstGeom>
          <a:ln>
            <a:noFill/>
          </a:ln>
          <a:effectLst>
            <a:outerShdw blurRad="190500" algn="tl" rotWithShape="0">
              <a:srgbClr val="000000">
                <a:alpha val="70000"/>
              </a:srgbClr>
            </a:outerShdw>
          </a:effectLst>
        </p:spPr>
      </p:pic>
      <p:sp>
        <p:nvSpPr>
          <p:cNvPr id="11" name="Rectangle 10"/>
          <p:cNvSpPr/>
          <p:nvPr/>
        </p:nvSpPr>
        <p:spPr>
          <a:xfrm>
            <a:off x="371870" y="1209600"/>
            <a:ext cx="6666392" cy="4223757"/>
          </a:xfrm>
          <a:prstGeom prst="rect">
            <a:avLst/>
          </a:prstGeom>
        </p:spPr>
        <p:txBody>
          <a:bodyPr wrap="square" lIns="101636" tIns="50818" rIns="101636" bIns="50818">
            <a:spAutoFit/>
          </a:bodyPr>
          <a:lstStyle/>
          <a:p>
            <a:pPr>
              <a:lnSpc>
                <a:spcPct val="130000"/>
              </a:lnSpc>
              <a:spcAft>
                <a:spcPts val="1334"/>
              </a:spcAft>
            </a:pPr>
            <a:r>
              <a:rPr lang="fr-FR" sz="1200" dirty="0">
                <a:latin typeface="Short Stack" panose="02010500040000000007" pitchFamily="2" charset="0"/>
              </a:rPr>
              <a:t>	       La France a plusieurs _________________ :</a:t>
            </a:r>
          </a:p>
          <a:p>
            <a:pPr marL="228600" indent="-228600">
              <a:lnSpc>
                <a:spcPct val="130000"/>
              </a:lnSpc>
              <a:spcAft>
                <a:spcPts val="1334"/>
              </a:spcAft>
              <a:buAutoNum type="arabicParenR"/>
            </a:pPr>
            <a:r>
              <a:rPr lang="fr-FR" sz="1200" dirty="0">
                <a:latin typeface="Short Stack" panose="02010500040000000007" pitchFamily="2" charset="0"/>
              </a:rPr>
              <a:t>Le __________________ tricolore de couleur bleu, blanc, rouge flotte sur tous les bâtiments publics.</a:t>
            </a:r>
          </a:p>
          <a:p>
            <a:pPr marL="228600" indent="-228600">
              <a:lnSpc>
                <a:spcPct val="130000"/>
              </a:lnSpc>
              <a:spcAft>
                <a:spcPts val="1334"/>
              </a:spcAft>
              <a:buAutoNum type="arabicParenR"/>
            </a:pPr>
            <a:r>
              <a:rPr lang="fr-FR" sz="1200" dirty="0">
                <a:latin typeface="Short Stack" panose="02010500040000000007" pitchFamily="2" charset="0"/>
              </a:rPr>
              <a:t>La _________  ___________________ : elle a lieu le 14 juillet et ce jour-là on commémore les valeurs de la République gagnées lors de la Révolution française.</a:t>
            </a:r>
          </a:p>
          <a:p>
            <a:pPr marL="228600" indent="-228600">
              <a:lnSpc>
                <a:spcPct val="130000"/>
              </a:lnSpc>
              <a:spcAft>
                <a:spcPts val="1334"/>
              </a:spcAft>
              <a:buAutoNum type="arabicParenR"/>
            </a:pPr>
            <a:r>
              <a:rPr lang="fr-FR" sz="1200" dirty="0">
                <a:latin typeface="Short Stack" panose="02010500040000000007" pitchFamily="2" charset="0"/>
              </a:rPr>
              <a:t>La _______________ de la France : Elle s’articule autour de trois mots : liberté, égalité, fraternité.</a:t>
            </a:r>
          </a:p>
          <a:p>
            <a:pPr marL="228600" indent="-228600">
              <a:lnSpc>
                <a:spcPct val="130000"/>
              </a:lnSpc>
              <a:spcAft>
                <a:spcPts val="1334"/>
              </a:spcAft>
              <a:buAutoNum type="arabicParenR"/>
            </a:pPr>
            <a:r>
              <a:rPr lang="fr-FR" sz="1200" dirty="0">
                <a:latin typeface="Short Stack" panose="02010500040000000007" pitchFamily="2" charset="0"/>
              </a:rPr>
              <a:t>L’_____________  __________________ : Il s’appelle La Marseille. C’est un chant militaire qui a été composé par Rouget de </a:t>
            </a:r>
            <a:r>
              <a:rPr lang="fr-FR" sz="1200" dirty="0" err="1">
                <a:latin typeface="Short Stack" panose="02010500040000000007" pitchFamily="2" charset="0"/>
              </a:rPr>
              <a:t>Lisle</a:t>
            </a:r>
            <a:r>
              <a:rPr lang="fr-FR" sz="1200" dirty="0">
                <a:latin typeface="Short Stack" panose="02010500040000000007" pitchFamily="2" charset="0"/>
              </a:rPr>
              <a:t> en 1792.</a:t>
            </a:r>
          </a:p>
          <a:p>
            <a:pPr marL="228600" indent="-228600">
              <a:lnSpc>
                <a:spcPct val="130000"/>
              </a:lnSpc>
              <a:spcAft>
                <a:spcPts val="1334"/>
              </a:spcAft>
              <a:buAutoNum type="arabicParenR"/>
            </a:pPr>
            <a:r>
              <a:rPr lang="fr-FR" sz="1200" dirty="0">
                <a:latin typeface="Short Stack" panose="02010500040000000007" pitchFamily="2" charset="0"/>
              </a:rPr>
              <a:t>__________________ : La République française est représentée sous les traits d’une femme portant le bonnet de la Révolution.</a:t>
            </a:r>
          </a:p>
          <a:p>
            <a:pPr marL="228600" indent="-228600">
              <a:lnSpc>
                <a:spcPct val="130000"/>
              </a:lnSpc>
              <a:spcAft>
                <a:spcPts val="1334"/>
              </a:spcAft>
              <a:buAutoNum type="arabicParenR"/>
            </a:pPr>
            <a:r>
              <a:rPr lang="fr-FR" sz="1200" dirty="0">
                <a:latin typeface="Short Stack" panose="02010500040000000007" pitchFamily="2" charset="0"/>
              </a:rPr>
              <a:t> Le ______ : Il était déjà le </a:t>
            </a:r>
            <a:r>
              <a:rPr lang="fr-FR" sz="1200" spc="-150" dirty="0">
                <a:latin typeface="Short Stack" panose="02010500040000000007" pitchFamily="2" charset="0"/>
              </a:rPr>
              <a:t>symbole</a:t>
            </a:r>
            <a:r>
              <a:rPr lang="fr-FR" sz="1200" dirty="0">
                <a:latin typeface="Short Stack" panose="02010500040000000007" pitchFamily="2" charset="0"/>
              </a:rPr>
              <a:t> des </a:t>
            </a:r>
            <a:r>
              <a:rPr lang="fr-FR" sz="1200" spc="-150" dirty="0">
                <a:latin typeface="Short Stack" panose="02010500040000000007" pitchFamily="2" charset="0"/>
              </a:rPr>
              <a:t>Gaulois</a:t>
            </a:r>
            <a:r>
              <a:rPr lang="fr-FR" sz="1200" dirty="0">
                <a:latin typeface="Short Stack" panose="02010500040000000007" pitchFamily="2" charset="0"/>
              </a:rPr>
              <a:t> et sert d’emblème sportif.</a:t>
            </a:r>
          </a:p>
        </p:txBody>
      </p:sp>
      <p:sp>
        <p:nvSpPr>
          <p:cNvPr id="12" name="Ellipse 11"/>
          <p:cNvSpPr/>
          <p:nvPr/>
        </p:nvSpPr>
        <p:spPr>
          <a:xfrm>
            <a:off x="295557" y="948930"/>
            <a:ext cx="1441079" cy="527148"/>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13" name="ZoneTexte 12"/>
          <p:cNvSpPr txBox="1"/>
          <p:nvPr/>
        </p:nvSpPr>
        <p:spPr>
          <a:xfrm>
            <a:off x="317667" y="948930"/>
            <a:ext cx="1375464" cy="527148"/>
          </a:xfrm>
          <a:prstGeom prst="rect">
            <a:avLst/>
          </a:prstGeom>
          <a:noFill/>
        </p:spPr>
        <p:txBody>
          <a:bodyPr wrap="square" lIns="101636" tIns="50818" rIns="101636" bIns="50818" rtlCol="0">
            <a:spAutoFit/>
          </a:bodyPr>
          <a:lstStyle/>
          <a:p>
            <a:r>
              <a:rPr lang="fr-FR" sz="2700" dirty="0">
                <a:latin typeface="Fineliner Script" pitchFamily="50" charset="0"/>
              </a:rPr>
              <a:t>Je retiens</a:t>
            </a:r>
          </a:p>
        </p:txBody>
      </p:sp>
      <p:sp>
        <p:nvSpPr>
          <p:cNvPr id="15" name="ZoneTexte 14"/>
          <p:cNvSpPr txBox="1"/>
          <p:nvPr/>
        </p:nvSpPr>
        <p:spPr>
          <a:xfrm>
            <a:off x="1217740" y="6598378"/>
            <a:ext cx="1357279" cy="579682"/>
          </a:xfrm>
          <a:prstGeom prst="rect">
            <a:avLst/>
          </a:prstGeom>
          <a:noFill/>
        </p:spPr>
        <p:txBody>
          <a:bodyPr wrap="square" lIns="101636" tIns="50818" rIns="101636" bIns="50818" rtlCol="0">
            <a:spAutoFit/>
          </a:bodyPr>
          <a:lstStyle/>
          <a:p>
            <a:pPr algn="ctr"/>
            <a:r>
              <a:rPr lang="fr-FR" sz="3100" dirty="0">
                <a:effectLst>
                  <a:outerShdw blurRad="38100" dist="38100" dir="2700000" algn="tl">
                    <a:srgbClr val="000000">
                      <a:alpha val="43137"/>
                    </a:srgbClr>
                  </a:outerShdw>
                </a:effectLst>
                <a:latin typeface="Fineliner Script" pitchFamily="50" charset="0"/>
              </a:rPr>
              <a:t>Lexique</a:t>
            </a:r>
            <a:endParaRPr lang="fr-FR" dirty="0">
              <a:effectLst>
                <a:outerShdw blurRad="38100" dist="38100" dir="2700000" algn="tl">
                  <a:srgbClr val="000000">
                    <a:alpha val="43137"/>
                  </a:srgbClr>
                </a:outerShdw>
              </a:effectLst>
              <a:latin typeface="Fineliner Script" pitchFamily="50" charset="0"/>
            </a:endParaRPr>
          </a:p>
        </p:txBody>
      </p:sp>
      <p:sp>
        <p:nvSpPr>
          <p:cNvPr id="16" name="ZoneTexte 15"/>
          <p:cNvSpPr txBox="1"/>
          <p:nvPr/>
        </p:nvSpPr>
        <p:spPr>
          <a:xfrm>
            <a:off x="720352" y="7112643"/>
            <a:ext cx="2566915" cy="2964951"/>
          </a:xfrm>
          <a:prstGeom prst="rect">
            <a:avLst/>
          </a:prstGeom>
          <a:noFill/>
        </p:spPr>
        <p:txBody>
          <a:bodyPr wrap="square" lIns="101636" tIns="50818" rIns="101636" bIns="50818" rtlCol="0">
            <a:spAutoFit/>
          </a:bodyPr>
          <a:lstStyle/>
          <a:p>
            <a:r>
              <a:rPr lang="fr-FR" sz="1800" b="1" dirty="0">
                <a:latin typeface="Fineliner Script" pitchFamily="50" charset="0"/>
              </a:rPr>
              <a:t>Une devise </a:t>
            </a:r>
            <a:r>
              <a:rPr lang="fr-FR" sz="1200" dirty="0">
                <a:latin typeface="Short Stack" panose="02010500040000000007" pitchFamily="2" charset="0"/>
              </a:rPr>
              <a:t>:  </a:t>
            </a:r>
            <a:r>
              <a:rPr lang="fr-FR" sz="1100" dirty="0">
                <a:latin typeface="Short Stack" panose="02010500040000000007" pitchFamily="2" charset="0"/>
              </a:rPr>
              <a:t>Ce sont des mots qui expriment un idéal, une règle de vie.</a:t>
            </a:r>
          </a:p>
          <a:p>
            <a:endParaRPr lang="fr-FR" sz="1200" dirty="0">
              <a:latin typeface="Short Stack" panose="02010500040000000007" pitchFamily="2" charset="0"/>
            </a:endParaRPr>
          </a:p>
          <a:p>
            <a:r>
              <a:rPr lang="fr-FR" sz="1800" b="1" dirty="0">
                <a:latin typeface="Fineliner Script" pitchFamily="50" charset="0"/>
              </a:rPr>
              <a:t>Un emblème </a:t>
            </a:r>
            <a:r>
              <a:rPr lang="fr-FR" sz="1400" dirty="0"/>
              <a:t>:</a:t>
            </a:r>
            <a:r>
              <a:rPr lang="fr-FR" dirty="0"/>
              <a:t> </a:t>
            </a:r>
            <a:r>
              <a:rPr lang="fr-FR" sz="1100" dirty="0">
                <a:latin typeface="Short Stack" panose="02010500040000000007" pitchFamily="2" charset="0"/>
              </a:rPr>
              <a:t>une personne, un animal, une plante, ou un objet qui représente une personne, un groupe de personnes ou un pays.</a:t>
            </a:r>
          </a:p>
          <a:p>
            <a:endParaRPr lang="fr-FR" sz="1200" dirty="0">
              <a:latin typeface="Short Stack" panose="02010500040000000007" pitchFamily="2" charset="0"/>
            </a:endParaRPr>
          </a:p>
          <a:p>
            <a:r>
              <a:rPr lang="fr-FR" sz="1800" b="1" dirty="0">
                <a:latin typeface="Fineliner Script" pitchFamily="50" charset="0"/>
              </a:rPr>
              <a:t>Un hymne </a:t>
            </a:r>
            <a:r>
              <a:rPr lang="fr-FR" sz="1200" dirty="0">
                <a:latin typeface="Short Stack" panose="02010500040000000007" pitchFamily="2" charset="0"/>
              </a:rPr>
              <a:t>: </a:t>
            </a:r>
            <a:r>
              <a:rPr lang="fr-FR" sz="1100" dirty="0">
                <a:latin typeface="Short Stack" panose="02010500040000000007" pitchFamily="2" charset="0"/>
              </a:rPr>
              <a:t>C’est un chant ou un poème à la gloire d’une idée, d’une personne ou d’un pays.</a:t>
            </a:r>
          </a:p>
        </p:txBody>
      </p:sp>
      <p:sp>
        <p:nvSpPr>
          <p:cNvPr id="8" name="Ellipse 7"/>
          <p:cNvSpPr/>
          <p:nvPr/>
        </p:nvSpPr>
        <p:spPr>
          <a:xfrm>
            <a:off x="5832188" y="1013249"/>
            <a:ext cx="1234004" cy="462829"/>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9" name="ZoneTexte 8"/>
          <p:cNvSpPr txBox="1"/>
          <p:nvPr/>
        </p:nvSpPr>
        <p:spPr>
          <a:xfrm>
            <a:off x="5832188" y="1054360"/>
            <a:ext cx="1234005" cy="421718"/>
          </a:xfrm>
          <a:prstGeom prst="rect">
            <a:avLst/>
          </a:prstGeom>
          <a:noFill/>
        </p:spPr>
        <p:txBody>
          <a:bodyPr wrap="square" lIns="101636" tIns="50818" rIns="101636" bIns="50818" rtlCol="0">
            <a:spAutoFit/>
          </a:bodyPr>
          <a:lstStyle/>
          <a:p>
            <a:pPr algn="ctr"/>
            <a:r>
              <a:rPr lang="fr-FR" dirty="0">
                <a:latin typeface="Amandine"/>
              </a:rPr>
              <a:t>Leçon</a:t>
            </a:r>
          </a:p>
        </p:txBody>
      </p:sp>
      <p:pic>
        <p:nvPicPr>
          <p:cNvPr id="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3053" b="4437"/>
          <a:stretch/>
        </p:blipFill>
        <p:spPr bwMode="auto">
          <a:xfrm>
            <a:off x="3809344" y="5763994"/>
            <a:ext cx="1316027" cy="1085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00"/>
          <a:stretch/>
        </p:blipFill>
        <p:spPr bwMode="auto">
          <a:xfrm>
            <a:off x="5459649" y="5892810"/>
            <a:ext cx="1553204" cy="2063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151" y="5652542"/>
            <a:ext cx="1370857" cy="680635"/>
          </a:xfrm>
          <a:prstGeom prst="rect">
            <a:avLst/>
          </a:prstGeom>
          <a:ln>
            <a:noFill/>
          </a:ln>
          <a:effectLst>
            <a:outerShdw blurRad="190500" algn="tl" rotWithShape="0">
              <a:srgbClr val="000000">
                <a:alpha val="70000"/>
              </a:srgbClr>
            </a:outerShdw>
          </a:effectLst>
        </p:spPr>
      </p:pic>
      <p:pic>
        <p:nvPicPr>
          <p:cNvPr id="3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897"/>
          <a:stretch/>
        </p:blipFill>
        <p:spPr bwMode="auto">
          <a:xfrm>
            <a:off x="5717251" y="8241413"/>
            <a:ext cx="1304362" cy="19251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805" y="8460854"/>
            <a:ext cx="1256481" cy="17056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7723" y="7149493"/>
            <a:ext cx="1126506" cy="1091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a:extLst>
              <a:ext uri="{FF2B5EF4-FFF2-40B4-BE49-F238E27FC236}">
                <a16:creationId xmlns:a16="http://schemas.microsoft.com/office/drawing/2014/main" id="{BE99C634-624A-41C3-B473-D908B279752F}"/>
              </a:ext>
            </a:extLst>
          </p:cNvPr>
          <p:cNvPicPr>
            <a:picLocks noChangeAspect="1" noChangeArrowheads="1"/>
          </p:cNvPicPr>
          <p:nvPr/>
        </p:nvPicPr>
        <p:blipFill>
          <a:blip r:embed="rId9">
            <a:duotone>
              <a:prstClr val="black"/>
              <a:schemeClr val="accent6">
                <a:lumMod val="60000"/>
                <a:lumOff val="40000"/>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702" y="-25035"/>
            <a:ext cx="7456488"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Ellipse 41">
            <a:extLst>
              <a:ext uri="{FF2B5EF4-FFF2-40B4-BE49-F238E27FC236}">
                <a16:creationId xmlns:a16="http://schemas.microsoft.com/office/drawing/2014/main" id="{BDEB40E9-5195-45A1-BD06-7BC1568F76D2}"/>
              </a:ext>
            </a:extLst>
          </p:cNvPr>
          <p:cNvSpPr/>
          <p:nvPr/>
        </p:nvSpPr>
        <p:spPr>
          <a:xfrm>
            <a:off x="98222" y="105614"/>
            <a:ext cx="985627" cy="739995"/>
          </a:xfrm>
          <a:prstGeom prst="ellipse">
            <a:avLst/>
          </a:prstGeom>
          <a:solidFill>
            <a:schemeClr val="bg1"/>
          </a:solidFill>
          <a:ln>
            <a:solidFill>
              <a:srgbClr val="DB7C4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3" name="Rectangle 42">
            <a:extLst>
              <a:ext uri="{FF2B5EF4-FFF2-40B4-BE49-F238E27FC236}">
                <a16:creationId xmlns:a16="http://schemas.microsoft.com/office/drawing/2014/main" id="{229D9740-1BF8-4566-A9E8-56A40C3849C6}"/>
              </a:ext>
            </a:extLst>
          </p:cNvPr>
          <p:cNvSpPr/>
          <p:nvPr/>
        </p:nvSpPr>
        <p:spPr>
          <a:xfrm>
            <a:off x="72281" y="153716"/>
            <a:ext cx="1011568"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EMC</a:t>
            </a:r>
          </a:p>
        </p:txBody>
      </p:sp>
      <p:sp>
        <p:nvSpPr>
          <p:cNvPr id="44" name="Rectangle 43">
            <a:extLst>
              <a:ext uri="{FF2B5EF4-FFF2-40B4-BE49-F238E27FC236}">
                <a16:creationId xmlns:a16="http://schemas.microsoft.com/office/drawing/2014/main" id="{3FA91F99-FA3B-4B56-A65A-EF094DFC2D6B}"/>
              </a:ext>
            </a:extLst>
          </p:cNvPr>
          <p:cNvSpPr/>
          <p:nvPr/>
        </p:nvSpPr>
        <p:spPr>
          <a:xfrm>
            <a:off x="1103951" y="86210"/>
            <a:ext cx="5051134" cy="656626"/>
          </a:xfrm>
          <a:prstGeom prst="rect">
            <a:avLst/>
          </a:prstGeom>
          <a:noFill/>
          <a:ln>
            <a:noFill/>
          </a:ln>
        </p:spPr>
        <p:txBody>
          <a:bodyPr wrap="none" lIns="101636" tIns="50818" rIns="101636" bIns="50818">
            <a:spAutoFit/>
          </a:bodyPr>
          <a:lstStyle/>
          <a:p>
            <a:pPr algn="ctr"/>
            <a:r>
              <a:rPr lang="fr-FR" sz="3600" b="1" spc="-150" dirty="0">
                <a:ln w="317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Les symboles de la république</a:t>
            </a:r>
          </a:p>
        </p:txBody>
      </p:sp>
      <p:sp>
        <p:nvSpPr>
          <p:cNvPr id="45" name="Rectangle à coins arrondis 36">
            <a:extLst>
              <a:ext uri="{FF2B5EF4-FFF2-40B4-BE49-F238E27FC236}">
                <a16:creationId xmlns:a16="http://schemas.microsoft.com/office/drawing/2014/main" id="{AC144CF5-17EF-4F8C-A93B-42950352D124}"/>
              </a:ext>
            </a:extLst>
          </p:cNvPr>
          <p:cNvSpPr/>
          <p:nvPr/>
        </p:nvSpPr>
        <p:spPr>
          <a:xfrm>
            <a:off x="6294376" y="179934"/>
            <a:ext cx="936104" cy="464202"/>
          </a:xfrm>
          <a:prstGeom prst="roundRect">
            <a:avLst>
              <a:gd name="adj" fmla="val 33049"/>
            </a:avLst>
          </a:prstGeom>
          <a:solidFill>
            <a:srgbClr val="E3996B"/>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46" name="Rectangle à coins arrondis 37">
            <a:extLst>
              <a:ext uri="{FF2B5EF4-FFF2-40B4-BE49-F238E27FC236}">
                <a16:creationId xmlns:a16="http://schemas.microsoft.com/office/drawing/2014/main" id="{67DD360F-D6CF-42A7-9BBE-586A6389657A}"/>
              </a:ext>
            </a:extLst>
          </p:cNvPr>
          <p:cNvSpPr/>
          <p:nvPr/>
        </p:nvSpPr>
        <p:spPr>
          <a:xfrm>
            <a:off x="6447739" y="594394"/>
            <a:ext cx="658723" cy="278041"/>
          </a:xfrm>
          <a:prstGeom prst="roundRect">
            <a:avLst>
              <a:gd name="adj" fmla="val 33049"/>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47" name="ZoneTexte 46">
            <a:extLst>
              <a:ext uri="{FF2B5EF4-FFF2-40B4-BE49-F238E27FC236}">
                <a16:creationId xmlns:a16="http://schemas.microsoft.com/office/drawing/2014/main" id="{17B877A2-D99A-4B26-AD51-67EC59AA9FEA}"/>
              </a:ext>
            </a:extLst>
          </p:cNvPr>
          <p:cNvSpPr txBox="1"/>
          <p:nvPr/>
        </p:nvSpPr>
        <p:spPr>
          <a:xfrm>
            <a:off x="6395728" y="577027"/>
            <a:ext cx="762744"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sp>
        <p:nvSpPr>
          <p:cNvPr id="48" name="ZoneTexte 47">
            <a:extLst>
              <a:ext uri="{FF2B5EF4-FFF2-40B4-BE49-F238E27FC236}">
                <a16:creationId xmlns:a16="http://schemas.microsoft.com/office/drawing/2014/main" id="{FF60799B-048F-4A0D-BBD3-1AF2162E875B}"/>
              </a:ext>
            </a:extLst>
          </p:cNvPr>
          <p:cNvSpPr txBox="1"/>
          <p:nvPr/>
        </p:nvSpPr>
        <p:spPr>
          <a:xfrm>
            <a:off x="6251774" y="179934"/>
            <a:ext cx="1021307" cy="464202"/>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latin typeface="Fineliner Script" pitchFamily="50" charset="0"/>
              </a:rPr>
              <a:t>Etre citoyen</a:t>
            </a:r>
            <a:endParaRPr lang="fr-FR" sz="1800" b="1" dirty="0">
              <a:solidFill>
                <a:schemeClr val="bg1"/>
              </a:solidFill>
              <a:latin typeface="Fineliner Script" pitchFamily="50" charset="0"/>
            </a:endParaRPr>
          </a:p>
        </p:txBody>
      </p:sp>
      <p:pic>
        <p:nvPicPr>
          <p:cNvPr id="49" name="Image 48">
            <a:extLst>
              <a:ext uri="{FF2B5EF4-FFF2-40B4-BE49-F238E27FC236}">
                <a16:creationId xmlns:a16="http://schemas.microsoft.com/office/drawing/2014/main" id="{6C3E3BDC-B0A7-472B-80DD-0F06E7AEC4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66" y="10172252"/>
            <a:ext cx="1481456" cy="304826"/>
          </a:xfrm>
          <a:prstGeom prst="rect">
            <a:avLst/>
          </a:prstGeom>
        </p:spPr>
      </p:pic>
    </p:spTree>
    <p:extLst>
      <p:ext uri="{BB962C8B-B14F-4D97-AF65-F5344CB8AC3E}">
        <p14:creationId xmlns:p14="http://schemas.microsoft.com/office/powerpoint/2010/main" val="41593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346"/>
          <a:stretch/>
        </p:blipFill>
        <p:spPr bwMode="auto">
          <a:xfrm>
            <a:off x="295557" y="6023760"/>
            <a:ext cx="3089092" cy="37332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à coins arrondis 9"/>
          <p:cNvSpPr/>
          <p:nvPr/>
        </p:nvSpPr>
        <p:spPr>
          <a:xfrm>
            <a:off x="271037" y="1263280"/>
            <a:ext cx="6844351" cy="4077253"/>
          </a:xfrm>
          <a:prstGeom prst="roundRect">
            <a:avLst>
              <a:gd name="adj" fmla="val 775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a:p>
        </p:txBody>
      </p:sp>
      <p:sp>
        <p:nvSpPr>
          <p:cNvPr id="11" name="Rectangle 10"/>
          <p:cNvSpPr/>
          <p:nvPr/>
        </p:nvSpPr>
        <p:spPr>
          <a:xfrm>
            <a:off x="371870" y="1356842"/>
            <a:ext cx="6666392" cy="3983691"/>
          </a:xfrm>
          <a:prstGeom prst="rect">
            <a:avLst/>
          </a:prstGeom>
        </p:spPr>
        <p:txBody>
          <a:bodyPr wrap="square" lIns="101636" tIns="50818" rIns="101636" bIns="50818">
            <a:spAutoFit/>
          </a:bodyPr>
          <a:lstStyle/>
          <a:p>
            <a:pPr>
              <a:lnSpc>
                <a:spcPct val="130000"/>
              </a:lnSpc>
              <a:spcAft>
                <a:spcPts val="1334"/>
              </a:spcAft>
            </a:pPr>
            <a:r>
              <a:rPr lang="fr-FR" sz="1200" dirty="0">
                <a:latin typeface="Short Stack" panose="02010500040000000007" pitchFamily="2" charset="0"/>
              </a:rPr>
              <a:t>	    La France a plusieurs symboles :</a:t>
            </a:r>
          </a:p>
          <a:p>
            <a:pPr marL="228600" indent="-228600">
              <a:lnSpc>
                <a:spcPct val="130000"/>
              </a:lnSpc>
              <a:spcAft>
                <a:spcPts val="1334"/>
              </a:spcAft>
              <a:buAutoNum type="arabicParenR"/>
            </a:pPr>
            <a:r>
              <a:rPr lang="fr-FR" sz="1200" dirty="0">
                <a:latin typeface="Short Stack" panose="02010500040000000007" pitchFamily="2" charset="0"/>
              </a:rPr>
              <a:t>Le drapeau tricolore de couleur bleu, blanc, rouge flotte sur tous les bâtiments publics.</a:t>
            </a:r>
          </a:p>
          <a:p>
            <a:pPr marL="228600" indent="-228600">
              <a:lnSpc>
                <a:spcPct val="130000"/>
              </a:lnSpc>
              <a:spcAft>
                <a:spcPts val="1334"/>
              </a:spcAft>
              <a:buAutoNum type="arabicParenR"/>
            </a:pPr>
            <a:r>
              <a:rPr lang="fr-FR" sz="1200" dirty="0">
                <a:latin typeface="Short Stack" panose="02010500040000000007" pitchFamily="2" charset="0"/>
              </a:rPr>
              <a:t>La fête nationale : elle a lieu le 14 juillet et ce jour-là on commémore les valeurs de la République gagnées lors de la Révolution française.</a:t>
            </a:r>
          </a:p>
          <a:p>
            <a:pPr marL="228600" indent="-228600">
              <a:lnSpc>
                <a:spcPct val="130000"/>
              </a:lnSpc>
              <a:spcAft>
                <a:spcPts val="1334"/>
              </a:spcAft>
              <a:buAutoNum type="arabicParenR"/>
            </a:pPr>
            <a:r>
              <a:rPr lang="fr-FR" sz="1200" dirty="0">
                <a:latin typeface="Short Stack" panose="02010500040000000007" pitchFamily="2" charset="0"/>
              </a:rPr>
              <a:t>La devise de la France : Elle s’articule autour de trois mots : liberté, égalité, fraternité.</a:t>
            </a:r>
          </a:p>
          <a:p>
            <a:pPr marL="228600" indent="-228600">
              <a:lnSpc>
                <a:spcPct val="130000"/>
              </a:lnSpc>
              <a:spcAft>
                <a:spcPts val="1334"/>
              </a:spcAft>
              <a:buAutoNum type="arabicParenR"/>
            </a:pPr>
            <a:r>
              <a:rPr lang="fr-FR" sz="1200" dirty="0">
                <a:latin typeface="Short Stack" panose="02010500040000000007" pitchFamily="2" charset="0"/>
              </a:rPr>
              <a:t>L’hymne national : Il s’appelle La Marseille. C’est un chant militaire qui a été composé par Rouget de </a:t>
            </a:r>
            <a:r>
              <a:rPr lang="fr-FR" sz="1200" dirty="0" err="1">
                <a:latin typeface="Short Stack" panose="02010500040000000007" pitchFamily="2" charset="0"/>
              </a:rPr>
              <a:t>Lisle</a:t>
            </a:r>
            <a:r>
              <a:rPr lang="fr-FR" sz="1200" dirty="0">
                <a:latin typeface="Short Stack" panose="02010500040000000007" pitchFamily="2" charset="0"/>
              </a:rPr>
              <a:t> en 1792.</a:t>
            </a:r>
          </a:p>
          <a:p>
            <a:pPr marL="228600" indent="-228600">
              <a:lnSpc>
                <a:spcPct val="130000"/>
              </a:lnSpc>
              <a:spcAft>
                <a:spcPts val="1334"/>
              </a:spcAft>
              <a:buAutoNum type="arabicParenR"/>
            </a:pPr>
            <a:r>
              <a:rPr lang="fr-FR" sz="1200" dirty="0">
                <a:latin typeface="Short Stack" panose="02010500040000000007" pitchFamily="2" charset="0"/>
              </a:rPr>
              <a:t>Marianne : La République française est représentée sous les traits d’une femme portant le bonnet de la Révolution.</a:t>
            </a:r>
          </a:p>
          <a:p>
            <a:pPr marL="228600" indent="-228600">
              <a:lnSpc>
                <a:spcPct val="130000"/>
              </a:lnSpc>
              <a:spcAft>
                <a:spcPts val="1334"/>
              </a:spcAft>
              <a:buAutoNum type="arabicParenR"/>
            </a:pPr>
            <a:r>
              <a:rPr lang="fr-FR" sz="1200" dirty="0">
                <a:latin typeface="Short Stack" panose="02010500040000000007" pitchFamily="2" charset="0"/>
              </a:rPr>
              <a:t> Le coq : Il était déjà le symbole des Gaulois et sert d’emblème sportif.</a:t>
            </a:r>
          </a:p>
        </p:txBody>
      </p:sp>
      <p:sp>
        <p:nvSpPr>
          <p:cNvPr id="12" name="Ellipse 11"/>
          <p:cNvSpPr/>
          <p:nvPr/>
        </p:nvSpPr>
        <p:spPr>
          <a:xfrm>
            <a:off x="295557" y="983036"/>
            <a:ext cx="1441079" cy="657772"/>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13" name="ZoneTexte 12"/>
          <p:cNvSpPr txBox="1"/>
          <p:nvPr/>
        </p:nvSpPr>
        <p:spPr>
          <a:xfrm>
            <a:off x="317667" y="1048013"/>
            <a:ext cx="1375464" cy="527148"/>
          </a:xfrm>
          <a:prstGeom prst="rect">
            <a:avLst/>
          </a:prstGeom>
          <a:noFill/>
        </p:spPr>
        <p:txBody>
          <a:bodyPr wrap="square" lIns="101636" tIns="50818" rIns="101636" bIns="50818" rtlCol="0">
            <a:spAutoFit/>
          </a:bodyPr>
          <a:lstStyle/>
          <a:p>
            <a:r>
              <a:rPr lang="fr-FR" sz="2700" dirty="0">
                <a:latin typeface="Fineliner Script" pitchFamily="50" charset="0"/>
              </a:rPr>
              <a:t>Je retiens</a:t>
            </a:r>
          </a:p>
        </p:txBody>
      </p:sp>
      <p:sp>
        <p:nvSpPr>
          <p:cNvPr id="15" name="ZoneTexte 14"/>
          <p:cNvSpPr txBox="1"/>
          <p:nvPr/>
        </p:nvSpPr>
        <p:spPr>
          <a:xfrm>
            <a:off x="1247977" y="6055959"/>
            <a:ext cx="1357279" cy="579682"/>
          </a:xfrm>
          <a:prstGeom prst="rect">
            <a:avLst/>
          </a:prstGeom>
          <a:noFill/>
        </p:spPr>
        <p:txBody>
          <a:bodyPr wrap="square" lIns="101636" tIns="50818" rIns="101636" bIns="50818" rtlCol="0">
            <a:spAutoFit/>
          </a:bodyPr>
          <a:lstStyle/>
          <a:p>
            <a:pPr algn="ctr"/>
            <a:r>
              <a:rPr lang="fr-FR" sz="3100" dirty="0">
                <a:effectLst>
                  <a:outerShdw blurRad="38100" dist="38100" dir="2700000" algn="tl">
                    <a:srgbClr val="000000">
                      <a:alpha val="43137"/>
                    </a:srgbClr>
                  </a:outerShdw>
                </a:effectLst>
                <a:latin typeface="Fineliner Script" pitchFamily="50" charset="0"/>
              </a:rPr>
              <a:t>Lexique</a:t>
            </a:r>
            <a:endParaRPr lang="fr-FR" dirty="0">
              <a:effectLst>
                <a:outerShdw blurRad="38100" dist="38100" dir="2700000" algn="tl">
                  <a:srgbClr val="000000">
                    <a:alpha val="43137"/>
                  </a:srgbClr>
                </a:outerShdw>
              </a:effectLst>
              <a:latin typeface="Fineliner Script" pitchFamily="50" charset="0"/>
            </a:endParaRPr>
          </a:p>
        </p:txBody>
      </p:sp>
      <p:sp>
        <p:nvSpPr>
          <p:cNvPr id="16" name="ZoneTexte 15"/>
          <p:cNvSpPr txBox="1"/>
          <p:nvPr/>
        </p:nvSpPr>
        <p:spPr>
          <a:xfrm>
            <a:off x="720352" y="6645437"/>
            <a:ext cx="2566915" cy="2964951"/>
          </a:xfrm>
          <a:prstGeom prst="rect">
            <a:avLst/>
          </a:prstGeom>
          <a:noFill/>
        </p:spPr>
        <p:txBody>
          <a:bodyPr wrap="square" lIns="101636" tIns="50818" rIns="101636" bIns="50818" rtlCol="0">
            <a:spAutoFit/>
          </a:bodyPr>
          <a:lstStyle/>
          <a:p>
            <a:r>
              <a:rPr lang="fr-FR" sz="1800" b="1" dirty="0">
                <a:latin typeface="Fineliner Script" pitchFamily="50" charset="0"/>
              </a:rPr>
              <a:t>Une devise </a:t>
            </a:r>
            <a:r>
              <a:rPr lang="fr-FR" sz="1200" dirty="0">
                <a:latin typeface="Short Stack" panose="02010500040000000007" pitchFamily="2" charset="0"/>
              </a:rPr>
              <a:t>:  </a:t>
            </a:r>
            <a:r>
              <a:rPr lang="fr-FR" sz="1100" dirty="0">
                <a:latin typeface="Short Stack" panose="02010500040000000007" pitchFamily="2" charset="0"/>
              </a:rPr>
              <a:t>Ce sont des mots qui expriment un idéal, une règle de vie.</a:t>
            </a:r>
          </a:p>
          <a:p>
            <a:endParaRPr lang="fr-FR" sz="1200" dirty="0">
              <a:latin typeface="Short Stack" panose="02010500040000000007" pitchFamily="2" charset="0"/>
            </a:endParaRPr>
          </a:p>
          <a:p>
            <a:r>
              <a:rPr lang="fr-FR" sz="1800" b="1" dirty="0">
                <a:latin typeface="Fineliner Script" pitchFamily="50" charset="0"/>
              </a:rPr>
              <a:t>Un emblème </a:t>
            </a:r>
            <a:r>
              <a:rPr lang="fr-FR" sz="1400" dirty="0"/>
              <a:t>:</a:t>
            </a:r>
            <a:r>
              <a:rPr lang="fr-FR" dirty="0"/>
              <a:t> </a:t>
            </a:r>
            <a:r>
              <a:rPr lang="fr-FR" sz="1200" dirty="0">
                <a:latin typeface="Short Stack" panose="02010500040000000007" pitchFamily="2" charset="0"/>
              </a:rPr>
              <a:t>une personne, un animal, une plante, ou un objet qui représente une personne, un groupe de personnes ou un pays.</a:t>
            </a:r>
          </a:p>
          <a:p>
            <a:endParaRPr lang="fr-FR" sz="1200" dirty="0">
              <a:latin typeface="Short Stack" panose="02010500040000000007" pitchFamily="2" charset="0"/>
            </a:endParaRPr>
          </a:p>
          <a:p>
            <a:r>
              <a:rPr lang="fr-FR" sz="1800" b="1" dirty="0">
                <a:latin typeface="Fineliner Script" pitchFamily="50" charset="0"/>
              </a:rPr>
              <a:t>Un hymne </a:t>
            </a:r>
            <a:r>
              <a:rPr lang="fr-FR" sz="1200" dirty="0">
                <a:latin typeface="Short Stack" panose="02010500040000000007" pitchFamily="2" charset="0"/>
              </a:rPr>
              <a:t>: C’est un chant ou un poème à la gloire d’une idée, d’une personne ou d’un pays.</a:t>
            </a:r>
          </a:p>
        </p:txBody>
      </p:sp>
      <p:pic>
        <p:nvPicPr>
          <p:cNvPr id="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3053" b="4437"/>
          <a:stretch/>
        </p:blipFill>
        <p:spPr bwMode="auto">
          <a:xfrm>
            <a:off x="3715109" y="5585211"/>
            <a:ext cx="1196585" cy="987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00"/>
          <a:stretch/>
        </p:blipFill>
        <p:spPr bwMode="auto">
          <a:xfrm>
            <a:off x="5468410" y="6572521"/>
            <a:ext cx="1390163" cy="18473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409" y="5571282"/>
            <a:ext cx="1374033" cy="806600"/>
          </a:xfrm>
          <a:prstGeom prst="rect">
            <a:avLst/>
          </a:prstGeom>
          <a:ln>
            <a:noFill/>
          </a:ln>
          <a:effectLst>
            <a:outerShdw blurRad="190500" algn="tl" rotWithShape="0">
              <a:srgbClr val="000000">
                <a:alpha val="70000"/>
              </a:srgbClr>
            </a:outerShdw>
          </a:effectLst>
        </p:spPr>
      </p:pic>
      <p:pic>
        <p:nvPicPr>
          <p:cNvPr id="31"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97"/>
          <a:stretch/>
        </p:blipFill>
        <p:spPr bwMode="auto">
          <a:xfrm>
            <a:off x="5717251" y="8605017"/>
            <a:ext cx="1058004" cy="15615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499" y="8583972"/>
            <a:ext cx="1165787" cy="15825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9344" y="6914500"/>
            <a:ext cx="1368942" cy="1326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a:extLst>
              <a:ext uri="{FF2B5EF4-FFF2-40B4-BE49-F238E27FC236}">
                <a16:creationId xmlns:a16="http://schemas.microsoft.com/office/drawing/2014/main" id="{C4507E1F-DC5D-4E50-88D9-EC52F5A5F8D0}"/>
              </a:ext>
            </a:extLst>
          </p:cNvPr>
          <p:cNvPicPr>
            <a:picLocks noChangeAspect="1" noChangeArrowheads="1"/>
          </p:cNvPicPr>
          <p:nvPr/>
        </p:nvPicPr>
        <p:blipFill>
          <a:blip r:embed="rId9">
            <a:duotone>
              <a:prstClr val="black"/>
              <a:schemeClr val="accent6">
                <a:lumMod val="60000"/>
                <a:lumOff val="40000"/>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702" y="-25035"/>
            <a:ext cx="7456488"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Ellipse 33">
            <a:extLst>
              <a:ext uri="{FF2B5EF4-FFF2-40B4-BE49-F238E27FC236}">
                <a16:creationId xmlns:a16="http://schemas.microsoft.com/office/drawing/2014/main" id="{CD2CC288-3F9B-49F8-B2DE-8500B99356FE}"/>
              </a:ext>
            </a:extLst>
          </p:cNvPr>
          <p:cNvSpPr/>
          <p:nvPr/>
        </p:nvSpPr>
        <p:spPr>
          <a:xfrm>
            <a:off x="98222" y="105614"/>
            <a:ext cx="985627" cy="739995"/>
          </a:xfrm>
          <a:prstGeom prst="ellipse">
            <a:avLst/>
          </a:prstGeom>
          <a:solidFill>
            <a:schemeClr val="bg1"/>
          </a:solidFill>
          <a:ln>
            <a:solidFill>
              <a:srgbClr val="DB7C4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5" name="Rectangle 34">
            <a:extLst>
              <a:ext uri="{FF2B5EF4-FFF2-40B4-BE49-F238E27FC236}">
                <a16:creationId xmlns:a16="http://schemas.microsoft.com/office/drawing/2014/main" id="{73C36DA5-C487-49DE-9167-211C111A3617}"/>
              </a:ext>
            </a:extLst>
          </p:cNvPr>
          <p:cNvSpPr/>
          <p:nvPr/>
        </p:nvSpPr>
        <p:spPr>
          <a:xfrm>
            <a:off x="72281" y="153716"/>
            <a:ext cx="1011568"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EMC</a:t>
            </a:r>
          </a:p>
        </p:txBody>
      </p:sp>
      <p:sp>
        <p:nvSpPr>
          <p:cNvPr id="36" name="Rectangle 35">
            <a:extLst>
              <a:ext uri="{FF2B5EF4-FFF2-40B4-BE49-F238E27FC236}">
                <a16:creationId xmlns:a16="http://schemas.microsoft.com/office/drawing/2014/main" id="{010F4598-0C28-4067-BCE3-459C9189956F}"/>
              </a:ext>
            </a:extLst>
          </p:cNvPr>
          <p:cNvSpPr/>
          <p:nvPr/>
        </p:nvSpPr>
        <p:spPr>
          <a:xfrm>
            <a:off x="1103951" y="86210"/>
            <a:ext cx="5051134" cy="656626"/>
          </a:xfrm>
          <a:prstGeom prst="rect">
            <a:avLst/>
          </a:prstGeom>
          <a:noFill/>
          <a:ln>
            <a:noFill/>
          </a:ln>
        </p:spPr>
        <p:txBody>
          <a:bodyPr wrap="none" lIns="101636" tIns="50818" rIns="101636" bIns="50818">
            <a:spAutoFit/>
          </a:bodyPr>
          <a:lstStyle/>
          <a:p>
            <a:pPr algn="ctr"/>
            <a:r>
              <a:rPr lang="fr-FR" sz="3600" b="1" spc="-150" dirty="0">
                <a:ln w="317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Les symboles de la république</a:t>
            </a:r>
          </a:p>
        </p:txBody>
      </p:sp>
      <p:sp>
        <p:nvSpPr>
          <p:cNvPr id="37" name="Rectangle à coins arrondis 36">
            <a:extLst>
              <a:ext uri="{FF2B5EF4-FFF2-40B4-BE49-F238E27FC236}">
                <a16:creationId xmlns:a16="http://schemas.microsoft.com/office/drawing/2014/main" id="{7B1ED7EF-829A-4395-9A9E-FA1982652681}"/>
              </a:ext>
            </a:extLst>
          </p:cNvPr>
          <p:cNvSpPr/>
          <p:nvPr/>
        </p:nvSpPr>
        <p:spPr>
          <a:xfrm>
            <a:off x="6294376" y="179934"/>
            <a:ext cx="936104" cy="464202"/>
          </a:xfrm>
          <a:prstGeom prst="roundRect">
            <a:avLst>
              <a:gd name="adj" fmla="val 33049"/>
            </a:avLst>
          </a:prstGeom>
          <a:solidFill>
            <a:srgbClr val="E3996B"/>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8" name="Rectangle à coins arrondis 37">
            <a:extLst>
              <a:ext uri="{FF2B5EF4-FFF2-40B4-BE49-F238E27FC236}">
                <a16:creationId xmlns:a16="http://schemas.microsoft.com/office/drawing/2014/main" id="{30F68835-4C2C-41EA-BE6D-F715B080B86F}"/>
              </a:ext>
            </a:extLst>
          </p:cNvPr>
          <p:cNvSpPr/>
          <p:nvPr/>
        </p:nvSpPr>
        <p:spPr>
          <a:xfrm>
            <a:off x="6447739" y="594394"/>
            <a:ext cx="658723" cy="278041"/>
          </a:xfrm>
          <a:prstGeom prst="roundRect">
            <a:avLst>
              <a:gd name="adj" fmla="val 33049"/>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9" name="ZoneTexte 38">
            <a:extLst>
              <a:ext uri="{FF2B5EF4-FFF2-40B4-BE49-F238E27FC236}">
                <a16:creationId xmlns:a16="http://schemas.microsoft.com/office/drawing/2014/main" id="{A53BFA8B-B1C1-462A-8EA8-0A6F9CE840E9}"/>
              </a:ext>
            </a:extLst>
          </p:cNvPr>
          <p:cNvSpPr txBox="1"/>
          <p:nvPr/>
        </p:nvSpPr>
        <p:spPr>
          <a:xfrm>
            <a:off x="6395728" y="577027"/>
            <a:ext cx="762744"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sp>
        <p:nvSpPr>
          <p:cNvPr id="40" name="ZoneTexte 39">
            <a:extLst>
              <a:ext uri="{FF2B5EF4-FFF2-40B4-BE49-F238E27FC236}">
                <a16:creationId xmlns:a16="http://schemas.microsoft.com/office/drawing/2014/main" id="{05599C79-CDF7-44A5-93DD-16399D846855}"/>
              </a:ext>
            </a:extLst>
          </p:cNvPr>
          <p:cNvSpPr txBox="1"/>
          <p:nvPr/>
        </p:nvSpPr>
        <p:spPr>
          <a:xfrm>
            <a:off x="6251774" y="179934"/>
            <a:ext cx="1021307" cy="464202"/>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latin typeface="Fineliner Script" pitchFamily="50" charset="0"/>
              </a:rPr>
              <a:t>Etre citoyen</a:t>
            </a:r>
            <a:endParaRPr lang="fr-FR" sz="1800" b="1" dirty="0">
              <a:solidFill>
                <a:schemeClr val="bg1"/>
              </a:solidFill>
              <a:latin typeface="Fineliner Script" pitchFamily="50" charset="0"/>
            </a:endParaRPr>
          </a:p>
        </p:txBody>
      </p:sp>
      <p:pic>
        <p:nvPicPr>
          <p:cNvPr id="4" name="Image 3">
            <a:extLst>
              <a:ext uri="{FF2B5EF4-FFF2-40B4-BE49-F238E27FC236}">
                <a16:creationId xmlns:a16="http://schemas.microsoft.com/office/drawing/2014/main" id="{53E49045-7F0E-46BB-8DFF-ABADACE8CA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66" y="10073849"/>
            <a:ext cx="1481456" cy="304826"/>
          </a:xfrm>
          <a:prstGeom prst="rect">
            <a:avLst/>
          </a:prstGeom>
        </p:spPr>
      </p:pic>
    </p:spTree>
    <p:extLst>
      <p:ext uri="{BB962C8B-B14F-4D97-AF65-F5344CB8AC3E}">
        <p14:creationId xmlns:p14="http://schemas.microsoft.com/office/powerpoint/2010/main" val="13695220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2572</TotalTime>
  <Words>620</Words>
  <Application>Microsoft Office PowerPoint</Application>
  <PresentationFormat>Personnalisé</PresentationFormat>
  <Paragraphs>93</Paragraphs>
  <Slides>4</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vt:i4>
      </vt:variant>
    </vt:vector>
  </HeadingPairs>
  <TitlesOfParts>
    <vt:vector size="16" baseType="lpstr">
      <vt:lpstr>Amandine</vt:lpstr>
      <vt:lpstr>Arial</vt:lpstr>
      <vt:lpstr>Calibri</vt:lpstr>
      <vt:lpstr>Chewy</vt:lpstr>
      <vt:lpstr>Clensey</vt:lpstr>
      <vt:lpstr>Courier New</vt:lpstr>
      <vt:lpstr>Fineliner Script</vt:lpstr>
      <vt:lpstr>KG Primary Italics</vt:lpstr>
      <vt:lpstr>Sassoon Infant Std</vt:lpstr>
      <vt:lpstr>Short Stack</vt:lpstr>
      <vt:lpstr>Wingdings</vt:lpstr>
      <vt:lpstr>Thème Office</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sandrine_brou@hotmail.fr</cp:lastModifiedBy>
  <cp:revision>101</cp:revision>
  <cp:lastPrinted>2013-09-26T11:43:32Z</cp:lastPrinted>
  <dcterms:created xsi:type="dcterms:W3CDTF">2013-09-22T07:50:11Z</dcterms:created>
  <dcterms:modified xsi:type="dcterms:W3CDTF">2018-03-05T18:04:57Z</dcterms:modified>
</cp:coreProperties>
</file>