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6858000" cy="9906000" type="A4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AA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96"/>
  </p:normalViewPr>
  <p:slideViewPr>
    <p:cSldViewPr>
      <p:cViewPr varScale="1">
        <p:scale>
          <a:sx n="69" d="100"/>
          <a:sy n="69" d="100"/>
        </p:scale>
        <p:origin x="3272" y="20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0A5CF-C6F8-4D1F-A2A5-ACECAE8A10E2}" type="datetimeFigureOut">
              <a:rPr lang="fr-FR" smtClean="0"/>
              <a:pPr/>
              <a:t>08/12/2022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6389C-58EF-4C57-8ACB-C257EED5C48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0427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0A5CF-C6F8-4D1F-A2A5-ACECAE8A10E2}" type="datetimeFigureOut">
              <a:rPr lang="fr-FR" smtClean="0"/>
              <a:pPr/>
              <a:t>08/12/2022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6389C-58EF-4C57-8ACB-C257EED5C48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7927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5386387" y="396701"/>
            <a:ext cx="1671638" cy="8452203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71475" y="396701"/>
            <a:ext cx="4900613" cy="8452203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0A5CF-C6F8-4D1F-A2A5-ACECAE8A10E2}" type="datetimeFigureOut">
              <a:rPr lang="fr-FR" smtClean="0"/>
              <a:pPr/>
              <a:t>08/12/2022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6389C-58EF-4C57-8ACB-C257EED5C48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2050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0A5CF-C6F8-4D1F-A2A5-ACECAE8A10E2}" type="datetimeFigureOut">
              <a:rPr lang="fr-FR" smtClean="0"/>
              <a:pPr/>
              <a:t>08/12/2022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6389C-58EF-4C57-8ACB-C257EED5C48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8049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0A5CF-C6F8-4D1F-A2A5-ACECAE8A10E2}" type="datetimeFigureOut">
              <a:rPr lang="fr-FR" smtClean="0"/>
              <a:pPr/>
              <a:t>08/12/2022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6389C-58EF-4C57-8ACB-C257EED5C48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4748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71475" y="2311402"/>
            <a:ext cx="3286125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771900" y="2311402"/>
            <a:ext cx="3286125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0A5CF-C6F8-4D1F-A2A5-ACECAE8A10E2}" type="datetimeFigureOut">
              <a:rPr lang="fr-FR" smtClean="0"/>
              <a:pPr/>
              <a:t>08/12/2022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6389C-58EF-4C57-8ACB-C257EED5C48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4462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2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2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0A5CF-C6F8-4D1F-A2A5-ACECAE8A10E2}" type="datetimeFigureOut">
              <a:rPr lang="fr-FR" smtClean="0"/>
              <a:pPr/>
              <a:t>08/12/2022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6389C-58EF-4C57-8ACB-C257EED5C48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0566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0A5CF-C6F8-4D1F-A2A5-ACECAE8A10E2}" type="datetimeFigureOut">
              <a:rPr lang="fr-FR" smtClean="0"/>
              <a:pPr/>
              <a:t>08/12/2022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6389C-58EF-4C57-8ACB-C257EED5C48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3570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0A5CF-C6F8-4D1F-A2A5-ACECAE8A10E2}" type="datetimeFigureOut">
              <a:rPr lang="fr-FR" smtClean="0"/>
              <a:pPr/>
              <a:t>08/12/2022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6389C-58EF-4C57-8ACB-C257EED5C48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6104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8" y="394408"/>
            <a:ext cx="3833812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0" y="2072924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0A5CF-C6F8-4D1F-A2A5-ACECAE8A10E2}" type="datetimeFigureOut">
              <a:rPr lang="fr-FR" smtClean="0"/>
              <a:pPr/>
              <a:t>08/12/2022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6389C-58EF-4C57-8ACB-C257EED5C48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0373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0A5CF-C6F8-4D1F-A2A5-ACECAE8A10E2}" type="datetimeFigureOut">
              <a:rPr lang="fr-FR" smtClean="0"/>
              <a:pPr/>
              <a:t>08/12/2022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6389C-58EF-4C57-8ACB-C257EED5C48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3829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9181397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60A5CF-C6F8-4D1F-A2A5-ACECAE8A10E2}" type="datetimeFigureOut">
              <a:rPr lang="fr-FR" smtClean="0"/>
              <a:pPr/>
              <a:t>08/12/2022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9181397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9181397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6389C-58EF-4C57-8ACB-C257EED5C48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06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à coins arrondis 14"/>
          <p:cNvSpPr/>
          <p:nvPr/>
        </p:nvSpPr>
        <p:spPr>
          <a:xfrm>
            <a:off x="1605912" y="128464"/>
            <a:ext cx="4105610" cy="667287"/>
          </a:xfrm>
          <a:prstGeom prst="roundRect">
            <a:avLst>
              <a:gd name="adj" fmla="val 0"/>
            </a:avLst>
          </a:prstGeom>
          <a:solidFill>
            <a:srgbClr val="F6AAA3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1569377" y="969940"/>
            <a:ext cx="51971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050" dirty="0">
                <a:latin typeface="Short Stack" panose="02010500040000000007" pitchFamily="2" charset="77"/>
                <a:ea typeface="Hachi Maru Pop" pitchFamily="2" charset="-128"/>
                <a:cs typeface="Dekko" panose="00000500000000000000" pitchFamily="2" charset="0"/>
              </a:rPr>
              <a:t>En 10 minutes, tu dois trouver un maximum de mots dans ces grilles. Tu peux aller dans tous les sens, mais les lettres doivent se toucher. Tu ne peux pas utiliser 2 fois la même lettre dans un même mot.</a:t>
            </a:r>
          </a:p>
        </p:txBody>
      </p:sp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5991661"/>
              </p:ext>
            </p:extLst>
          </p:nvPr>
        </p:nvGraphicFramePr>
        <p:xfrm>
          <a:off x="114780" y="3354479"/>
          <a:ext cx="2096436" cy="23693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41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41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41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241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92325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2325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2325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2325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3" name="Tableau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215763"/>
              </p:ext>
            </p:extLst>
          </p:nvPr>
        </p:nvGraphicFramePr>
        <p:xfrm>
          <a:off x="114780" y="7071496"/>
          <a:ext cx="2090084" cy="23693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25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25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25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225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92325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J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2325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2325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2325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1605912" y="210976"/>
            <a:ext cx="41056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fr-FR" sz="2800" dirty="0">
                <a:solidFill>
                  <a:prstClr val="black"/>
                </a:solidFill>
                <a:latin typeface="Hachi Maru Pop" pitchFamily="2" charset="-128"/>
                <a:ea typeface="Hachi Maru Pop" pitchFamily="2" charset="-128"/>
                <a:cs typeface="Dekko" panose="00000500000000000000" pitchFamily="2" charset="0"/>
              </a:rPr>
              <a:t>BOGGLE DE NOËL</a:t>
            </a:r>
            <a:endParaRPr lang="fr-FR" sz="1100" dirty="0">
              <a:solidFill>
                <a:prstClr val="black"/>
              </a:solidFill>
              <a:latin typeface="Hachi Maru Pop" pitchFamily="2" charset="-128"/>
              <a:ea typeface="Hachi Maru Pop" pitchFamily="2" charset="-128"/>
              <a:cs typeface="Dekko" panose="00000500000000000000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1127" y="1735742"/>
            <a:ext cx="576413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fr-FR" sz="1050" dirty="0">
                <a:solidFill>
                  <a:prstClr val="black"/>
                </a:solidFill>
                <a:latin typeface="Short Stack" panose="02010500040000000007" pitchFamily="2" charset="77"/>
                <a:ea typeface="Hachi Maru Pop" pitchFamily="2" charset="-128"/>
                <a:cs typeface="Dekko" panose="00000500000000000000" pitchFamily="2" charset="0"/>
              </a:rPr>
              <a:t>Tu n’as pas le droit aux noms propres. Tu peux trouver des verbes     conjugués, à l’infinitif, des noms singuliers ou pluriel, des déterminants…</a:t>
            </a:r>
          </a:p>
          <a:p>
            <a:pPr lvl="0"/>
            <a:r>
              <a:rPr lang="fr-FR" sz="1050" dirty="0">
                <a:solidFill>
                  <a:prstClr val="black"/>
                </a:solidFill>
                <a:latin typeface="Short Stack" panose="02010500040000000007" pitchFamily="2" charset="77"/>
                <a:ea typeface="Hachi Maru Pop" pitchFamily="2" charset="-128"/>
                <a:cs typeface="Dekko" panose="00000500000000000000" pitchFamily="2" charset="0"/>
              </a:rPr>
              <a:t>Les mots de 2 et 3 lettres comptent 1 point.2 points pour 4 et 5 lettres, 3 points pour 6 lettres et 4 points pour 7 lettres et plus.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2364802" y="2632922"/>
            <a:ext cx="39169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>
                <a:latin typeface="Cavolini" panose="03000502040302020204" pitchFamily="66" charset="0"/>
                <a:ea typeface="CHARLEEBOOTS" panose="02000603000000000000" pitchFamily="2" charset="-34"/>
                <a:cs typeface="Cavolini" panose="03000502040302020204" pitchFamily="66" charset="0"/>
              </a:rPr>
              <a:t>Grille 1 -&gt; Ecris ici tous les mots que tu trouves : 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2338792" y="6314582"/>
            <a:ext cx="39169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>
                <a:latin typeface="Cavolini" panose="03000502040302020204" pitchFamily="66" charset="0"/>
                <a:ea typeface="CHARLEEBOOTS" panose="02000603000000000000" pitchFamily="2" charset="-34"/>
                <a:cs typeface="Cavolini" panose="03000502040302020204" pitchFamily="66" charset="0"/>
              </a:rPr>
              <a:t>Grille 2 -&gt; Ecris ici tous les mots que tu trouves :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5CA4A37-1707-F24D-8A96-13D3A08AEE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729" y="309143"/>
            <a:ext cx="975031" cy="131956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6B1050B-86FD-9240-AF97-357A09BCEA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373" y="5867872"/>
            <a:ext cx="1192745" cy="1059530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97DDC2B9-16D1-8E4E-83C4-36E101FE8C0C}"/>
              </a:ext>
            </a:extLst>
          </p:cNvPr>
          <p:cNvSpPr txBox="1"/>
          <p:nvPr/>
        </p:nvSpPr>
        <p:spPr>
          <a:xfrm>
            <a:off x="28840" y="9624090"/>
            <a:ext cx="217602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La trousse de </a:t>
            </a:r>
            <a:r>
              <a:rPr lang="fr-FR" sz="900" dirty="0" err="1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Sobelle</a:t>
            </a:r>
            <a:endParaRPr lang="fr-FR" sz="900" dirty="0">
              <a:latin typeface="CHARLEEBOOTS" panose="02000603000000000000" pitchFamily="2" charset="-34"/>
              <a:ea typeface="CHARLEEBOOTS" panose="02000603000000000000" pitchFamily="2" charset="-34"/>
              <a:cs typeface="CHARLEEBOOTS" panose="02000603000000000000" pitchFamily="2" charset="-34"/>
            </a:endParaRPr>
          </a:p>
        </p:txBody>
      </p:sp>
      <p:graphicFrame>
        <p:nvGraphicFramePr>
          <p:cNvPr id="10" name="Tableau 10">
            <a:extLst>
              <a:ext uri="{FF2B5EF4-FFF2-40B4-BE49-F238E27FC236}">
                <a16:creationId xmlns:a16="http://schemas.microsoft.com/office/drawing/2014/main" id="{FF773F2E-6CB0-0B42-BE36-3593DA97B4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8576449"/>
              </p:ext>
            </p:extLst>
          </p:nvPr>
        </p:nvGraphicFramePr>
        <p:xfrm>
          <a:off x="2348880" y="6648930"/>
          <a:ext cx="4376565" cy="30905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58855">
                  <a:extLst>
                    <a:ext uri="{9D8B030D-6E8A-4147-A177-3AD203B41FA5}">
                      <a16:colId xmlns:a16="http://schemas.microsoft.com/office/drawing/2014/main" val="589308904"/>
                    </a:ext>
                  </a:extLst>
                </a:gridCol>
                <a:gridCol w="1458855">
                  <a:extLst>
                    <a:ext uri="{9D8B030D-6E8A-4147-A177-3AD203B41FA5}">
                      <a16:colId xmlns:a16="http://schemas.microsoft.com/office/drawing/2014/main" val="2791827298"/>
                    </a:ext>
                  </a:extLst>
                </a:gridCol>
                <a:gridCol w="1458855">
                  <a:extLst>
                    <a:ext uri="{9D8B030D-6E8A-4147-A177-3AD203B41FA5}">
                      <a16:colId xmlns:a16="http://schemas.microsoft.com/office/drawing/2014/main" val="3177471057"/>
                    </a:ext>
                  </a:extLst>
                </a:gridCol>
              </a:tblGrid>
              <a:tr h="38632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1397464"/>
                  </a:ext>
                </a:extLst>
              </a:tr>
              <a:tr h="386322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7680894"/>
                  </a:ext>
                </a:extLst>
              </a:tr>
              <a:tr h="386322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4192929"/>
                  </a:ext>
                </a:extLst>
              </a:tr>
              <a:tr h="386322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6298450"/>
                  </a:ext>
                </a:extLst>
              </a:tr>
              <a:tr h="38632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2267081"/>
                  </a:ext>
                </a:extLst>
              </a:tr>
              <a:tr h="386322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4539705"/>
                  </a:ext>
                </a:extLst>
              </a:tr>
              <a:tr h="386322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9536858"/>
                  </a:ext>
                </a:extLst>
              </a:tr>
              <a:tr h="38632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9103282"/>
                  </a:ext>
                </a:extLst>
              </a:tr>
            </a:tbl>
          </a:graphicData>
        </a:graphic>
      </p:graphicFrame>
      <p:graphicFrame>
        <p:nvGraphicFramePr>
          <p:cNvPr id="24" name="Tableau 10">
            <a:extLst>
              <a:ext uri="{FF2B5EF4-FFF2-40B4-BE49-F238E27FC236}">
                <a16:creationId xmlns:a16="http://schemas.microsoft.com/office/drawing/2014/main" id="{4A9CB90E-6747-7E4E-AD9A-6D0B586CDC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9021041"/>
              </p:ext>
            </p:extLst>
          </p:nvPr>
        </p:nvGraphicFramePr>
        <p:xfrm>
          <a:off x="2364802" y="2977315"/>
          <a:ext cx="4376565" cy="30905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58855">
                  <a:extLst>
                    <a:ext uri="{9D8B030D-6E8A-4147-A177-3AD203B41FA5}">
                      <a16:colId xmlns:a16="http://schemas.microsoft.com/office/drawing/2014/main" val="589308904"/>
                    </a:ext>
                  </a:extLst>
                </a:gridCol>
                <a:gridCol w="1458855">
                  <a:extLst>
                    <a:ext uri="{9D8B030D-6E8A-4147-A177-3AD203B41FA5}">
                      <a16:colId xmlns:a16="http://schemas.microsoft.com/office/drawing/2014/main" val="2791827298"/>
                    </a:ext>
                  </a:extLst>
                </a:gridCol>
                <a:gridCol w="1458855">
                  <a:extLst>
                    <a:ext uri="{9D8B030D-6E8A-4147-A177-3AD203B41FA5}">
                      <a16:colId xmlns:a16="http://schemas.microsoft.com/office/drawing/2014/main" val="3177471057"/>
                    </a:ext>
                  </a:extLst>
                </a:gridCol>
              </a:tblGrid>
              <a:tr h="38632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1397464"/>
                  </a:ext>
                </a:extLst>
              </a:tr>
              <a:tr h="386322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7680894"/>
                  </a:ext>
                </a:extLst>
              </a:tr>
              <a:tr h="386322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4192929"/>
                  </a:ext>
                </a:extLst>
              </a:tr>
              <a:tr h="386322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6298450"/>
                  </a:ext>
                </a:extLst>
              </a:tr>
              <a:tr h="38632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2267081"/>
                  </a:ext>
                </a:extLst>
              </a:tr>
              <a:tr h="386322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4539705"/>
                  </a:ext>
                </a:extLst>
              </a:tr>
              <a:tr h="386322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9536858"/>
                  </a:ext>
                </a:extLst>
              </a:tr>
              <a:tr h="38632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9103282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D43BFEF5-1908-334E-831D-C877DBF44E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1244" y="1511000"/>
            <a:ext cx="691902" cy="1219624"/>
          </a:xfrm>
          <a:prstGeom prst="rect">
            <a:avLst/>
          </a:prstGeom>
        </p:spPr>
      </p:pic>
      <p:pic>
        <p:nvPicPr>
          <p:cNvPr id="1028" name="Picture 4" descr="Dessin Animé Drôle Père Noël Dans Son Traîneau De Noël | Vecteur Premium">
            <a:extLst>
              <a:ext uri="{FF2B5EF4-FFF2-40B4-BE49-F238E27FC236}">
                <a16:creationId xmlns:a16="http://schemas.microsoft.com/office/drawing/2014/main" id="{D245E51E-54B4-D86B-493F-5A90DB222B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478" y="2458888"/>
            <a:ext cx="1350144" cy="799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3491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0BAB9B3B-841C-7B4C-A3AA-76199B27BD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1108" y="4261835"/>
            <a:ext cx="2132062" cy="1893936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3068960" y="2792760"/>
            <a:ext cx="79208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sapin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boule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Noël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barbe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barbu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robe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robes 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repas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mare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pour </a:t>
            </a:r>
          </a:p>
        </p:txBody>
      </p:sp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0037584"/>
              </p:ext>
            </p:extLst>
          </p:nvPr>
        </p:nvGraphicFramePr>
        <p:xfrm>
          <a:off x="328956" y="2871732"/>
          <a:ext cx="2451972" cy="23693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129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2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29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129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92325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2325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2325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2325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3" name="Tableau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861326"/>
              </p:ext>
            </p:extLst>
          </p:nvPr>
        </p:nvGraphicFramePr>
        <p:xfrm>
          <a:off x="328956" y="6682698"/>
          <a:ext cx="2451972" cy="23693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129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2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29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129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92325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J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2325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2325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2325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latin typeface="Hachi Maru Pop" pitchFamily="2" charset="-128"/>
                          <a:ea typeface="Hachi Maru Pop" pitchFamily="2" charset="-128"/>
                          <a:cs typeface="Dekko" panose="00000500000000000000" pitchFamily="2" charset="0"/>
                        </a:rPr>
                        <a:t>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7" name="Rectangle 16"/>
          <p:cNvSpPr/>
          <p:nvPr/>
        </p:nvSpPr>
        <p:spPr>
          <a:xfrm>
            <a:off x="28840" y="1127342"/>
            <a:ext cx="677224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200000"/>
              </a:lnSpc>
            </a:pPr>
            <a:r>
              <a:rPr lang="fr-FR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chi Maru Pop" pitchFamily="2" charset="-128"/>
                <a:ea typeface="Hachi Maru Pop" pitchFamily="2" charset="-128"/>
                <a:cs typeface="Dekko" panose="00000500000000000000" pitchFamily="2" charset="0"/>
              </a:rPr>
              <a:t>CORRECTION</a:t>
            </a:r>
            <a:r>
              <a:rPr lang="fr-FR" sz="2000" dirty="0">
                <a:solidFill>
                  <a:srgbClr val="FF0000"/>
                </a:solidFill>
                <a:latin typeface="Hachi Maru Pop" pitchFamily="2" charset="-128"/>
                <a:ea typeface="Hachi Maru Pop" pitchFamily="2" charset="-128"/>
                <a:cs typeface="Dekko" panose="00000500000000000000" pitchFamily="2" charset="0"/>
              </a:rPr>
              <a:t> : </a:t>
            </a:r>
          </a:p>
          <a:p>
            <a:pPr lvl="0" algn="ctr"/>
            <a:r>
              <a:rPr lang="fr-FR" sz="2000" dirty="0">
                <a:solidFill>
                  <a:srgbClr val="FF0000"/>
                </a:solidFill>
                <a:latin typeface="Dekko" panose="00000500000000000000" pitchFamily="2" charset="0"/>
                <a:cs typeface="Dekko" panose="00000500000000000000" pitchFamily="2" charset="0"/>
              </a:rPr>
              <a:t>Ne figurent pas les mots de 2 lettres à accepter bien évidemment ! 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4861602" y="2792760"/>
            <a:ext cx="7920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boue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brûle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parle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poule</a:t>
            </a:r>
          </a:p>
          <a:p>
            <a:endParaRPr lang="fr-FR" sz="1600" dirty="0">
              <a:latin typeface="Short Stack" panose="02010500040000000007" pitchFamily="2" charset="77"/>
              <a:cs typeface="Dekko" pitchFamily="2" charset="0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3068960" y="6609184"/>
            <a:ext cx="7920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Lutin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Étoile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Ciel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Hotte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Jouet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Renne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Joue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Roi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Rien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Route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Roue  </a:t>
            </a:r>
          </a:p>
          <a:p>
            <a:endParaRPr lang="fr-FR" sz="1100" dirty="0">
              <a:latin typeface="Short Stack" panose="02010500040000000007" pitchFamily="2" charset="77"/>
              <a:ea typeface="Hachi Maru Pop" pitchFamily="2" charset="-128"/>
              <a:cs typeface="Dekko" pitchFamily="2" charset="0"/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3940614" y="6609184"/>
            <a:ext cx="920988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Lent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Lente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Tout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Toute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Note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Lit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Lien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Tonne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Étonne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Étonner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Tonner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4901384" y="6609184"/>
            <a:ext cx="792088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Joute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Lire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Lutte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Houle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Tien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Tire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Lion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Joie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Honte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Rituel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Roule </a:t>
            </a:r>
          </a:p>
        </p:txBody>
      </p:sp>
      <p:sp>
        <p:nvSpPr>
          <p:cNvPr id="32" name="ZoneTexte 31"/>
          <p:cNvSpPr txBox="1"/>
          <p:nvPr/>
        </p:nvSpPr>
        <p:spPr>
          <a:xfrm>
            <a:off x="5733255" y="6609184"/>
            <a:ext cx="103899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Tenir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Noir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Noire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Toi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Toit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Joint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Jointe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Joute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Tutoriel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hôtel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Toile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tutoie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7C015368-6A57-FE44-8A74-2645DEB851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146" y="128464"/>
            <a:ext cx="1150538" cy="155708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DCAA948-790C-7347-9053-D4A866A556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1268" y="548338"/>
            <a:ext cx="691902" cy="1219624"/>
          </a:xfrm>
          <a:prstGeom prst="rect">
            <a:avLst/>
          </a:prstGeom>
        </p:spPr>
      </p:pic>
      <p:sp>
        <p:nvSpPr>
          <p:cNvPr id="2" name="Rectangle à coins arrondis 14">
            <a:extLst>
              <a:ext uri="{FF2B5EF4-FFF2-40B4-BE49-F238E27FC236}">
                <a16:creationId xmlns:a16="http://schemas.microsoft.com/office/drawing/2014/main" id="{16F3D16F-627C-D41D-3AD7-FF6CB793FDA4}"/>
              </a:ext>
            </a:extLst>
          </p:cNvPr>
          <p:cNvSpPr/>
          <p:nvPr/>
        </p:nvSpPr>
        <p:spPr>
          <a:xfrm>
            <a:off x="1587861" y="296413"/>
            <a:ext cx="4105610" cy="667287"/>
          </a:xfrm>
          <a:prstGeom prst="roundRect">
            <a:avLst>
              <a:gd name="adj" fmla="val 0"/>
            </a:avLst>
          </a:prstGeom>
          <a:solidFill>
            <a:srgbClr val="F6AAA3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57DE7D8-F221-315F-DE67-4DEF9BD1B04C}"/>
              </a:ext>
            </a:extLst>
          </p:cNvPr>
          <p:cNvSpPr/>
          <p:nvPr/>
        </p:nvSpPr>
        <p:spPr>
          <a:xfrm>
            <a:off x="1587861" y="378925"/>
            <a:ext cx="41056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fr-FR" sz="2800" dirty="0">
                <a:solidFill>
                  <a:prstClr val="black"/>
                </a:solidFill>
                <a:latin typeface="Hachi Maru Pop" pitchFamily="2" charset="-128"/>
                <a:ea typeface="Hachi Maru Pop" pitchFamily="2" charset="-128"/>
                <a:cs typeface="Dekko" panose="00000500000000000000" pitchFamily="2" charset="0"/>
              </a:rPr>
              <a:t>BOGGLE DE NOËL</a:t>
            </a:r>
            <a:endParaRPr lang="fr-FR" sz="1100" dirty="0">
              <a:solidFill>
                <a:prstClr val="black"/>
              </a:solidFill>
              <a:latin typeface="Hachi Maru Pop" pitchFamily="2" charset="-128"/>
              <a:ea typeface="Hachi Maru Pop" pitchFamily="2" charset="-128"/>
              <a:cs typeface="Dekko" panose="00000500000000000000" pitchFamily="2" charset="0"/>
            </a:endParaRPr>
          </a:p>
        </p:txBody>
      </p:sp>
      <p:pic>
        <p:nvPicPr>
          <p:cNvPr id="4" name="Picture 4" descr="Dessin Animé Drôle Père Noël Dans Son Traîneau De Noël | Vecteur Premium">
            <a:extLst>
              <a:ext uri="{FF2B5EF4-FFF2-40B4-BE49-F238E27FC236}">
                <a16:creationId xmlns:a16="http://schemas.microsoft.com/office/drawing/2014/main" id="{C63B24F6-5267-4BD9-BDBB-65B1AAE838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589" y="5538872"/>
            <a:ext cx="1350144" cy="799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ZoneTexte 23"/>
          <p:cNvSpPr txBox="1"/>
          <p:nvPr/>
        </p:nvSpPr>
        <p:spPr>
          <a:xfrm>
            <a:off x="4005064" y="2792760"/>
            <a:ext cx="792088" cy="178510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pion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pions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sapeur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pou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bras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pins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pin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bar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roi</a:t>
            </a:r>
          </a:p>
          <a:p>
            <a:r>
              <a:rPr lang="fr-FR" sz="1100" dirty="0">
                <a:latin typeface="Short Stack" panose="02010500040000000007" pitchFamily="2" charset="77"/>
                <a:ea typeface="Hachi Maru Pop" pitchFamily="2" charset="-128"/>
                <a:cs typeface="Dekko" pitchFamily="2" charset="0"/>
              </a:rPr>
              <a:t>rap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27882F5-C7B1-87A0-9F05-03CA42B2B805}"/>
              </a:ext>
            </a:extLst>
          </p:cNvPr>
          <p:cNvSpPr txBox="1"/>
          <p:nvPr/>
        </p:nvSpPr>
        <p:spPr>
          <a:xfrm>
            <a:off x="28840" y="9624090"/>
            <a:ext cx="217602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La trousse de </a:t>
            </a:r>
            <a:r>
              <a:rPr lang="fr-FR" sz="900" dirty="0" err="1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Sobelle</a:t>
            </a:r>
            <a:endParaRPr lang="fr-FR" sz="900" dirty="0">
              <a:latin typeface="CHARLEEBOOTS" panose="02000603000000000000" pitchFamily="2" charset="-34"/>
              <a:ea typeface="CHARLEEBOOTS" panose="02000603000000000000" pitchFamily="2" charset="-34"/>
              <a:cs typeface="CHARLEEBOOTS" panose="02000603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22349152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</TotalTime>
  <Words>292</Words>
  <Application>Microsoft Macintosh PowerPoint</Application>
  <PresentationFormat>Format A4 (210 x 297 mm)</PresentationFormat>
  <Paragraphs>144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10" baseType="lpstr">
      <vt:lpstr>Hachi Maru Pop</vt:lpstr>
      <vt:lpstr>Arial</vt:lpstr>
      <vt:lpstr>Calibri</vt:lpstr>
      <vt:lpstr>Cavolini</vt:lpstr>
      <vt:lpstr>CHARLEEBOOTS</vt:lpstr>
      <vt:lpstr>Dekko</vt:lpstr>
      <vt:lpstr>Short Stack</vt:lpstr>
      <vt:lpstr>Thème Office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Sandrine</dc:creator>
  <cp:lastModifiedBy>Sandrine BonanBrou</cp:lastModifiedBy>
  <cp:revision>14</cp:revision>
  <dcterms:created xsi:type="dcterms:W3CDTF">2015-12-16T07:18:03Z</dcterms:created>
  <dcterms:modified xsi:type="dcterms:W3CDTF">2022-12-08T12:57:20Z</dcterms:modified>
</cp:coreProperties>
</file>