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6" r:id="rId3"/>
    <p:sldId id="265" r:id="rId4"/>
    <p:sldId id="263" r:id="rId5"/>
    <p:sldId id="266" r:id="rId6"/>
    <p:sldId id="269" r:id="rId7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79"/>
  </p:normalViewPr>
  <p:slideViewPr>
    <p:cSldViewPr>
      <p:cViewPr>
        <p:scale>
          <a:sx n="200" d="100"/>
          <a:sy n="200" d="100"/>
        </p:scale>
        <p:origin x="88" y="-1560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4144" y="2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60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35">
            <a:extLst>
              <a:ext uri="{FF2B5EF4-FFF2-40B4-BE49-F238E27FC236}">
                <a16:creationId xmlns:a16="http://schemas.microsoft.com/office/drawing/2014/main" id="{091D2F70-30C3-3846-85C7-BEA94FBAF5FC}"/>
              </a:ext>
            </a:extLst>
          </p:cNvPr>
          <p:cNvSpPr/>
          <p:nvPr/>
        </p:nvSpPr>
        <p:spPr>
          <a:xfrm>
            <a:off x="216298" y="6335261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9526C85-05A5-C548-B93A-25A70A2CCE9E}"/>
              </a:ext>
            </a:extLst>
          </p:cNvPr>
          <p:cNvSpPr/>
          <p:nvPr/>
        </p:nvSpPr>
        <p:spPr>
          <a:xfrm>
            <a:off x="221619" y="3517766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>
            <a:off x="144289" y="955697"/>
            <a:ext cx="407252" cy="378092"/>
          </a:xfrm>
          <a:prstGeom prst="teardrop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2049" y="1404702"/>
            <a:ext cx="4262720" cy="1997226"/>
          </a:xfrm>
          <a:prstGeom prst="roundRect">
            <a:avLst>
              <a:gd name="adj" fmla="val 753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6299" y="1451451"/>
            <a:ext cx="4248470" cy="1928193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Avant l’élection les candidats vont présenter aux habitants leur programme : ils expliquent ce qu’ils feront pour améliorer la ville s’ils sont élus.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Ils font des réunions publiques, par quartier pour rencontrer la population. Ils espèrent ainsi convaincre les gens qu’ils seront meilleur maire que les autres candidats.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Des panneaux sont mis à leur disposition pour poser leurs affiches. Ils n’ont pas le droit d’en mettre ailleurs que sur ceux-ci.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6571" y="916312"/>
            <a:ext cx="407252" cy="4568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1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3823" y="916311"/>
            <a:ext cx="3516647" cy="41040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dirty="0">
                <a:latin typeface="Our First Kiss" panose="02000603000000020004" pitchFamily="2" charset="77"/>
              </a:rPr>
              <a:t>La campagne électorale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07629" y="3492302"/>
            <a:ext cx="3272322" cy="2763293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  <a:sym typeface="Wingdings"/>
              </a:rPr>
              <a:t>1</a:t>
            </a:r>
            <a:r>
              <a:rPr lang="fr-FR" sz="1400" dirty="0">
                <a:latin typeface="Short Stack" panose="02010500040000000007" pitchFamily="2" charset="0"/>
                <a:sym typeface="Wingdings"/>
              </a:rPr>
              <a:t>   </a:t>
            </a:r>
            <a:r>
              <a:rPr lang="fr-FR" sz="1400" dirty="0">
                <a:latin typeface="Our First Kiss" panose="02000603000000020004" pitchFamily="2" charset="77"/>
                <a:sym typeface="Wingdings"/>
              </a:rPr>
              <a:t>Complète les phrases</a:t>
            </a:r>
            <a:endParaRPr lang="fr-FR" sz="500" dirty="0">
              <a:latin typeface="Our First Kiss" panose="02000603000000020004" pitchFamily="2" charset="77"/>
              <a:sym typeface="Wingdings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Tous les ______________________ ont le droit de voter. Ils doivent choisir entre plusieurs __________________ . Ceux-ci présentent leur _____________________ pendant la __________________________ ___________________ . Pour préserver le secret de vote, les électeurs vont </a:t>
            </a:r>
            <a:r>
              <a:rPr lang="fr-FR" sz="1050" spc="-150" dirty="0">
                <a:latin typeface="Short Stack" panose="02010500040000000007" pitchFamily="2" charset="0"/>
              </a:rPr>
              <a:t>dans</a:t>
            </a:r>
            <a:r>
              <a:rPr lang="fr-FR" sz="1050" dirty="0">
                <a:latin typeface="Short Stack" panose="02010500040000000007" pitchFamily="2" charset="0"/>
              </a:rPr>
              <a:t> un _________________ . Pour savoir qui a gagné, on compte les _____________ . Ça s’appelle le _____________________ .</a:t>
            </a:r>
          </a:p>
        </p:txBody>
      </p:sp>
      <p:sp>
        <p:nvSpPr>
          <p:cNvPr id="19" name="Larme 18"/>
          <p:cNvSpPr/>
          <p:nvPr/>
        </p:nvSpPr>
        <p:spPr>
          <a:xfrm>
            <a:off x="4540042" y="3755356"/>
            <a:ext cx="407252" cy="362803"/>
          </a:xfrm>
          <a:prstGeom prst="teardrop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582603" y="4177664"/>
            <a:ext cx="3576044" cy="3456384"/>
          </a:xfrm>
          <a:prstGeom prst="roundRect">
            <a:avLst>
              <a:gd name="adj" fmla="val 301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608674" y="4140374"/>
            <a:ext cx="3592399" cy="348246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Le jour des élections, chaque citoyen se présente au bureau de vote. Il entre dans l’isoloir, met dans une enveloppe un bulletin de la liste qu’il a choisie. Il la glisse ensuite dans une urne. Aujourd’hui dans de nombreuses communes, les bulletins papier sont remplacés par une machine.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On appuie alors sur le bouton du candidat choisi. L’avantage c’est l’économie de papier et un dépouillement plus rapide et avec moins d’erreurs possibles.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Pour voter, chaque citoyen doit se munir de sa carte d’identité  et sa carte d’électeur qu’il a reçue par courrier. Il doit avoir 18 ans, être de nationalité française ou être citoyen de l’union européenne et être inscrit sur la liste électorale de sa commune.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Vers 20h le dépouillement a lieu.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69574" y="3708326"/>
            <a:ext cx="407252" cy="4568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2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76826" y="3744613"/>
            <a:ext cx="1792199" cy="41040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dirty="0">
                <a:latin typeface="Our First Kiss" panose="02000603000000020004" pitchFamily="2" charset="77"/>
              </a:rPr>
              <a:t>Les élections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02048" y="6300614"/>
            <a:ext cx="3456383" cy="3732789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  <a:sym typeface="Wingdings"/>
              </a:rPr>
              <a:t>2</a:t>
            </a:r>
            <a:r>
              <a:rPr lang="fr-FR" sz="1400" dirty="0">
                <a:latin typeface="Our First Kiss" panose="02000603000000020004" pitchFamily="2" charset="77"/>
                <a:sym typeface="Wingdings"/>
              </a:rPr>
              <a:t>  Réponds aux questions</a:t>
            </a:r>
            <a:endParaRPr lang="fr-FR" sz="1800" dirty="0">
              <a:latin typeface="Our First Kiss" panose="02000603000000020004" pitchFamily="2" charset="7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a) Pourquoi d’après toi, les élections     ont toujours lieu un dimanche ? 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b) Cite les 3 conditions pour être électeur. 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c) Quels sont les deux façons de voter de nos jours ? 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d) Quand auront lieu les élections municipales cette année ? 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e) Jusqu’à quelle date les candidats peuvent se déclarer ? _________________</a:t>
            </a:r>
          </a:p>
        </p:txBody>
      </p:sp>
      <p:pic>
        <p:nvPicPr>
          <p:cNvPr id="1027" name="Picture 3" descr="C:\Users\Sandrine\Dropbox\Camera Uploads\2014-03-23 13.07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06" y="1192265"/>
            <a:ext cx="2388226" cy="2035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93" y="3197127"/>
            <a:ext cx="976083" cy="96553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E1BDCA4-8177-0648-836D-0F2D01AF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2" y="-25035"/>
            <a:ext cx="74564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041AC3-3A6F-3044-ACC5-29A3B238618A}"/>
              </a:ext>
            </a:extLst>
          </p:cNvPr>
          <p:cNvSpPr/>
          <p:nvPr/>
        </p:nvSpPr>
        <p:spPr>
          <a:xfrm>
            <a:off x="1068340" y="35496"/>
            <a:ext cx="4868392" cy="718182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spc="-15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kko" pitchFamily="2" charset="77"/>
                <a:ea typeface="Chewy" panose="02000000000000000000" pitchFamily="2" charset="0"/>
                <a:cs typeface="Dekko" pitchFamily="2" charset="77"/>
              </a:rPr>
              <a:t>Les élections municipales</a:t>
            </a:r>
          </a:p>
        </p:txBody>
      </p:sp>
      <p:sp>
        <p:nvSpPr>
          <p:cNvPr id="30" name="Rectangle à coins arrondis 36">
            <a:extLst>
              <a:ext uri="{FF2B5EF4-FFF2-40B4-BE49-F238E27FC236}">
                <a16:creationId xmlns:a16="http://schemas.microsoft.com/office/drawing/2014/main" id="{574F0324-989A-5444-918D-A1EA8C8A3B22}"/>
              </a:ext>
            </a:extLst>
          </p:cNvPr>
          <p:cNvSpPr/>
          <p:nvPr/>
        </p:nvSpPr>
        <p:spPr>
          <a:xfrm>
            <a:off x="6336977" y="179934"/>
            <a:ext cx="936104" cy="464202"/>
          </a:xfrm>
          <a:prstGeom prst="roundRect">
            <a:avLst>
              <a:gd name="adj" fmla="val 33049"/>
            </a:avLst>
          </a:prstGeom>
          <a:solidFill>
            <a:srgbClr val="E3996B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1" name="Rectangle à coins arrondis 37">
            <a:extLst>
              <a:ext uri="{FF2B5EF4-FFF2-40B4-BE49-F238E27FC236}">
                <a16:creationId xmlns:a16="http://schemas.microsoft.com/office/drawing/2014/main" id="{E03CD653-E5BE-5B44-B57A-11DB7B7F4136}"/>
              </a:ext>
            </a:extLst>
          </p:cNvPr>
          <p:cNvSpPr/>
          <p:nvPr/>
        </p:nvSpPr>
        <p:spPr>
          <a:xfrm>
            <a:off x="6490340" y="594394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F615370-1763-F848-A4BC-1667009A5AA6}"/>
              </a:ext>
            </a:extLst>
          </p:cNvPr>
          <p:cNvSpPr txBox="1"/>
          <p:nvPr/>
        </p:nvSpPr>
        <p:spPr>
          <a:xfrm>
            <a:off x="6438329" y="577027"/>
            <a:ext cx="762744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Cycle 3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034C725-7951-0148-A34A-175558BBFDDA}"/>
              </a:ext>
            </a:extLst>
          </p:cNvPr>
          <p:cNvSpPr txBox="1"/>
          <p:nvPr/>
        </p:nvSpPr>
        <p:spPr>
          <a:xfrm>
            <a:off x="6294375" y="179934"/>
            <a:ext cx="1021307" cy="4473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citoyenneté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27B1E7-7C55-074F-9E80-37D51FBE04F3}"/>
              </a:ext>
            </a:extLst>
          </p:cNvPr>
          <p:cNvSpPr txBox="1"/>
          <p:nvPr/>
        </p:nvSpPr>
        <p:spPr>
          <a:xfrm>
            <a:off x="3672681" y="7884790"/>
            <a:ext cx="3456383" cy="2192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halk Marks" panose="02000000000000000000" pitchFamily="2" charset="0"/>
              </a:rPr>
              <a:t>Les dates clefs</a:t>
            </a:r>
          </a:p>
          <a:p>
            <a:endParaRPr lang="fr-FR" sz="1400" b="1" dirty="0">
              <a:latin typeface="Chalk Marks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7 février 2020 </a:t>
            </a:r>
            <a:r>
              <a:rPr lang="fr-FR" sz="1200" dirty="0">
                <a:latin typeface="Chalk Marks" panose="02000000000000000000" pitchFamily="2" charset="0"/>
              </a:rPr>
              <a:t>: date de limite de demandes d’inscription sur les listes électorales</a:t>
            </a:r>
          </a:p>
          <a:p>
            <a:pPr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27 février </a:t>
            </a:r>
            <a:r>
              <a:rPr lang="fr-FR" sz="1200" dirty="0">
                <a:latin typeface="Chalk Marks" panose="02000000000000000000" pitchFamily="2" charset="0"/>
              </a:rPr>
              <a:t>: fin des dépôts de candidatures</a:t>
            </a:r>
          </a:p>
          <a:p>
            <a:pPr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2 mars </a:t>
            </a:r>
            <a:r>
              <a:rPr lang="fr-FR" sz="1200" dirty="0">
                <a:latin typeface="Chalk Marks" panose="02000000000000000000" pitchFamily="2" charset="0"/>
              </a:rPr>
              <a:t>: ouverture de la campagne électorale officielle</a:t>
            </a:r>
          </a:p>
          <a:p>
            <a:pPr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15 mars</a:t>
            </a:r>
            <a:r>
              <a:rPr lang="fr-FR" sz="1200" dirty="0">
                <a:latin typeface="Chalk Marks" panose="02000000000000000000" pitchFamily="2" charset="0"/>
              </a:rPr>
              <a:t> : premier tour</a:t>
            </a:r>
          </a:p>
          <a:p>
            <a:pPr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22 mars</a:t>
            </a:r>
            <a:r>
              <a:rPr lang="fr-FR" sz="1200" dirty="0">
                <a:latin typeface="Chalk Marks" panose="02000000000000000000" pitchFamily="2" charset="0"/>
              </a:rPr>
              <a:t> </a:t>
            </a:r>
            <a:r>
              <a:rPr lang="fr-FR" sz="1200">
                <a:latin typeface="Chalk Marks" panose="02000000000000000000" pitchFamily="2" charset="0"/>
              </a:rPr>
              <a:t>: second </a:t>
            </a:r>
            <a:r>
              <a:rPr lang="fr-FR" sz="1200" dirty="0">
                <a:latin typeface="Chalk Marks" panose="02000000000000000000" pitchFamily="2" charset="0"/>
              </a:rPr>
              <a:t>tour</a:t>
            </a:r>
          </a:p>
          <a:p>
            <a:pPr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Au plus tard le 29 mars</a:t>
            </a:r>
            <a:r>
              <a:rPr lang="fr-FR" sz="1200" dirty="0">
                <a:latin typeface="Chalk Marks" panose="02000000000000000000" pitchFamily="2" charset="0"/>
              </a:rPr>
              <a:t> : premier conseil municipal qui élira le maire et ses adjoints.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39BE818-7ABC-D24E-8F6E-70DB6F97DD26}"/>
              </a:ext>
            </a:extLst>
          </p:cNvPr>
          <p:cNvSpPr/>
          <p:nvPr/>
        </p:nvSpPr>
        <p:spPr>
          <a:xfrm>
            <a:off x="160414" y="107926"/>
            <a:ext cx="713881" cy="558594"/>
          </a:xfrm>
          <a:prstGeom prst="ellipse">
            <a:avLst/>
          </a:prstGeom>
          <a:solidFill>
            <a:schemeClr val="bg1"/>
          </a:solidFill>
          <a:ln>
            <a:solidFill>
              <a:srgbClr val="DB7C4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AD3FDF-F0F1-FD41-B3AC-E07E85FAFB02}"/>
              </a:ext>
            </a:extLst>
          </p:cNvPr>
          <p:cNvSpPr/>
          <p:nvPr/>
        </p:nvSpPr>
        <p:spPr>
          <a:xfrm>
            <a:off x="144289" y="151243"/>
            <a:ext cx="742264" cy="471960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EMC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0023BF-2EF5-E84D-98DA-A2668FD4A261}"/>
              </a:ext>
            </a:extLst>
          </p:cNvPr>
          <p:cNvSpPr/>
          <p:nvPr/>
        </p:nvSpPr>
        <p:spPr>
          <a:xfrm>
            <a:off x="4488314" y="3266986"/>
            <a:ext cx="264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b="1" dirty="0">
                <a:solidFill>
                  <a:srgbClr val="000000"/>
                </a:solidFill>
                <a:latin typeface="Short Stack" panose="02010500040000000007" pitchFamily="2" charset="77"/>
              </a:rPr>
              <a:t>Machine pour voter de manière électronique, sans papier</a:t>
            </a:r>
            <a:endParaRPr lang="fr-FR" sz="900" b="0" i="0" u="none" strike="noStrike" dirty="0">
              <a:solidFill>
                <a:srgbClr val="000000"/>
              </a:solidFill>
              <a:effectLst/>
              <a:latin typeface="Short Stack" panose="02010500040000000007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278EDB-7015-1549-BD4C-0EB1D8A6F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5" y="10214441"/>
            <a:ext cx="1094978" cy="2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>
            <a:extLst>
              <a:ext uri="{FF2B5EF4-FFF2-40B4-BE49-F238E27FC236}">
                <a16:creationId xmlns:a16="http://schemas.microsoft.com/office/drawing/2014/main" id="{CBE0D501-0914-334D-BA5E-88F68E2A16F9}"/>
              </a:ext>
            </a:extLst>
          </p:cNvPr>
          <p:cNvSpPr/>
          <p:nvPr/>
        </p:nvSpPr>
        <p:spPr>
          <a:xfrm>
            <a:off x="3672681" y="8003527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1FBEB0-7219-7A49-87E5-3F84D73F7311}"/>
              </a:ext>
            </a:extLst>
          </p:cNvPr>
          <p:cNvSpPr txBox="1"/>
          <p:nvPr/>
        </p:nvSpPr>
        <p:spPr>
          <a:xfrm>
            <a:off x="3673475" y="6029667"/>
            <a:ext cx="3475587" cy="1855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b="1" dirty="0">
                <a:latin typeface="Chalk Marks" panose="02000000000000000000" pitchFamily="2" charset="0"/>
              </a:rPr>
              <a:t>Les chiffres clefs</a:t>
            </a:r>
          </a:p>
          <a:p>
            <a:pPr>
              <a:lnSpc>
                <a:spcPct val="80000"/>
              </a:lnSpc>
            </a:pPr>
            <a:endParaRPr lang="fr-FR" sz="1400" b="1" dirty="0">
              <a:latin typeface="Chalk Marks" panose="02000000000000000000" pitchFamily="2" charset="0"/>
            </a:endParaRP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34 970 communes </a:t>
            </a:r>
            <a:r>
              <a:rPr lang="fr-FR" sz="1200" dirty="0">
                <a:latin typeface="Chalk Marks" panose="02000000000000000000" pitchFamily="2" charset="0"/>
              </a:rPr>
              <a:t>début 2019, soit environ 1 800 de moins que lors des municipales 2014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42 communes </a:t>
            </a:r>
            <a:r>
              <a:rPr lang="fr-FR" sz="1200" dirty="0">
                <a:latin typeface="Chalk Marks" panose="02000000000000000000" pitchFamily="2" charset="0"/>
              </a:rPr>
              <a:t>ont</a:t>
            </a:r>
            <a:r>
              <a:rPr lang="fr-FR" sz="1200" b="1" dirty="0">
                <a:latin typeface="Chalk Marks" panose="02000000000000000000" pitchFamily="2" charset="0"/>
              </a:rPr>
              <a:t> </a:t>
            </a:r>
            <a:r>
              <a:rPr lang="fr-FR" sz="1200" dirty="0">
                <a:latin typeface="Chalk Marks" panose="02000000000000000000" pitchFamily="2" charset="0"/>
              </a:rPr>
              <a:t>de plus de 100 000 habitants</a:t>
            </a: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Chalk Marks" panose="02000000000000000000" pitchFamily="2" charset="0"/>
              </a:rPr>
              <a:t>+ de 30 000 communes</a:t>
            </a:r>
            <a:r>
              <a:rPr lang="fr-FR" sz="1200" dirty="0">
                <a:latin typeface="Chalk Marks" panose="02000000000000000000" pitchFamily="2" charset="0"/>
              </a:rPr>
              <a:t> ont de moins de 3 500 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fr-FR" sz="1200" dirty="0">
                <a:latin typeface="Chalk Marks" panose="02000000000000000000" pitchFamily="2" charset="0"/>
              </a:rPr>
              <a:t>                                                                  habitants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Seuls 17% des maires </a:t>
            </a:r>
            <a:r>
              <a:rPr lang="fr-FR" sz="1200" dirty="0">
                <a:latin typeface="Chalk Marks" panose="02000000000000000000" pitchFamily="2" charset="0"/>
              </a:rPr>
              <a:t>sont des femmes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65 % des maires sortants </a:t>
            </a:r>
            <a:r>
              <a:rPr lang="fr-FR" sz="1200" dirty="0">
                <a:latin typeface="Chalk Marks" panose="02000000000000000000" pitchFamily="2" charset="0"/>
              </a:rPr>
              <a:t>ont plus de 60 ans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fr-FR" sz="1200" b="1" dirty="0">
                <a:latin typeface="Chalk Marks" panose="02000000000000000000" pitchFamily="2" charset="0"/>
              </a:rPr>
              <a:t>80 % des élus municipaux</a:t>
            </a:r>
            <a:r>
              <a:rPr lang="fr-FR" sz="1200" dirty="0">
                <a:latin typeface="Chalk Marks" panose="02000000000000000000" pitchFamily="2" charset="0"/>
              </a:rPr>
              <a:t> sont bénévoles.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7E18984-2E4A-5D45-904F-F3D68662589B}"/>
              </a:ext>
            </a:extLst>
          </p:cNvPr>
          <p:cNvSpPr/>
          <p:nvPr/>
        </p:nvSpPr>
        <p:spPr>
          <a:xfrm>
            <a:off x="167776" y="7050544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>
            <a:off x="144289" y="955697"/>
            <a:ext cx="407252" cy="456862"/>
          </a:xfrm>
          <a:prstGeom prst="teardrop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2048" y="1476078"/>
            <a:ext cx="3038387" cy="5422040"/>
          </a:xfrm>
          <a:prstGeom prst="roundRect">
            <a:avLst>
              <a:gd name="adj" fmla="val 43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6298" y="1522828"/>
            <a:ext cx="3024137" cy="537529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La commune est gérée par un maire et ses adjoints. Ils sont élus par ses habitants. Leur mandat est de 6 ans à l’issue duquel de nouvelles élections ont lieu.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Plusieurs candidats peuvent se présenter pour devenir maire. Chacun forme une liste avec d’autres </a:t>
            </a:r>
            <a:r>
              <a:rPr lang="fr-FR" sz="1500" spc="-20" dirty="0">
                <a:latin typeface="KG Primary Italics" panose="02000506000000020003" pitchFamily="2" charset="0"/>
                <a:ea typeface="Clensey" panose="02000603000000000000" pitchFamily="2" charset="0"/>
              </a:rPr>
              <a:t>personnes qu’on appelle les colistiers 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. Le nombre de personnes sur ces listes varie en fonction du nombre d’habitants dans la commune.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Quand il n’y a qu’une liste, il y a un seul tour.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Quand il y a plus d’une liste, il y a généralement deux tours sauf si une liste a remporté la majorité absolue (plus de 50 %) dés le premier tour.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Les listes qui ont obtenu plus de 10 % des voix, passent au second tour.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Lors du second tour, la liste qui a obtenu le plus de voix gagne l’élection.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Pourtant, tout le monde ne va pas voter. Souvent parce qu’aucune liste ne convient. C’est ce qu’on appelle l’abstention.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4289" y="955697"/>
            <a:ext cx="407252" cy="4568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5781" y="1002605"/>
            <a:ext cx="2818868" cy="3796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800" spc="-150" dirty="0">
                <a:latin typeface="Our First Kiss" panose="02000603000000020004" pitchFamily="2" charset="77"/>
              </a:rPr>
              <a:t>Les</a:t>
            </a:r>
            <a:r>
              <a:rPr lang="fr-FR" sz="1800" dirty="0">
                <a:latin typeface="Our First Kiss" panose="02000603000000020004" pitchFamily="2" charset="77"/>
              </a:rPr>
              <a:t> candidats, </a:t>
            </a:r>
            <a:r>
              <a:rPr lang="fr-FR" sz="1800" spc="-150" dirty="0">
                <a:latin typeface="Our First Kiss" panose="02000603000000020004" pitchFamily="2" charset="77"/>
              </a:rPr>
              <a:t>les</a:t>
            </a:r>
            <a:r>
              <a:rPr lang="fr-FR" sz="1800" dirty="0">
                <a:latin typeface="Our First Kiss" panose="02000603000000020004" pitchFamily="2" charset="77"/>
              </a:rPr>
              <a:t> listes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44289" y="7020694"/>
            <a:ext cx="2792511" cy="3346594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  <a:sym typeface="Wingdings"/>
              </a:rPr>
              <a:t>3</a:t>
            </a:r>
            <a:r>
              <a:rPr lang="fr-FR" sz="1400" dirty="0">
                <a:latin typeface="Our First Kiss" panose="02000603000000020004" pitchFamily="2" charset="77"/>
                <a:sym typeface="Wingdings"/>
              </a:rPr>
              <a:t>   Vrai ou faux ?</a:t>
            </a:r>
          </a:p>
          <a:p>
            <a:pPr>
              <a:lnSpc>
                <a:spcPct val="120000"/>
              </a:lnSpc>
            </a:pPr>
            <a:r>
              <a:rPr lang="fr-FR" sz="800" dirty="0">
                <a:latin typeface="Our First Kiss" panose="02000603000000020004" pitchFamily="2" charset="77"/>
                <a:sym typeface="Wingdings"/>
              </a:rPr>
              <a:t>  </a:t>
            </a:r>
          </a:p>
          <a:p>
            <a:pPr marL="171450" indent="-1714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1050" dirty="0">
                <a:latin typeface="Short Stack" panose="02010500040000000007" pitchFamily="2" charset="0"/>
              </a:rPr>
              <a:t>Les élections municipales ont lieu tous les 6 ans.</a:t>
            </a:r>
          </a:p>
          <a:p>
            <a:pPr marL="171450" indent="-1714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1050" dirty="0">
                <a:latin typeface="Short Stack" panose="02010500040000000007" pitchFamily="2" charset="0"/>
              </a:rPr>
              <a:t>Le nombre de personne sur une liste est toujours le même quelle que soit la commune.</a:t>
            </a:r>
          </a:p>
          <a:p>
            <a:pPr marL="171450" indent="-171450">
              <a:lnSpc>
                <a:spcPct val="12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1050" dirty="0">
                <a:latin typeface="Short Stack" panose="02010500040000000007" pitchFamily="2" charset="0"/>
              </a:rPr>
              <a:t>Il y a toujours deux tours.</a:t>
            </a:r>
          </a:p>
          <a:p>
            <a:pPr marL="171450" indent="-1714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1050" dirty="0">
                <a:latin typeface="Short Stack" panose="02010500040000000007" pitchFamily="2" charset="0"/>
              </a:rPr>
              <a:t>Les listes qui ont obtenu moins de 10 % sont au second tour.</a:t>
            </a:r>
          </a:p>
          <a:p>
            <a:pPr marL="171450" indent="-1714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1050" dirty="0">
                <a:latin typeface="Short Stack" panose="02010500040000000007" pitchFamily="2" charset="0"/>
              </a:rPr>
              <a:t>Pour gagner au premier tour, il faut moins de 50%.</a:t>
            </a:r>
          </a:p>
          <a:p>
            <a:pPr marL="171450" indent="-1714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1050" dirty="0">
                <a:latin typeface="Short Stack" panose="02010500040000000007" pitchFamily="2" charset="0"/>
              </a:rPr>
              <a:t>L’abstention c’est le fait que les citoyens ne votent pas.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952599" y="7465790"/>
            <a:ext cx="474999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952599" y="7973457"/>
            <a:ext cx="474999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952598" y="8477513"/>
            <a:ext cx="474999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6FC8F24-B028-1C46-85AE-7F8BAE6B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2" y="-25035"/>
            <a:ext cx="74564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680F713-0F16-6E4F-95FC-7F51F98516C6}"/>
              </a:ext>
            </a:extLst>
          </p:cNvPr>
          <p:cNvSpPr/>
          <p:nvPr/>
        </p:nvSpPr>
        <p:spPr>
          <a:xfrm>
            <a:off x="1068340" y="35496"/>
            <a:ext cx="4868392" cy="718182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spc="-15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kko" pitchFamily="2" charset="77"/>
                <a:ea typeface="Chewy" panose="02000000000000000000" pitchFamily="2" charset="0"/>
                <a:cs typeface="Dekko" pitchFamily="2" charset="77"/>
              </a:rPr>
              <a:t>Les élections municipales</a:t>
            </a:r>
          </a:p>
        </p:txBody>
      </p:sp>
      <p:sp>
        <p:nvSpPr>
          <p:cNvPr id="27" name="Rectangle à coins arrondis 36">
            <a:extLst>
              <a:ext uri="{FF2B5EF4-FFF2-40B4-BE49-F238E27FC236}">
                <a16:creationId xmlns:a16="http://schemas.microsoft.com/office/drawing/2014/main" id="{95A72AC0-4142-3647-B51E-0314F0379C39}"/>
              </a:ext>
            </a:extLst>
          </p:cNvPr>
          <p:cNvSpPr/>
          <p:nvPr/>
        </p:nvSpPr>
        <p:spPr>
          <a:xfrm>
            <a:off x="6336977" y="179934"/>
            <a:ext cx="936104" cy="464202"/>
          </a:xfrm>
          <a:prstGeom prst="roundRect">
            <a:avLst>
              <a:gd name="adj" fmla="val 33049"/>
            </a:avLst>
          </a:prstGeom>
          <a:solidFill>
            <a:srgbClr val="E3996B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8" name="Rectangle à coins arrondis 37">
            <a:extLst>
              <a:ext uri="{FF2B5EF4-FFF2-40B4-BE49-F238E27FC236}">
                <a16:creationId xmlns:a16="http://schemas.microsoft.com/office/drawing/2014/main" id="{2BB62CD4-92CE-A24E-933A-6DA575FCB12A}"/>
              </a:ext>
            </a:extLst>
          </p:cNvPr>
          <p:cNvSpPr/>
          <p:nvPr/>
        </p:nvSpPr>
        <p:spPr>
          <a:xfrm>
            <a:off x="6490340" y="594394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8002F-034D-554E-B59A-8B12215C9626}"/>
              </a:ext>
            </a:extLst>
          </p:cNvPr>
          <p:cNvSpPr txBox="1"/>
          <p:nvPr/>
        </p:nvSpPr>
        <p:spPr>
          <a:xfrm>
            <a:off x="6438329" y="577027"/>
            <a:ext cx="762744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Cycle 3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1C7F746-8377-2E42-A3B0-03A93C2BFA2D}"/>
              </a:ext>
            </a:extLst>
          </p:cNvPr>
          <p:cNvSpPr txBox="1"/>
          <p:nvPr/>
        </p:nvSpPr>
        <p:spPr>
          <a:xfrm>
            <a:off x="6294375" y="179934"/>
            <a:ext cx="1021307" cy="4473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citoyenneté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6D5B4-D5AB-524D-8EF3-8AAB2CE819DF}"/>
              </a:ext>
            </a:extLst>
          </p:cNvPr>
          <p:cNvSpPr/>
          <p:nvPr/>
        </p:nvSpPr>
        <p:spPr>
          <a:xfrm>
            <a:off x="3427597" y="1044030"/>
            <a:ext cx="38454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b="1" dirty="0">
                <a:solidFill>
                  <a:srgbClr val="000000"/>
                </a:solidFill>
                <a:latin typeface="Short Stack" panose="02010500040000000007" pitchFamily="2" charset="77"/>
              </a:rPr>
              <a:t>SONDAGE EXCLUSIF Mairie de Paris au 17 février 2020</a:t>
            </a:r>
            <a:r>
              <a:rPr lang="fr-FR" sz="900" dirty="0">
                <a:solidFill>
                  <a:srgbClr val="000000"/>
                </a:solidFill>
                <a:latin typeface="Short Stack" panose="02010500040000000007" pitchFamily="2" charset="77"/>
              </a:rPr>
              <a:t> : </a:t>
            </a:r>
          </a:p>
          <a:p>
            <a:pPr algn="r"/>
            <a:r>
              <a:rPr lang="fr-FR" sz="900" dirty="0">
                <a:solidFill>
                  <a:srgbClr val="000000"/>
                </a:solidFill>
                <a:latin typeface="Short Stack" panose="02010500040000000007" pitchFamily="2" charset="77"/>
              </a:rPr>
              <a:t>Rachida Dati favorite, match serré avec la maire sortante Anne Hidalgo</a:t>
            </a:r>
            <a:endParaRPr lang="fr-FR" sz="900" b="0" i="0" u="none" strike="noStrike" dirty="0">
              <a:solidFill>
                <a:srgbClr val="000000"/>
              </a:solidFill>
              <a:effectLst/>
              <a:latin typeface="Short Stack" panose="02010500040000000007" pitchFamily="2" charset="77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5F4538-1984-DC45-A7F6-301B5E4075D8}"/>
              </a:ext>
            </a:extLst>
          </p:cNvPr>
          <p:cNvSpPr/>
          <p:nvPr/>
        </p:nvSpPr>
        <p:spPr>
          <a:xfrm>
            <a:off x="3503122" y="3734035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2296F9-6C62-A041-9AAB-C94C4AEB8333}"/>
              </a:ext>
            </a:extLst>
          </p:cNvPr>
          <p:cNvSpPr/>
          <p:nvPr/>
        </p:nvSpPr>
        <p:spPr>
          <a:xfrm>
            <a:off x="3420833" y="3708326"/>
            <a:ext cx="3924530" cy="220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00" b="1" dirty="0">
                <a:solidFill>
                  <a:schemeClr val="bg1"/>
                </a:solidFill>
                <a:latin typeface="Our First Kiss" panose="02000603000000020004" pitchFamily="2" charset="77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</a:rPr>
              <a:t>4  </a:t>
            </a:r>
            <a:r>
              <a:rPr lang="fr-FR" sz="1400" dirty="0">
                <a:latin typeface="Our First Kiss" panose="02000603000000020004" pitchFamily="2" charset="77"/>
              </a:rPr>
              <a:t>Observe le sondage pour la ville de Paris.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a) Qui est le candidat favori pour Paris ? ___________________________________________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b) Comment s’appelle le maire actuel (on dit le « maire sortant ») de Paris ? 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___________________________________________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c) Comment s’appelle le candidat du parti « Europe écologie » ? ________________________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fr-FR" sz="1050" dirty="0">
                <a:latin typeface="Short Stack" panose="02010500040000000007" pitchFamily="2" charset="0"/>
              </a:rPr>
              <a:t>d) En quelle position est-il ? __________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24F4DD-C260-A54D-86C1-E791D9410FE3}"/>
              </a:ext>
            </a:extLst>
          </p:cNvPr>
          <p:cNvSpPr txBox="1"/>
          <p:nvPr/>
        </p:nvSpPr>
        <p:spPr>
          <a:xfrm>
            <a:off x="3554419" y="2060651"/>
            <a:ext cx="1656458" cy="274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Anne Hidalgo</a:t>
            </a:r>
          </a:p>
          <a:p>
            <a:pPr>
              <a:lnSpc>
                <a:spcPct val="150000"/>
              </a:lnSpc>
            </a:pPr>
            <a:r>
              <a:rPr lang="fr-FR" sz="600" dirty="0">
                <a:latin typeface="Century Gothic" panose="020B0502020202020204" pitchFamily="34" charset="0"/>
              </a:rPr>
              <a:t>(« Paris en commun » liste de gauche)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EBD365D-2D51-D842-B832-D3DB5ED146CE}"/>
              </a:ext>
            </a:extLst>
          </p:cNvPr>
          <p:cNvSpPr txBox="1"/>
          <p:nvPr/>
        </p:nvSpPr>
        <p:spPr>
          <a:xfrm>
            <a:off x="3556089" y="2484455"/>
            <a:ext cx="1656458" cy="274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Agnès </a:t>
            </a:r>
            <a:r>
              <a:rPr lang="fr-FR" sz="1000" dirty="0" err="1">
                <a:latin typeface="Century Gothic" panose="020B0502020202020204" pitchFamily="34" charset="0"/>
              </a:rPr>
              <a:t>Buzyn</a:t>
            </a:r>
            <a:endParaRPr lang="fr-FR" sz="1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600" dirty="0">
                <a:latin typeface="Century Gothic" panose="020B0502020202020204" pitchFamily="34" charset="0"/>
              </a:rPr>
              <a:t>(La République En Marche 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D196A12-DA24-564B-9CD3-82C511E79C77}"/>
              </a:ext>
            </a:extLst>
          </p:cNvPr>
          <p:cNvSpPr txBox="1"/>
          <p:nvPr/>
        </p:nvSpPr>
        <p:spPr>
          <a:xfrm>
            <a:off x="3547278" y="2928902"/>
            <a:ext cx="1656458" cy="274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Cédric Villani</a:t>
            </a:r>
          </a:p>
          <a:p>
            <a:pPr>
              <a:lnSpc>
                <a:spcPct val="150000"/>
              </a:lnSpc>
            </a:pPr>
            <a:r>
              <a:rPr lang="fr-FR" sz="600" dirty="0">
                <a:latin typeface="Century Gothic" panose="020B0502020202020204" pitchFamily="34" charset="0"/>
              </a:rPr>
              <a:t>(«  Vivons Paris » liste indépendante)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A108E5D-4FBD-A340-B80E-AC97194ACB04}"/>
              </a:ext>
            </a:extLst>
          </p:cNvPr>
          <p:cNvSpPr txBox="1"/>
          <p:nvPr/>
        </p:nvSpPr>
        <p:spPr>
          <a:xfrm>
            <a:off x="3554419" y="1620521"/>
            <a:ext cx="1656458" cy="274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Rachida Dati</a:t>
            </a:r>
          </a:p>
          <a:p>
            <a:pPr>
              <a:lnSpc>
                <a:spcPct val="150000"/>
              </a:lnSpc>
            </a:pPr>
            <a:r>
              <a:rPr lang="fr-FR" sz="600" dirty="0">
                <a:latin typeface="Century Gothic" panose="020B0502020202020204" pitchFamily="34" charset="0"/>
              </a:rPr>
              <a:t>(Les Républicains, liste de droite)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4E1A630-7270-CA41-9FEB-B0D980B5DFD7}"/>
              </a:ext>
            </a:extLst>
          </p:cNvPr>
          <p:cNvSpPr txBox="1"/>
          <p:nvPr/>
        </p:nvSpPr>
        <p:spPr>
          <a:xfrm>
            <a:off x="3554419" y="3352207"/>
            <a:ext cx="1656458" cy="274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David Belliard</a:t>
            </a:r>
          </a:p>
          <a:p>
            <a:pPr>
              <a:lnSpc>
                <a:spcPct val="150000"/>
              </a:lnSpc>
            </a:pPr>
            <a:r>
              <a:rPr lang="fr-FR" sz="600" dirty="0">
                <a:latin typeface="Century Gothic" panose="020B0502020202020204" pitchFamily="34" charset="0"/>
              </a:rPr>
              <a:t>(Europe Ecologie – Les Verts)</a:t>
            </a:r>
          </a:p>
        </p:txBody>
      </p:sp>
      <p:sp>
        <p:nvSpPr>
          <p:cNvPr id="46" name="Rectangle à coins arrondis 36">
            <a:extLst>
              <a:ext uri="{FF2B5EF4-FFF2-40B4-BE49-F238E27FC236}">
                <a16:creationId xmlns:a16="http://schemas.microsoft.com/office/drawing/2014/main" id="{24737FBC-3CED-9644-8B75-F01D2926C8B1}"/>
              </a:ext>
            </a:extLst>
          </p:cNvPr>
          <p:cNvSpPr/>
          <p:nvPr/>
        </p:nvSpPr>
        <p:spPr>
          <a:xfrm>
            <a:off x="2952598" y="9371680"/>
            <a:ext cx="474999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36">
            <a:extLst>
              <a:ext uri="{FF2B5EF4-FFF2-40B4-BE49-F238E27FC236}">
                <a16:creationId xmlns:a16="http://schemas.microsoft.com/office/drawing/2014/main" id="{DB82DFA6-3BED-1741-B388-9B2C92E68768}"/>
              </a:ext>
            </a:extLst>
          </p:cNvPr>
          <p:cNvSpPr/>
          <p:nvPr/>
        </p:nvSpPr>
        <p:spPr>
          <a:xfrm>
            <a:off x="2952598" y="9845665"/>
            <a:ext cx="474999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35">
            <a:extLst>
              <a:ext uri="{FF2B5EF4-FFF2-40B4-BE49-F238E27FC236}">
                <a16:creationId xmlns:a16="http://schemas.microsoft.com/office/drawing/2014/main" id="{13083D63-8A57-6D42-B20E-D938378ACFCB}"/>
              </a:ext>
            </a:extLst>
          </p:cNvPr>
          <p:cNvSpPr/>
          <p:nvPr/>
        </p:nvSpPr>
        <p:spPr>
          <a:xfrm>
            <a:off x="2945834" y="8909561"/>
            <a:ext cx="474999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F41A850-2315-E548-905A-9ECE4B948111}"/>
              </a:ext>
            </a:extLst>
          </p:cNvPr>
          <p:cNvSpPr txBox="1"/>
          <p:nvPr/>
        </p:nvSpPr>
        <p:spPr>
          <a:xfrm>
            <a:off x="3587120" y="7956798"/>
            <a:ext cx="3613953" cy="3393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  <a:sym typeface="Wingdings"/>
              </a:rPr>
              <a:t> 5  </a:t>
            </a:r>
            <a:r>
              <a:rPr lang="fr-FR" sz="1400" dirty="0">
                <a:latin typeface="Our First Kiss" panose="02000603000000020004" pitchFamily="2" charset="77"/>
                <a:sym typeface="Wingdings"/>
              </a:rPr>
              <a:t>Complète les phrases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FE24A2-5F8A-C940-811B-D553A9DAFD5D}"/>
              </a:ext>
            </a:extLst>
          </p:cNvPr>
          <p:cNvSpPr txBox="1"/>
          <p:nvPr/>
        </p:nvSpPr>
        <p:spPr>
          <a:xfrm>
            <a:off x="3673474" y="8224150"/>
            <a:ext cx="3642207" cy="200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77"/>
              </a:rPr>
              <a:t>En 2014, il y avait _____ de communes qu’en 2020. Il y a + _______________ communes qui ont moins de __________ habitants. 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77"/>
              </a:rPr>
              <a:t>____ communes sont de très grosses villes. La grande majorité des élus municipaux ne sont pas _____________ . Plus de la moitié des maires _______________ ont plus de _______ ans. Il y a ______ de femmes maires. 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AF9932D6-DEC3-EE47-8FA2-C2FDC72AD709}"/>
              </a:ext>
            </a:extLst>
          </p:cNvPr>
          <p:cNvSpPr/>
          <p:nvPr/>
        </p:nvSpPr>
        <p:spPr>
          <a:xfrm>
            <a:off x="160414" y="107926"/>
            <a:ext cx="713881" cy="558594"/>
          </a:xfrm>
          <a:prstGeom prst="ellipse">
            <a:avLst/>
          </a:prstGeom>
          <a:solidFill>
            <a:schemeClr val="bg1"/>
          </a:solidFill>
          <a:ln>
            <a:solidFill>
              <a:srgbClr val="DB7C4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2C00C6-4E95-6240-B5BD-1A33DBA87E30}"/>
              </a:ext>
            </a:extLst>
          </p:cNvPr>
          <p:cNvSpPr/>
          <p:nvPr/>
        </p:nvSpPr>
        <p:spPr>
          <a:xfrm>
            <a:off x="144289" y="151243"/>
            <a:ext cx="742264" cy="471960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EMC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735B655-9E25-7F45-A918-5E6D3B414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5" y="10214441"/>
            <a:ext cx="1094978" cy="2265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2409FA-7A7A-0F4A-9B73-3449D18EE6DD}"/>
              </a:ext>
            </a:extLst>
          </p:cNvPr>
          <p:cNvSpPr/>
          <p:nvPr/>
        </p:nvSpPr>
        <p:spPr>
          <a:xfrm>
            <a:off x="5291045" y="1620094"/>
            <a:ext cx="1766011" cy="2737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FE9F12-A79C-3843-9AF1-0FF325E083EB}"/>
              </a:ext>
            </a:extLst>
          </p:cNvPr>
          <p:cNvSpPr/>
          <p:nvPr/>
        </p:nvSpPr>
        <p:spPr>
          <a:xfrm>
            <a:off x="5287994" y="2057524"/>
            <a:ext cx="1697055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7A1FF2-88AA-3042-8CF5-A5BDB75D1361}"/>
              </a:ext>
            </a:extLst>
          </p:cNvPr>
          <p:cNvSpPr/>
          <p:nvPr/>
        </p:nvSpPr>
        <p:spPr>
          <a:xfrm>
            <a:off x="5291046" y="2484028"/>
            <a:ext cx="1333964" cy="2748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B94C96-8C5D-184B-8E87-BB681ED1CF03}"/>
              </a:ext>
            </a:extLst>
          </p:cNvPr>
          <p:cNvSpPr/>
          <p:nvPr/>
        </p:nvSpPr>
        <p:spPr>
          <a:xfrm>
            <a:off x="5291046" y="2922855"/>
            <a:ext cx="1117939" cy="283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55752D-469E-0C4A-A2A0-0C765C579555}"/>
              </a:ext>
            </a:extLst>
          </p:cNvPr>
          <p:cNvSpPr/>
          <p:nvPr/>
        </p:nvSpPr>
        <p:spPr>
          <a:xfrm>
            <a:off x="5291046" y="3355006"/>
            <a:ext cx="541875" cy="272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02BB8B4-77F9-AB44-8657-8DDDB5CC2AE1}"/>
              </a:ext>
            </a:extLst>
          </p:cNvPr>
          <p:cNvSpPr txBox="1"/>
          <p:nvPr/>
        </p:nvSpPr>
        <p:spPr>
          <a:xfrm>
            <a:off x="6294375" y="2042850"/>
            <a:ext cx="690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entury Gothic" panose="020B0502020202020204" pitchFamily="34" charset="0"/>
                <a:cs typeface="Cavolini" panose="03000502040302020204" pitchFamily="66" charset="0"/>
              </a:rPr>
              <a:t>23 %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56B52AC-630B-3941-9CA4-7B36D1CFCA2B}"/>
              </a:ext>
            </a:extLst>
          </p:cNvPr>
          <p:cNvSpPr txBox="1"/>
          <p:nvPr/>
        </p:nvSpPr>
        <p:spPr>
          <a:xfrm>
            <a:off x="6408985" y="1620385"/>
            <a:ext cx="64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entury Gothic" panose="020B0502020202020204" pitchFamily="34" charset="0"/>
                <a:cs typeface="Cavolini" panose="03000502040302020204" pitchFamily="66" charset="0"/>
              </a:rPr>
              <a:t>25 %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EF39DEC-713E-BE4C-BA3B-6011D2B3F412}"/>
              </a:ext>
            </a:extLst>
          </p:cNvPr>
          <p:cNvSpPr txBox="1"/>
          <p:nvPr/>
        </p:nvSpPr>
        <p:spPr>
          <a:xfrm>
            <a:off x="5929946" y="2474898"/>
            <a:ext cx="690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entury Gothic" panose="020B0502020202020204" pitchFamily="34" charset="0"/>
                <a:cs typeface="Cavolini" panose="03000502040302020204" pitchFamily="66" charset="0"/>
              </a:rPr>
              <a:t>17 %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F060064-CCDD-9549-A8EA-EA6B1185BA1F}"/>
              </a:ext>
            </a:extLst>
          </p:cNvPr>
          <p:cNvSpPr txBox="1"/>
          <p:nvPr/>
        </p:nvSpPr>
        <p:spPr>
          <a:xfrm>
            <a:off x="5718311" y="2922855"/>
            <a:ext cx="690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entury Gothic" panose="020B0502020202020204" pitchFamily="34" charset="0"/>
                <a:cs typeface="Cavolini" panose="03000502040302020204" pitchFamily="66" charset="0"/>
              </a:rPr>
              <a:t>14 %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F1F12CE-36E4-2841-AED2-08EAC84D3F09}"/>
              </a:ext>
            </a:extLst>
          </p:cNvPr>
          <p:cNvSpPr txBox="1"/>
          <p:nvPr/>
        </p:nvSpPr>
        <p:spPr>
          <a:xfrm>
            <a:off x="5280047" y="3343028"/>
            <a:ext cx="5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entury Gothic" panose="020B0502020202020204" pitchFamily="34" charset="0"/>
                <a:cs typeface="Cavolini" panose="03000502040302020204" pitchFamily="66" charset="0"/>
              </a:rPr>
              <a:t>7 %</a:t>
            </a:r>
          </a:p>
        </p:txBody>
      </p:sp>
    </p:spTree>
    <p:extLst>
      <p:ext uri="{BB962C8B-B14F-4D97-AF65-F5344CB8AC3E}">
        <p14:creationId xmlns:p14="http://schemas.microsoft.com/office/powerpoint/2010/main" val="311869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llipse 73">
            <a:extLst>
              <a:ext uri="{FF2B5EF4-FFF2-40B4-BE49-F238E27FC236}">
                <a16:creationId xmlns:a16="http://schemas.microsoft.com/office/drawing/2014/main" id="{0CC98D2A-630F-2E45-B328-40038D60D6AF}"/>
              </a:ext>
            </a:extLst>
          </p:cNvPr>
          <p:cNvSpPr/>
          <p:nvPr/>
        </p:nvSpPr>
        <p:spPr>
          <a:xfrm>
            <a:off x="220422" y="963830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5B0E253D-EDD7-8641-ABD6-474CACCDF3D0}"/>
              </a:ext>
            </a:extLst>
          </p:cNvPr>
          <p:cNvSpPr/>
          <p:nvPr/>
        </p:nvSpPr>
        <p:spPr>
          <a:xfrm>
            <a:off x="220422" y="1624195"/>
            <a:ext cx="262741" cy="288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54788" y="6314256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150048" y="6303162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62257" y="6308894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150014" y="3635411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62257" y="3626501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145924" y="979522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780578" y="987457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1" y="6381282"/>
            <a:ext cx="1656184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8" y="6406531"/>
            <a:ext cx="155537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10" y="1041080"/>
            <a:ext cx="1841550" cy="201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2773750" y="3618842"/>
            <a:ext cx="1979017" cy="2172627"/>
          </a:xfrm>
          <a:prstGeom prst="roundRect">
            <a:avLst>
              <a:gd name="adj" fmla="val 7534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58" y="6492497"/>
            <a:ext cx="1771993" cy="1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5" y="3701409"/>
            <a:ext cx="1731305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9" y="3686577"/>
            <a:ext cx="1752898" cy="19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55" y="3990644"/>
            <a:ext cx="18271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7" y="1235404"/>
            <a:ext cx="1728192" cy="16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4653" y="955528"/>
            <a:ext cx="2520554" cy="56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  <a:sym typeface="Wingdings"/>
              </a:rPr>
              <a:t>6</a:t>
            </a:r>
            <a:r>
              <a:rPr lang="fr-FR" sz="1400" dirty="0">
                <a:latin typeface="Our First Kiss" panose="02000603000000020004" pitchFamily="2" charset="77"/>
                <a:sym typeface="Wingdings"/>
              </a:rPr>
              <a:t>  Numérote les dessins dans l’ordre dans les étoiles</a:t>
            </a:r>
            <a:r>
              <a:rPr lang="fr-FR" dirty="0">
                <a:latin typeface="Fineliner Script" pitchFamily="50" charset="0"/>
                <a:sym typeface="Wingdings"/>
              </a:rPr>
              <a:t>.</a:t>
            </a:r>
          </a:p>
        </p:txBody>
      </p:sp>
      <p:sp>
        <p:nvSpPr>
          <p:cNvPr id="10" name="Étoile à 7 branches 9"/>
          <p:cNvSpPr/>
          <p:nvPr/>
        </p:nvSpPr>
        <p:spPr>
          <a:xfrm>
            <a:off x="2599355" y="821125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7 branches 27"/>
          <p:cNvSpPr/>
          <p:nvPr/>
        </p:nvSpPr>
        <p:spPr>
          <a:xfrm>
            <a:off x="4975917" y="839513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7 branches 28"/>
          <p:cNvSpPr/>
          <p:nvPr/>
        </p:nvSpPr>
        <p:spPr>
          <a:xfrm>
            <a:off x="187284" y="3564310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7 branches 29"/>
          <p:cNvSpPr/>
          <p:nvPr/>
        </p:nvSpPr>
        <p:spPr>
          <a:xfrm>
            <a:off x="2592527" y="3449381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7 branches 30"/>
          <p:cNvSpPr/>
          <p:nvPr/>
        </p:nvSpPr>
        <p:spPr>
          <a:xfrm>
            <a:off x="4980900" y="3449381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 à 7 branches 31"/>
          <p:cNvSpPr/>
          <p:nvPr/>
        </p:nvSpPr>
        <p:spPr>
          <a:xfrm>
            <a:off x="190259" y="6154503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Étoile à 7 branches 32"/>
          <p:cNvSpPr/>
          <p:nvPr/>
        </p:nvSpPr>
        <p:spPr>
          <a:xfrm>
            <a:off x="2571065" y="6129254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Étoile à 7 branches 33"/>
          <p:cNvSpPr/>
          <p:nvPr/>
        </p:nvSpPr>
        <p:spPr>
          <a:xfrm>
            <a:off x="4948588" y="6129254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94653" y="1620094"/>
            <a:ext cx="2520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Our First Kiss" panose="02000603000000020004" pitchFamily="2" charset="77"/>
                <a:sym typeface="Wingdings"/>
              </a:rPr>
              <a:t>7</a:t>
            </a:r>
            <a:r>
              <a:rPr lang="fr-FR" sz="1400" dirty="0">
                <a:latin typeface="Our First Kiss" panose="02000603000000020004" pitchFamily="2" charset="77"/>
                <a:sym typeface="Wingdings"/>
              </a:rPr>
              <a:t>  Ecris sous les bons dessins le numéro des légendes suivantes :</a:t>
            </a:r>
            <a:endParaRPr lang="fr-FR" dirty="0">
              <a:latin typeface="Our First Kiss" panose="02000603000000020004" pitchFamily="2" charset="77"/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628" y="8855734"/>
            <a:ext cx="6879128" cy="14773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28600" indent="-228600">
              <a:buAutoNum type="arabicPeriod"/>
            </a:pPr>
            <a:r>
              <a:rPr lang="fr-FR" sz="1000" dirty="0">
                <a:latin typeface="Short Stack" panose="02010500040000000007" pitchFamily="2" charset="0"/>
              </a:rPr>
              <a:t>Il signe le registre pour prouver qu’il a bien voté.</a:t>
            </a:r>
          </a:p>
          <a:p>
            <a:pPr marL="228600" indent="-228600">
              <a:buAutoNum type="arabicPeriod"/>
            </a:pPr>
            <a:r>
              <a:rPr lang="fr-FR" sz="1000" dirty="0">
                <a:latin typeface="Short Stack" panose="02010500040000000007" pitchFamily="2" charset="0"/>
              </a:rPr>
              <a:t>Le jour de l’élection, les électeurs se rendent dans un bureau de vote et donnent leur carte d’électeur et leur  pièce d’identité.</a:t>
            </a:r>
          </a:p>
          <a:p>
            <a:pPr marL="228600" indent="-228600">
              <a:buAutoNum type="arabicPeriod"/>
            </a:pPr>
            <a:r>
              <a:rPr lang="fr-FR" sz="1000" spc="-30" dirty="0">
                <a:latin typeface="Short Stack" panose="02010500040000000007" pitchFamily="2" charset="0"/>
              </a:rPr>
              <a:t>Les candidats annoncent leur candidature </a:t>
            </a:r>
            <a:r>
              <a:rPr lang="fr-FR" sz="1000" dirty="0">
                <a:latin typeface="Short Stack" panose="02010500040000000007" pitchFamily="2" charset="0"/>
              </a:rPr>
              <a:t>  et font connaître leur programme.</a:t>
            </a:r>
          </a:p>
          <a:p>
            <a:pPr marL="228600" indent="-228600">
              <a:buAutoNum type="arabicPeriod"/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Il glisse l’enveloppe dans l’urne.</a:t>
            </a:r>
          </a:p>
          <a:p>
            <a:pPr marL="228600" indent="-228600">
              <a:buAutoNum type="arabicPeriod"/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Les citoyens s’inscrivent sur une liste électorale.</a:t>
            </a:r>
          </a:p>
          <a:p>
            <a:pPr marL="228600" indent="-228600">
              <a:buAutoNum type="arabicPeriod"/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Chaque électeur se renseigne sur les programmes des candidats.</a:t>
            </a:r>
          </a:p>
          <a:p>
            <a:pPr marL="228600" indent="-228600">
              <a:buAutoNum type="arabicPeriod"/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Le soir, on ouvre et on compte les bulletins, c’est le dépouillement.</a:t>
            </a:r>
          </a:p>
          <a:p>
            <a:pPr marL="228600" indent="-228600">
              <a:buAutoNum type="arabicPeriod"/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En secret, dans l’isoloir chaque électeur glisse son bulletin dans une enveloppe</a:t>
            </a:r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970371" y="3050508"/>
            <a:ext cx="1573200" cy="328206"/>
            <a:chOff x="587313" y="3235222"/>
            <a:chExt cx="1573200" cy="32820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348833" y="3052296"/>
            <a:ext cx="1573200" cy="328206"/>
            <a:chOff x="587313" y="3235222"/>
            <a:chExt cx="1573200" cy="328206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6" name="ZoneTexte 45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02526" y="5699276"/>
            <a:ext cx="1573200" cy="328206"/>
            <a:chOff x="587313" y="3235222"/>
            <a:chExt cx="1573200" cy="328206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9" name="ZoneTexte 48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2957178" y="5677263"/>
            <a:ext cx="1573200" cy="328206"/>
            <a:chOff x="587313" y="3235222"/>
            <a:chExt cx="1573200" cy="328206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2" name="ZoneTexte 51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5389618" y="5693961"/>
            <a:ext cx="1573200" cy="328206"/>
            <a:chOff x="587313" y="3235222"/>
            <a:chExt cx="1573200" cy="328206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605501" y="8367445"/>
            <a:ext cx="1573200" cy="328206"/>
            <a:chOff x="587313" y="3235222"/>
            <a:chExt cx="1573200" cy="328206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8" name="ZoneTexte 57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974018" y="8350747"/>
            <a:ext cx="1573200" cy="328206"/>
            <a:chOff x="587313" y="3235222"/>
            <a:chExt cx="1573200" cy="328206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1" name="ZoneTexte 60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337548" y="8350747"/>
            <a:ext cx="1573200" cy="328206"/>
            <a:chOff x="587313" y="3235222"/>
            <a:chExt cx="1573200" cy="328206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4" name="ZoneTexte 63"/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7" y="2484190"/>
            <a:ext cx="2270024" cy="8816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1327796">
            <a:off x="411897" y="2788382"/>
            <a:ext cx="19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halk Marks" panose="02000000000000000000" pitchFamily="2" charset="0"/>
              </a:rPr>
              <a:t>Pourquoi est-ce important d’aller voter ?</a:t>
            </a:r>
          </a:p>
        </p:txBody>
      </p:sp>
      <p:sp>
        <p:nvSpPr>
          <p:cNvPr id="11" name="Rectangle 10"/>
          <p:cNvSpPr/>
          <p:nvPr/>
        </p:nvSpPr>
        <p:spPr>
          <a:xfrm rot="21420300">
            <a:off x="857210" y="2552482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Our First Kiss" panose="02000603000000020004" pitchFamily="2" charset="77"/>
              </a:rPr>
              <a:t>Réfléchis</a:t>
            </a:r>
            <a:endParaRPr lang="fr-FR" sz="1600" dirty="0">
              <a:latin typeface="Our First Kiss" panose="02000603000000020004" pitchFamily="2" charset="77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95DA196D-6150-7C41-893C-485D9934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2" y="-25035"/>
            <a:ext cx="74564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Ellipse 65">
            <a:extLst>
              <a:ext uri="{FF2B5EF4-FFF2-40B4-BE49-F238E27FC236}">
                <a16:creationId xmlns:a16="http://schemas.microsoft.com/office/drawing/2014/main" id="{0A6A741A-3701-3640-B0AF-98803803D591}"/>
              </a:ext>
            </a:extLst>
          </p:cNvPr>
          <p:cNvSpPr/>
          <p:nvPr/>
        </p:nvSpPr>
        <p:spPr>
          <a:xfrm>
            <a:off x="160414" y="107926"/>
            <a:ext cx="713881" cy="558594"/>
          </a:xfrm>
          <a:prstGeom prst="ellipse">
            <a:avLst/>
          </a:prstGeom>
          <a:solidFill>
            <a:schemeClr val="bg1"/>
          </a:solidFill>
          <a:ln>
            <a:solidFill>
              <a:srgbClr val="DB7C4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B2FDAA-2357-D845-A485-8C8F6C04CC45}"/>
              </a:ext>
            </a:extLst>
          </p:cNvPr>
          <p:cNvSpPr/>
          <p:nvPr/>
        </p:nvSpPr>
        <p:spPr>
          <a:xfrm>
            <a:off x="144289" y="151243"/>
            <a:ext cx="742264" cy="471960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EMC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36A9B15-CBA7-FD48-B999-5058472DC747}"/>
              </a:ext>
            </a:extLst>
          </p:cNvPr>
          <p:cNvSpPr/>
          <p:nvPr/>
        </p:nvSpPr>
        <p:spPr>
          <a:xfrm>
            <a:off x="1068340" y="35496"/>
            <a:ext cx="4868392" cy="718182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spc="-15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kko" pitchFamily="2" charset="77"/>
                <a:ea typeface="Chewy" panose="02000000000000000000" pitchFamily="2" charset="0"/>
                <a:cs typeface="Dekko" pitchFamily="2" charset="77"/>
              </a:rPr>
              <a:t>Les élections municipales</a:t>
            </a:r>
          </a:p>
        </p:txBody>
      </p:sp>
      <p:sp>
        <p:nvSpPr>
          <p:cNvPr id="69" name="Rectangle à coins arrondis 36">
            <a:extLst>
              <a:ext uri="{FF2B5EF4-FFF2-40B4-BE49-F238E27FC236}">
                <a16:creationId xmlns:a16="http://schemas.microsoft.com/office/drawing/2014/main" id="{31993563-B804-6948-BABE-2FD1A1E39192}"/>
              </a:ext>
            </a:extLst>
          </p:cNvPr>
          <p:cNvSpPr/>
          <p:nvPr/>
        </p:nvSpPr>
        <p:spPr>
          <a:xfrm>
            <a:off x="6336977" y="179934"/>
            <a:ext cx="936104" cy="464202"/>
          </a:xfrm>
          <a:prstGeom prst="roundRect">
            <a:avLst>
              <a:gd name="adj" fmla="val 33049"/>
            </a:avLst>
          </a:prstGeom>
          <a:solidFill>
            <a:srgbClr val="E3996B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70" name="Rectangle à coins arrondis 37">
            <a:extLst>
              <a:ext uri="{FF2B5EF4-FFF2-40B4-BE49-F238E27FC236}">
                <a16:creationId xmlns:a16="http://schemas.microsoft.com/office/drawing/2014/main" id="{E759C61E-A5E0-8547-841F-1E7FE343ABBE}"/>
              </a:ext>
            </a:extLst>
          </p:cNvPr>
          <p:cNvSpPr/>
          <p:nvPr/>
        </p:nvSpPr>
        <p:spPr>
          <a:xfrm>
            <a:off x="6460996" y="594394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404CE89-E33C-A842-A60D-81D9F7021ADE}"/>
              </a:ext>
            </a:extLst>
          </p:cNvPr>
          <p:cNvSpPr txBox="1"/>
          <p:nvPr/>
        </p:nvSpPr>
        <p:spPr>
          <a:xfrm>
            <a:off x="6408985" y="577027"/>
            <a:ext cx="762744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Cycle 3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6632FB7-64DA-EB48-9254-FA639F759F60}"/>
              </a:ext>
            </a:extLst>
          </p:cNvPr>
          <p:cNvSpPr txBox="1"/>
          <p:nvPr/>
        </p:nvSpPr>
        <p:spPr>
          <a:xfrm>
            <a:off x="6294375" y="179934"/>
            <a:ext cx="1021307" cy="4473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citoyenneté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69683747-8E0D-6743-BE44-5D72C17DAC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5" y="10214441"/>
            <a:ext cx="1094978" cy="2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71037" y="1116037"/>
            <a:ext cx="6844351" cy="5490973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7" y="6971518"/>
            <a:ext cx="3016230" cy="3179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71870" y="1209600"/>
            <a:ext cx="6666392" cy="5397411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	       Tous les ____ ans, les élections municipales ont lieu. 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Plusieurs _____________ se présentent et forment une __________ . Avant les élections, ils exposent leur __________________ : ce qu’ils feront quand ils seront élus.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Pour pouvoir voter il faut avoir _____ ans, être de nationalité _________________ et être inscrit sur les ___________ _____________________ .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Le jour des élections, chaque citoyen se présente dans un ____________ de vote, présente ses cartes d’_______________ et d’________________ .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Si le vote se fait avec des bulletins papier : on entre dans un ____________ , on glisse le bulletin choisi dans une enveloppe et on va le mettre dans l’_________.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Si le vote se fait avec une machine : il suffit d’appuyer sur le bouton du candidat choisi et de valider. 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Il faut ensuite signer le _________________ pour prouver que l’on a bien voté.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A la fin de la journée, le ____________________ permet de compter le nombre de __________ obtenues par les candidats.</a:t>
            </a:r>
          </a:p>
          <a:p>
            <a:pPr>
              <a:lnSpc>
                <a:spcPct val="130000"/>
              </a:lnSpc>
              <a:spcAft>
                <a:spcPts val="1334"/>
              </a:spcAft>
            </a:pPr>
            <a:r>
              <a:rPr lang="fr-FR" sz="1100" dirty="0">
                <a:latin typeface="Short Stack" panose="02010500040000000007" pitchFamily="2" charset="0"/>
              </a:rPr>
              <a:t>Si un candidat a obtenu la ______________absolue (+ de 50%), il remporte l’élection. Sinon, tous les candidats ayant obtenu + de ____% des voix vont au second tour.</a:t>
            </a:r>
          </a:p>
        </p:txBody>
      </p:sp>
      <p:sp>
        <p:nvSpPr>
          <p:cNvPr id="12" name="Ellipse 11"/>
          <p:cNvSpPr/>
          <p:nvPr/>
        </p:nvSpPr>
        <p:spPr>
          <a:xfrm>
            <a:off x="295557" y="948930"/>
            <a:ext cx="1441079" cy="52714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08854" y="1007258"/>
            <a:ext cx="1375464" cy="41040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dirty="0">
                <a:latin typeface="Our First Kiss" panose="02000603000000020004" pitchFamily="2" charset="77"/>
              </a:rPr>
              <a:t>Je retiens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17740" y="6948686"/>
            <a:ext cx="1357279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ur First Kiss" panose="02000603000000020004" pitchFamily="2" charset="77"/>
              </a:rPr>
              <a:t>Lexique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ur First Kiss" panose="02000603000000020004" pitchFamily="2" charset="77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0352" y="7380734"/>
            <a:ext cx="2566915" cy="27341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400" dirty="0">
                <a:latin typeface="Our First Kiss" panose="02000603000000020004" pitchFamily="2" charset="77"/>
              </a:rPr>
              <a:t>Un bureau de vote : </a:t>
            </a:r>
            <a:r>
              <a:rPr lang="fr-FR" sz="1100" dirty="0">
                <a:latin typeface="Short Stack" panose="02010500040000000007" pitchFamily="2" charset="0"/>
              </a:rPr>
              <a:t>lieu (mairie, école, salle des fêtes) qui accueille les électeurs.</a:t>
            </a:r>
          </a:p>
          <a:p>
            <a:endParaRPr lang="fr-FR" sz="1200" dirty="0">
              <a:latin typeface="Short Stack" panose="02010500040000000007" pitchFamily="2" charset="0"/>
            </a:endParaRPr>
          </a:p>
          <a:p>
            <a:r>
              <a:rPr lang="fr-FR" sz="1400" dirty="0">
                <a:latin typeface="Our First Kiss" panose="02000603000000020004" pitchFamily="2" charset="77"/>
              </a:rPr>
              <a:t>Un bulletin de vote :</a:t>
            </a:r>
            <a:r>
              <a:rPr lang="fr-FR" dirty="0"/>
              <a:t> </a:t>
            </a:r>
            <a:r>
              <a:rPr lang="fr-FR" sz="1100" dirty="0">
                <a:latin typeface="Short Stack" panose="02010500040000000007" pitchFamily="2" charset="0"/>
              </a:rPr>
              <a:t>Papier utilisé pour exprimer son vote le jour d’une élection.</a:t>
            </a:r>
          </a:p>
          <a:p>
            <a:endParaRPr lang="fr-FR" sz="1200" dirty="0">
              <a:latin typeface="Short Stack" panose="02010500040000000007" pitchFamily="2" charset="0"/>
            </a:endParaRPr>
          </a:p>
          <a:p>
            <a:r>
              <a:rPr lang="fr-FR" sz="1400" dirty="0">
                <a:latin typeface="Our First Kiss" panose="02000603000000020004" pitchFamily="2" charset="77"/>
              </a:rPr>
              <a:t>Un isoloir : </a:t>
            </a:r>
            <a:r>
              <a:rPr lang="fr-FR" sz="1100" dirty="0">
                <a:latin typeface="Short Stack" panose="02010500040000000007" pitchFamily="2" charset="0"/>
              </a:rPr>
              <a:t>Cabine dans laquelle l’électeur va mettre son bulletin de vote dans l’enveloppe de façon que son vote reste secret.</a:t>
            </a:r>
          </a:p>
        </p:txBody>
      </p:sp>
      <p:sp>
        <p:nvSpPr>
          <p:cNvPr id="8" name="Ellipse 7"/>
          <p:cNvSpPr/>
          <p:nvPr/>
        </p:nvSpPr>
        <p:spPr>
          <a:xfrm>
            <a:off x="5832188" y="900014"/>
            <a:ext cx="1234004" cy="462829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32188" y="982352"/>
            <a:ext cx="1234005" cy="4217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dirty="0">
                <a:latin typeface="Amandine"/>
              </a:rPr>
              <a:t>Leçon</a:t>
            </a:r>
          </a:p>
        </p:txBody>
      </p:sp>
      <p:pic>
        <p:nvPicPr>
          <p:cNvPr id="1026" name="Picture 2" descr="C:\Users\Sandrine\Pictures\2014-03-25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4" r="2200" b="995"/>
          <a:stretch/>
        </p:blipFill>
        <p:spPr bwMode="auto">
          <a:xfrm>
            <a:off x="3568207" y="6948686"/>
            <a:ext cx="3470055" cy="316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E763730-4763-714E-8802-078A3011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2" y="-25035"/>
            <a:ext cx="74564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6CFA07A-3742-1F4F-A5CF-C17DA6A428E9}"/>
              </a:ext>
            </a:extLst>
          </p:cNvPr>
          <p:cNvSpPr/>
          <p:nvPr/>
        </p:nvSpPr>
        <p:spPr>
          <a:xfrm>
            <a:off x="1068340" y="35496"/>
            <a:ext cx="4868392" cy="718182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spc="-15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kko" pitchFamily="2" charset="77"/>
                <a:ea typeface="Chewy" panose="02000000000000000000" pitchFamily="2" charset="0"/>
                <a:cs typeface="Dekko" pitchFamily="2" charset="77"/>
              </a:rPr>
              <a:t>Les élections municipales</a:t>
            </a:r>
          </a:p>
        </p:txBody>
      </p:sp>
      <p:sp>
        <p:nvSpPr>
          <p:cNvPr id="22" name="Rectangle à coins arrondis 36">
            <a:extLst>
              <a:ext uri="{FF2B5EF4-FFF2-40B4-BE49-F238E27FC236}">
                <a16:creationId xmlns:a16="http://schemas.microsoft.com/office/drawing/2014/main" id="{4B1CF80A-65AC-4440-AFD8-4C5A13E0E72F}"/>
              </a:ext>
            </a:extLst>
          </p:cNvPr>
          <p:cNvSpPr/>
          <p:nvPr/>
        </p:nvSpPr>
        <p:spPr>
          <a:xfrm>
            <a:off x="6336977" y="179934"/>
            <a:ext cx="936104" cy="464202"/>
          </a:xfrm>
          <a:prstGeom prst="roundRect">
            <a:avLst>
              <a:gd name="adj" fmla="val 33049"/>
            </a:avLst>
          </a:prstGeom>
          <a:solidFill>
            <a:srgbClr val="E3996B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8" name="Rectangle à coins arrondis 37">
            <a:extLst>
              <a:ext uri="{FF2B5EF4-FFF2-40B4-BE49-F238E27FC236}">
                <a16:creationId xmlns:a16="http://schemas.microsoft.com/office/drawing/2014/main" id="{A8DE66C1-0D37-A54D-94B9-51A5D9AAE459}"/>
              </a:ext>
            </a:extLst>
          </p:cNvPr>
          <p:cNvSpPr/>
          <p:nvPr/>
        </p:nvSpPr>
        <p:spPr>
          <a:xfrm>
            <a:off x="6490340" y="594394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A0F11B9-9ADE-A44A-B2BF-6EABD72047AD}"/>
              </a:ext>
            </a:extLst>
          </p:cNvPr>
          <p:cNvSpPr txBox="1"/>
          <p:nvPr/>
        </p:nvSpPr>
        <p:spPr>
          <a:xfrm>
            <a:off x="6438329" y="577027"/>
            <a:ext cx="762744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Cycle 3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6788671-8F9F-3A45-A663-2B62B4A2FAB9}"/>
              </a:ext>
            </a:extLst>
          </p:cNvPr>
          <p:cNvSpPr txBox="1"/>
          <p:nvPr/>
        </p:nvSpPr>
        <p:spPr>
          <a:xfrm>
            <a:off x="6294375" y="179934"/>
            <a:ext cx="1021307" cy="4473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citoyenneté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C9F9CAA-D1C9-2148-8C62-74E3B29B3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5" y="10214441"/>
            <a:ext cx="1094978" cy="226547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D39AE0EF-16D0-F842-ABFD-573192AB56AB}"/>
              </a:ext>
            </a:extLst>
          </p:cNvPr>
          <p:cNvSpPr/>
          <p:nvPr/>
        </p:nvSpPr>
        <p:spPr>
          <a:xfrm>
            <a:off x="160414" y="107926"/>
            <a:ext cx="713881" cy="558594"/>
          </a:xfrm>
          <a:prstGeom prst="ellipse">
            <a:avLst/>
          </a:prstGeom>
          <a:solidFill>
            <a:schemeClr val="bg1"/>
          </a:solidFill>
          <a:ln>
            <a:solidFill>
              <a:srgbClr val="DB7C4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3B1787-2124-3549-8822-78F8406B61AD}"/>
              </a:ext>
            </a:extLst>
          </p:cNvPr>
          <p:cNvSpPr/>
          <p:nvPr/>
        </p:nvSpPr>
        <p:spPr>
          <a:xfrm>
            <a:off x="144289" y="151243"/>
            <a:ext cx="742264" cy="471960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EMC</a:t>
            </a:r>
          </a:p>
        </p:txBody>
      </p:sp>
    </p:spTree>
    <p:extLst>
      <p:ext uri="{BB962C8B-B14F-4D97-AF65-F5344CB8AC3E}">
        <p14:creationId xmlns:p14="http://schemas.microsoft.com/office/powerpoint/2010/main" val="415932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29468" y="4130164"/>
            <a:ext cx="7171605" cy="137836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fr-FR" sz="1200" dirty="0">
                <a:latin typeface="Our First Kiss" panose="02000603000000020004" pitchFamily="2" charset="77"/>
                <a:sym typeface="Wingdings"/>
              </a:rPr>
              <a:t>3. Vrai ou faux ?</a:t>
            </a:r>
            <a:endParaRPr lang="fr-FR" sz="1050" dirty="0">
              <a:latin typeface="Short Stack" panose="02010500040000000007" pitchFamily="2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Short Stack" panose="02010500040000000007" pitchFamily="2" charset="0"/>
              </a:rPr>
              <a:t>Les élections municipales ont lieu tous les 6 ans.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 V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Short Stack" panose="02010500040000000007" pitchFamily="2" charset="0"/>
              </a:rPr>
              <a:t>Le nombre de personne sur une liste est </a:t>
            </a:r>
            <a:r>
              <a:rPr lang="fr-FR" sz="1100" dirty="0" err="1">
                <a:latin typeface="Short Stack" panose="02010500040000000007" pitchFamily="2" charset="0"/>
              </a:rPr>
              <a:t>tjs</a:t>
            </a:r>
            <a:r>
              <a:rPr lang="fr-FR" sz="1100" dirty="0">
                <a:latin typeface="Short Stack" panose="02010500040000000007" pitchFamily="2" charset="0"/>
              </a:rPr>
              <a:t> le même quelque soit la commune.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F</a:t>
            </a:r>
            <a:endParaRPr lang="fr-FR" sz="1100" dirty="0">
              <a:latin typeface="Short Stack" panose="02010500040000000007" pitchFamily="2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Short Stack" panose="02010500040000000007" pitchFamily="2" charset="0"/>
              </a:rPr>
              <a:t>Il y a toujours deux tours.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F</a:t>
            </a:r>
            <a:endParaRPr lang="fr-FR" sz="1100" dirty="0">
              <a:latin typeface="Short Stack" panose="02010500040000000007" pitchFamily="2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Short Stack" panose="02010500040000000007" pitchFamily="2" charset="0"/>
              </a:rPr>
              <a:t>Les listes qui ont obtenu moins de 10 % sont au 2</a:t>
            </a:r>
            <a:r>
              <a:rPr lang="fr-FR" sz="1100" baseline="30000" dirty="0">
                <a:latin typeface="Short Stack" panose="02010500040000000007" pitchFamily="2" charset="0"/>
              </a:rPr>
              <a:t>ème</a:t>
            </a:r>
            <a:r>
              <a:rPr lang="fr-FR" sz="1100" dirty="0">
                <a:latin typeface="Short Stack" panose="02010500040000000007" pitchFamily="2" charset="0"/>
              </a:rPr>
              <a:t> tour.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F</a:t>
            </a:r>
            <a:endParaRPr lang="fr-FR" sz="1100" dirty="0">
              <a:latin typeface="Short Stack" panose="02010500040000000007" pitchFamily="2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Short Stack" panose="02010500040000000007" pitchFamily="2" charset="0"/>
              </a:rPr>
              <a:t>Pour gagner au premier tour, il faut moins de 50%.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F</a:t>
            </a:r>
            <a:endParaRPr lang="fr-FR" sz="1100" dirty="0">
              <a:latin typeface="Short Stack" panose="02010500040000000007" pitchFamily="2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100" dirty="0">
                <a:latin typeface="Short Stack" panose="02010500040000000007" pitchFamily="2" charset="0"/>
              </a:rPr>
              <a:t>L’abstention c’est le fait que les citoyens ne votent pas.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  V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91A00EE-79D8-F642-8EEB-1F1F62AB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2" y="-25035"/>
            <a:ext cx="74564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163D1F1-20D1-5048-BB41-3F0F2BC21AC2}"/>
              </a:ext>
            </a:extLst>
          </p:cNvPr>
          <p:cNvSpPr/>
          <p:nvPr/>
        </p:nvSpPr>
        <p:spPr>
          <a:xfrm>
            <a:off x="1068340" y="35496"/>
            <a:ext cx="4868392" cy="718182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spc="-15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kko" pitchFamily="2" charset="77"/>
                <a:ea typeface="Chewy" panose="02000000000000000000" pitchFamily="2" charset="0"/>
                <a:cs typeface="Dekko" pitchFamily="2" charset="77"/>
              </a:rPr>
              <a:t>Les élections municipales</a:t>
            </a:r>
          </a:p>
        </p:txBody>
      </p:sp>
      <p:sp>
        <p:nvSpPr>
          <p:cNvPr id="41" name="Rectangle à coins arrondis 36">
            <a:extLst>
              <a:ext uri="{FF2B5EF4-FFF2-40B4-BE49-F238E27FC236}">
                <a16:creationId xmlns:a16="http://schemas.microsoft.com/office/drawing/2014/main" id="{07CAE6F4-E31D-D743-81E6-D3B815AC6254}"/>
              </a:ext>
            </a:extLst>
          </p:cNvPr>
          <p:cNvSpPr/>
          <p:nvPr/>
        </p:nvSpPr>
        <p:spPr>
          <a:xfrm>
            <a:off x="6336977" y="179934"/>
            <a:ext cx="936104" cy="464202"/>
          </a:xfrm>
          <a:prstGeom prst="roundRect">
            <a:avLst>
              <a:gd name="adj" fmla="val 33049"/>
            </a:avLst>
          </a:prstGeom>
          <a:solidFill>
            <a:srgbClr val="E3996B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2" name="Rectangle à coins arrondis 37">
            <a:extLst>
              <a:ext uri="{FF2B5EF4-FFF2-40B4-BE49-F238E27FC236}">
                <a16:creationId xmlns:a16="http://schemas.microsoft.com/office/drawing/2014/main" id="{3B732BF1-5CF8-A840-B4C2-308ABC1A9DE3}"/>
              </a:ext>
            </a:extLst>
          </p:cNvPr>
          <p:cNvSpPr/>
          <p:nvPr/>
        </p:nvSpPr>
        <p:spPr>
          <a:xfrm>
            <a:off x="6490340" y="594394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02A944F-8F61-AD4F-921E-597EDB4357CB}"/>
              </a:ext>
            </a:extLst>
          </p:cNvPr>
          <p:cNvSpPr txBox="1"/>
          <p:nvPr/>
        </p:nvSpPr>
        <p:spPr>
          <a:xfrm>
            <a:off x="6438329" y="577027"/>
            <a:ext cx="762744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Cycle 3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BB3460E-7675-B840-82B0-7700EEBA8F62}"/>
              </a:ext>
            </a:extLst>
          </p:cNvPr>
          <p:cNvSpPr txBox="1"/>
          <p:nvPr/>
        </p:nvSpPr>
        <p:spPr>
          <a:xfrm>
            <a:off x="6294375" y="179934"/>
            <a:ext cx="1021307" cy="4473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citoyenneté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0F585C-4543-8D4A-8B10-F7324A7CCC8F}"/>
              </a:ext>
            </a:extLst>
          </p:cNvPr>
          <p:cNvSpPr txBox="1"/>
          <p:nvPr/>
        </p:nvSpPr>
        <p:spPr>
          <a:xfrm>
            <a:off x="60229" y="1050806"/>
            <a:ext cx="7099596" cy="1001336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dirty="0">
                <a:latin typeface="Our First Kiss" panose="02000603000000020004" pitchFamily="2" charset="77"/>
                <a:sym typeface="Wingdings"/>
              </a:rPr>
              <a:t>1. Complète les phrases</a:t>
            </a:r>
          </a:p>
          <a:p>
            <a:pPr>
              <a:spcAft>
                <a:spcPts val="600"/>
              </a:spcAft>
            </a:pPr>
            <a:r>
              <a:rPr lang="fr-FR" sz="1100" dirty="0">
                <a:latin typeface="Short Stack" panose="02010500040000000007" pitchFamily="2" charset="0"/>
              </a:rPr>
              <a:t>Tous </a:t>
            </a:r>
            <a:r>
              <a:rPr lang="fr-FR" sz="1100" dirty="0">
                <a:latin typeface="Short Stack" panose="02010500040000000007" pitchFamily="2" charset="77"/>
              </a:rPr>
              <a:t>les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citoyens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77"/>
              </a:rPr>
              <a:t> </a:t>
            </a:r>
            <a:r>
              <a:rPr lang="fr-FR" sz="1100" dirty="0">
                <a:latin typeface="Short Stack" panose="02010500040000000007" pitchFamily="2" charset="77"/>
              </a:rPr>
              <a:t>ont le droit de voter. Ils doivent choisir entre plusieurs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candidats</a:t>
            </a:r>
            <a:r>
              <a:rPr lang="fr-FR" sz="1100" dirty="0">
                <a:latin typeface="Short Stack" panose="02010500040000000007" pitchFamily="2" charset="77"/>
              </a:rPr>
              <a:t>. Ceux-ci présentent leur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programme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77"/>
              </a:rPr>
              <a:t> </a:t>
            </a:r>
            <a:r>
              <a:rPr lang="fr-FR" sz="1100" dirty="0">
                <a:latin typeface="Short Stack" panose="02010500040000000007" pitchFamily="2" charset="77"/>
              </a:rPr>
              <a:t>pendant la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campagne électorale</a:t>
            </a:r>
            <a:r>
              <a:rPr lang="fr-FR" sz="1100" dirty="0">
                <a:latin typeface="Short Stack" panose="02010500040000000007" pitchFamily="2" charset="77"/>
              </a:rPr>
              <a:t>. Pour préserver le secret de vote, les électeurs vont dans un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isoloir</a:t>
            </a:r>
            <a:r>
              <a:rPr lang="fr-FR" sz="1100" dirty="0">
                <a:latin typeface="Short Stack" panose="02010500040000000007" pitchFamily="2" charset="77"/>
              </a:rPr>
              <a:t>. Pour savoir qui a gagné, on compte les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bulletins</a:t>
            </a:r>
            <a:r>
              <a:rPr lang="fr-FR" sz="1100" dirty="0">
                <a:latin typeface="Short Stack" panose="02010500040000000007" pitchFamily="2" charset="77"/>
              </a:rPr>
              <a:t>. Ça s’appelle le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dépouillement</a:t>
            </a:r>
            <a:r>
              <a:rPr lang="fr-FR" sz="1100" dirty="0">
                <a:latin typeface="Short Stack" panose="02010500040000000007" pitchFamily="2" charset="77"/>
              </a:rPr>
              <a:t>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659DC58-2C3B-F24C-B069-9DB04B8D2155}"/>
              </a:ext>
            </a:extLst>
          </p:cNvPr>
          <p:cNvSpPr txBox="1"/>
          <p:nvPr/>
        </p:nvSpPr>
        <p:spPr>
          <a:xfrm>
            <a:off x="65316" y="2145177"/>
            <a:ext cx="7099596" cy="192979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200" dirty="0">
                <a:latin typeface="Our First Kiss" panose="02000603000000020004" pitchFamily="2" charset="77"/>
                <a:sym typeface="Wingdings"/>
              </a:rPr>
              <a:t>1. Réponds aux questions</a:t>
            </a:r>
            <a:endParaRPr lang="fr-FR" sz="1000" dirty="0">
              <a:latin typeface="Short Stack" panose="02010500040000000007" pitchFamily="2" charset="77"/>
              <a:sym typeface="Wingdings"/>
            </a:endParaRPr>
          </a:p>
          <a:p>
            <a:pPr>
              <a:spcAft>
                <a:spcPts val="300"/>
              </a:spcAft>
            </a:pPr>
            <a:r>
              <a:rPr lang="fr-FR" sz="1100" dirty="0">
                <a:latin typeface="Short Stack" panose="02010500040000000007" pitchFamily="2" charset="77"/>
              </a:rPr>
              <a:t>a) Pourquoi d’après toi, les élections ont toujours lieu un dimanche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Car les gens ne travaillent pas et peuvent aller voter.</a:t>
            </a:r>
          </a:p>
          <a:p>
            <a:pPr>
              <a:spcAft>
                <a:spcPts val="300"/>
              </a:spcAft>
            </a:pPr>
            <a:r>
              <a:rPr lang="fr-FR" sz="1100" dirty="0">
                <a:latin typeface="Short Stack" panose="02010500040000000007" pitchFamily="2" charset="0"/>
              </a:rPr>
              <a:t>b) Cite les 3 conditions pour être électeur.</a:t>
            </a:r>
            <a:r>
              <a:rPr lang="fr-FR" sz="1100" dirty="0">
                <a:latin typeface="Short Stack" panose="02010500040000000007" pitchFamily="2" charset="77"/>
              </a:rPr>
              <a:t>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Être majeur, être de nationalité française ou citoyen de l’Union Européenne et être inscrit sur les liste électorales.</a:t>
            </a:r>
          </a:p>
          <a:p>
            <a:pPr>
              <a:spcAft>
                <a:spcPts val="300"/>
              </a:spcAft>
            </a:pPr>
            <a:r>
              <a:rPr lang="fr-FR" sz="1100" dirty="0">
                <a:latin typeface="Short Stack" panose="02010500040000000007" pitchFamily="2" charset="77"/>
              </a:rPr>
              <a:t>c) Quels sont les deux façons de voter de nos jours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Avec les bulletins papier ou avec </a:t>
            </a:r>
            <a:r>
              <a:rPr lang="fr-FR" sz="1100" b="1">
                <a:solidFill>
                  <a:srgbClr val="FF0000"/>
                </a:solidFill>
                <a:latin typeface="Short Stack" panose="02010500040000000007" pitchFamily="2" charset="77"/>
              </a:rPr>
              <a:t>une machine.</a:t>
            </a:r>
            <a:endParaRPr lang="fr-FR" sz="1100" b="1" dirty="0">
              <a:solidFill>
                <a:srgbClr val="FF0000"/>
              </a:solidFill>
              <a:latin typeface="Short Stack" panose="02010500040000000007" pitchFamily="2" charset="77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fr-FR" sz="1100" dirty="0">
                <a:latin typeface="Short Stack" panose="02010500040000000007" pitchFamily="2" charset="77"/>
              </a:rPr>
              <a:t>d) Quand auront lieu les élections municipales cette année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15 et 22 mars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FR" sz="1100" dirty="0">
                <a:latin typeface="Short Stack" panose="02010500040000000007" pitchFamily="2" charset="77"/>
              </a:rPr>
              <a:t>e) Jusqu’à quelle date les candidats peuvent se déclarer ?</a:t>
            </a:r>
            <a:r>
              <a:rPr lang="fr-FR" sz="1100" dirty="0">
                <a:solidFill>
                  <a:srgbClr val="FF0000"/>
                </a:solidFill>
                <a:latin typeface="Short Stack" panose="02010500040000000007" pitchFamily="2" charset="77"/>
              </a:rPr>
              <a:t>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27 février</a:t>
            </a:r>
            <a:endParaRPr lang="fr-FR" sz="1050" b="1" dirty="0">
              <a:solidFill>
                <a:srgbClr val="FF0000"/>
              </a:solidFill>
              <a:latin typeface="Short Stack" panose="02010500040000000007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09726C-B6CF-A74E-BBF8-62DB384E8CE1}"/>
              </a:ext>
            </a:extLst>
          </p:cNvPr>
          <p:cNvSpPr/>
          <p:nvPr/>
        </p:nvSpPr>
        <p:spPr>
          <a:xfrm>
            <a:off x="116155" y="7884790"/>
            <a:ext cx="555666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>
                <a:latin typeface="Our First Kiss" panose="02000603000000020004" pitchFamily="2" charset="77"/>
                <a:sym typeface="Wingdings"/>
              </a:rPr>
              <a:t>6. Numérote les dessins dans l’ordre dans les étoiles</a:t>
            </a:r>
          </a:p>
        </p:txBody>
      </p:sp>
      <p:sp>
        <p:nvSpPr>
          <p:cNvPr id="64" name="Étoile à 7 branches 63">
            <a:extLst>
              <a:ext uri="{FF2B5EF4-FFF2-40B4-BE49-F238E27FC236}">
                <a16:creationId xmlns:a16="http://schemas.microsoft.com/office/drawing/2014/main" id="{BB6443CD-1577-B54F-AFE8-F0BDDCE13526}"/>
              </a:ext>
            </a:extLst>
          </p:cNvPr>
          <p:cNvSpPr/>
          <p:nvPr/>
        </p:nvSpPr>
        <p:spPr>
          <a:xfrm>
            <a:off x="2376537" y="8316838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toile à 7 branches 64">
            <a:extLst>
              <a:ext uri="{FF2B5EF4-FFF2-40B4-BE49-F238E27FC236}">
                <a16:creationId xmlns:a16="http://schemas.microsoft.com/office/drawing/2014/main" id="{1023C7B1-D77D-7247-8CB0-31A09AA50B86}"/>
              </a:ext>
            </a:extLst>
          </p:cNvPr>
          <p:cNvSpPr/>
          <p:nvPr/>
        </p:nvSpPr>
        <p:spPr>
          <a:xfrm>
            <a:off x="4673405" y="8316838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toile à 7 branches 65">
            <a:extLst>
              <a:ext uri="{FF2B5EF4-FFF2-40B4-BE49-F238E27FC236}">
                <a16:creationId xmlns:a16="http://schemas.microsoft.com/office/drawing/2014/main" id="{DA3F5375-419D-D448-B6C1-C8266C0B4258}"/>
              </a:ext>
            </a:extLst>
          </p:cNvPr>
          <p:cNvSpPr/>
          <p:nvPr/>
        </p:nvSpPr>
        <p:spPr>
          <a:xfrm>
            <a:off x="116155" y="8956468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7 branches 66">
            <a:extLst>
              <a:ext uri="{FF2B5EF4-FFF2-40B4-BE49-F238E27FC236}">
                <a16:creationId xmlns:a16="http://schemas.microsoft.com/office/drawing/2014/main" id="{001EB76A-37C5-044F-81FB-12DFF0173DF7}"/>
              </a:ext>
            </a:extLst>
          </p:cNvPr>
          <p:cNvSpPr/>
          <p:nvPr/>
        </p:nvSpPr>
        <p:spPr>
          <a:xfrm>
            <a:off x="2376537" y="8964910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toile à 7 branches 67">
            <a:extLst>
              <a:ext uri="{FF2B5EF4-FFF2-40B4-BE49-F238E27FC236}">
                <a16:creationId xmlns:a16="http://schemas.microsoft.com/office/drawing/2014/main" id="{D681E79F-C1C0-CB4D-A335-25BE43C9A0B1}"/>
              </a:ext>
            </a:extLst>
          </p:cNvPr>
          <p:cNvSpPr/>
          <p:nvPr/>
        </p:nvSpPr>
        <p:spPr>
          <a:xfrm>
            <a:off x="4673405" y="8964910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toile à 7 branches 68">
            <a:extLst>
              <a:ext uri="{FF2B5EF4-FFF2-40B4-BE49-F238E27FC236}">
                <a16:creationId xmlns:a16="http://schemas.microsoft.com/office/drawing/2014/main" id="{CFF7A36C-8A04-154B-A990-2BF124E70DCF}"/>
              </a:ext>
            </a:extLst>
          </p:cNvPr>
          <p:cNvSpPr/>
          <p:nvPr/>
        </p:nvSpPr>
        <p:spPr>
          <a:xfrm>
            <a:off x="118154" y="9641905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Étoile à 7 branches 69">
            <a:extLst>
              <a:ext uri="{FF2B5EF4-FFF2-40B4-BE49-F238E27FC236}">
                <a16:creationId xmlns:a16="http://schemas.microsoft.com/office/drawing/2014/main" id="{B342B339-1EC0-B141-8B44-78939B8D3657}"/>
              </a:ext>
            </a:extLst>
          </p:cNvPr>
          <p:cNvSpPr/>
          <p:nvPr/>
        </p:nvSpPr>
        <p:spPr>
          <a:xfrm>
            <a:off x="2423012" y="9653638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Étoile à 7 branches 70">
            <a:extLst>
              <a:ext uri="{FF2B5EF4-FFF2-40B4-BE49-F238E27FC236}">
                <a16:creationId xmlns:a16="http://schemas.microsoft.com/office/drawing/2014/main" id="{A22E384D-74D0-8647-9E4A-3CFA04567276}"/>
              </a:ext>
            </a:extLst>
          </p:cNvPr>
          <p:cNvSpPr/>
          <p:nvPr/>
        </p:nvSpPr>
        <p:spPr>
          <a:xfrm>
            <a:off x="4705442" y="9653638"/>
            <a:ext cx="576064" cy="504056"/>
          </a:xfrm>
          <a:prstGeom prst="star7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13B46A45-4E60-E648-845D-AADB9C417C3F}"/>
              </a:ext>
            </a:extLst>
          </p:cNvPr>
          <p:cNvGrpSpPr/>
          <p:nvPr/>
        </p:nvGrpSpPr>
        <p:grpSpPr>
          <a:xfrm>
            <a:off x="3004127" y="8426874"/>
            <a:ext cx="1573200" cy="328206"/>
            <a:chOff x="587313" y="3235222"/>
            <a:chExt cx="1573200" cy="328206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318C2D08-C1D1-3442-BC8A-75E5A901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117AC29E-6B82-C640-A7B1-1588FD3E0C94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A776E3B-9ECF-7242-AF1B-65AE80118C61}"/>
              </a:ext>
            </a:extLst>
          </p:cNvPr>
          <p:cNvGrpSpPr/>
          <p:nvPr/>
        </p:nvGrpSpPr>
        <p:grpSpPr>
          <a:xfrm>
            <a:off x="5302895" y="8410274"/>
            <a:ext cx="1573200" cy="328206"/>
            <a:chOff x="587313" y="3235222"/>
            <a:chExt cx="1573200" cy="328206"/>
          </a:xfrm>
        </p:grpSpPr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8971A67-31CB-2649-BE34-26B3E1FA6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EAF2862B-7C03-F044-B199-BB1289D737A0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C68C1FB0-D4E3-2D43-A95D-43395EE6C041}"/>
              </a:ext>
            </a:extLst>
          </p:cNvPr>
          <p:cNvGrpSpPr/>
          <p:nvPr/>
        </p:nvGrpSpPr>
        <p:grpSpPr>
          <a:xfrm>
            <a:off x="727249" y="9027990"/>
            <a:ext cx="1573200" cy="328206"/>
            <a:chOff x="587313" y="3235222"/>
            <a:chExt cx="1573200" cy="328206"/>
          </a:xfrm>
        </p:grpSpPr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37A9A7D5-65F0-6445-9081-AF3E3104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0054B89-730E-A24E-86A4-4C57779761B8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9A459AA4-BD40-F842-B500-F578B9062C92}"/>
              </a:ext>
            </a:extLst>
          </p:cNvPr>
          <p:cNvGrpSpPr/>
          <p:nvPr/>
        </p:nvGrpSpPr>
        <p:grpSpPr>
          <a:xfrm>
            <a:off x="3032765" y="9073398"/>
            <a:ext cx="1573200" cy="328206"/>
            <a:chOff x="587313" y="3235222"/>
            <a:chExt cx="1573200" cy="328206"/>
          </a:xfrm>
        </p:grpSpPr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3C16C867-8871-AF43-ABFC-64728499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26198D94-51BC-BE46-857F-A7C1747566C6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400E5754-3C8E-4645-93E8-534DA05C0E14}"/>
              </a:ext>
            </a:extLst>
          </p:cNvPr>
          <p:cNvGrpSpPr/>
          <p:nvPr/>
        </p:nvGrpSpPr>
        <p:grpSpPr>
          <a:xfrm>
            <a:off x="5373700" y="9090096"/>
            <a:ext cx="1573200" cy="328206"/>
            <a:chOff x="587313" y="3235222"/>
            <a:chExt cx="1573200" cy="328206"/>
          </a:xfrm>
        </p:grpSpPr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B4AA7D5C-4818-EE44-B7A1-11584E31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7F56BA74-8425-B549-A0FA-52137331B491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D672044A-82D3-7B44-9489-A6148726883A}"/>
              </a:ext>
            </a:extLst>
          </p:cNvPr>
          <p:cNvGrpSpPr/>
          <p:nvPr/>
        </p:nvGrpSpPr>
        <p:grpSpPr>
          <a:xfrm>
            <a:off x="751682" y="9713427"/>
            <a:ext cx="1573200" cy="328206"/>
            <a:chOff x="587313" y="3235222"/>
            <a:chExt cx="1573200" cy="328206"/>
          </a:xfrm>
        </p:grpSpPr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5BFD3F49-964E-E54C-B632-764C3927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85354223-BFC0-A645-A572-6DBBF9799339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76BB5270-B31E-5E46-B230-F8D714706BB4}"/>
              </a:ext>
            </a:extLst>
          </p:cNvPr>
          <p:cNvGrpSpPr/>
          <p:nvPr/>
        </p:nvGrpSpPr>
        <p:grpSpPr>
          <a:xfrm>
            <a:off x="3060184" y="9695810"/>
            <a:ext cx="1573200" cy="328206"/>
            <a:chOff x="587313" y="3235222"/>
            <a:chExt cx="1573200" cy="328206"/>
          </a:xfrm>
        </p:grpSpPr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B9C3AD2B-3381-4549-9525-2EBD35AA0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8F5A304-C9E0-FE48-95B7-3B6D51119672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246DE17F-311F-6949-97BC-EE4353DF11AD}"/>
              </a:ext>
            </a:extLst>
          </p:cNvPr>
          <p:cNvGrpSpPr/>
          <p:nvPr/>
        </p:nvGrpSpPr>
        <p:grpSpPr>
          <a:xfrm>
            <a:off x="5401119" y="9695810"/>
            <a:ext cx="1573200" cy="328206"/>
            <a:chOff x="587313" y="3235222"/>
            <a:chExt cx="1573200" cy="328206"/>
          </a:xfrm>
        </p:grpSpPr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85921E37-ECCA-7847-81D7-8DEF6CEC8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3" y="3235222"/>
              <a:ext cx="1573200" cy="328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9199BFC9-2AE8-BC46-9037-C0163CC9A406}"/>
                </a:ext>
              </a:extLst>
            </p:cNvPr>
            <p:cNvSpPr txBox="1"/>
            <p:nvPr/>
          </p:nvSpPr>
          <p:spPr>
            <a:xfrm>
              <a:off x="760393" y="3285218"/>
              <a:ext cx="12986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Short Stack" panose="02010500040000000007" pitchFamily="2" charset="0"/>
                </a:rPr>
                <a:t>Légende n°</a:t>
              </a:r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E2AFFF5B-C0D1-2844-A13F-178791FE9FC0}"/>
              </a:ext>
            </a:extLst>
          </p:cNvPr>
          <p:cNvSpPr txBox="1"/>
          <p:nvPr/>
        </p:nvSpPr>
        <p:spPr>
          <a:xfrm>
            <a:off x="6433217" y="9077218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B375571D-30E1-944D-87BA-BA11F4DDA8CB}"/>
              </a:ext>
            </a:extLst>
          </p:cNvPr>
          <p:cNvSpPr txBox="1"/>
          <p:nvPr/>
        </p:nvSpPr>
        <p:spPr>
          <a:xfrm>
            <a:off x="6496615" y="9675247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387E623-ADF8-244E-BED6-431555FA1342}"/>
              </a:ext>
            </a:extLst>
          </p:cNvPr>
          <p:cNvSpPr txBox="1"/>
          <p:nvPr/>
        </p:nvSpPr>
        <p:spPr>
          <a:xfrm>
            <a:off x="1812376" y="9691791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5C24EA8-8932-1E4F-962D-0E2C099BB5FE}"/>
              </a:ext>
            </a:extLst>
          </p:cNvPr>
          <p:cNvSpPr txBox="1"/>
          <p:nvPr/>
        </p:nvSpPr>
        <p:spPr>
          <a:xfrm>
            <a:off x="1806201" y="9003464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5E690AF-93C9-9446-9037-144D34410BAE}"/>
              </a:ext>
            </a:extLst>
          </p:cNvPr>
          <p:cNvSpPr txBox="1"/>
          <p:nvPr/>
        </p:nvSpPr>
        <p:spPr>
          <a:xfrm>
            <a:off x="4122583" y="9677584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F5753AF-79E3-1D41-90BE-D2C53E5ABE88}"/>
              </a:ext>
            </a:extLst>
          </p:cNvPr>
          <p:cNvSpPr txBox="1"/>
          <p:nvPr/>
        </p:nvSpPr>
        <p:spPr>
          <a:xfrm>
            <a:off x="4082304" y="9060265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06F2744-E2E5-9241-A22D-C3236ED9FA9F}"/>
              </a:ext>
            </a:extLst>
          </p:cNvPr>
          <p:cNvSpPr txBox="1"/>
          <p:nvPr/>
        </p:nvSpPr>
        <p:spPr>
          <a:xfrm>
            <a:off x="4067213" y="8401477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9F858ABA-0B3A-0A48-9AF0-D6494ABE6D5B}"/>
              </a:ext>
            </a:extLst>
          </p:cNvPr>
          <p:cNvSpPr txBox="1"/>
          <p:nvPr/>
        </p:nvSpPr>
        <p:spPr>
          <a:xfrm>
            <a:off x="6387296" y="8401477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7DAD4E3B-6957-4C44-A1F3-C61447C7D36F}"/>
              </a:ext>
            </a:extLst>
          </p:cNvPr>
          <p:cNvSpPr txBox="1"/>
          <p:nvPr/>
        </p:nvSpPr>
        <p:spPr>
          <a:xfrm>
            <a:off x="2473544" y="9721000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E764C7EE-43FB-6D42-B087-F120033D0B7E}"/>
              </a:ext>
            </a:extLst>
          </p:cNvPr>
          <p:cNvSpPr txBox="1"/>
          <p:nvPr/>
        </p:nvSpPr>
        <p:spPr>
          <a:xfrm>
            <a:off x="168686" y="9709267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9C30EEFC-8C8B-8B40-931E-C17DAD55741A}"/>
              </a:ext>
            </a:extLst>
          </p:cNvPr>
          <p:cNvSpPr txBox="1"/>
          <p:nvPr/>
        </p:nvSpPr>
        <p:spPr>
          <a:xfrm>
            <a:off x="2424569" y="8384200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1AF20003-3F6A-D449-9244-38CF5C23F7E2}"/>
              </a:ext>
            </a:extLst>
          </p:cNvPr>
          <p:cNvSpPr txBox="1"/>
          <p:nvPr/>
        </p:nvSpPr>
        <p:spPr>
          <a:xfrm>
            <a:off x="4769142" y="9728412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3216BE5-34FC-9640-9A0B-1256450BD577}"/>
              </a:ext>
            </a:extLst>
          </p:cNvPr>
          <p:cNvSpPr txBox="1"/>
          <p:nvPr/>
        </p:nvSpPr>
        <p:spPr>
          <a:xfrm>
            <a:off x="2439269" y="9032272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5EE0892-9E9F-4F45-AEC4-F37E198B9438}"/>
              </a:ext>
            </a:extLst>
          </p:cNvPr>
          <p:cNvSpPr txBox="1"/>
          <p:nvPr/>
        </p:nvSpPr>
        <p:spPr>
          <a:xfrm>
            <a:off x="166686" y="9044590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16875B5-5503-C840-8841-178DFA77B93B}"/>
              </a:ext>
            </a:extLst>
          </p:cNvPr>
          <p:cNvSpPr txBox="1"/>
          <p:nvPr/>
        </p:nvSpPr>
        <p:spPr>
          <a:xfrm>
            <a:off x="4723937" y="9032272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6A855CE5-7A38-6045-BAE9-0A9028BCF191}"/>
              </a:ext>
            </a:extLst>
          </p:cNvPr>
          <p:cNvSpPr txBox="1"/>
          <p:nvPr/>
        </p:nvSpPr>
        <p:spPr>
          <a:xfrm>
            <a:off x="4720166" y="8384200"/>
            <a:ext cx="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B7FF7F7-C68B-2B4A-84AA-CCD844838717}"/>
              </a:ext>
            </a:extLst>
          </p:cNvPr>
          <p:cNvSpPr/>
          <p:nvPr/>
        </p:nvSpPr>
        <p:spPr>
          <a:xfrm>
            <a:off x="127260" y="8207776"/>
            <a:ext cx="21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Our First Kiss" panose="02000603000000020004" pitchFamily="2" charset="77"/>
                <a:sym typeface="Wingdings"/>
              </a:rPr>
              <a:t>7. Ecris sous les bons dessins le numéro des légendes suivantes :</a:t>
            </a:r>
            <a:endParaRPr lang="fr-FR" dirty="0">
              <a:latin typeface="Our First Kiss" panose="02000603000000020004" pitchFamily="2" charset="77"/>
              <a:sym typeface="Wingding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E60F58E-8012-F44F-89CA-07D1DF472C3B}"/>
              </a:ext>
            </a:extLst>
          </p:cNvPr>
          <p:cNvSpPr txBox="1"/>
          <p:nvPr/>
        </p:nvSpPr>
        <p:spPr>
          <a:xfrm>
            <a:off x="1842144" y="753678"/>
            <a:ext cx="377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Our First Kiss" panose="02000603000000020004" pitchFamily="2" charset="77"/>
              </a:rPr>
              <a:t>Correction des exercices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23FE81E-8466-5345-BD31-541BF95C442A}"/>
              </a:ext>
            </a:extLst>
          </p:cNvPr>
          <p:cNvSpPr/>
          <p:nvPr/>
        </p:nvSpPr>
        <p:spPr>
          <a:xfrm>
            <a:off x="60229" y="5580534"/>
            <a:ext cx="728513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Our First Kiss" panose="02000603000000020004" pitchFamily="2" charset="77"/>
              </a:rPr>
              <a:t>4. Observe le sondage pour la ville de Paris.</a:t>
            </a:r>
          </a:p>
          <a:p>
            <a:r>
              <a:rPr lang="fr-FR" sz="1100" dirty="0">
                <a:latin typeface="Short Stack" panose="02010500040000000007" pitchFamily="2" charset="0"/>
              </a:rPr>
              <a:t>a) Qui est le candidat favori pour Paris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Anne Hidalgo</a:t>
            </a:r>
          </a:p>
          <a:p>
            <a:r>
              <a:rPr lang="fr-FR" sz="1100" dirty="0">
                <a:latin typeface="Short Stack" panose="02010500040000000007" pitchFamily="2" charset="0"/>
              </a:rPr>
              <a:t>b) Comment s’appelle le maire actuel de Paris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Anne Hidalgo</a:t>
            </a:r>
            <a:endParaRPr lang="fr-FR" sz="1100" b="1" dirty="0">
              <a:latin typeface="Short Stack" panose="02010500040000000007" pitchFamily="2" charset="0"/>
            </a:endParaRPr>
          </a:p>
          <a:p>
            <a:r>
              <a:rPr lang="fr-FR" sz="1100" dirty="0">
                <a:latin typeface="Short Stack" panose="02010500040000000007" pitchFamily="2" charset="0"/>
              </a:rPr>
              <a:t>c) Comment s’appelle le candidat du parti Europe écologie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David Belliard</a:t>
            </a:r>
          </a:p>
          <a:p>
            <a:r>
              <a:rPr lang="fr-FR" sz="1100" dirty="0">
                <a:latin typeface="Short Stack" panose="02010500040000000007" pitchFamily="2" charset="0"/>
              </a:rPr>
              <a:t>d) En quelle position est-il ?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0"/>
              </a:rPr>
              <a:t>5ème position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039F77F-5054-F24A-BDBE-92DE202A5F45}"/>
              </a:ext>
            </a:extLst>
          </p:cNvPr>
          <p:cNvSpPr txBox="1"/>
          <p:nvPr/>
        </p:nvSpPr>
        <p:spPr>
          <a:xfrm>
            <a:off x="86607" y="6732662"/>
            <a:ext cx="708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Our First Kiss" panose="02000603000000020004" pitchFamily="2" charset="77"/>
              </a:rPr>
              <a:t>5</a:t>
            </a:r>
            <a:r>
              <a:rPr lang="fr-FR" sz="1200" b="1" dirty="0">
                <a:latin typeface="Our First Kiss" panose="02000603000000020004" pitchFamily="2" charset="77"/>
              </a:rPr>
              <a:t>. </a:t>
            </a:r>
            <a:r>
              <a:rPr lang="fr-FR" sz="1200" dirty="0">
                <a:latin typeface="Our First Kiss" panose="02000603000000020004" pitchFamily="2" charset="77"/>
              </a:rPr>
              <a:t>Observe le sondage pour la ville de Paris.</a:t>
            </a:r>
          </a:p>
          <a:p>
            <a:r>
              <a:rPr lang="fr-FR" sz="1100" dirty="0">
                <a:latin typeface="Short Stack" panose="02010500040000000007" pitchFamily="2" charset="77"/>
              </a:rPr>
              <a:t>En 2014, il y avait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plus</a:t>
            </a:r>
            <a:r>
              <a:rPr lang="fr-FR" sz="1100" dirty="0">
                <a:latin typeface="Short Stack" panose="02010500040000000007" pitchFamily="2" charset="77"/>
              </a:rPr>
              <a:t> de communes qu’en 2020. Il y a plus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30 000</a:t>
            </a:r>
            <a:r>
              <a:rPr lang="fr-FR" sz="1100" dirty="0">
                <a:latin typeface="Short Stack" panose="02010500040000000007" pitchFamily="2" charset="77"/>
              </a:rPr>
              <a:t> communes qui ont moins de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3500</a:t>
            </a:r>
            <a:r>
              <a:rPr lang="fr-FR" sz="1100" dirty="0">
                <a:latin typeface="Short Stack" panose="02010500040000000007" pitchFamily="2" charset="77"/>
              </a:rPr>
              <a:t> habitants.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42</a:t>
            </a:r>
            <a:r>
              <a:rPr lang="fr-FR" sz="1100" dirty="0">
                <a:latin typeface="Short Stack" panose="02010500040000000007" pitchFamily="2" charset="77"/>
              </a:rPr>
              <a:t> communes sont de très grosses villes. La grande majorité des élus municipaux ne sont pas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payés</a:t>
            </a:r>
            <a:r>
              <a:rPr lang="fr-FR" sz="1100" dirty="0">
                <a:latin typeface="Short Stack" panose="02010500040000000007" pitchFamily="2" charset="77"/>
              </a:rPr>
              <a:t> . Plus de la moitié des maires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sortants</a:t>
            </a:r>
            <a:r>
              <a:rPr lang="fr-FR" sz="1100" dirty="0">
                <a:latin typeface="Short Stack" panose="02010500040000000007" pitchFamily="2" charset="77"/>
              </a:rPr>
              <a:t> ont plus de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60</a:t>
            </a:r>
            <a:r>
              <a:rPr lang="fr-FR" sz="1100" dirty="0">
                <a:latin typeface="Short Stack" panose="02010500040000000007" pitchFamily="2" charset="77"/>
              </a:rPr>
              <a:t> ans. Il y a </a:t>
            </a:r>
            <a:r>
              <a:rPr lang="fr-FR" sz="1100" b="1" dirty="0">
                <a:solidFill>
                  <a:srgbClr val="FF0000"/>
                </a:solidFill>
                <a:latin typeface="Short Stack" panose="02010500040000000007" pitchFamily="2" charset="77"/>
              </a:rPr>
              <a:t>17%</a:t>
            </a:r>
            <a:r>
              <a:rPr lang="fr-FR" sz="1100" dirty="0">
                <a:latin typeface="Short Stack" panose="02010500040000000007" pitchFamily="2" charset="77"/>
              </a:rPr>
              <a:t> de femmes maires. 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28644B34-88A2-8647-8CC9-B294FC64E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5" y="10214441"/>
            <a:ext cx="1094978" cy="226547"/>
          </a:xfrm>
          <a:prstGeom prst="rect">
            <a:avLst/>
          </a:prstGeom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699FDC86-D979-E046-A3DA-E50F54ECF271}"/>
              </a:ext>
            </a:extLst>
          </p:cNvPr>
          <p:cNvSpPr/>
          <p:nvPr/>
        </p:nvSpPr>
        <p:spPr>
          <a:xfrm>
            <a:off x="160414" y="107926"/>
            <a:ext cx="713881" cy="558594"/>
          </a:xfrm>
          <a:prstGeom prst="ellipse">
            <a:avLst/>
          </a:prstGeom>
          <a:solidFill>
            <a:schemeClr val="bg1"/>
          </a:solidFill>
          <a:ln>
            <a:solidFill>
              <a:srgbClr val="DB7C4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0F6A8A-A552-AF4F-9ACF-AF97CFCFBF6F}"/>
              </a:ext>
            </a:extLst>
          </p:cNvPr>
          <p:cNvSpPr/>
          <p:nvPr/>
        </p:nvSpPr>
        <p:spPr>
          <a:xfrm>
            <a:off x="144289" y="151243"/>
            <a:ext cx="742264" cy="471960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EMC</a:t>
            </a:r>
          </a:p>
        </p:txBody>
      </p:sp>
    </p:spTree>
    <p:extLst>
      <p:ext uri="{BB962C8B-B14F-4D97-AF65-F5344CB8AC3E}">
        <p14:creationId xmlns:p14="http://schemas.microsoft.com/office/powerpoint/2010/main" val="197677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71037" y="1397956"/>
            <a:ext cx="6844351" cy="5838762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1870" y="1491519"/>
            <a:ext cx="6666392" cy="5745199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	       Tous les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6 </a:t>
            </a:r>
            <a:r>
              <a:rPr lang="fr-FR" sz="1400" dirty="0">
                <a:latin typeface="Short Stack" panose="02010500040000000007" pitchFamily="2" charset="0"/>
              </a:rPr>
              <a:t>ans, les élections municipales ont lieu. 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Plusieurs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candidats </a:t>
            </a:r>
            <a:r>
              <a:rPr lang="fr-FR" sz="1400" dirty="0">
                <a:latin typeface="Short Stack" panose="02010500040000000007" pitchFamily="2" charset="0"/>
              </a:rPr>
              <a:t>se présentent et forment une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liste</a:t>
            </a:r>
            <a:r>
              <a:rPr lang="fr-FR" sz="1400" dirty="0">
                <a:latin typeface="Short Stack" panose="02010500040000000007" pitchFamily="2" charset="0"/>
              </a:rPr>
              <a:t>. Avant les élections, ils exposent leur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programme</a:t>
            </a:r>
            <a:r>
              <a:rPr lang="fr-FR" sz="1400" dirty="0">
                <a:latin typeface="SimpleRonde" panose="02000503000000000000" pitchFamily="2" charset="0"/>
              </a:rPr>
              <a:t> </a:t>
            </a:r>
            <a:r>
              <a:rPr lang="fr-FR" sz="1400" dirty="0">
                <a:latin typeface="Short Stack" panose="02010500040000000007" pitchFamily="2" charset="0"/>
              </a:rPr>
              <a:t>: ce qu’ils feront quand ils seront élus.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Pour pouvoir voter il faut avoir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18 </a:t>
            </a:r>
            <a:r>
              <a:rPr lang="fr-FR" sz="1400" dirty="0">
                <a:latin typeface="Short Stack" panose="02010500040000000007" pitchFamily="2" charset="0"/>
              </a:rPr>
              <a:t>ans, être de nationalité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française </a:t>
            </a:r>
            <a:r>
              <a:rPr lang="fr-FR" sz="1400" dirty="0">
                <a:latin typeface="Short Stack" panose="02010500040000000007" pitchFamily="2" charset="0"/>
              </a:rPr>
              <a:t>et être inscrit sur les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listes électorales</a:t>
            </a:r>
            <a:r>
              <a:rPr lang="fr-FR" sz="1400" dirty="0">
                <a:latin typeface="Short Stack" panose="02010500040000000007" pitchFamily="2" charset="0"/>
              </a:rPr>
              <a:t>.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Le jour des élections, chaque citoyen se présente dans un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bureau</a:t>
            </a:r>
            <a:r>
              <a:rPr lang="fr-FR" sz="1400" dirty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400" dirty="0">
                <a:latin typeface="Short Stack" panose="02010500040000000007" pitchFamily="2" charset="0"/>
              </a:rPr>
              <a:t>de vote, présente ses cartes d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’électeur </a:t>
            </a:r>
            <a:r>
              <a:rPr lang="fr-FR" sz="1400" dirty="0">
                <a:latin typeface="Short Stack" panose="02010500040000000007" pitchFamily="2" charset="0"/>
              </a:rPr>
              <a:t>et d’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identité</a:t>
            </a:r>
            <a:r>
              <a:rPr lang="fr-FR" sz="1400" dirty="0">
                <a:latin typeface="Short Stack" panose="02010500040000000007" pitchFamily="2" charset="0"/>
              </a:rPr>
              <a:t>.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Si le vote se fait avec des bulletins papiers :on entre dans un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isoloir, </a:t>
            </a:r>
            <a:r>
              <a:rPr lang="fr-FR" sz="1400" dirty="0">
                <a:latin typeface="Short Stack" panose="02010500040000000007" pitchFamily="2" charset="0"/>
              </a:rPr>
              <a:t>on glisse le bulletin choisi dans une enveloppe et on va le mettre dans l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’urne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Si le vote se fait avec une machine : il suffit d’appuyer sur le bouton du candidat choisi et de valider. 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Il faut ensuite signer le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registre </a:t>
            </a:r>
            <a:r>
              <a:rPr lang="fr-FR" sz="1400" dirty="0">
                <a:latin typeface="Short Stack" panose="02010500040000000007" pitchFamily="2" charset="0"/>
              </a:rPr>
              <a:t>pour prouver que l’on a bien voté.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A la fin de la journée, le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dépouillement </a:t>
            </a:r>
            <a:r>
              <a:rPr lang="fr-FR" sz="1400" dirty="0">
                <a:latin typeface="Short Stack" panose="02010500040000000007" pitchFamily="2" charset="0"/>
              </a:rPr>
              <a:t>permet de compter le nombre de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voix </a:t>
            </a:r>
            <a:r>
              <a:rPr lang="fr-FR" sz="1400" dirty="0">
                <a:latin typeface="Short Stack" panose="02010500040000000007" pitchFamily="2" charset="0"/>
              </a:rPr>
              <a:t>obtenues par les candidats.</a:t>
            </a:r>
          </a:p>
          <a:p>
            <a:pPr>
              <a:spcAft>
                <a:spcPts val="1334"/>
              </a:spcAft>
            </a:pPr>
            <a:r>
              <a:rPr lang="fr-FR" sz="1400" dirty="0">
                <a:latin typeface="Short Stack" panose="02010500040000000007" pitchFamily="2" charset="0"/>
              </a:rPr>
              <a:t>Si un candidat a obtenu la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majorité</a:t>
            </a:r>
            <a:r>
              <a:rPr lang="fr-FR" sz="1400" dirty="0">
                <a:solidFill>
                  <a:srgbClr val="FF0000"/>
                </a:solidFill>
                <a:latin typeface="Short Stack" panose="02010500040000000007" pitchFamily="2" charset="0"/>
              </a:rPr>
              <a:t> </a:t>
            </a:r>
            <a:r>
              <a:rPr lang="fr-FR" sz="1400" dirty="0">
                <a:latin typeface="Short Stack" panose="02010500040000000007" pitchFamily="2" charset="0"/>
              </a:rPr>
              <a:t>absolue (+ de 50%), il remporte l’élection. Sinon, tous les candidats ayant obtenu + de </a:t>
            </a:r>
            <a:r>
              <a:rPr lang="fr-FR" sz="1400" dirty="0">
                <a:solidFill>
                  <a:srgbClr val="FF0000"/>
                </a:solidFill>
                <a:latin typeface="SimpleRonde" panose="02000503000000000000" pitchFamily="2" charset="0"/>
              </a:rPr>
              <a:t>10</a:t>
            </a:r>
            <a:r>
              <a:rPr lang="fr-FR" sz="1400" dirty="0">
                <a:latin typeface="Short Stack" panose="02010500040000000007" pitchFamily="2" charset="0"/>
              </a:rPr>
              <a:t> % des voix vont au 2</a:t>
            </a:r>
            <a:r>
              <a:rPr lang="fr-FR" sz="1400" baseline="30000" dirty="0">
                <a:latin typeface="Short Stack" panose="02010500040000000007" pitchFamily="2" charset="0"/>
              </a:rPr>
              <a:t>ème</a:t>
            </a:r>
            <a:r>
              <a:rPr lang="fr-FR" sz="1400" dirty="0">
                <a:latin typeface="Short Stack" panose="02010500040000000007" pitchFamily="2" charset="0"/>
              </a:rPr>
              <a:t> tour.</a:t>
            </a:r>
          </a:p>
        </p:txBody>
      </p:sp>
      <p:sp>
        <p:nvSpPr>
          <p:cNvPr id="12" name="Ellipse 11"/>
          <p:cNvSpPr/>
          <p:nvPr/>
        </p:nvSpPr>
        <p:spPr>
          <a:xfrm>
            <a:off x="295557" y="1230849"/>
            <a:ext cx="1441079" cy="52714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5093" y="1286316"/>
            <a:ext cx="1375464" cy="41040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dirty="0">
                <a:latin typeface="Our First Kiss" panose="02000603000000020004" pitchFamily="2" charset="77"/>
              </a:rPr>
              <a:t>Je retiens</a:t>
            </a:r>
          </a:p>
        </p:txBody>
      </p:sp>
      <p:sp>
        <p:nvSpPr>
          <p:cNvPr id="8" name="Ellipse 7"/>
          <p:cNvSpPr/>
          <p:nvPr/>
        </p:nvSpPr>
        <p:spPr>
          <a:xfrm>
            <a:off x="5832188" y="990777"/>
            <a:ext cx="1234004" cy="462829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32188" y="1031888"/>
            <a:ext cx="1234005" cy="4217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dirty="0">
                <a:latin typeface="Amandine"/>
              </a:rPr>
              <a:t>Leçon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0108A95-1E45-4844-AE4F-8BFA0E8B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2" y="-25035"/>
            <a:ext cx="74564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20EF0B-9C32-D04B-9747-64F2A794F7E9}"/>
              </a:ext>
            </a:extLst>
          </p:cNvPr>
          <p:cNvSpPr/>
          <p:nvPr/>
        </p:nvSpPr>
        <p:spPr>
          <a:xfrm>
            <a:off x="1068340" y="35496"/>
            <a:ext cx="4868392" cy="718182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spc="-150" dirty="0"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kko" pitchFamily="2" charset="77"/>
                <a:ea typeface="Chewy" panose="02000000000000000000" pitchFamily="2" charset="0"/>
                <a:cs typeface="Dekko" pitchFamily="2" charset="77"/>
              </a:rPr>
              <a:t>Les élections municipales</a:t>
            </a:r>
          </a:p>
        </p:txBody>
      </p:sp>
      <p:sp>
        <p:nvSpPr>
          <p:cNvPr id="22" name="Rectangle à coins arrondis 36">
            <a:extLst>
              <a:ext uri="{FF2B5EF4-FFF2-40B4-BE49-F238E27FC236}">
                <a16:creationId xmlns:a16="http://schemas.microsoft.com/office/drawing/2014/main" id="{F2AD41A2-F403-E84B-9484-569792F53681}"/>
              </a:ext>
            </a:extLst>
          </p:cNvPr>
          <p:cNvSpPr/>
          <p:nvPr/>
        </p:nvSpPr>
        <p:spPr>
          <a:xfrm>
            <a:off x="6336977" y="179934"/>
            <a:ext cx="936104" cy="464202"/>
          </a:xfrm>
          <a:prstGeom prst="roundRect">
            <a:avLst>
              <a:gd name="adj" fmla="val 33049"/>
            </a:avLst>
          </a:prstGeom>
          <a:solidFill>
            <a:srgbClr val="E3996B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8" name="Rectangle à coins arrondis 37">
            <a:extLst>
              <a:ext uri="{FF2B5EF4-FFF2-40B4-BE49-F238E27FC236}">
                <a16:creationId xmlns:a16="http://schemas.microsoft.com/office/drawing/2014/main" id="{33C151BE-BD0F-C544-9146-FB290EDD0930}"/>
              </a:ext>
            </a:extLst>
          </p:cNvPr>
          <p:cNvSpPr/>
          <p:nvPr/>
        </p:nvSpPr>
        <p:spPr>
          <a:xfrm>
            <a:off x="6490340" y="594394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8562509-6649-6141-8898-14272BC5BC04}"/>
              </a:ext>
            </a:extLst>
          </p:cNvPr>
          <p:cNvSpPr txBox="1"/>
          <p:nvPr/>
        </p:nvSpPr>
        <p:spPr>
          <a:xfrm>
            <a:off x="6438329" y="577027"/>
            <a:ext cx="762744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Cycle 3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EFF4963-EC6E-2749-86F9-7944DCA47551}"/>
              </a:ext>
            </a:extLst>
          </p:cNvPr>
          <p:cNvSpPr txBox="1"/>
          <p:nvPr/>
        </p:nvSpPr>
        <p:spPr>
          <a:xfrm>
            <a:off x="6294375" y="179934"/>
            <a:ext cx="1021307" cy="4473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La citoyenneté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95D79D9-8E78-C540-A528-A4A645D9E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5" y="10214441"/>
            <a:ext cx="1094978" cy="226547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CAE53185-D92C-6F43-B1EC-0D3AF64A16E0}"/>
              </a:ext>
            </a:extLst>
          </p:cNvPr>
          <p:cNvSpPr/>
          <p:nvPr/>
        </p:nvSpPr>
        <p:spPr>
          <a:xfrm>
            <a:off x="160414" y="107926"/>
            <a:ext cx="713881" cy="558594"/>
          </a:xfrm>
          <a:prstGeom prst="ellipse">
            <a:avLst/>
          </a:prstGeom>
          <a:solidFill>
            <a:schemeClr val="bg1"/>
          </a:solidFill>
          <a:ln>
            <a:solidFill>
              <a:srgbClr val="DB7C4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65724C-80F7-614E-AA3B-01F733544D93}"/>
              </a:ext>
            </a:extLst>
          </p:cNvPr>
          <p:cNvSpPr/>
          <p:nvPr/>
        </p:nvSpPr>
        <p:spPr>
          <a:xfrm>
            <a:off x="144289" y="151243"/>
            <a:ext cx="742264" cy="471960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EMC</a:t>
            </a:r>
          </a:p>
        </p:txBody>
      </p:sp>
    </p:spTree>
    <p:extLst>
      <p:ext uri="{BB962C8B-B14F-4D97-AF65-F5344CB8AC3E}">
        <p14:creationId xmlns:p14="http://schemas.microsoft.com/office/powerpoint/2010/main" val="1544399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2091</Words>
  <Application>Microsoft Macintosh PowerPoint</Application>
  <PresentationFormat>Personnalisé</PresentationFormat>
  <Paragraphs>207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Amandine</vt:lpstr>
      <vt:lpstr>Arial</vt:lpstr>
      <vt:lpstr>Calibri</vt:lpstr>
      <vt:lpstr>Century Gothic</vt:lpstr>
      <vt:lpstr>Chalk Marks</vt:lpstr>
      <vt:lpstr>Courier New</vt:lpstr>
      <vt:lpstr>Dekko</vt:lpstr>
      <vt:lpstr>Fineliner Script</vt:lpstr>
      <vt:lpstr>KG Primary Italics</vt:lpstr>
      <vt:lpstr>Our First Kiss</vt:lpstr>
      <vt:lpstr>Short Stack</vt:lpstr>
      <vt:lpstr>SimpleRonde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Sobelle Brou</cp:lastModifiedBy>
  <cp:revision>153</cp:revision>
  <cp:lastPrinted>2013-09-26T11:43:32Z</cp:lastPrinted>
  <dcterms:created xsi:type="dcterms:W3CDTF">2013-09-22T07:50:11Z</dcterms:created>
  <dcterms:modified xsi:type="dcterms:W3CDTF">2020-02-20T10:14:39Z</dcterms:modified>
</cp:coreProperties>
</file>