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6" r:id="rId3"/>
    <p:sldId id="261" r:id="rId4"/>
    <p:sldId id="260" r:id="rId5"/>
    <p:sldId id="259" r:id="rId6"/>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0F6"/>
    <a:srgbClr val="604A7B"/>
    <a:srgbClr val="CDF9FF"/>
    <a:srgbClr val="CCFFFF"/>
    <a:srgbClr val="CCECFF"/>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37" autoAdjust="0"/>
    <p:restoredTop sz="95840" autoAdjust="0"/>
  </p:normalViewPr>
  <p:slideViewPr>
    <p:cSldViewPr>
      <p:cViewPr>
        <p:scale>
          <a:sx n="110" d="100"/>
          <a:sy n="110" d="100"/>
        </p:scale>
        <p:origin x="2176" y="152"/>
      </p:cViewPr>
      <p:guideLst>
        <p:guide orient="horz" pos="3289"/>
        <p:guide pos="2314"/>
      </p:guideLst>
    </p:cSldViewPr>
  </p:slideViewPr>
  <p:notesTextViewPr>
    <p:cViewPr>
      <p:scale>
        <a:sx n="1" d="1"/>
        <a:sy n="1" d="1"/>
      </p:scale>
      <p:origin x="0" y="0"/>
    </p:cViewPr>
  </p:notesTextViewPr>
  <p:notesViewPr>
    <p:cSldViewPr>
      <p:cViewPr varScale="1">
        <p:scale>
          <a:sx n="49" d="100"/>
          <a:sy n="49" d="100"/>
        </p:scale>
        <p:origin x="-2976" y="-102"/>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t>04/12/2022</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2</a:t>
            </a:fld>
            <a:endParaRPr lang="fr-FR"/>
          </a:p>
        </p:txBody>
      </p:sp>
    </p:spTree>
    <p:extLst>
      <p:ext uri="{BB962C8B-B14F-4D97-AF65-F5344CB8AC3E}">
        <p14:creationId xmlns:p14="http://schemas.microsoft.com/office/powerpoint/2010/main" val="2121648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3</a:t>
            </a:fld>
            <a:endParaRPr lang="fr-FR"/>
          </a:p>
        </p:txBody>
      </p:sp>
    </p:spTree>
    <p:extLst>
      <p:ext uri="{BB962C8B-B14F-4D97-AF65-F5344CB8AC3E}">
        <p14:creationId xmlns:p14="http://schemas.microsoft.com/office/powerpoint/2010/main" val="2121648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4</a:t>
            </a:fld>
            <a:endParaRPr lang="fr-FR"/>
          </a:p>
        </p:txBody>
      </p:sp>
    </p:spTree>
    <p:extLst>
      <p:ext uri="{BB962C8B-B14F-4D97-AF65-F5344CB8AC3E}">
        <p14:creationId xmlns:p14="http://schemas.microsoft.com/office/powerpoint/2010/main" val="2121648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5</a:t>
            </a:fld>
            <a:endParaRPr lang="fr-FR"/>
          </a:p>
        </p:txBody>
      </p:sp>
    </p:spTree>
    <p:extLst>
      <p:ext uri="{BB962C8B-B14F-4D97-AF65-F5344CB8AC3E}">
        <p14:creationId xmlns:p14="http://schemas.microsoft.com/office/powerpoint/2010/main" val="2121648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04/12/2022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t>04/12/2022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t>04/12/2022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t>04/12/2022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04/12/2022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04/12/2022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t>04/12/2022</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2.png"/><Relationship Id="rId4" Type="http://schemas.microsoft.com/office/2007/relationships/hdphoto" Target="../media/hdphoto2.wdp"/><Relationship Id="rId9" Type="http://schemas.openxmlformats.org/officeDocument/2006/relationships/image" Target="../media/image11.png"/><Relationship Id="rId14"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9.tiff"/><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microsoft.com/office/2007/relationships/hdphoto" Target="../media/hdphoto4.wdp"/><Relationship Id="rId10" Type="http://schemas.openxmlformats.org/officeDocument/2006/relationships/image" Target="../media/image12.png"/><Relationship Id="rId4" Type="http://schemas.microsoft.com/office/2007/relationships/hdphoto" Target="../media/hdphoto2.wdp"/><Relationship Id="rId9" Type="http://schemas.openxmlformats.org/officeDocument/2006/relationships/image" Target="../media/image11.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Organigramme : Document 66"/>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8" name="Larme 7"/>
          <p:cNvSpPr/>
          <p:nvPr/>
        </p:nvSpPr>
        <p:spPr>
          <a:xfrm>
            <a:off x="144289" y="983735"/>
            <a:ext cx="407252" cy="326293"/>
          </a:xfrm>
          <a:prstGeom prst="teardrop">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488787" y="0"/>
            <a:ext cx="2354885"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Christmas</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10" name="ZoneTexte 9"/>
          <p:cNvSpPr txBox="1"/>
          <p:nvPr/>
        </p:nvSpPr>
        <p:spPr>
          <a:xfrm>
            <a:off x="582295" y="1012311"/>
            <a:ext cx="3224452" cy="348850"/>
          </a:xfrm>
          <a:prstGeom prst="rect">
            <a:avLst/>
          </a:prstGeom>
          <a:noFill/>
        </p:spPr>
        <p:txBody>
          <a:bodyPr wrap="square" lIns="101636" tIns="50818" rIns="101636" bIns="50818" rtlCol="0">
            <a:spAutoFit/>
          </a:bodyPr>
          <a:lstStyle/>
          <a:p>
            <a:r>
              <a:rPr lang="fr-FR" sz="1600" b="1" dirty="0">
                <a:latin typeface="Hachi Maru Pop" pitchFamily="2" charset="-128"/>
                <a:ea typeface="Hachi Maru Pop" pitchFamily="2" charset="-128"/>
                <a:cs typeface="Cavolini" panose="03000502040302020204" pitchFamily="66" charset="0"/>
              </a:rPr>
              <a:t>AU ROYAUME-UNI</a:t>
            </a:r>
          </a:p>
        </p:txBody>
      </p:sp>
      <p:sp>
        <p:nvSpPr>
          <p:cNvPr id="2" name="Rectangle 1"/>
          <p:cNvSpPr/>
          <p:nvPr/>
        </p:nvSpPr>
        <p:spPr>
          <a:xfrm>
            <a:off x="116695" y="341077"/>
            <a:ext cx="1320258" cy="410405"/>
          </a:xfrm>
          <a:prstGeom prst="rect">
            <a:avLst/>
          </a:prstGeom>
        </p:spPr>
        <p:txBody>
          <a:bodyPr wrap="square" lIns="101636" tIns="50818" rIns="101636" bIns="50818">
            <a:spAutoFit/>
          </a:bodyPr>
          <a:lstStyle/>
          <a:p>
            <a:pPr lvl="0" algn="ctr"/>
            <a:r>
              <a:rPr lang="fr-FR"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rPr>
              <a:t>Anglais</a:t>
            </a:r>
            <a:endParaRPr lang="fr-FR" sz="2800"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endParaRPr>
          </a:p>
        </p:txBody>
      </p:sp>
      <p:sp>
        <p:nvSpPr>
          <p:cNvPr id="11" name="ZoneTexte 10"/>
          <p:cNvSpPr txBox="1"/>
          <p:nvPr/>
        </p:nvSpPr>
        <p:spPr>
          <a:xfrm>
            <a:off x="175043" y="938114"/>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1</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5" name="Rectangle à coins arrondis 24"/>
          <p:cNvSpPr/>
          <p:nvPr/>
        </p:nvSpPr>
        <p:spPr>
          <a:xfrm>
            <a:off x="159673" y="1455166"/>
            <a:ext cx="4791820" cy="4590344"/>
          </a:xfrm>
          <a:prstGeom prst="roundRect">
            <a:avLst>
              <a:gd name="adj" fmla="val 4429"/>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65" name="Rectangle à coins arrondis 64"/>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294298"/>
            <a:ext cx="1149555"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Civilisation</a:t>
            </a:r>
            <a:endParaRPr lang="fr-FR" sz="1100" dirty="0">
              <a:ln w="12700">
                <a:solidFill>
                  <a:schemeClr val="bg1"/>
                </a:solidFill>
                <a:prstDash val="solid"/>
              </a:ln>
              <a:latin typeface="Fineliner Script" pitchFamily="50" charset="0"/>
            </a:endParaRPr>
          </a:p>
        </p:txBody>
      </p:sp>
      <p:sp>
        <p:nvSpPr>
          <p:cNvPr id="30" name="ZoneTexte 29"/>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29" name="Rectangle 4"/>
          <p:cNvSpPr>
            <a:spLocks noChangeArrowheads="1"/>
          </p:cNvSpPr>
          <p:nvPr/>
        </p:nvSpPr>
        <p:spPr bwMode="auto">
          <a:xfrm>
            <a:off x="210129" y="1504739"/>
            <a:ext cx="4745521" cy="450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80000"/>
              </a:lnSpc>
              <a:spcBef>
                <a:spcPct val="0"/>
              </a:spcBef>
              <a:spcAft>
                <a:spcPts val="600"/>
              </a:spcAft>
            </a:pPr>
            <a:r>
              <a:rPr lang="fr-FR" sz="1600" dirty="0">
                <a:latin typeface="KG Primary Italics" panose="02000506000000020003" pitchFamily="2" charset="0"/>
              </a:rPr>
              <a:t>Dés le début du mois de décembre, on prépare Noël. Les fêtes durent trois jours : le 24 décembre, Christmas Eve, le 25 Christmas Day et le 26 </a:t>
            </a:r>
            <a:r>
              <a:rPr lang="fr-FR" sz="1600" dirty="0" err="1">
                <a:latin typeface="KG Primary Italics" panose="02000506000000020003" pitchFamily="2" charset="0"/>
              </a:rPr>
              <a:t>Boxing</a:t>
            </a:r>
            <a:r>
              <a:rPr lang="fr-FR" sz="1600" dirty="0">
                <a:latin typeface="KG Primary Italics" panose="02000506000000020003" pitchFamily="2" charset="0"/>
              </a:rPr>
              <a:t> Day.</a:t>
            </a:r>
          </a:p>
          <a:p>
            <a:pPr lvl="0" defTabSz="914400" fontAlgn="base">
              <a:lnSpc>
                <a:spcPct val="80000"/>
              </a:lnSpc>
              <a:spcBef>
                <a:spcPct val="0"/>
              </a:spcBef>
              <a:spcAft>
                <a:spcPts val="600"/>
              </a:spcAft>
            </a:pPr>
            <a:r>
              <a:rPr kumimoji="0" lang="fr-FR" altLang="fr-FR" sz="1600" b="0" i="0" strike="noStrike" cap="none" normalizeH="0" baseline="0" dirty="0">
                <a:ln>
                  <a:noFill/>
                </a:ln>
                <a:solidFill>
                  <a:schemeClr val="tx1"/>
                </a:solidFill>
                <a:effectLst/>
                <a:latin typeface="KG Primary Italics" panose="02000506000000020003" pitchFamily="2" charset="0"/>
                <a:cs typeface="Arial" pitchFamily="34" charset="0"/>
              </a:rPr>
              <a:t>Le</a:t>
            </a:r>
            <a:r>
              <a:rPr kumimoji="0" lang="fr-FR" altLang="fr-FR" sz="1600" b="0" i="0" strike="noStrike" cap="none" normalizeH="0" dirty="0">
                <a:ln>
                  <a:noFill/>
                </a:ln>
                <a:solidFill>
                  <a:schemeClr val="tx1"/>
                </a:solidFill>
                <a:effectLst/>
                <a:latin typeface="KG Primary Italics" panose="02000506000000020003" pitchFamily="2" charset="0"/>
                <a:cs typeface="Arial" pitchFamily="34" charset="0"/>
              </a:rPr>
              <a:t> 26 décembre, on donne de l’argent aux nécessiteux ou encore à des organisations charitables. </a:t>
            </a:r>
          </a:p>
          <a:p>
            <a:pPr lvl="0" defTabSz="914400" fontAlgn="base">
              <a:lnSpc>
                <a:spcPct val="80000"/>
              </a:lnSpc>
              <a:spcBef>
                <a:spcPct val="0"/>
              </a:spcBef>
              <a:spcAft>
                <a:spcPts val="600"/>
              </a:spcAft>
            </a:pPr>
            <a:r>
              <a:rPr lang="fr-FR" altLang="fr-FR" sz="1600" dirty="0">
                <a:latin typeface="KG Primary Italics" panose="02000506000000020003" pitchFamily="2" charset="0"/>
                <a:cs typeface="Arial" pitchFamily="34" charset="0"/>
              </a:rPr>
              <a:t>On mange de la dinde et du pudding dans lequel on met des pièces. On chante des « Christmas Carols » sur le pas de porte des voisins. En échange ils donnent des gâteaux. Il y a aussi les crackers qui sont des cylindres enveloppés avec un cadeau à l’intérieur.</a:t>
            </a:r>
          </a:p>
          <a:p>
            <a:pPr lvl="0" defTabSz="914400" fontAlgn="base">
              <a:lnSpc>
                <a:spcPct val="80000"/>
              </a:lnSpc>
              <a:spcBef>
                <a:spcPct val="0"/>
              </a:spcBef>
              <a:spcAft>
                <a:spcPts val="600"/>
              </a:spcAft>
            </a:pPr>
            <a:r>
              <a:rPr kumimoji="0" lang="fr-FR" altLang="fr-FR" sz="1600" b="0" i="0" strike="noStrike" cap="none" normalizeH="0" dirty="0">
                <a:ln>
                  <a:noFill/>
                </a:ln>
                <a:solidFill>
                  <a:schemeClr val="tx1"/>
                </a:solidFill>
                <a:effectLst/>
                <a:latin typeface="KG Primary Italics" panose="02000506000000020003" pitchFamily="2" charset="0"/>
                <a:cs typeface="Arial" pitchFamily="34" charset="0"/>
              </a:rPr>
              <a:t>On accroche des chaussettes aux cheminées dans lequel le Père Noël mettra des bonbons (</a:t>
            </a:r>
            <a:r>
              <a:rPr kumimoji="0" lang="fr-FR" altLang="fr-FR" sz="1600" b="0" i="0" strike="noStrike" cap="none" normalizeH="0" dirty="0" err="1">
                <a:ln>
                  <a:noFill/>
                </a:ln>
                <a:solidFill>
                  <a:schemeClr val="tx1"/>
                </a:solidFill>
                <a:effectLst/>
                <a:latin typeface="KG Primary Italics" panose="02000506000000020003" pitchFamily="2" charset="0"/>
                <a:cs typeface="Arial" pitchFamily="34" charset="0"/>
              </a:rPr>
              <a:t>sweets</a:t>
            </a:r>
            <a:r>
              <a:rPr kumimoji="0" lang="fr-FR" altLang="fr-FR" sz="1600" b="0" i="0" strike="noStrike" cap="none" normalizeH="0" dirty="0">
                <a:ln>
                  <a:noFill/>
                </a:ln>
                <a:solidFill>
                  <a:schemeClr val="tx1"/>
                </a:solidFill>
                <a:effectLst/>
                <a:latin typeface="KG Primary Italics" panose="02000506000000020003" pitchFamily="2" charset="0"/>
                <a:cs typeface="Arial" pitchFamily="34" charset="0"/>
              </a:rPr>
              <a:t>) ou des petits cadeaux (</a:t>
            </a:r>
            <a:r>
              <a:rPr kumimoji="0" lang="fr-FR" altLang="fr-FR" sz="1600" b="0" i="0" strike="noStrike" cap="none" normalizeH="0" dirty="0" err="1">
                <a:ln>
                  <a:noFill/>
                </a:ln>
                <a:solidFill>
                  <a:schemeClr val="tx1"/>
                </a:solidFill>
                <a:effectLst/>
                <a:latin typeface="KG Primary Italics" panose="02000506000000020003" pitchFamily="2" charset="0"/>
                <a:cs typeface="Arial" pitchFamily="34" charset="0"/>
              </a:rPr>
              <a:t>presents</a:t>
            </a:r>
            <a:r>
              <a:rPr kumimoji="0" lang="fr-FR" altLang="fr-FR" sz="1600" b="0" i="0" strike="noStrike" cap="none" normalizeH="0" dirty="0">
                <a:ln>
                  <a:noFill/>
                </a:ln>
                <a:solidFill>
                  <a:schemeClr val="tx1"/>
                </a:solidFill>
                <a:effectLst/>
                <a:latin typeface="KG Primary Italics" panose="02000506000000020003" pitchFamily="2" charset="0"/>
                <a:cs typeface="Arial" pitchFamily="34" charset="0"/>
              </a:rPr>
              <a:t>)</a:t>
            </a:r>
          </a:p>
          <a:p>
            <a:pPr lvl="0" defTabSz="914400" fontAlgn="base">
              <a:lnSpc>
                <a:spcPct val="80000"/>
              </a:lnSpc>
              <a:spcBef>
                <a:spcPct val="0"/>
              </a:spcBef>
              <a:spcAft>
                <a:spcPts val="600"/>
              </a:spcAft>
            </a:pPr>
            <a:r>
              <a:rPr lang="fr-FR" altLang="fr-FR" sz="1600" baseline="0" dirty="0">
                <a:latin typeface="KG Primary Italics" panose="02000506000000020003" pitchFamily="2" charset="0"/>
                <a:cs typeface="Arial" pitchFamily="34" charset="0"/>
              </a:rPr>
              <a:t>Le</a:t>
            </a:r>
            <a:r>
              <a:rPr lang="fr-FR" altLang="fr-FR" sz="1600" dirty="0">
                <a:latin typeface="KG Primary Italics" panose="02000506000000020003" pitchFamily="2" charset="0"/>
                <a:cs typeface="Arial" pitchFamily="34" charset="0"/>
              </a:rPr>
              <a:t> message de la Royauté (le Roi Charles III depuis la mort de la Reine) est un événement très attendu du jour de Noël. </a:t>
            </a:r>
          </a:p>
          <a:p>
            <a:pPr lvl="0" defTabSz="914400" fontAlgn="base">
              <a:lnSpc>
                <a:spcPct val="80000"/>
              </a:lnSpc>
              <a:spcBef>
                <a:spcPct val="0"/>
              </a:spcBef>
              <a:spcAft>
                <a:spcPts val="600"/>
              </a:spcAft>
            </a:pPr>
            <a:r>
              <a:rPr kumimoji="0" lang="fr-FR" altLang="fr-FR" sz="1600" b="0" i="0" u="sng" strike="noStrike" cap="none" normalizeH="0" baseline="0" dirty="0">
                <a:ln>
                  <a:noFill/>
                </a:ln>
                <a:solidFill>
                  <a:schemeClr val="tx1"/>
                </a:solidFill>
                <a:effectLst/>
                <a:latin typeface="KG Primary Italics" panose="02000506000000020003" pitchFamily="2" charset="0"/>
                <a:cs typeface="Arial" pitchFamily="34" charset="0"/>
              </a:rPr>
              <a:t>In</a:t>
            </a:r>
            <a:r>
              <a:rPr kumimoji="0" lang="fr-FR" altLang="fr-FR" sz="1600" b="0" i="0" u="sng" strike="noStrike" cap="none" normalizeH="0" dirty="0">
                <a:ln>
                  <a:noFill/>
                </a:ln>
                <a:solidFill>
                  <a:schemeClr val="tx1"/>
                </a:solidFill>
                <a:effectLst/>
                <a:latin typeface="KG Primary Italics" panose="02000506000000020003" pitchFamily="2" charset="0"/>
                <a:cs typeface="Arial" pitchFamily="34" charset="0"/>
              </a:rPr>
              <a:t> Scotland </a:t>
            </a:r>
            <a:r>
              <a:rPr kumimoji="0" lang="fr-FR" altLang="fr-FR" sz="1600" b="0" i="0" strike="noStrike" cap="none" normalizeH="0" dirty="0">
                <a:ln>
                  <a:noFill/>
                </a:ln>
                <a:solidFill>
                  <a:schemeClr val="tx1"/>
                </a:solidFill>
                <a:effectLst/>
                <a:latin typeface="KG Primary Italics" panose="02000506000000020003" pitchFamily="2" charset="0"/>
                <a:cs typeface="Arial" pitchFamily="34" charset="0"/>
              </a:rPr>
              <a:t>: Contrairement aux autres Britanniques, une majorité d’Ecossais préfère repousser les festivités de Noël au Jour de l’an.</a:t>
            </a:r>
          </a:p>
          <a:p>
            <a:pPr lvl="0" defTabSz="914400" fontAlgn="base">
              <a:lnSpc>
                <a:spcPct val="80000"/>
              </a:lnSpc>
              <a:spcBef>
                <a:spcPct val="0"/>
              </a:spcBef>
              <a:spcAft>
                <a:spcPts val="600"/>
              </a:spcAft>
            </a:pPr>
            <a:r>
              <a:rPr lang="fr-FR" altLang="fr-FR" sz="1600" u="sng" baseline="0" dirty="0">
                <a:latin typeface="KG Primary Italics" panose="02000506000000020003" pitchFamily="2" charset="0"/>
                <a:cs typeface="Arial" pitchFamily="34" charset="0"/>
              </a:rPr>
              <a:t>In Ireland </a:t>
            </a:r>
            <a:r>
              <a:rPr lang="fr-FR" altLang="fr-FR" sz="1600" baseline="0" dirty="0">
                <a:latin typeface="KG Primary Italics" panose="02000506000000020003" pitchFamily="2" charset="0"/>
                <a:cs typeface="Arial" pitchFamily="34" charset="0"/>
              </a:rPr>
              <a:t>: Le soir du 24</a:t>
            </a:r>
            <a:r>
              <a:rPr lang="fr-FR" altLang="fr-FR" sz="1600" dirty="0">
                <a:latin typeface="KG Primary Italics" panose="02000506000000020003" pitchFamily="2" charset="0"/>
                <a:cs typeface="Arial" pitchFamily="34" charset="0"/>
              </a:rPr>
              <a:t> décembre, on allume une bougie devant sa fenêtre.</a:t>
            </a:r>
            <a:endParaRPr kumimoji="0" lang="fr-FR" altLang="fr-FR" sz="1600" b="0" i="0" strike="noStrike" cap="none" normalizeH="0" baseline="0" dirty="0">
              <a:ln>
                <a:noFill/>
              </a:ln>
              <a:solidFill>
                <a:schemeClr val="tx1"/>
              </a:solidFill>
              <a:effectLst/>
              <a:latin typeface="KG Primary Italics" panose="02000506000000020003" pitchFamily="2" charset="0"/>
              <a:cs typeface="Arial" pitchFamily="34" charset="0"/>
            </a:endParaRPr>
          </a:p>
        </p:txBody>
      </p:sp>
      <p:pic>
        <p:nvPicPr>
          <p:cNvPr id="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6059" y="3446239"/>
            <a:ext cx="1686185" cy="1778925"/>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64" y="6329499"/>
            <a:ext cx="2473580" cy="152509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7580" y="6323004"/>
            <a:ext cx="2197541" cy="1527659"/>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226855" y="1575577"/>
            <a:ext cx="1905000" cy="1310464"/>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ZoneTexte 40"/>
          <p:cNvSpPr txBox="1"/>
          <p:nvPr/>
        </p:nvSpPr>
        <p:spPr>
          <a:xfrm>
            <a:off x="213304" y="8588285"/>
            <a:ext cx="7135234" cy="1456745"/>
          </a:xfrm>
          <a:prstGeom prst="rect">
            <a:avLst/>
          </a:prstGeom>
          <a:noFill/>
        </p:spPr>
        <p:txBody>
          <a:bodyPr wrap="square" rtlCol="0">
            <a:spAutoFit/>
          </a:bodyPr>
          <a:lstStyle/>
          <a:p>
            <a:pPr>
              <a:lnSpc>
                <a:spcPct val="150000"/>
              </a:lnSpc>
              <a:tabLst>
                <a:tab pos="5200650" algn="l"/>
              </a:tabLst>
            </a:pPr>
            <a:r>
              <a:rPr lang="fr-FR" sz="1000" dirty="0">
                <a:latin typeface="Short Stack" panose="02010500040000000007" pitchFamily="2" charset="77"/>
              </a:rPr>
              <a:t>1</a:t>
            </a:r>
            <a:r>
              <a:rPr lang="fr-FR" sz="1000" dirty="0">
                <a:latin typeface="Short Stack" panose="02010500040000000007" pitchFamily="2" charset="77"/>
                <a:cs typeface="Dekko" panose="00000500000000000000" pitchFamily="2" charset="0"/>
              </a:rPr>
              <a:t>) Noël au Royaume Uni se prépare quelques jours avant.		________</a:t>
            </a:r>
          </a:p>
          <a:p>
            <a:pPr>
              <a:lnSpc>
                <a:spcPct val="150000"/>
              </a:lnSpc>
              <a:tabLst>
                <a:tab pos="5200650" algn="l"/>
              </a:tabLst>
            </a:pPr>
            <a:r>
              <a:rPr lang="fr-FR" sz="1000" dirty="0">
                <a:latin typeface="Short Stack" panose="02010500040000000007" pitchFamily="2" charset="77"/>
                <a:cs typeface="Dekko" panose="00000500000000000000" pitchFamily="2" charset="0"/>
              </a:rPr>
              <a:t>2) Noël dure trois jours au Royaume-Uni.		________</a:t>
            </a:r>
          </a:p>
          <a:p>
            <a:pPr>
              <a:lnSpc>
                <a:spcPct val="150000"/>
              </a:lnSpc>
              <a:tabLst>
                <a:tab pos="5200650" algn="l"/>
              </a:tabLst>
            </a:pPr>
            <a:r>
              <a:rPr lang="fr-FR" sz="1000" dirty="0">
                <a:latin typeface="Short Stack" panose="02010500040000000007" pitchFamily="2" charset="77"/>
                <a:cs typeface="Dekko" panose="00000500000000000000" pitchFamily="2" charset="0"/>
              </a:rPr>
              <a:t>3) Le pudding est une viande qu’on mange à Noël.		________</a:t>
            </a:r>
          </a:p>
          <a:p>
            <a:pPr>
              <a:lnSpc>
                <a:spcPct val="150000"/>
              </a:lnSpc>
              <a:tabLst>
                <a:tab pos="5200650" algn="l"/>
              </a:tabLst>
            </a:pPr>
            <a:r>
              <a:rPr lang="fr-FR" sz="1000" dirty="0">
                <a:latin typeface="Short Stack" panose="02010500040000000007" pitchFamily="2" charset="77"/>
                <a:cs typeface="Dekko" panose="00000500000000000000" pitchFamily="2" charset="0"/>
              </a:rPr>
              <a:t>4) En Ecosse, on fête Noël au 1</a:t>
            </a:r>
            <a:r>
              <a:rPr lang="fr-FR" sz="1000" baseline="30000" dirty="0">
                <a:latin typeface="Short Stack" panose="02010500040000000007" pitchFamily="2" charset="77"/>
                <a:cs typeface="Dekko" panose="00000500000000000000" pitchFamily="2" charset="0"/>
              </a:rPr>
              <a:t>er</a:t>
            </a:r>
            <a:r>
              <a:rPr lang="fr-FR" sz="1000" dirty="0">
                <a:latin typeface="Short Stack" panose="02010500040000000007" pitchFamily="2" charset="77"/>
                <a:cs typeface="Dekko" panose="00000500000000000000" pitchFamily="2" charset="0"/>
              </a:rPr>
              <a:t> janvier.		________</a:t>
            </a:r>
          </a:p>
          <a:p>
            <a:pPr>
              <a:lnSpc>
                <a:spcPct val="150000"/>
              </a:lnSpc>
              <a:tabLst>
                <a:tab pos="5200650" algn="l"/>
              </a:tabLst>
            </a:pPr>
            <a:r>
              <a:rPr lang="fr-FR" sz="1000" dirty="0">
                <a:latin typeface="Short Stack" panose="02010500040000000007" pitchFamily="2" charset="77"/>
                <a:cs typeface="Dekko" panose="00000500000000000000" pitchFamily="2" charset="0"/>
              </a:rPr>
              <a:t>5) En Irlande, on met des bougies dans la maison.		________</a:t>
            </a:r>
          </a:p>
          <a:p>
            <a:pPr>
              <a:lnSpc>
                <a:spcPct val="150000"/>
              </a:lnSpc>
              <a:tabLst>
                <a:tab pos="5200650" algn="l"/>
              </a:tabLst>
            </a:pPr>
            <a:r>
              <a:rPr lang="fr-FR" sz="1000" dirty="0">
                <a:latin typeface="Short Stack" panose="02010500040000000007" pitchFamily="2" charset="77"/>
                <a:cs typeface="Dekko" panose="00000500000000000000" pitchFamily="2" charset="0"/>
              </a:rPr>
              <a:t>6) Le message de la Reine d’Angleterre est très attendu par les Anglais. 	________</a:t>
            </a:r>
          </a:p>
        </p:txBody>
      </p:sp>
      <p:sp>
        <p:nvSpPr>
          <p:cNvPr id="7" name="ZoneTexte 6"/>
          <p:cNvSpPr txBox="1"/>
          <p:nvPr/>
        </p:nvSpPr>
        <p:spPr>
          <a:xfrm>
            <a:off x="5544889" y="2886041"/>
            <a:ext cx="1296144" cy="246221"/>
          </a:xfrm>
          <a:prstGeom prst="rect">
            <a:avLst/>
          </a:prstGeom>
          <a:noFill/>
        </p:spPr>
        <p:txBody>
          <a:bodyPr wrap="square" rtlCol="0">
            <a:spAutoFit/>
          </a:bodyPr>
          <a:lstStyle/>
          <a:p>
            <a:pPr algn="ctr"/>
            <a:r>
              <a:rPr lang="fr-FR" sz="1000" dirty="0">
                <a:latin typeface="Sebran3" panose="00000400000000000000" pitchFamily="2" charset="0"/>
              </a:rPr>
              <a:t>La dinde</a:t>
            </a:r>
          </a:p>
        </p:txBody>
      </p:sp>
      <p:sp>
        <p:nvSpPr>
          <p:cNvPr id="44" name="ZoneTexte 43"/>
          <p:cNvSpPr txBox="1"/>
          <p:nvPr/>
        </p:nvSpPr>
        <p:spPr>
          <a:xfrm>
            <a:off x="5336262" y="5262305"/>
            <a:ext cx="1645780" cy="246221"/>
          </a:xfrm>
          <a:prstGeom prst="rect">
            <a:avLst/>
          </a:prstGeom>
          <a:noFill/>
        </p:spPr>
        <p:txBody>
          <a:bodyPr wrap="square" rtlCol="0">
            <a:spAutoFit/>
          </a:bodyPr>
          <a:lstStyle/>
          <a:p>
            <a:pPr algn="ctr"/>
            <a:r>
              <a:rPr lang="fr-FR" sz="1000" dirty="0">
                <a:latin typeface="Sebran3" panose="00000400000000000000" pitchFamily="2" charset="0"/>
              </a:rPr>
              <a:t>Christmas pudding</a:t>
            </a:r>
          </a:p>
        </p:txBody>
      </p:sp>
      <p:sp>
        <p:nvSpPr>
          <p:cNvPr id="46" name="ZoneTexte 45"/>
          <p:cNvSpPr txBox="1"/>
          <p:nvPr/>
        </p:nvSpPr>
        <p:spPr>
          <a:xfrm>
            <a:off x="743041" y="7850662"/>
            <a:ext cx="1296144" cy="246221"/>
          </a:xfrm>
          <a:prstGeom prst="rect">
            <a:avLst/>
          </a:prstGeom>
          <a:noFill/>
        </p:spPr>
        <p:txBody>
          <a:bodyPr wrap="square" rtlCol="0">
            <a:spAutoFit/>
          </a:bodyPr>
          <a:lstStyle/>
          <a:p>
            <a:pPr algn="ctr"/>
            <a:r>
              <a:rPr lang="fr-FR" sz="1000" dirty="0">
                <a:latin typeface="Sebran3" panose="00000400000000000000" pitchFamily="2" charset="0"/>
              </a:rPr>
              <a:t>crackers</a:t>
            </a:r>
          </a:p>
        </p:txBody>
      </p:sp>
      <p:sp>
        <p:nvSpPr>
          <p:cNvPr id="48" name="ZoneTexte 47"/>
          <p:cNvSpPr txBox="1"/>
          <p:nvPr/>
        </p:nvSpPr>
        <p:spPr>
          <a:xfrm>
            <a:off x="3168625" y="7850663"/>
            <a:ext cx="1675047" cy="246221"/>
          </a:xfrm>
          <a:prstGeom prst="rect">
            <a:avLst/>
          </a:prstGeom>
          <a:noFill/>
        </p:spPr>
        <p:txBody>
          <a:bodyPr wrap="square" rtlCol="0">
            <a:spAutoFit/>
          </a:bodyPr>
          <a:lstStyle/>
          <a:p>
            <a:pPr algn="ctr"/>
            <a:r>
              <a:rPr lang="fr-FR" sz="1000" dirty="0">
                <a:latin typeface="Sebran3" panose="00000400000000000000" pitchFamily="2" charset="0"/>
              </a:rPr>
              <a:t>Christmas Carols</a:t>
            </a:r>
          </a:p>
        </p:txBody>
      </p:sp>
      <p:sp>
        <p:nvSpPr>
          <p:cNvPr id="49" name="ZoneTexte 48"/>
          <p:cNvSpPr txBox="1"/>
          <p:nvPr/>
        </p:nvSpPr>
        <p:spPr>
          <a:xfrm>
            <a:off x="5366166" y="7203811"/>
            <a:ext cx="1474867" cy="246221"/>
          </a:xfrm>
          <a:prstGeom prst="rect">
            <a:avLst/>
          </a:prstGeom>
          <a:noFill/>
        </p:spPr>
        <p:txBody>
          <a:bodyPr wrap="square" rtlCol="0">
            <a:spAutoFit/>
          </a:bodyPr>
          <a:lstStyle/>
          <a:p>
            <a:pPr algn="ctr"/>
            <a:r>
              <a:rPr lang="fr-FR" sz="1000" dirty="0">
                <a:latin typeface="Sebran3" panose="00000400000000000000" pitchFamily="2" charset="0"/>
              </a:rPr>
              <a:t>La Roi, Charles III</a:t>
            </a:r>
          </a:p>
        </p:txBody>
      </p:sp>
      <p:sp>
        <p:nvSpPr>
          <p:cNvPr id="3" name="ZoneTexte 2">
            <a:extLst>
              <a:ext uri="{FF2B5EF4-FFF2-40B4-BE49-F238E27FC236}">
                <a16:creationId xmlns:a16="http://schemas.microsoft.com/office/drawing/2014/main" id="{61E957D2-83B9-4FE9-B210-7CE152626636}"/>
              </a:ext>
            </a:extLst>
          </p:cNvPr>
          <p:cNvSpPr txBox="1"/>
          <p:nvPr/>
        </p:nvSpPr>
        <p:spPr>
          <a:xfrm>
            <a:off x="288305" y="8306789"/>
            <a:ext cx="1512168" cy="261610"/>
          </a:xfrm>
          <a:prstGeom prst="rect">
            <a:avLst/>
          </a:prstGeom>
          <a:solidFill>
            <a:schemeClr val="accent4">
              <a:lumMod val="40000"/>
              <a:lumOff val="60000"/>
            </a:schemeClr>
          </a:solidFill>
        </p:spPr>
        <p:txBody>
          <a:bodyPr wrap="square">
            <a:spAutoFit/>
          </a:bodyPr>
          <a:lstStyle/>
          <a:p>
            <a:pPr lvl="0"/>
            <a:r>
              <a:rPr lang="fr-FR" sz="1100" b="1" dirty="0">
                <a:solidFill>
                  <a:schemeClr val="accent4">
                    <a:lumMod val="75000"/>
                  </a:schemeClr>
                </a:solidFill>
                <a:latin typeface="Cavolini" panose="03000502040302020204" pitchFamily="66" charset="0"/>
                <a:ea typeface="Chewy" panose="02000000000000000000" pitchFamily="2" charset="0"/>
                <a:cs typeface="Cavolini" panose="03000502040302020204" pitchFamily="66" charset="0"/>
              </a:rPr>
              <a:t>1) Vrai ou faux ?</a:t>
            </a:r>
            <a:endParaRPr lang="fr-FR" sz="1100" b="1" dirty="0">
              <a:solidFill>
                <a:schemeClr val="accent4">
                  <a:lumMod val="75000"/>
                </a:schemeClr>
              </a:solidFill>
              <a:latin typeface="Cavolini" panose="03000502040302020204" pitchFamily="66" charset="0"/>
              <a:cs typeface="Cavolini" panose="03000502040302020204" pitchFamily="66" charset="0"/>
            </a:endParaRPr>
          </a:p>
        </p:txBody>
      </p:sp>
      <p:pic>
        <p:nvPicPr>
          <p:cNvPr id="1026" name="Picture 2" descr="La reine Elizabeth décédée, le Prince Charles devient roi sous le nom de  Charles III | Rezo Nòdwès">
            <a:extLst>
              <a:ext uri="{FF2B5EF4-FFF2-40B4-BE49-F238E27FC236}">
                <a16:creationId xmlns:a16="http://schemas.microsoft.com/office/drawing/2014/main" id="{73D5F772-5522-1ADF-9E1A-3C33831B08F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034"/>
          <a:stretch/>
        </p:blipFill>
        <p:spPr bwMode="auto">
          <a:xfrm>
            <a:off x="5301171" y="5826976"/>
            <a:ext cx="1715959" cy="1336814"/>
          </a:xfrm>
          <a:prstGeom prst="rect">
            <a:avLst/>
          </a:prstGeom>
          <a:noFill/>
          <a:ln>
            <a:noFill/>
          </a:ln>
          <a:effectLst>
            <a:outerShdw blurRad="63500" sx="102000" sy="102000" algn="ctr" rotWithShape="0">
              <a:prstClr val="black">
                <a:alpha val="40000"/>
              </a:prstClr>
            </a:outerShdw>
          </a:effectLst>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830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167876" y="1107230"/>
            <a:ext cx="2712717" cy="5337400"/>
          </a:xfrm>
          <a:prstGeom prst="rect">
            <a:avLst/>
          </a:prstGeom>
          <a: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a:solidFill>
              <a:schemeClr val="accent4">
                <a:lumMod val="40000"/>
                <a:lumOff val="6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Organigramme : Document 66"/>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 name="Rectangle 3"/>
          <p:cNvSpPr/>
          <p:nvPr/>
        </p:nvSpPr>
        <p:spPr>
          <a:xfrm>
            <a:off x="2488787" y="0"/>
            <a:ext cx="2354885"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Christmas</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10" name="ZoneTexte 9"/>
          <p:cNvSpPr txBox="1"/>
          <p:nvPr/>
        </p:nvSpPr>
        <p:spPr>
          <a:xfrm>
            <a:off x="185537" y="1107231"/>
            <a:ext cx="2695056" cy="856681"/>
          </a:xfrm>
          <a:prstGeom prst="rect">
            <a:avLst/>
          </a:prstGeom>
          <a:noFill/>
        </p:spPr>
        <p:txBody>
          <a:bodyPr wrap="square" lIns="101636" tIns="50818" rIns="101636" bIns="50818" rtlCol="0">
            <a:spAutoFit/>
          </a:bodyPr>
          <a:lstStyle/>
          <a:p>
            <a:pPr algn="ctr">
              <a:spcAft>
                <a:spcPts val="600"/>
              </a:spcAft>
            </a:pPr>
            <a:r>
              <a:rPr lang="fr-FR" sz="1200" b="1" dirty="0">
                <a:latin typeface="Short Stack" panose="02010500040000000007" pitchFamily="2" charset="0"/>
              </a:rPr>
              <a:t>La chanson : </a:t>
            </a:r>
          </a:p>
          <a:p>
            <a:pPr algn="ctr"/>
            <a:r>
              <a:rPr lang="fr-FR" sz="1600" dirty="0">
                <a:latin typeface="Hachi Maru Pop" pitchFamily="2" charset="-128"/>
                <a:ea typeface="Hachi Maru Pop" pitchFamily="2" charset="-128"/>
              </a:rPr>
              <a:t>SANTA CLAUS IS COMING TO TOWN</a:t>
            </a:r>
          </a:p>
        </p:txBody>
      </p:sp>
      <p:sp>
        <p:nvSpPr>
          <p:cNvPr id="2" name="Rectangle 1"/>
          <p:cNvSpPr/>
          <p:nvPr/>
        </p:nvSpPr>
        <p:spPr>
          <a:xfrm>
            <a:off x="123765" y="326822"/>
            <a:ext cx="1320258" cy="410405"/>
          </a:xfrm>
          <a:prstGeom prst="rect">
            <a:avLst/>
          </a:prstGeom>
        </p:spPr>
        <p:txBody>
          <a:bodyPr wrap="square" lIns="101636" tIns="50818" rIns="101636" bIns="50818">
            <a:spAutoFit/>
          </a:bodyPr>
          <a:lstStyle/>
          <a:p>
            <a:pPr lvl="0" algn="ctr"/>
            <a:r>
              <a:rPr lang="fr-FR"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rPr>
              <a:t>Anglais</a:t>
            </a:r>
            <a:endParaRPr lang="fr-FR" sz="2800"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endParaRPr>
          </a:p>
        </p:txBody>
      </p:sp>
      <p:sp>
        <p:nvSpPr>
          <p:cNvPr id="65" name="Rectangle à coins arrondis 64"/>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294298"/>
            <a:ext cx="1149555"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Civilisation</a:t>
            </a:r>
            <a:endParaRPr lang="fr-FR" sz="1100" dirty="0">
              <a:ln w="12700">
                <a:solidFill>
                  <a:schemeClr val="bg1"/>
                </a:solidFill>
                <a:prstDash val="solid"/>
              </a:ln>
              <a:latin typeface="Fineliner Script" pitchFamily="50" charset="0"/>
            </a:endParaRPr>
          </a:p>
        </p:txBody>
      </p:sp>
      <p:sp>
        <p:nvSpPr>
          <p:cNvPr id="30" name="ZoneTexte 29"/>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29" name="Rectangle 4"/>
          <p:cNvSpPr>
            <a:spLocks noChangeArrowheads="1"/>
          </p:cNvSpPr>
          <p:nvPr/>
        </p:nvSpPr>
        <p:spPr bwMode="auto">
          <a:xfrm>
            <a:off x="183141" y="1971155"/>
            <a:ext cx="2839072" cy="4328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120000"/>
              </a:lnSpc>
              <a:spcBef>
                <a:spcPct val="0"/>
              </a:spcBef>
            </a:pPr>
            <a:r>
              <a:rPr lang="en-US" sz="1000" dirty="0">
                <a:latin typeface="Cavolini" panose="03000502040302020204" pitchFamily="66" charset="0"/>
                <a:cs typeface="Cavolini" panose="03000502040302020204" pitchFamily="66" charset="0"/>
              </a:rPr>
              <a:t>You better watch out</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You better not cry</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Better not pout</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I'm telling you why</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Santa Claus is coming to town</a:t>
            </a:r>
            <a:br>
              <a:rPr lang="en-US" sz="1000" dirty="0">
                <a:latin typeface="Cavolini" panose="03000502040302020204" pitchFamily="66" charset="0"/>
                <a:cs typeface="Cavolini" panose="03000502040302020204" pitchFamily="66" charset="0"/>
              </a:rPr>
            </a:b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He's making a list</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And checking it twice</a:t>
            </a:r>
            <a:br>
              <a:rPr lang="en-US" sz="1000" dirty="0">
                <a:latin typeface="Cavolini" panose="03000502040302020204" pitchFamily="66" charset="0"/>
                <a:cs typeface="Cavolini" panose="03000502040302020204" pitchFamily="66" charset="0"/>
              </a:rPr>
            </a:br>
            <a:r>
              <a:rPr lang="en-US" sz="1000" dirty="0" err="1">
                <a:latin typeface="Cavolini" panose="03000502040302020204" pitchFamily="66" charset="0"/>
                <a:cs typeface="Cavolini" panose="03000502040302020204" pitchFamily="66" charset="0"/>
              </a:rPr>
              <a:t>Gonna</a:t>
            </a:r>
            <a:r>
              <a:rPr lang="en-US" sz="1000" dirty="0">
                <a:latin typeface="Cavolini" panose="03000502040302020204" pitchFamily="66" charset="0"/>
                <a:cs typeface="Cavolini" panose="03000502040302020204" pitchFamily="66" charset="0"/>
              </a:rPr>
              <a:t> find out </a:t>
            </a:r>
          </a:p>
          <a:p>
            <a:pPr lvl="0" defTabSz="914400" fontAlgn="base">
              <a:lnSpc>
                <a:spcPct val="120000"/>
              </a:lnSpc>
              <a:spcBef>
                <a:spcPct val="0"/>
              </a:spcBef>
              <a:spcAft>
                <a:spcPts val="600"/>
              </a:spcAft>
            </a:pPr>
            <a:r>
              <a:rPr lang="en-US" sz="1000" dirty="0">
                <a:latin typeface="Cavolini" panose="03000502040302020204" pitchFamily="66" charset="0"/>
                <a:cs typeface="Cavolini" panose="03000502040302020204" pitchFamily="66" charset="0"/>
              </a:rPr>
              <a:t>Who's naughty and nice</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Santa Claus is coming to town</a:t>
            </a:r>
            <a:br>
              <a:rPr lang="en-US" sz="1000" dirty="0">
                <a:latin typeface="Cavolini" panose="03000502040302020204" pitchFamily="66" charset="0"/>
                <a:cs typeface="Cavolini" panose="03000502040302020204" pitchFamily="66" charset="0"/>
              </a:rPr>
            </a:b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He sees you when you're sleeping</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He knows when you're awake</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He knows if you've been bad or good</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So be good for goodness sake!</a:t>
            </a:r>
            <a:br>
              <a:rPr lang="en-US" sz="1000" dirty="0">
                <a:latin typeface="Cavolini" panose="03000502040302020204" pitchFamily="66" charset="0"/>
                <a:cs typeface="Cavolini" panose="03000502040302020204" pitchFamily="66" charset="0"/>
              </a:rPr>
            </a:b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O! You better watch out!</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You better not cry</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Better not pout</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I'm telling you why</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Santa Claus is coming to town</a:t>
            </a:r>
            <a:br>
              <a:rPr lang="en-US" sz="1000" dirty="0">
                <a:latin typeface="Cavolini" panose="03000502040302020204" pitchFamily="66" charset="0"/>
                <a:cs typeface="Cavolini" panose="03000502040302020204" pitchFamily="66" charset="0"/>
              </a:rPr>
            </a:br>
            <a:r>
              <a:rPr lang="en-US" sz="1000" dirty="0">
                <a:latin typeface="Cavolini" panose="03000502040302020204" pitchFamily="66" charset="0"/>
                <a:cs typeface="Cavolini" panose="03000502040302020204" pitchFamily="66" charset="0"/>
              </a:rPr>
              <a:t>Santa Claus is coming to town</a:t>
            </a:r>
            <a:endParaRPr kumimoji="0" lang="fr-FR" altLang="fr-FR" sz="1000" b="0" i="0" strike="noStrike" cap="none" normalizeH="0" baseline="0" dirty="0">
              <a:ln>
                <a:noFill/>
              </a:ln>
              <a:solidFill>
                <a:schemeClr val="tx1"/>
              </a:solidFill>
              <a:effectLst/>
              <a:latin typeface="Cavolini" panose="03000502040302020204" pitchFamily="66" charset="0"/>
              <a:cs typeface="Cavolini" panose="03000502040302020204" pitchFamily="66" charset="0"/>
            </a:endParaRPr>
          </a:p>
        </p:txBody>
      </p:sp>
      <p:pic>
        <p:nvPicPr>
          <p:cNvPr id="56"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2777" y="8705216"/>
            <a:ext cx="780005" cy="1009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2048" b="13408"/>
          <a:stretch/>
        </p:blipFill>
        <p:spPr bwMode="auto">
          <a:xfrm>
            <a:off x="3826551" y="7519240"/>
            <a:ext cx="957520" cy="706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5913" y="7130879"/>
            <a:ext cx="836688" cy="1181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Rectangle à coins arrondis 60"/>
          <p:cNvSpPr/>
          <p:nvPr/>
        </p:nvSpPr>
        <p:spPr>
          <a:xfrm>
            <a:off x="144289" y="6948686"/>
            <a:ext cx="7043797" cy="3312368"/>
          </a:xfrm>
          <a:prstGeom prst="roundRect">
            <a:avLst>
              <a:gd name="adj" fmla="val 6182"/>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xplosion 2 61"/>
          <p:cNvSpPr/>
          <p:nvPr/>
        </p:nvSpPr>
        <p:spPr>
          <a:xfrm rot="554388">
            <a:off x="2630024" y="6778616"/>
            <a:ext cx="2135805" cy="723373"/>
          </a:xfrm>
          <a:prstGeom prst="irregularSeal2">
            <a:avLst/>
          </a:prstGeom>
          <a:solidFill>
            <a:schemeClr val="accent4">
              <a:lumMod val="20000"/>
              <a:lumOff val="80000"/>
            </a:schemeClr>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7030A0"/>
              </a:solidFill>
            </a:endParaRPr>
          </a:p>
        </p:txBody>
      </p:sp>
      <p:sp>
        <p:nvSpPr>
          <p:cNvPr id="63" name="ZoneTexte 62"/>
          <p:cNvSpPr txBox="1"/>
          <p:nvPr/>
        </p:nvSpPr>
        <p:spPr>
          <a:xfrm>
            <a:off x="2927257" y="6981447"/>
            <a:ext cx="1392230" cy="338554"/>
          </a:xfrm>
          <a:prstGeom prst="rect">
            <a:avLst/>
          </a:prstGeom>
          <a:noFill/>
        </p:spPr>
        <p:txBody>
          <a:bodyPr wrap="square" rtlCol="0">
            <a:spAutoFit/>
          </a:bodyPr>
          <a:lstStyle/>
          <a:p>
            <a:pPr algn="ctr"/>
            <a:r>
              <a:rPr lang="fr-FR" sz="1600" dirty="0">
                <a:latin typeface="Dreaming Outloud Script Pro" panose="03050502040304050704" pitchFamily="66" charset="77"/>
                <a:cs typeface="Dreaming Outloud Script Pro" panose="03050502040304050704" pitchFamily="66" charset="77"/>
              </a:rPr>
              <a:t>Vocabulaire</a:t>
            </a:r>
            <a:endParaRPr lang="fr-FR" sz="1400" dirty="0">
              <a:latin typeface="Dreaming Outloud Script Pro" panose="03050502040304050704" pitchFamily="66" charset="77"/>
              <a:cs typeface="Dreaming Outloud Script Pro" panose="03050502040304050704" pitchFamily="66" charset="77"/>
            </a:endParaRPr>
          </a:p>
        </p:txBody>
      </p:sp>
      <p:sp>
        <p:nvSpPr>
          <p:cNvPr id="64" name="ZoneTexte 63"/>
          <p:cNvSpPr txBox="1"/>
          <p:nvPr/>
        </p:nvSpPr>
        <p:spPr>
          <a:xfrm>
            <a:off x="144289" y="8212583"/>
            <a:ext cx="1646518" cy="523220"/>
          </a:xfrm>
          <a:prstGeom prst="rect">
            <a:avLst/>
          </a:prstGeom>
          <a:noFill/>
        </p:spPr>
        <p:txBody>
          <a:bodyPr wrap="square" rtlCol="0">
            <a:spAutoFit/>
          </a:bodyPr>
          <a:lstStyle/>
          <a:p>
            <a:pPr algn="ctr"/>
            <a:r>
              <a:rPr lang="fr-FR" sz="1400" dirty="0" err="1">
                <a:latin typeface="KG Primary Italics" panose="02000506000000020003" pitchFamily="2" charset="0"/>
              </a:rPr>
              <a:t>Father</a:t>
            </a:r>
            <a:r>
              <a:rPr lang="fr-FR" sz="1400" dirty="0">
                <a:latin typeface="KG Primary Italics" panose="02000506000000020003" pitchFamily="2" charset="0"/>
              </a:rPr>
              <a:t> Christmas</a:t>
            </a:r>
          </a:p>
          <a:p>
            <a:pPr algn="ctr"/>
            <a:r>
              <a:rPr lang="fr-FR" sz="1400" dirty="0">
                <a:latin typeface="KG Primary Italics" panose="02000506000000020003" pitchFamily="2" charset="0"/>
              </a:rPr>
              <a:t>ou Santa Claus</a:t>
            </a:r>
          </a:p>
        </p:txBody>
      </p:sp>
      <p:sp>
        <p:nvSpPr>
          <p:cNvPr id="66" name="ZoneTexte 65"/>
          <p:cNvSpPr txBox="1"/>
          <p:nvPr/>
        </p:nvSpPr>
        <p:spPr>
          <a:xfrm>
            <a:off x="1832056" y="8212583"/>
            <a:ext cx="1404401" cy="338554"/>
          </a:xfrm>
          <a:prstGeom prst="rect">
            <a:avLst/>
          </a:prstGeom>
          <a:noFill/>
        </p:spPr>
        <p:txBody>
          <a:bodyPr wrap="square" rtlCol="0">
            <a:spAutoFit/>
          </a:bodyPr>
          <a:lstStyle/>
          <a:p>
            <a:pPr algn="ctr"/>
            <a:r>
              <a:rPr lang="fr-FR" sz="1600" dirty="0" err="1">
                <a:latin typeface="KG Primary Italics" panose="02000506000000020003" pitchFamily="2" charset="0"/>
              </a:rPr>
              <a:t>christmas</a:t>
            </a:r>
            <a:r>
              <a:rPr lang="fr-FR" sz="1600" dirty="0">
                <a:latin typeface="KG Primary Italics" panose="02000506000000020003" pitchFamily="2" charset="0"/>
              </a:rPr>
              <a:t> </a:t>
            </a:r>
            <a:r>
              <a:rPr lang="fr-FR" sz="1600" dirty="0" err="1">
                <a:latin typeface="KG Primary Italics" panose="02000506000000020003" pitchFamily="2" charset="0"/>
              </a:rPr>
              <a:t>tree</a:t>
            </a:r>
            <a:endParaRPr lang="fr-FR" sz="1600" dirty="0">
              <a:latin typeface="KG Primary Italics" panose="02000506000000020003" pitchFamily="2" charset="0"/>
            </a:endParaRPr>
          </a:p>
        </p:txBody>
      </p:sp>
      <p:sp>
        <p:nvSpPr>
          <p:cNvPr id="68" name="ZoneTexte 67"/>
          <p:cNvSpPr txBox="1"/>
          <p:nvPr/>
        </p:nvSpPr>
        <p:spPr>
          <a:xfrm>
            <a:off x="3697926" y="8197194"/>
            <a:ext cx="1593757" cy="338554"/>
          </a:xfrm>
          <a:prstGeom prst="rect">
            <a:avLst/>
          </a:prstGeom>
          <a:noFill/>
        </p:spPr>
        <p:txBody>
          <a:bodyPr wrap="square" rtlCol="0">
            <a:spAutoFit/>
          </a:bodyPr>
          <a:lstStyle/>
          <a:p>
            <a:pPr algn="ctr"/>
            <a:r>
              <a:rPr lang="fr-FR" sz="1600" dirty="0" err="1">
                <a:latin typeface="KG Primary Italics" panose="02000506000000020003" pitchFamily="2" charset="0"/>
              </a:rPr>
              <a:t>christmas</a:t>
            </a:r>
            <a:r>
              <a:rPr lang="fr-FR" sz="1600" dirty="0">
                <a:latin typeface="KG Primary Italics" panose="02000506000000020003" pitchFamily="2" charset="0"/>
              </a:rPr>
              <a:t> stars </a:t>
            </a:r>
          </a:p>
        </p:txBody>
      </p:sp>
      <p:sp>
        <p:nvSpPr>
          <p:cNvPr id="69" name="ZoneTexte 68"/>
          <p:cNvSpPr txBox="1"/>
          <p:nvPr/>
        </p:nvSpPr>
        <p:spPr>
          <a:xfrm>
            <a:off x="5554869" y="8226097"/>
            <a:ext cx="1427173" cy="338554"/>
          </a:xfrm>
          <a:prstGeom prst="rect">
            <a:avLst/>
          </a:prstGeom>
          <a:noFill/>
        </p:spPr>
        <p:txBody>
          <a:bodyPr wrap="square" rtlCol="0">
            <a:spAutoFit/>
          </a:bodyPr>
          <a:lstStyle/>
          <a:p>
            <a:r>
              <a:rPr lang="fr-FR" sz="1600" dirty="0" err="1">
                <a:latin typeface="KG Primary Italics" panose="02000506000000020003" pitchFamily="2" charset="0"/>
              </a:rPr>
              <a:t>christmas</a:t>
            </a:r>
            <a:r>
              <a:rPr lang="fr-FR" sz="1600" dirty="0">
                <a:latin typeface="KG Primary Italics" panose="02000506000000020003" pitchFamily="2" charset="0"/>
              </a:rPr>
              <a:t> </a:t>
            </a:r>
            <a:r>
              <a:rPr lang="fr-FR" sz="1600" dirty="0" err="1">
                <a:latin typeface="KG Primary Italics" panose="02000506000000020003" pitchFamily="2" charset="0"/>
              </a:rPr>
              <a:t>card</a:t>
            </a:r>
            <a:endParaRPr lang="fr-FR" sz="1600" dirty="0">
              <a:latin typeface="KG Primary Italics" panose="02000506000000020003" pitchFamily="2" charset="0"/>
            </a:endParaRPr>
          </a:p>
        </p:txBody>
      </p:sp>
      <p:sp>
        <p:nvSpPr>
          <p:cNvPr id="70" name="ZoneTexte 69"/>
          <p:cNvSpPr txBox="1"/>
          <p:nvPr/>
        </p:nvSpPr>
        <p:spPr>
          <a:xfrm>
            <a:off x="4721409" y="9596182"/>
            <a:ext cx="1008022" cy="615553"/>
          </a:xfrm>
          <a:prstGeom prst="rect">
            <a:avLst/>
          </a:prstGeom>
          <a:noFill/>
        </p:spPr>
        <p:txBody>
          <a:bodyPr wrap="square" rtlCol="0">
            <a:spAutoFit/>
          </a:bodyPr>
          <a:lstStyle/>
          <a:p>
            <a:pPr algn="ctr"/>
            <a:r>
              <a:rPr lang="fr-FR" sz="1600" dirty="0" err="1">
                <a:latin typeface="KG Primary Italics" panose="02000506000000020003" pitchFamily="2" charset="0"/>
              </a:rPr>
              <a:t>christmas</a:t>
            </a:r>
            <a:r>
              <a:rPr lang="fr-FR" sz="1800" dirty="0">
                <a:latin typeface="KG Primary Italics" panose="02000506000000020003" pitchFamily="2" charset="0"/>
              </a:rPr>
              <a:t> </a:t>
            </a:r>
            <a:r>
              <a:rPr lang="fr-FR" sz="1600" dirty="0" err="1">
                <a:latin typeface="KG Primary Italics" panose="02000506000000020003" pitchFamily="2" charset="0"/>
              </a:rPr>
              <a:t>present</a:t>
            </a:r>
            <a:endParaRPr lang="fr-FR" sz="1800" dirty="0">
              <a:latin typeface="KG Primary Italics" panose="02000506000000020003" pitchFamily="2" charset="0"/>
            </a:endParaRPr>
          </a:p>
        </p:txBody>
      </p:sp>
      <p:sp>
        <p:nvSpPr>
          <p:cNvPr id="71" name="ZoneTexte 70"/>
          <p:cNvSpPr txBox="1"/>
          <p:nvPr/>
        </p:nvSpPr>
        <p:spPr>
          <a:xfrm>
            <a:off x="72281" y="9734682"/>
            <a:ext cx="1610243" cy="338554"/>
          </a:xfrm>
          <a:prstGeom prst="rect">
            <a:avLst/>
          </a:prstGeom>
          <a:noFill/>
        </p:spPr>
        <p:txBody>
          <a:bodyPr wrap="square" rtlCol="0">
            <a:spAutoFit/>
          </a:bodyPr>
          <a:lstStyle/>
          <a:p>
            <a:pPr algn="ctr"/>
            <a:r>
              <a:rPr lang="fr-FR" sz="1600" dirty="0" err="1">
                <a:latin typeface="KG Primary Italics" panose="02000506000000020003" pitchFamily="2" charset="0"/>
              </a:rPr>
              <a:t>christmas</a:t>
            </a:r>
            <a:r>
              <a:rPr lang="fr-FR" sz="1600" dirty="0">
                <a:latin typeface="KG Primary Italics" panose="02000506000000020003" pitchFamily="2" charset="0"/>
              </a:rPr>
              <a:t> </a:t>
            </a:r>
            <a:r>
              <a:rPr lang="fr-FR" sz="1600" dirty="0" err="1">
                <a:latin typeface="KG Primary Italics" panose="02000506000000020003" pitchFamily="2" charset="0"/>
              </a:rPr>
              <a:t>bells</a:t>
            </a:r>
            <a:r>
              <a:rPr lang="fr-FR" sz="1600" dirty="0">
                <a:latin typeface="KG Primary Italics" panose="02000506000000020003" pitchFamily="2" charset="0"/>
              </a:rPr>
              <a:t>   </a:t>
            </a:r>
          </a:p>
        </p:txBody>
      </p:sp>
      <p:pic>
        <p:nvPicPr>
          <p:cNvPr id="7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294" y="7235668"/>
            <a:ext cx="961526" cy="96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52539" y="7318510"/>
            <a:ext cx="1224892" cy="922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3672" y="8901730"/>
            <a:ext cx="885759" cy="669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 name="Rectangle 74"/>
          <p:cNvSpPr/>
          <p:nvPr/>
        </p:nvSpPr>
        <p:spPr>
          <a:xfrm>
            <a:off x="3240633" y="9676279"/>
            <a:ext cx="1116396" cy="584775"/>
          </a:xfrm>
          <a:prstGeom prst="rect">
            <a:avLst/>
          </a:prstGeom>
        </p:spPr>
        <p:txBody>
          <a:bodyPr wrap="square">
            <a:spAutoFit/>
          </a:bodyPr>
          <a:lstStyle/>
          <a:p>
            <a:pPr algn="ctr"/>
            <a:r>
              <a:rPr lang="fr-FR" sz="1600" dirty="0" err="1">
                <a:solidFill>
                  <a:prstClr val="black"/>
                </a:solidFill>
                <a:latin typeface="KG Primary Italics" panose="02000506000000020003" pitchFamily="2" charset="0"/>
              </a:rPr>
              <a:t>christmas</a:t>
            </a:r>
            <a:r>
              <a:rPr lang="fr-FR" sz="1600" dirty="0">
                <a:solidFill>
                  <a:prstClr val="black"/>
                </a:solidFill>
                <a:latin typeface="KG Primary Italics" panose="02000506000000020003" pitchFamily="2" charset="0"/>
              </a:rPr>
              <a:t> </a:t>
            </a:r>
            <a:r>
              <a:rPr lang="fr-FR" sz="1600" dirty="0" err="1">
                <a:solidFill>
                  <a:prstClr val="black"/>
                </a:solidFill>
                <a:latin typeface="KG Primary Italics" panose="02000506000000020003" pitchFamily="2" charset="0"/>
              </a:rPr>
              <a:t>candles</a:t>
            </a:r>
            <a:r>
              <a:rPr lang="fr-FR" sz="1600" dirty="0">
                <a:solidFill>
                  <a:prstClr val="black"/>
                </a:solidFill>
                <a:latin typeface="KG Primary Italics" panose="02000506000000020003" pitchFamily="2" charset="0"/>
              </a:rPr>
              <a:t> </a:t>
            </a:r>
            <a:endParaRPr lang="fr-FR" dirty="0"/>
          </a:p>
        </p:txBody>
      </p:sp>
      <p:sp>
        <p:nvSpPr>
          <p:cNvPr id="76" name="Rectangle 75"/>
          <p:cNvSpPr/>
          <p:nvPr/>
        </p:nvSpPr>
        <p:spPr>
          <a:xfrm>
            <a:off x="1904641" y="9676279"/>
            <a:ext cx="986083" cy="584775"/>
          </a:xfrm>
          <a:prstGeom prst="rect">
            <a:avLst/>
          </a:prstGeom>
        </p:spPr>
        <p:txBody>
          <a:bodyPr wrap="square">
            <a:spAutoFit/>
          </a:bodyPr>
          <a:lstStyle/>
          <a:p>
            <a:pPr algn="ctr"/>
            <a:r>
              <a:rPr lang="fr-FR" sz="1600" dirty="0" err="1">
                <a:solidFill>
                  <a:prstClr val="black"/>
                </a:solidFill>
                <a:latin typeface="KG Primary Italics" panose="02000506000000020003" pitchFamily="2" charset="0"/>
              </a:rPr>
              <a:t>christmas</a:t>
            </a:r>
            <a:r>
              <a:rPr lang="fr-FR" sz="1600" dirty="0">
                <a:solidFill>
                  <a:prstClr val="black"/>
                </a:solidFill>
                <a:latin typeface="KG Primary Italics" panose="02000506000000020003" pitchFamily="2" charset="0"/>
              </a:rPr>
              <a:t> </a:t>
            </a:r>
            <a:r>
              <a:rPr lang="fr-FR" sz="1600" dirty="0" err="1">
                <a:solidFill>
                  <a:prstClr val="black"/>
                </a:solidFill>
                <a:latin typeface="KG Primary Italics" panose="02000506000000020003" pitchFamily="2" charset="0"/>
              </a:rPr>
              <a:t>stocking</a:t>
            </a:r>
            <a:endParaRPr lang="fr-FR" dirty="0"/>
          </a:p>
        </p:txBody>
      </p:sp>
      <p:pic>
        <p:nvPicPr>
          <p:cNvPr id="77"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4025" y="8847606"/>
            <a:ext cx="926753" cy="926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 name="Picture 8"/>
          <p:cNvPicPr>
            <a:picLocks noChangeAspect="1" noChangeArrowheads="1"/>
          </p:cNvPicPr>
          <p:nvPr/>
        </p:nvPicPr>
        <p:blipFill rotWithShape="1">
          <a:blip r:embed="rId12">
            <a:extLst>
              <a:ext uri="{28A0092B-C50C-407E-A947-70E740481C1C}">
                <a14:useLocalDpi xmlns:a14="http://schemas.microsoft.com/office/drawing/2010/main" val="0"/>
              </a:ext>
            </a:extLst>
          </a:blip>
          <a:srcRect l="15764" t="3358" r="11610" b="20301"/>
          <a:stretch/>
        </p:blipFill>
        <p:spPr bwMode="auto">
          <a:xfrm>
            <a:off x="2072557" y="8714325"/>
            <a:ext cx="650250" cy="97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9" name="Rectangle à coins arrondis 78"/>
          <p:cNvSpPr/>
          <p:nvPr/>
        </p:nvSpPr>
        <p:spPr>
          <a:xfrm>
            <a:off x="3145963" y="1164002"/>
            <a:ext cx="4055443" cy="2400307"/>
          </a:xfrm>
          <a:prstGeom prst="roundRect">
            <a:avLst>
              <a:gd name="adj" fmla="val 4429"/>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0" name="Rectangle 4"/>
          <p:cNvSpPr>
            <a:spLocks noChangeArrowheads="1"/>
          </p:cNvSpPr>
          <p:nvPr/>
        </p:nvSpPr>
        <p:spPr bwMode="auto">
          <a:xfrm>
            <a:off x="3145963" y="1164002"/>
            <a:ext cx="4016259" cy="2385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80000"/>
              </a:lnSpc>
              <a:spcBef>
                <a:spcPct val="0"/>
              </a:spcBef>
              <a:spcAft>
                <a:spcPts val="600"/>
              </a:spcAft>
            </a:pPr>
            <a:r>
              <a:rPr lang="fr-FR" sz="1500" dirty="0">
                <a:latin typeface="KG Primary Italics" panose="02000506000000020003" pitchFamily="2" charset="0"/>
              </a:rPr>
              <a:t>La préparation de Noël commence ici aussi, dés le début du mois de décembre. Les villes se transforment en pays des merveilles pour petits et grands. Un grand sapin, situé au milieu de la ville ou du village est décoré. </a:t>
            </a:r>
          </a:p>
          <a:p>
            <a:pPr lvl="0" defTabSz="914400" fontAlgn="base">
              <a:lnSpc>
                <a:spcPct val="80000"/>
              </a:lnSpc>
              <a:spcBef>
                <a:spcPct val="0"/>
              </a:spcBef>
              <a:spcAft>
                <a:spcPts val="600"/>
              </a:spcAft>
            </a:pPr>
            <a:r>
              <a:rPr lang="fr-FR" sz="1500" dirty="0">
                <a:latin typeface="KG Primary Italics" panose="02000506000000020003" pitchFamily="2" charset="0"/>
              </a:rPr>
              <a:t>The </a:t>
            </a:r>
            <a:r>
              <a:rPr lang="fr-FR" sz="1500" dirty="0" err="1">
                <a:latin typeface="KG Primary Italics" panose="02000506000000020003" pitchFamily="2" charset="0"/>
              </a:rPr>
              <a:t>lighting</a:t>
            </a:r>
            <a:r>
              <a:rPr lang="fr-FR" sz="1500" dirty="0">
                <a:latin typeface="KG Primary Italics" panose="02000506000000020003" pitchFamily="2" charset="0"/>
              </a:rPr>
              <a:t> of the </a:t>
            </a:r>
            <a:r>
              <a:rPr lang="fr-FR" sz="1500" dirty="0" err="1">
                <a:latin typeface="KG Primary Italics" panose="02000506000000020003" pitchFamily="2" charset="0"/>
              </a:rPr>
              <a:t>tree</a:t>
            </a:r>
            <a:r>
              <a:rPr lang="fr-FR" sz="1500" dirty="0">
                <a:latin typeface="KG Primary Italics" panose="02000506000000020003" pitchFamily="2" charset="0"/>
              </a:rPr>
              <a:t> (L’illumination du sapin) est un événement très attendu par la population. Des lumières de toutes les couleurs éclairent les façades des maisons, des images de Santa Claus (c’est le Père Noël pour les Anglophones mais les anglais disent plutôt </a:t>
            </a:r>
            <a:r>
              <a:rPr lang="fr-FR" sz="1500" dirty="0" err="1">
                <a:latin typeface="KG Primary Italics" panose="02000506000000020003" pitchFamily="2" charset="0"/>
              </a:rPr>
              <a:t>Father</a:t>
            </a:r>
            <a:r>
              <a:rPr lang="fr-FR" sz="1500" dirty="0">
                <a:latin typeface="KG Primary Italics" panose="02000506000000020003" pitchFamily="2" charset="0"/>
              </a:rPr>
              <a:t> Christmas) et de ses rennes sont affichées sur les murs. Obligatoire, le bonhomme de neige, en plastique quand il n’y a pas de neige. </a:t>
            </a:r>
            <a:endParaRPr kumimoji="0" lang="fr-FR" altLang="fr-FR" sz="1500" b="0" i="0" strike="noStrike" cap="none" normalizeH="0" baseline="0" dirty="0">
              <a:ln>
                <a:noFill/>
              </a:ln>
              <a:solidFill>
                <a:schemeClr val="tx1"/>
              </a:solidFill>
              <a:effectLst/>
              <a:latin typeface="KG Primary Italics" panose="02000506000000020003" pitchFamily="2" charset="0"/>
              <a:cs typeface="Arial" pitchFamily="34" charset="0"/>
            </a:endParaRPr>
          </a:p>
        </p:txBody>
      </p:sp>
      <p:sp>
        <p:nvSpPr>
          <p:cNvPr id="83" name="Larme 82"/>
          <p:cNvSpPr/>
          <p:nvPr/>
        </p:nvSpPr>
        <p:spPr>
          <a:xfrm>
            <a:off x="3178575" y="789906"/>
            <a:ext cx="407252" cy="326293"/>
          </a:xfrm>
          <a:prstGeom prst="teardrop">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ZoneTexte 83"/>
          <p:cNvSpPr txBox="1"/>
          <p:nvPr/>
        </p:nvSpPr>
        <p:spPr>
          <a:xfrm>
            <a:off x="3599611" y="791705"/>
            <a:ext cx="3224452" cy="348850"/>
          </a:xfrm>
          <a:prstGeom prst="rect">
            <a:avLst/>
          </a:prstGeom>
          <a:noFill/>
        </p:spPr>
        <p:txBody>
          <a:bodyPr wrap="square" lIns="101636" tIns="50818" rIns="101636" bIns="50818" rtlCol="0">
            <a:spAutoFit/>
          </a:bodyPr>
          <a:lstStyle/>
          <a:p>
            <a:r>
              <a:rPr lang="fr-FR" sz="1600" b="1" dirty="0">
                <a:latin typeface="Hachi Maru Pop" pitchFamily="2" charset="-128"/>
                <a:ea typeface="Hachi Maru Pop" pitchFamily="2" charset="-128"/>
                <a:cs typeface="Cavolini" panose="03000502040302020204" pitchFamily="66" charset="0"/>
              </a:rPr>
              <a:t>AUX ETATS-UNIS</a:t>
            </a:r>
          </a:p>
        </p:txBody>
      </p:sp>
      <p:sp>
        <p:nvSpPr>
          <p:cNvPr id="85" name="ZoneTexte 84"/>
          <p:cNvSpPr txBox="1"/>
          <p:nvPr/>
        </p:nvSpPr>
        <p:spPr>
          <a:xfrm>
            <a:off x="3209329" y="755998"/>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2</a:t>
            </a:r>
            <a:endParaRPr lang="fr-FR" sz="1600" dirty="0">
              <a:effectLst>
                <a:outerShdw blurRad="38100" dist="38100" dir="2700000" algn="tl">
                  <a:srgbClr val="000000">
                    <a:alpha val="43137"/>
                  </a:srgbClr>
                </a:outerShdw>
              </a:effectLst>
              <a:latin typeface="Chinacat" panose="00000400000000000000" pitchFamily="2" charset="0"/>
            </a:endParaRPr>
          </a:p>
        </p:txBody>
      </p:sp>
      <p:pic>
        <p:nvPicPr>
          <p:cNvPr id="1032" name="Picture 8"/>
          <p:cNvPicPr>
            <a:picLocks noChangeAspect="1" noChangeArrowheads="1"/>
          </p:cNvPicPr>
          <p:nvPr/>
        </p:nvPicPr>
        <p:blipFill>
          <a:blip r:embed="rId13">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05659" y="5372870"/>
            <a:ext cx="2263387" cy="1394206"/>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6" name="Rectangle 85"/>
          <p:cNvSpPr/>
          <p:nvPr/>
        </p:nvSpPr>
        <p:spPr>
          <a:xfrm>
            <a:off x="3053303" y="4030831"/>
            <a:ext cx="4267049" cy="1403461"/>
          </a:xfrm>
          <a:prstGeom prst="rect">
            <a:avLst/>
          </a:prstGeom>
        </p:spPr>
        <p:txBody>
          <a:bodyPr wrap="square">
            <a:spAutoFit/>
          </a:bodyPr>
          <a:lstStyle/>
          <a:p>
            <a:pPr lvl="0">
              <a:lnSpc>
                <a:spcPct val="150000"/>
              </a:lnSpc>
              <a:tabLst>
                <a:tab pos="5200650" algn="l"/>
              </a:tabLst>
            </a:pPr>
            <a:r>
              <a:rPr lang="fr-FR" sz="1000" dirty="0">
                <a:solidFill>
                  <a:prstClr val="black"/>
                </a:solidFill>
                <a:latin typeface="Short Stack" panose="02010500040000000007" pitchFamily="2" charset="0"/>
              </a:rPr>
              <a:t>1</a:t>
            </a:r>
            <a:r>
              <a:rPr lang="fr-FR" sz="1000" dirty="0">
                <a:solidFill>
                  <a:prstClr val="black"/>
                </a:solidFill>
                <a:latin typeface="Short Stack" panose="02010500040000000007" pitchFamily="2" charset="0"/>
                <a:cs typeface="Dekko" panose="00000500000000000000" pitchFamily="2" charset="0"/>
              </a:rPr>
              <a:t>) Comment les américains appellent-ils le Père Noël ? </a:t>
            </a:r>
          </a:p>
          <a:p>
            <a:pPr lvl="0">
              <a:lnSpc>
                <a:spcPct val="150000"/>
              </a:lnSpc>
              <a:tabLst>
                <a:tab pos="5200650" algn="l"/>
              </a:tabLst>
            </a:pPr>
            <a:r>
              <a:rPr lang="fr-FR" sz="1000" dirty="0">
                <a:solidFill>
                  <a:prstClr val="black"/>
                </a:solidFill>
                <a:latin typeface="Short Stack" panose="02010500040000000007" pitchFamily="2" charset="0"/>
                <a:cs typeface="Dekko" panose="00000500000000000000" pitchFamily="2" charset="0"/>
              </a:rPr>
              <a:t>_________________________________________________</a:t>
            </a:r>
          </a:p>
          <a:p>
            <a:pPr lvl="0">
              <a:lnSpc>
                <a:spcPct val="150000"/>
              </a:lnSpc>
              <a:tabLst>
                <a:tab pos="5200650" algn="l"/>
              </a:tabLst>
            </a:pPr>
            <a:endParaRPr lang="fr-FR" sz="1000" dirty="0">
              <a:solidFill>
                <a:prstClr val="black"/>
              </a:solidFill>
              <a:latin typeface="Short Stack" panose="02010500040000000007" pitchFamily="2" charset="0"/>
              <a:cs typeface="Dekko" panose="00000500000000000000" pitchFamily="2" charset="0"/>
            </a:endParaRPr>
          </a:p>
          <a:p>
            <a:pPr lvl="0">
              <a:lnSpc>
                <a:spcPct val="150000"/>
              </a:lnSpc>
              <a:tabLst>
                <a:tab pos="5200650" algn="l"/>
              </a:tabLst>
            </a:pPr>
            <a:r>
              <a:rPr lang="fr-FR" sz="1000" dirty="0">
                <a:solidFill>
                  <a:prstClr val="black"/>
                </a:solidFill>
                <a:latin typeface="Short Stack" panose="02010500040000000007" pitchFamily="2" charset="0"/>
                <a:cs typeface="Dekko" panose="00000500000000000000" pitchFamily="2" charset="0"/>
              </a:rPr>
              <a:t>2) Avec quoi les américains décorent-ils leurs maisons ?</a:t>
            </a:r>
          </a:p>
          <a:p>
            <a:pPr lvl="0">
              <a:lnSpc>
                <a:spcPct val="150000"/>
              </a:lnSpc>
              <a:tabLst>
                <a:tab pos="5200650" algn="l"/>
              </a:tabLst>
            </a:pPr>
            <a:r>
              <a:rPr lang="fr-FR" sz="1000" dirty="0">
                <a:solidFill>
                  <a:prstClr val="black"/>
                </a:solidFill>
                <a:latin typeface="Short Stack" panose="02010500040000000007" pitchFamily="2" charset="0"/>
                <a:cs typeface="Dekko" panose="00000500000000000000" pitchFamily="2" charset="0"/>
              </a:rPr>
              <a:t>_________________________________________________</a:t>
            </a:r>
          </a:p>
          <a:p>
            <a:pPr lvl="0">
              <a:lnSpc>
                <a:spcPct val="80000"/>
              </a:lnSpc>
            </a:pPr>
            <a:endParaRPr lang="fr-FR" sz="1200" dirty="0">
              <a:solidFill>
                <a:prstClr val="black"/>
              </a:solidFill>
              <a:latin typeface="Dekko" panose="00000500000000000000" pitchFamily="2" charset="0"/>
              <a:cs typeface="Dekko" panose="00000500000000000000" pitchFamily="2" charset="0"/>
            </a:endParaRPr>
          </a:p>
        </p:txBody>
      </p:sp>
      <p:pic>
        <p:nvPicPr>
          <p:cNvPr id="33" name="Picture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83478" y="5364510"/>
            <a:ext cx="1086145" cy="1357682"/>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32860" y="8799401"/>
            <a:ext cx="78105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 name="ZoneTexte 86"/>
          <p:cNvSpPr txBox="1"/>
          <p:nvPr/>
        </p:nvSpPr>
        <p:spPr>
          <a:xfrm>
            <a:off x="6121043" y="9778484"/>
            <a:ext cx="1008022" cy="338554"/>
          </a:xfrm>
          <a:prstGeom prst="rect">
            <a:avLst/>
          </a:prstGeom>
          <a:noFill/>
        </p:spPr>
        <p:txBody>
          <a:bodyPr wrap="square" rtlCol="0">
            <a:spAutoFit/>
          </a:bodyPr>
          <a:lstStyle/>
          <a:p>
            <a:pPr algn="ctr"/>
            <a:r>
              <a:rPr lang="fr-FR" sz="1600" dirty="0" err="1">
                <a:latin typeface="KG Primary Italics" panose="02000506000000020003" pitchFamily="2" charset="0"/>
              </a:rPr>
              <a:t>snowman</a:t>
            </a:r>
            <a:endParaRPr lang="fr-FR" sz="1800" dirty="0">
              <a:latin typeface="KG Primary Italics" panose="02000506000000020003" pitchFamily="2" charset="0"/>
            </a:endParaRPr>
          </a:p>
        </p:txBody>
      </p:sp>
      <p:sp>
        <p:nvSpPr>
          <p:cNvPr id="5" name="ZoneTexte 4">
            <a:extLst>
              <a:ext uri="{FF2B5EF4-FFF2-40B4-BE49-F238E27FC236}">
                <a16:creationId xmlns:a16="http://schemas.microsoft.com/office/drawing/2014/main" id="{2B0C59A9-755C-7F32-739B-A7BE4817FCA8}"/>
              </a:ext>
            </a:extLst>
          </p:cNvPr>
          <p:cNvSpPr txBox="1"/>
          <p:nvPr/>
        </p:nvSpPr>
        <p:spPr>
          <a:xfrm>
            <a:off x="3109096" y="3756199"/>
            <a:ext cx="2263387" cy="261610"/>
          </a:xfrm>
          <a:prstGeom prst="rect">
            <a:avLst/>
          </a:prstGeom>
          <a:solidFill>
            <a:schemeClr val="accent4">
              <a:lumMod val="40000"/>
              <a:lumOff val="60000"/>
            </a:schemeClr>
          </a:solidFill>
        </p:spPr>
        <p:txBody>
          <a:bodyPr wrap="square">
            <a:spAutoFit/>
          </a:bodyPr>
          <a:lstStyle/>
          <a:p>
            <a:pPr lvl="0"/>
            <a:r>
              <a:rPr lang="fr-FR" sz="1100" b="1" dirty="0">
                <a:solidFill>
                  <a:schemeClr val="accent4">
                    <a:lumMod val="75000"/>
                  </a:schemeClr>
                </a:solidFill>
                <a:latin typeface="Cavolini" panose="03000502040302020204" pitchFamily="66" charset="0"/>
                <a:ea typeface="Chewy" panose="02000000000000000000" pitchFamily="2" charset="0"/>
                <a:cs typeface="Cavolini" panose="03000502040302020204" pitchFamily="66" charset="0"/>
              </a:rPr>
              <a:t>2) Réponds aux questions.</a:t>
            </a:r>
            <a:endParaRPr lang="fr-FR" sz="1100" b="1" dirty="0">
              <a:solidFill>
                <a:schemeClr val="accent4">
                  <a:lumMod val="75000"/>
                </a:schemeClr>
              </a:solidFill>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11869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156866" y="1764110"/>
            <a:ext cx="4224885" cy="4752528"/>
          </a:xfrm>
          <a:prstGeom prst="rect">
            <a:avLst/>
          </a:prstGeom>
          <a: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a:solidFill>
              <a:schemeClr val="accent4">
                <a:lumMod val="40000"/>
                <a:lumOff val="6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Organigramme : Document 66"/>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 name="Rectangle 3"/>
          <p:cNvSpPr/>
          <p:nvPr/>
        </p:nvSpPr>
        <p:spPr>
          <a:xfrm>
            <a:off x="2488787" y="0"/>
            <a:ext cx="2354885"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Christmas</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10" name="ZoneTexte 9"/>
          <p:cNvSpPr txBox="1"/>
          <p:nvPr/>
        </p:nvSpPr>
        <p:spPr>
          <a:xfrm>
            <a:off x="174526" y="1764110"/>
            <a:ext cx="4171491" cy="548905"/>
          </a:xfrm>
          <a:prstGeom prst="rect">
            <a:avLst/>
          </a:prstGeom>
          <a:noFill/>
        </p:spPr>
        <p:txBody>
          <a:bodyPr wrap="square" lIns="101636" tIns="50818" rIns="101636" bIns="50818" rtlCol="0">
            <a:spAutoFit/>
          </a:bodyPr>
          <a:lstStyle/>
          <a:p>
            <a:pPr algn="ctr">
              <a:spcAft>
                <a:spcPts val="600"/>
              </a:spcAft>
            </a:pPr>
            <a:r>
              <a:rPr lang="fr-FR" sz="1200" b="1" dirty="0">
                <a:latin typeface="Cavolini" panose="03000502040302020204" pitchFamily="66" charset="0"/>
                <a:cs typeface="Cavolini" panose="03000502040302020204" pitchFamily="66" charset="0"/>
              </a:rPr>
              <a:t>La</a:t>
            </a:r>
            <a:r>
              <a:rPr lang="fr-FR" sz="1200" b="1" u="sng" dirty="0">
                <a:latin typeface="Cavolini" panose="03000502040302020204" pitchFamily="66" charset="0"/>
                <a:cs typeface="Cavolini" panose="03000502040302020204" pitchFamily="66" charset="0"/>
              </a:rPr>
              <a:t> </a:t>
            </a:r>
            <a:r>
              <a:rPr lang="fr-FR" sz="1200" b="1" dirty="0">
                <a:latin typeface="Cavolini" panose="03000502040302020204" pitchFamily="66" charset="0"/>
                <a:cs typeface="Cavolini" panose="03000502040302020204" pitchFamily="66" charset="0"/>
              </a:rPr>
              <a:t>chanson : </a:t>
            </a:r>
          </a:p>
          <a:p>
            <a:pPr algn="ctr"/>
            <a:r>
              <a:rPr lang="fr-FR" sz="1200" dirty="0">
                <a:latin typeface="Cavolini" panose="03000502040302020204" pitchFamily="66" charset="0"/>
                <a:cs typeface="Cavolini" panose="03000502040302020204" pitchFamily="66" charset="0"/>
              </a:rPr>
              <a:t>Santa Claus </a:t>
            </a:r>
            <a:r>
              <a:rPr lang="fr-FR" sz="1200" dirty="0" err="1">
                <a:latin typeface="Cavolini" panose="03000502040302020204" pitchFamily="66" charset="0"/>
                <a:cs typeface="Cavolini" panose="03000502040302020204" pitchFamily="66" charset="0"/>
              </a:rPr>
              <a:t>is</a:t>
            </a:r>
            <a:r>
              <a:rPr lang="fr-FR" sz="1200" dirty="0">
                <a:latin typeface="Cavolini" panose="03000502040302020204" pitchFamily="66" charset="0"/>
                <a:cs typeface="Cavolini" panose="03000502040302020204" pitchFamily="66" charset="0"/>
              </a:rPr>
              <a:t> _______________ to ________</a:t>
            </a:r>
          </a:p>
        </p:txBody>
      </p:sp>
      <p:sp>
        <p:nvSpPr>
          <p:cNvPr id="65" name="Rectangle à coins arrondis 64"/>
          <p:cNvSpPr/>
          <p:nvPr/>
        </p:nvSpPr>
        <p:spPr>
          <a:xfrm>
            <a:off x="6022558" y="179934"/>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518181"/>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189307"/>
            <a:ext cx="1149555"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Civilisation</a:t>
            </a:r>
            <a:endParaRPr lang="fr-FR" sz="1100" dirty="0">
              <a:ln w="12700">
                <a:solidFill>
                  <a:schemeClr val="bg1"/>
                </a:solidFill>
                <a:prstDash val="solid"/>
              </a:ln>
              <a:latin typeface="Fineliner Script" pitchFamily="50" charset="0"/>
            </a:endParaRPr>
          </a:p>
        </p:txBody>
      </p:sp>
      <p:sp>
        <p:nvSpPr>
          <p:cNvPr id="30" name="ZoneTexte 29"/>
          <p:cNvSpPr txBox="1"/>
          <p:nvPr/>
        </p:nvSpPr>
        <p:spPr>
          <a:xfrm>
            <a:off x="6192961" y="518181"/>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29" name="Rectangle 4"/>
          <p:cNvSpPr>
            <a:spLocks noChangeArrowheads="1"/>
          </p:cNvSpPr>
          <p:nvPr/>
        </p:nvSpPr>
        <p:spPr bwMode="auto">
          <a:xfrm>
            <a:off x="191032" y="2280363"/>
            <a:ext cx="4201729" cy="408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140000"/>
              </a:lnSpc>
              <a:spcBef>
                <a:spcPct val="0"/>
              </a:spcBef>
              <a:spcAft>
                <a:spcPts val="600"/>
              </a:spcAft>
            </a:pPr>
            <a:r>
              <a:rPr lang="en-US" sz="1050" b="1" dirty="0">
                <a:latin typeface="Cavolini" panose="03000502040302020204" pitchFamily="66" charset="0"/>
                <a:cs typeface="Cavolini" panose="03000502040302020204" pitchFamily="66" charset="0"/>
              </a:rPr>
              <a:t>Refrain</a:t>
            </a:r>
            <a:r>
              <a:rPr lang="en-US" sz="1050" dirty="0">
                <a:latin typeface="Cavolini" panose="03000502040302020204" pitchFamily="66" charset="0"/>
                <a:cs typeface="Cavolini" panose="03000502040302020204" pitchFamily="66" charset="0"/>
              </a:rPr>
              <a:t> :</a:t>
            </a:r>
          </a:p>
          <a:p>
            <a:pPr lvl="0" defTabSz="914400" fontAlgn="base">
              <a:lnSpc>
                <a:spcPct val="140000"/>
              </a:lnSpc>
              <a:spcBef>
                <a:spcPct val="0"/>
              </a:spcBef>
            </a:pPr>
            <a:r>
              <a:rPr lang="en-US" sz="1050" dirty="0">
                <a:latin typeface="Cavolini" panose="03000502040302020204" pitchFamily="66" charset="0"/>
                <a:cs typeface="Cavolini" panose="03000502040302020204" pitchFamily="66" charset="0"/>
              </a:rPr>
              <a:t>You better _____________ out</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You better not ___________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Better not 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I'm telling you 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Santa Claus is __________________ to ______________</a:t>
            </a:r>
          </a:p>
          <a:p>
            <a:pPr lvl="0" defTabSz="914400" fontAlgn="base">
              <a:spcBef>
                <a:spcPct val="0"/>
              </a:spcBef>
            </a:pPr>
            <a:endParaRPr lang="en-US" sz="1050" b="1" dirty="0">
              <a:latin typeface="Cavolini" panose="03000502040302020204" pitchFamily="66" charset="0"/>
              <a:cs typeface="Cavolini" panose="03000502040302020204" pitchFamily="66" charset="0"/>
            </a:endParaRPr>
          </a:p>
          <a:p>
            <a:pPr lvl="0" defTabSz="914400" fontAlgn="base">
              <a:lnSpc>
                <a:spcPct val="150000"/>
              </a:lnSpc>
              <a:spcBef>
                <a:spcPct val="0"/>
              </a:spcBef>
            </a:pPr>
            <a:r>
              <a:rPr lang="en-US" sz="1050" b="1" dirty="0">
                <a:latin typeface="Cavolini" panose="03000502040302020204" pitchFamily="66" charset="0"/>
                <a:cs typeface="Cavolini" panose="03000502040302020204" pitchFamily="66" charset="0"/>
              </a:rPr>
              <a:t>1) </a:t>
            </a:r>
            <a:r>
              <a:rPr lang="en-US" sz="1050" dirty="0">
                <a:latin typeface="Cavolini" panose="03000502040302020204" pitchFamily="66" charset="0"/>
                <a:cs typeface="Cavolini" panose="03000502040302020204" pitchFamily="66" charset="0"/>
              </a:rPr>
              <a:t>He's making a 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And checking it __________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He’s </a:t>
            </a:r>
            <a:r>
              <a:rPr lang="en-US" sz="1050" dirty="0" err="1">
                <a:latin typeface="Cavolini" panose="03000502040302020204" pitchFamily="66" charset="0"/>
                <a:cs typeface="Cavolini" panose="03000502040302020204" pitchFamily="66" charset="0"/>
              </a:rPr>
              <a:t>gonna</a:t>
            </a:r>
            <a:r>
              <a:rPr lang="en-US" sz="1050" dirty="0">
                <a:latin typeface="Cavolini" panose="03000502040302020204" pitchFamily="66" charset="0"/>
                <a:cs typeface="Cavolini" panose="03000502040302020204" pitchFamily="66" charset="0"/>
              </a:rPr>
              <a:t> __________ out </a:t>
            </a:r>
          </a:p>
          <a:p>
            <a:pPr lvl="0" defTabSz="914400" fontAlgn="base">
              <a:lnSpc>
                <a:spcPct val="150000"/>
              </a:lnSpc>
              <a:spcBef>
                <a:spcPct val="0"/>
              </a:spcBef>
            </a:pPr>
            <a:r>
              <a:rPr lang="en-US" sz="1050" dirty="0">
                <a:latin typeface="Cavolini" panose="03000502040302020204" pitchFamily="66" charset="0"/>
                <a:cs typeface="Cavolini" panose="03000502040302020204" pitchFamily="66" charset="0"/>
              </a:rPr>
              <a:t>Who’s ________________ or _________</a:t>
            </a:r>
          </a:p>
          <a:p>
            <a:pPr lvl="0" defTabSz="914400" fontAlgn="base">
              <a:lnSpc>
                <a:spcPct val="150000"/>
              </a:lnSpc>
              <a:spcBef>
                <a:spcPct val="0"/>
              </a:spcBef>
            </a:pPr>
            <a:r>
              <a:rPr lang="en-US" sz="1050" dirty="0">
                <a:latin typeface="Cavolini" panose="03000502040302020204" pitchFamily="66" charset="0"/>
                <a:cs typeface="Cavolini" panose="03000502040302020204" pitchFamily="66" charset="0"/>
              </a:rPr>
              <a:t>Santa Claus is ___________________ to ____________ .</a:t>
            </a:r>
            <a:br>
              <a:rPr lang="en-US" sz="1050" dirty="0">
                <a:latin typeface="Cavolini" panose="03000502040302020204" pitchFamily="66" charset="0"/>
                <a:cs typeface="Cavolini" panose="03000502040302020204" pitchFamily="66" charset="0"/>
              </a:rPr>
            </a:br>
            <a:endParaRPr lang="en-US" sz="1050" dirty="0">
              <a:latin typeface="Cavolini" panose="03000502040302020204" pitchFamily="66" charset="0"/>
              <a:cs typeface="Cavolini" panose="03000502040302020204" pitchFamily="66" charset="0"/>
            </a:endParaRPr>
          </a:p>
          <a:p>
            <a:pPr lvl="0" defTabSz="914400" fontAlgn="base">
              <a:lnSpc>
                <a:spcPct val="150000"/>
              </a:lnSpc>
              <a:spcBef>
                <a:spcPct val="0"/>
              </a:spcBef>
            </a:pPr>
            <a:r>
              <a:rPr lang="en-US" sz="1050" b="1" dirty="0">
                <a:latin typeface="Cavolini" panose="03000502040302020204" pitchFamily="66" charset="0"/>
                <a:cs typeface="Cavolini" panose="03000502040302020204" pitchFamily="66" charset="0"/>
              </a:rPr>
              <a:t>2) </a:t>
            </a:r>
            <a:r>
              <a:rPr lang="en-US" sz="1050" dirty="0">
                <a:latin typeface="Cavolini" panose="03000502040302020204" pitchFamily="66" charset="0"/>
                <a:cs typeface="Cavolini" panose="03000502040302020204" pitchFamily="66" charset="0"/>
              </a:rPr>
              <a:t>He sees you when you’re __________________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He knows when you’re _____________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He knows if you've been _______ or ____________</a:t>
            </a:r>
            <a:br>
              <a:rPr lang="en-US" sz="1050" dirty="0">
                <a:latin typeface="Cavolini" panose="03000502040302020204" pitchFamily="66" charset="0"/>
                <a:cs typeface="Cavolini" panose="03000502040302020204" pitchFamily="66" charset="0"/>
              </a:rPr>
            </a:br>
            <a:r>
              <a:rPr lang="en-US" sz="1050" dirty="0">
                <a:latin typeface="Cavolini" panose="03000502040302020204" pitchFamily="66" charset="0"/>
                <a:cs typeface="Cavolini" panose="03000502040302020204" pitchFamily="66" charset="0"/>
              </a:rPr>
              <a:t>So be good for goodness ___________ !</a:t>
            </a:r>
            <a:endParaRPr kumimoji="0" lang="fr-FR" altLang="fr-FR" sz="1050" i="0" strike="noStrike" cap="none" normalizeH="0" baseline="0" dirty="0">
              <a:ln>
                <a:noFill/>
              </a:ln>
              <a:solidFill>
                <a:schemeClr val="tx1"/>
              </a:solidFill>
              <a:effectLst/>
              <a:latin typeface="Cavolini" panose="03000502040302020204" pitchFamily="66" charset="0"/>
              <a:cs typeface="Cavolini" panose="03000502040302020204" pitchFamily="66" charset="0"/>
            </a:endParaRPr>
          </a:p>
        </p:txBody>
      </p:sp>
      <p:pic>
        <p:nvPicPr>
          <p:cNvPr id="56"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642"/>
          <a:stretch/>
        </p:blipFill>
        <p:spPr bwMode="auto">
          <a:xfrm>
            <a:off x="3454586" y="8975887"/>
            <a:ext cx="728196" cy="1009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4163" t="-3461" r="-2115" b="15116"/>
          <a:stretch/>
        </p:blipFill>
        <p:spPr bwMode="auto">
          <a:xfrm>
            <a:off x="4392761" y="7735295"/>
            <a:ext cx="957520" cy="720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3997" y="7405421"/>
            <a:ext cx="836688" cy="1181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6440" y="7533085"/>
            <a:ext cx="961526" cy="96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54571" y="7570894"/>
            <a:ext cx="1224892" cy="922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3672" y="9172401"/>
            <a:ext cx="885759" cy="669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4025" y="9118277"/>
            <a:ext cx="926753" cy="926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 name="Picture 8"/>
          <p:cNvPicPr>
            <a:picLocks noChangeAspect="1" noChangeArrowheads="1"/>
          </p:cNvPicPr>
          <p:nvPr/>
        </p:nvPicPr>
        <p:blipFill rotWithShape="1">
          <a:blip r:embed="rId12">
            <a:extLst>
              <a:ext uri="{28A0092B-C50C-407E-A947-70E740481C1C}">
                <a14:useLocalDpi xmlns:a14="http://schemas.microsoft.com/office/drawing/2010/main" val="0"/>
              </a:ext>
            </a:extLst>
          </a:blip>
          <a:srcRect l="15764" t="3358" r="11610" b="20301"/>
          <a:stretch/>
        </p:blipFill>
        <p:spPr bwMode="auto">
          <a:xfrm>
            <a:off x="2072557" y="8984996"/>
            <a:ext cx="650250" cy="97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2860" y="9070072"/>
            <a:ext cx="78105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Rectangle 42">
            <a:extLst>
              <a:ext uri="{FF2B5EF4-FFF2-40B4-BE49-F238E27FC236}">
                <a16:creationId xmlns:a16="http://schemas.microsoft.com/office/drawing/2014/main" id="{FF276399-DC0A-4D4A-846F-4F5F3BEF33BA}"/>
              </a:ext>
            </a:extLst>
          </p:cNvPr>
          <p:cNvSpPr/>
          <p:nvPr/>
        </p:nvSpPr>
        <p:spPr>
          <a:xfrm>
            <a:off x="102678" y="1194025"/>
            <a:ext cx="4464750" cy="400110"/>
          </a:xfrm>
          <a:prstGeom prst="rect">
            <a:avLst/>
          </a:prstGeom>
        </p:spPr>
        <p:txBody>
          <a:bodyPr wrap="square">
            <a:spAutoFit/>
          </a:bodyPr>
          <a:lstStyle/>
          <a:p>
            <a:pPr lvl="0"/>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coming</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watch</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why</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list</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good,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find</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cry</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naughty</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sleeping, pout,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nice</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town</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sake</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awake</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bad</a:t>
            </a:r>
            <a:r>
              <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10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twice</a:t>
            </a:r>
            <a:endPar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p:txBody>
      </p:sp>
      <p:sp>
        <p:nvSpPr>
          <p:cNvPr id="44" name="Rectangle 43">
            <a:extLst>
              <a:ext uri="{FF2B5EF4-FFF2-40B4-BE49-F238E27FC236}">
                <a16:creationId xmlns:a16="http://schemas.microsoft.com/office/drawing/2014/main" id="{A82FAF0F-6D8C-3E47-BFAC-0E901859F88E}"/>
              </a:ext>
            </a:extLst>
          </p:cNvPr>
          <p:cNvSpPr/>
          <p:nvPr/>
        </p:nvSpPr>
        <p:spPr>
          <a:xfrm>
            <a:off x="135560" y="6940070"/>
            <a:ext cx="7099832" cy="738664"/>
          </a:xfrm>
          <a:prstGeom prst="rect">
            <a:avLst/>
          </a:prstGeom>
        </p:spPr>
        <p:txBody>
          <a:bodyPr wrap="square">
            <a:spAutoFit/>
          </a:bodyPr>
          <a:lstStyle/>
          <a:p>
            <a:pPr>
              <a:lnSpc>
                <a:spcPct val="150000"/>
              </a:lnSpc>
            </a:pPr>
            <a:r>
              <a:rPr lang="fr-FR" sz="1050" dirty="0">
                <a:latin typeface="Short Stack" panose="02010500040000000007" pitchFamily="2" charset="77"/>
              </a:rPr>
              <a:t>the </a:t>
            </a:r>
            <a:r>
              <a:rPr lang="fr-FR" sz="1050" dirty="0" err="1">
                <a:latin typeface="Short Stack" panose="02010500040000000007" pitchFamily="2" charset="77"/>
              </a:rPr>
              <a:t>present</a:t>
            </a:r>
            <a:r>
              <a:rPr lang="fr-FR" sz="1050" dirty="0">
                <a:latin typeface="Short Stack" panose="02010500040000000007" pitchFamily="2" charset="77"/>
              </a:rPr>
              <a:t>, the </a:t>
            </a:r>
            <a:r>
              <a:rPr lang="fr-FR" sz="1050" dirty="0" err="1">
                <a:latin typeface="Short Stack" panose="02010500040000000007" pitchFamily="2" charset="77"/>
              </a:rPr>
              <a:t>card</a:t>
            </a:r>
            <a:r>
              <a:rPr lang="fr-FR" sz="1050" dirty="0">
                <a:latin typeface="Short Stack" panose="02010500040000000007" pitchFamily="2" charset="77"/>
              </a:rPr>
              <a:t>, </a:t>
            </a:r>
            <a:r>
              <a:rPr lang="fr-FR" sz="1050" dirty="0" err="1">
                <a:latin typeface="Short Stack" panose="02010500040000000007" pitchFamily="2" charset="77"/>
              </a:rPr>
              <a:t>Father</a:t>
            </a:r>
            <a:r>
              <a:rPr lang="fr-FR" sz="1050" dirty="0">
                <a:latin typeface="Short Stack" panose="02010500040000000007" pitchFamily="2" charset="77"/>
              </a:rPr>
              <a:t> Christmas ou Santa Claus, the </a:t>
            </a:r>
            <a:r>
              <a:rPr lang="fr-FR" sz="1050" dirty="0" err="1">
                <a:solidFill>
                  <a:prstClr val="black"/>
                </a:solidFill>
                <a:latin typeface="Short Stack" panose="02010500040000000007" pitchFamily="2" charset="77"/>
              </a:rPr>
              <a:t>candles</a:t>
            </a:r>
            <a:r>
              <a:rPr lang="fr-FR" sz="1050" dirty="0">
                <a:solidFill>
                  <a:prstClr val="black"/>
                </a:solidFill>
                <a:latin typeface="Short Stack" panose="02010500040000000007" pitchFamily="2" charset="77"/>
              </a:rPr>
              <a:t>, </a:t>
            </a:r>
            <a:r>
              <a:rPr lang="fr-FR" sz="1050" dirty="0" err="1">
                <a:latin typeface="Short Stack" panose="02010500040000000007" pitchFamily="2" charset="77"/>
              </a:rPr>
              <a:t>christmas</a:t>
            </a:r>
            <a:r>
              <a:rPr lang="fr-FR" sz="1050" dirty="0">
                <a:latin typeface="Short Stack" panose="02010500040000000007" pitchFamily="2" charset="77"/>
              </a:rPr>
              <a:t> </a:t>
            </a:r>
            <a:r>
              <a:rPr lang="fr-FR" sz="1050" dirty="0" err="1">
                <a:latin typeface="Short Stack" panose="02010500040000000007" pitchFamily="2" charset="77"/>
              </a:rPr>
              <a:t>tree</a:t>
            </a:r>
            <a:r>
              <a:rPr lang="fr-FR" sz="1050" dirty="0">
                <a:latin typeface="Short Stack" panose="02010500040000000007" pitchFamily="2" charset="77"/>
              </a:rPr>
              <a:t>, the </a:t>
            </a:r>
            <a:r>
              <a:rPr lang="fr-FR" sz="1050" dirty="0" err="1">
                <a:latin typeface="Short Stack" panose="02010500040000000007" pitchFamily="2" charset="77"/>
              </a:rPr>
              <a:t>snowman</a:t>
            </a:r>
            <a:r>
              <a:rPr lang="fr-FR" sz="1050" dirty="0">
                <a:latin typeface="Short Stack" panose="02010500040000000007" pitchFamily="2" charset="77"/>
              </a:rPr>
              <a:t>, the stars, </a:t>
            </a:r>
            <a:r>
              <a:rPr lang="fr-FR" sz="1050" dirty="0" err="1">
                <a:solidFill>
                  <a:prstClr val="black"/>
                </a:solidFill>
                <a:latin typeface="Short Stack" panose="02010500040000000007" pitchFamily="2" charset="77"/>
              </a:rPr>
              <a:t>christmas</a:t>
            </a:r>
            <a:r>
              <a:rPr lang="fr-FR" sz="1050" dirty="0">
                <a:solidFill>
                  <a:prstClr val="black"/>
                </a:solidFill>
                <a:latin typeface="Short Stack" panose="02010500040000000007" pitchFamily="2" charset="77"/>
              </a:rPr>
              <a:t> </a:t>
            </a:r>
            <a:r>
              <a:rPr lang="fr-FR" sz="1050" dirty="0" err="1">
                <a:solidFill>
                  <a:prstClr val="black"/>
                </a:solidFill>
                <a:latin typeface="Short Stack" panose="02010500040000000007" pitchFamily="2" charset="77"/>
              </a:rPr>
              <a:t>stocking</a:t>
            </a:r>
            <a:r>
              <a:rPr lang="fr-FR" sz="1050" dirty="0">
                <a:solidFill>
                  <a:prstClr val="black"/>
                </a:solidFill>
                <a:latin typeface="Short Stack" panose="02010500040000000007" pitchFamily="2" charset="77"/>
              </a:rPr>
              <a:t>, the </a:t>
            </a:r>
            <a:r>
              <a:rPr lang="fr-FR" sz="1050" dirty="0" err="1">
                <a:latin typeface="Short Stack" panose="02010500040000000007" pitchFamily="2" charset="77"/>
              </a:rPr>
              <a:t>bells</a:t>
            </a:r>
            <a:r>
              <a:rPr lang="fr-FR" sz="1050" dirty="0">
                <a:latin typeface="Short Stack" panose="02010500040000000007" pitchFamily="2" charset="77"/>
              </a:rPr>
              <a:t>, the </a:t>
            </a:r>
            <a:r>
              <a:rPr lang="fr-FR" sz="1050" dirty="0" err="1">
                <a:latin typeface="Short Stack" panose="02010500040000000007" pitchFamily="2" charset="77"/>
              </a:rPr>
              <a:t>ball</a:t>
            </a:r>
            <a:endParaRPr lang="fr-FR" sz="1050" dirty="0">
              <a:latin typeface="Short Stack" panose="02010500040000000007" pitchFamily="2" charset="77"/>
            </a:endParaRPr>
          </a:p>
          <a:p>
            <a:endParaRPr lang="fr-FR" sz="1050" dirty="0">
              <a:latin typeface="KG Primary Italics" panose="02000506000000020003" pitchFamily="2" charset="0"/>
            </a:endParaRPr>
          </a:p>
        </p:txBody>
      </p:sp>
      <p:pic>
        <p:nvPicPr>
          <p:cNvPr id="45" name="Picture 5">
            <a:extLst>
              <a:ext uri="{FF2B5EF4-FFF2-40B4-BE49-F238E27FC236}">
                <a16:creationId xmlns:a16="http://schemas.microsoft.com/office/drawing/2014/main" id="{FB06D35A-16CD-534A-B914-09EAA04C411D}"/>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37032" y="3063618"/>
            <a:ext cx="2736050" cy="374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Rectangle 45">
            <a:extLst>
              <a:ext uri="{FF2B5EF4-FFF2-40B4-BE49-F238E27FC236}">
                <a16:creationId xmlns:a16="http://schemas.microsoft.com/office/drawing/2014/main" id="{3615C2D5-B6DB-7146-A19D-54B109A95246}"/>
              </a:ext>
            </a:extLst>
          </p:cNvPr>
          <p:cNvSpPr/>
          <p:nvPr/>
        </p:nvSpPr>
        <p:spPr>
          <a:xfrm>
            <a:off x="4524771" y="1424320"/>
            <a:ext cx="2736051" cy="1615827"/>
          </a:xfrm>
          <a:prstGeom prst="rect">
            <a:avLst/>
          </a:prstGeom>
        </p:spPr>
        <p:txBody>
          <a:bodyPr wrap="square">
            <a:spAutoFit/>
          </a:bodyPr>
          <a:lstStyle/>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stars are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yellow</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gold</a:t>
            </a: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snowman</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grey</a:t>
            </a:r>
            <a:endPar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candles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are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red</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and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yellow</a:t>
            </a:r>
            <a:endPar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christmas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tree</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green</a:t>
            </a: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Father</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Christmas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red</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and white</a:t>
            </a: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One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present</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pink</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one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blue</a:t>
            </a:r>
            <a:endPar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balls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are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yellow</a:t>
            </a:r>
            <a:endPar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a:p>
            <a:pPr lvl="0"/>
            <a:r>
              <a:rPr lang="fr-FR" sz="900" spc="-3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spc="-3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christmas</a:t>
            </a:r>
            <a:r>
              <a:rPr lang="fr-FR" sz="900" spc="-3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spc="-3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stocking</a:t>
            </a:r>
            <a:r>
              <a:rPr lang="fr-FR" sz="900" spc="-3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spc="-3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spc="-3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spc="-3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red</a:t>
            </a:r>
            <a:r>
              <a:rPr lang="fr-FR" sz="900" spc="-3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and green</a:t>
            </a: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bells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are orange</a:t>
            </a: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Reineer</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brown</a:t>
            </a:r>
            <a:endPar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a:p>
            <a:pPr lvl="0"/>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The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angel</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is</a:t>
            </a:r>
            <a:r>
              <a:rPr lang="fr-FR" sz="900" dirty="0">
                <a:solidFill>
                  <a:prstClr val="black"/>
                </a:solidFill>
                <a:latin typeface="Short Stack" panose="02010500040000000007" pitchFamily="2" charset="77"/>
                <a:ea typeface="charleeboots" panose="02000603000000000000" pitchFamily="2" charset="-34"/>
                <a:cs typeface="charleeboots" panose="02000603000000000000" pitchFamily="2" charset="-34"/>
              </a:rPr>
              <a:t> </a:t>
            </a:r>
            <a:r>
              <a:rPr lang="fr-FR" sz="900" dirty="0" err="1">
                <a:solidFill>
                  <a:prstClr val="black"/>
                </a:solidFill>
                <a:latin typeface="Short Stack" panose="02010500040000000007" pitchFamily="2" charset="77"/>
                <a:ea typeface="charleeboots" panose="02000603000000000000" pitchFamily="2" charset="-34"/>
                <a:cs typeface="charleeboots" panose="02000603000000000000" pitchFamily="2" charset="-34"/>
              </a:rPr>
              <a:t>purple</a:t>
            </a:r>
            <a:endParaRPr lang="fr-FR" sz="1000" dirty="0">
              <a:solidFill>
                <a:prstClr val="black"/>
              </a:solidFill>
              <a:latin typeface="Short Stack" panose="02010500040000000007" pitchFamily="2" charset="77"/>
              <a:ea typeface="charleeboots" panose="02000603000000000000" pitchFamily="2" charset="-34"/>
              <a:cs typeface="charleeboots" panose="02000603000000000000" pitchFamily="2" charset="-34"/>
            </a:endParaRPr>
          </a:p>
        </p:txBody>
      </p:sp>
      <p:pic>
        <p:nvPicPr>
          <p:cNvPr id="5" name="Image 4">
            <a:extLst>
              <a:ext uri="{FF2B5EF4-FFF2-40B4-BE49-F238E27FC236}">
                <a16:creationId xmlns:a16="http://schemas.microsoft.com/office/drawing/2014/main" id="{4180A40C-9901-5244-BD04-3FAB63078E01}"/>
              </a:ext>
            </a:extLst>
          </p:cNvPr>
          <p:cNvPicPr>
            <a:picLocks noChangeAspect="1"/>
          </p:cNvPicPr>
          <p:nvPr/>
        </p:nvPicPr>
        <p:blipFill>
          <a:blip r:embed="rId16"/>
          <a:stretch>
            <a:fillRect/>
          </a:stretch>
        </p:blipFill>
        <p:spPr>
          <a:xfrm>
            <a:off x="3242077" y="7739272"/>
            <a:ext cx="563292" cy="632375"/>
          </a:xfrm>
          <a:prstGeom prst="rect">
            <a:avLst/>
          </a:prstGeom>
        </p:spPr>
      </p:pic>
      <p:sp>
        <p:nvSpPr>
          <p:cNvPr id="3" name="Rectangle 2">
            <a:extLst>
              <a:ext uri="{FF2B5EF4-FFF2-40B4-BE49-F238E27FC236}">
                <a16:creationId xmlns:a16="http://schemas.microsoft.com/office/drawing/2014/main" id="{BD6B6A88-81D7-FE03-27BF-826F695EF817}"/>
              </a:ext>
            </a:extLst>
          </p:cNvPr>
          <p:cNvSpPr/>
          <p:nvPr/>
        </p:nvSpPr>
        <p:spPr>
          <a:xfrm>
            <a:off x="123765" y="326822"/>
            <a:ext cx="1320258" cy="410405"/>
          </a:xfrm>
          <a:prstGeom prst="rect">
            <a:avLst/>
          </a:prstGeom>
        </p:spPr>
        <p:txBody>
          <a:bodyPr wrap="square" lIns="101636" tIns="50818" rIns="101636" bIns="50818">
            <a:spAutoFit/>
          </a:bodyPr>
          <a:lstStyle/>
          <a:p>
            <a:pPr lvl="0" algn="ctr"/>
            <a:r>
              <a:rPr lang="fr-FR"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rPr>
              <a:t>Anglais</a:t>
            </a:r>
            <a:endParaRPr lang="fr-FR" sz="2800"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endParaRPr>
          </a:p>
        </p:txBody>
      </p:sp>
      <p:sp>
        <p:nvSpPr>
          <p:cNvPr id="8" name="ZoneTexte 7">
            <a:extLst>
              <a:ext uri="{FF2B5EF4-FFF2-40B4-BE49-F238E27FC236}">
                <a16:creationId xmlns:a16="http://schemas.microsoft.com/office/drawing/2014/main" id="{A6090651-1AC4-D07D-5739-F9AE5E7F5745}"/>
              </a:ext>
            </a:extLst>
          </p:cNvPr>
          <p:cNvSpPr txBox="1"/>
          <p:nvPr/>
        </p:nvSpPr>
        <p:spPr>
          <a:xfrm>
            <a:off x="156865" y="901358"/>
            <a:ext cx="3803848"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3) Complète la chanson avec les mots suivants :</a:t>
            </a:r>
          </a:p>
        </p:txBody>
      </p:sp>
      <p:sp>
        <p:nvSpPr>
          <p:cNvPr id="9" name="ZoneTexte 8">
            <a:extLst>
              <a:ext uri="{FF2B5EF4-FFF2-40B4-BE49-F238E27FC236}">
                <a16:creationId xmlns:a16="http://schemas.microsoft.com/office/drawing/2014/main" id="{808534F2-F961-CBA2-00E3-90E0B5DD2BA0}"/>
              </a:ext>
            </a:extLst>
          </p:cNvPr>
          <p:cNvSpPr txBox="1"/>
          <p:nvPr/>
        </p:nvSpPr>
        <p:spPr>
          <a:xfrm>
            <a:off x="4574758" y="947524"/>
            <a:ext cx="2639405" cy="430887"/>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4) Colorie le sapin et les décorations comme indiqué :</a:t>
            </a:r>
          </a:p>
        </p:txBody>
      </p:sp>
      <p:sp>
        <p:nvSpPr>
          <p:cNvPr id="11" name="ZoneTexte 10">
            <a:extLst>
              <a:ext uri="{FF2B5EF4-FFF2-40B4-BE49-F238E27FC236}">
                <a16:creationId xmlns:a16="http://schemas.microsoft.com/office/drawing/2014/main" id="{CC1A86C7-3950-6FF5-F79A-B4D49E572D85}"/>
              </a:ext>
            </a:extLst>
          </p:cNvPr>
          <p:cNvSpPr txBox="1"/>
          <p:nvPr/>
        </p:nvSpPr>
        <p:spPr>
          <a:xfrm>
            <a:off x="156865" y="6672653"/>
            <a:ext cx="3443807"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5) Ecris les mots suivants sous les dessins.</a:t>
            </a:r>
          </a:p>
        </p:txBody>
      </p:sp>
    </p:spTree>
    <p:extLst>
      <p:ext uri="{BB962C8B-B14F-4D97-AF65-F5344CB8AC3E}">
        <p14:creationId xmlns:p14="http://schemas.microsoft.com/office/powerpoint/2010/main" val="1690802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7127"/>
          <a:stretch/>
        </p:blipFill>
        <p:spPr bwMode="auto">
          <a:xfrm>
            <a:off x="50231" y="1366083"/>
            <a:ext cx="7244899" cy="5006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Organigramme : Document 66"/>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 name="Rectangle 3"/>
          <p:cNvSpPr/>
          <p:nvPr/>
        </p:nvSpPr>
        <p:spPr>
          <a:xfrm>
            <a:off x="2488787" y="0"/>
            <a:ext cx="2354885"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Christmas</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65" name="Rectangle à coins arrondis 64"/>
          <p:cNvSpPr/>
          <p:nvPr/>
        </p:nvSpPr>
        <p:spPr>
          <a:xfrm>
            <a:off x="6022558" y="107926"/>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446173"/>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117299"/>
            <a:ext cx="1149555"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Civilisation</a:t>
            </a:r>
            <a:endParaRPr lang="fr-FR" sz="1100" dirty="0">
              <a:ln w="12700">
                <a:solidFill>
                  <a:schemeClr val="bg1"/>
                </a:solidFill>
                <a:prstDash val="solid"/>
              </a:ln>
              <a:latin typeface="Fineliner Script" pitchFamily="50" charset="0"/>
            </a:endParaRPr>
          </a:p>
        </p:txBody>
      </p:sp>
      <p:sp>
        <p:nvSpPr>
          <p:cNvPr id="30" name="ZoneTexte 29"/>
          <p:cNvSpPr txBox="1"/>
          <p:nvPr/>
        </p:nvSpPr>
        <p:spPr>
          <a:xfrm>
            <a:off x="6192961" y="446173"/>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31" y="6532470"/>
            <a:ext cx="7273083" cy="2504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806"/>
          <a:stretch/>
        </p:blipFill>
        <p:spPr bwMode="auto">
          <a:xfrm>
            <a:off x="72281" y="8928540"/>
            <a:ext cx="7058270" cy="1404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8E393CED-310C-E9D4-C89F-38A509CB60B5}"/>
              </a:ext>
            </a:extLst>
          </p:cNvPr>
          <p:cNvSpPr/>
          <p:nvPr/>
        </p:nvSpPr>
        <p:spPr>
          <a:xfrm>
            <a:off x="123765" y="326822"/>
            <a:ext cx="1320258" cy="410405"/>
          </a:xfrm>
          <a:prstGeom prst="rect">
            <a:avLst/>
          </a:prstGeom>
        </p:spPr>
        <p:txBody>
          <a:bodyPr wrap="square" lIns="101636" tIns="50818" rIns="101636" bIns="50818">
            <a:spAutoFit/>
          </a:bodyPr>
          <a:lstStyle/>
          <a:p>
            <a:pPr lvl="0" algn="ctr"/>
            <a:r>
              <a:rPr lang="fr-FR"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rPr>
              <a:t>Anglais</a:t>
            </a:r>
            <a:endParaRPr lang="fr-FR" sz="2800"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endParaRPr>
          </a:p>
        </p:txBody>
      </p:sp>
      <p:sp>
        <p:nvSpPr>
          <p:cNvPr id="5" name="ZoneTexte 4">
            <a:extLst>
              <a:ext uri="{FF2B5EF4-FFF2-40B4-BE49-F238E27FC236}">
                <a16:creationId xmlns:a16="http://schemas.microsoft.com/office/drawing/2014/main" id="{0F976142-D847-DA92-4382-295432C3CCB7}"/>
              </a:ext>
            </a:extLst>
          </p:cNvPr>
          <p:cNvSpPr txBox="1"/>
          <p:nvPr/>
        </p:nvSpPr>
        <p:spPr>
          <a:xfrm>
            <a:off x="72280" y="926436"/>
            <a:ext cx="2416507"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6) La bande dessinée de Noël</a:t>
            </a:r>
          </a:p>
        </p:txBody>
      </p:sp>
    </p:spTree>
    <p:extLst>
      <p:ext uri="{BB962C8B-B14F-4D97-AF65-F5344CB8AC3E}">
        <p14:creationId xmlns:p14="http://schemas.microsoft.com/office/powerpoint/2010/main" val="3582832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531"/>
          <a:stretch/>
        </p:blipFill>
        <p:spPr bwMode="auto">
          <a:xfrm>
            <a:off x="5291320" y="2209855"/>
            <a:ext cx="1803281" cy="2298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Organigramme : Document 66"/>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 name="Rectangle 3"/>
          <p:cNvSpPr/>
          <p:nvPr/>
        </p:nvSpPr>
        <p:spPr>
          <a:xfrm>
            <a:off x="2488787" y="0"/>
            <a:ext cx="2354885"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Christmas</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65" name="Rectangle à coins arrondis 64"/>
          <p:cNvSpPr/>
          <p:nvPr/>
        </p:nvSpPr>
        <p:spPr>
          <a:xfrm>
            <a:off x="6022558" y="107926"/>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446173"/>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117299"/>
            <a:ext cx="1149555"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Civilisation</a:t>
            </a:r>
            <a:endParaRPr lang="fr-FR" sz="1100" dirty="0">
              <a:ln w="12700">
                <a:solidFill>
                  <a:schemeClr val="bg1"/>
                </a:solidFill>
                <a:prstDash val="solid"/>
              </a:ln>
              <a:latin typeface="Fineliner Script" pitchFamily="50" charset="0"/>
            </a:endParaRPr>
          </a:p>
        </p:txBody>
      </p:sp>
      <p:sp>
        <p:nvSpPr>
          <p:cNvPr id="30" name="ZoneTexte 29"/>
          <p:cNvSpPr txBox="1"/>
          <p:nvPr/>
        </p:nvSpPr>
        <p:spPr>
          <a:xfrm>
            <a:off x="6192961" y="446173"/>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7663" b="1"/>
          <a:stretch/>
        </p:blipFill>
        <p:spPr bwMode="auto">
          <a:xfrm>
            <a:off x="454232" y="1563292"/>
            <a:ext cx="4574968" cy="40807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2561"/>
          <a:stretch/>
        </p:blipFill>
        <p:spPr bwMode="auto">
          <a:xfrm>
            <a:off x="1914937" y="6331998"/>
            <a:ext cx="5112568" cy="39036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1944489" y="1667674"/>
            <a:ext cx="2526732" cy="995144"/>
          </a:xfrm>
          <a:prstGeom prst="rect">
            <a:avLst/>
          </a:prstGeom>
          <a:solidFill>
            <a:schemeClr val="bg1"/>
          </a:solidFill>
        </p:spPr>
        <p:txBody>
          <a:bodyPr wrap="square" rtlCol="0">
            <a:spAutoFit/>
          </a:bodyPr>
          <a:lstStyle/>
          <a:p>
            <a:endParaRPr lang="fr-FR" sz="1000" dirty="0">
              <a:latin typeface="Short Stack" panose="02010500040000000007" pitchFamily="2" charset="0"/>
            </a:endParaRPr>
          </a:p>
          <a:p>
            <a:r>
              <a:rPr lang="fr-FR" sz="1000" u="sng" dirty="0">
                <a:latin typeface="Short Stack" panose="02010500040000000007" pitchFamily="2" charset="0"/>
              </a:rPr>
              <a:t>Voici les mots :</a:t>
            </a:r>
          </a:p>
          <a:p>
            <a:r>
              <a:rPr lang="fr-FR" sz="1000" u="sng" dirty="0">
                <a:latin typeface="Short Stack" panose="02010500040000000007" pitchFamily="2" charset="0"/>
              </a:rPr>
              <a:t> </a:t>
            </a:r>
          </a:p>
          <a:p>
            <a:pPr>
              <a:lnSpc>
                <a:spcPct val="150000"/>
              </a:lnSpc>
            </a:pPr>
            <a:r>
              <a:rPr lang="fr-FR" sz="1000" dirty="0" err="1">
                <a:latin typeface="Short Stack" panose="02010500040000000007" pitchFamily="2" charset="0"/>
              </a:rPr>
              <a:t>guests</a:t>
            </a:r>
            <a:r>
              <a:rPr lang="fr-FR" sz="1000" dirty="0">
                <a:latin typeface="Short Stack" panose="02010500040000000007" pitchFamily="2" charset="0"/>
              </a:rPr>
              <a:t>, </a:t>
            </a:r>
            <a:r>
              <a:rPr lang="fr-FR" sz="1000" dirty="0" err="1">
                <a:latin typeface="Short Stack" panose="02010500040000000007" pitchFamily="2" charset="0"/>
              </a:rPr>
              <a:t>Grandpa</a:t>
            </a:r>
            <a:r>
              <a:rPr lang="fr-FR" sz="1000" dirty="0">
                <a:latin typeface="Short Stack" panose="02010500040000000007" pitchFamily="2" charset="0"/>
              </a:rPr>
              <a:t>, </a:t>
            </a:r>
            <a:r>
              <a:rPr lang="fr-FR" sz="1000" dirty="0" err="1">
                <a:latin typeface="Short Stack" panose="02010500040000000007" pitchFamily="2" charset="0"/>
              </a:rPr>
              <a:t>merry</a:t>
            </a:r>
            <a:r>
              <a:rPr lang="fr-FR" sz="1000" dirty="0">
                <a:latin typeface="Short Stack" panose="02010500040000000007" pitchFamily="2" charset="0"/>
              </a:rPr>
              <a:t>, </a:t>
            </a:r>
            <a:r>
              <a:rPr lang="fr-FR" sz="1000" dirty="0" err="1">
                <a:latin typeface="Short Stack" panose="02010500040000000007" pitchFamily="2" charset="0"/>
              </a:rPr>
              <a:t>year</a:t>
            </a:r>
            <a:r>
              <a:rPr lang="fr-FR" sz="1000" dirty="0">
                <a:latin typeface="Short Stack" panose="02010500040000000007" pitchFamily="2" charset="0"/>
              </a:rPr>
              <a:t>, </a:t>
            </a:r>
            <a:r>
              <a:rPr lang="fr-FR" sz="1000" dirty="0" err="1">
                <a:latin typeface="Short Stack" panose="02010500040000000007" pitchFamily="2" charset="0"/>
              </a:rPr>
              <a:t>decorations</a:t>
            </a:r>
            <a:r>
              <a:rPr lang="fr-FR" sz="1000" dirty="0">
                <a:latin typeface="Short Stack" panose="02010500040000000007" pitchFamily="2" charset="0"/>
              </a:rPr>
              <a:t>, happy, </a:t>
            </a:r>
            <a:r>
              <a:rPr lang="fr-FR" sz="1000" dirty="0" err="1">
                <a:latin typeface="Short Stack" panose="02010500040000000007" pitchFamily="2" charset="0"/>
              </a:rPr>
              <a:t>tree</a:t>
            </a:r>
            <a:endParaRPr lang="fr-FR" sz="1000" dirty="0">
              <a:latin typeface="Short Stack" panose="02010500040000000007" pitchFamily="2" charset="0"/>
            </a:endParaRPr>
          </a:p>
        </p:txBody>
      </p:sp>
      <p:pic>
        <p:nvPicPr>
          <p:cNvPr id="102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b="15321"/>
          <a:stretch/>
        </p:blipFill>
        <p:spPr bwMode="auto">
          <a:xfrm rot="807715">
            <a:off x="161894" y="6442269"/>
            <a:ext cx="1319474" cy="1578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a:extLst>
              <a:ext uri="{FF2B5EF4-FFF2-40B4-BE49-F238E27FC236}">
                <a16:creationId xmlns:a16="http://schemas.microsoft.com/office/drawing/2014/main" id="{D3A90555-13DE-4DBE-8478-11155DD71BC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5321"/>
          <a:stretch/>
        </p:blipFill>
        <p:spPr bwMode="auto">
          <a:xfrm rot="20482335">
            <a:off x="343912" y="8309475"/>
            <a:ext cx="1106428" cy="1323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B35F256E-9F1E-D566-80E2-7CB3824E48E8}"/>
              </a:ext>
            </a:extLst>
          </p:cNvPr>
          <p:cNvSpPr/>
          <p:nvPr/>
        </p:nvSpPr>
        <p:spPr>
          <a:xfrm>
            <a:off x="123765" y="326822"/>
            <a:ext cx="1320258" cy="410405"/>
          </a:xfrm>
          <a:prstGeom prst="rect">
            <a:avLst/>
          </a:prstGeom>
        </p:spPr>
        <p:txBody>
          <a:bodyPr wrap="square" lIns="101636" tIns="50818" rIns="101636" bIns="50818">
            <a:spAutoFit/>
          </a:bodyPr>
          <a:lstStyle/>
          <a:p>
            <a:pPr lvl="0" algn="ctr"/>
            <a:r>
              <a:rPr lang="fr-FR"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rPr>
              <a:t>Anglais</a:t>
            </a:r>
            <a:endParaRPr lang="fr-FR" sz="2800" dirty="0">
              <a:solidFill>
                <a:schemeClr val="accent4"/>
              </a:solidFill>
              <a:effectLst>
                <a:outerShdw blurRad="38100" dist="38100" dir="2700000" algn="tl">
                  <a:srgbClr val="000000">
                    <a:alpha val="43137"/>
                  </a:srgbClr>
                </a:outerShdw>
              </a:effectLst>
              <a:latin typeface="Dreaming Outloud Script Pro" panose="03050502040304050704" pitchFamily="66" charset="77"/>
              <a:ea typeface="Clensey" panose="02000603000000000000" pitchFamily="2" charset="0"/>
              <a:cs typeface="Dreaming Outloud Script Pro" panose="03050502040304050704" pitchFamily="66" charset="77"/>
            </a:endParaRPr>
          </a:p>
        </p:txBody>
      </p:sp>
      <p:sp>
        <p:nvSpPr>
          <p:cNvPr id="9" name="ZoneTexte 8">
            <a:extLst>
              <a:ext uri="{FF2B5EF4-FFF2-40B4-BE49-F238E27FC236}">
                <a16:creationId xmlns:a16="http://schemas.microsoft.com/office/drawing/2014/main" id="{EDA882ED-1B48-54A1-02DD-A3BB12D2AAAD}"/>
              </a:ext>
            </a:extLst>
          </p:cNvPr>
          <p:cNvSpPr txBox="1"/>
          <p:nvPr/>
        </p:nvSpPr>
        <p:spPr>
          <a:xfrm>
            <a:off x="331286" y="1057617"/>
            <a:ext cx="2921414"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7) Complète cette carte de Noël.</a:t>
            </a:r>
          </a:p>
        </p:txBody>
      </p:sp>
      <p:sp>
        <p:nvSpPr>
          <p:cNvPr id="10" name="ZoneTexte 9">
            <a:extLst>
              <a:ext uri="{FF2B5EF4-FFF2-40B4-BE49-F238E27FC236}">
                <a16:creationId xmlns:a16="http://schemas.microsoft.com/office/drawing/2014/main" id="{6A1C5B87-F2EF-E764-A217-B4CD5610CFF2}"/>
              </a:ext>
            </a:extLst>
          </p:cNvPr>
          <p:cNvSpPr txBox="1"/>
          <p:nvPr/>
        </p:nvSpPr>
        <p:spPr>
          <a:xfrm>
            <a:off x="5229908" y="1630114"/>
            <a:ext cx="1889316"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8) Colorie les dessins.</a:t>
            </a:r>
          </a:p>
        </p:txBody>
      </p:sp>
      <p:sp>
        <p:nvSpPr>
          <p:cNvPr id="11" name="ZoneTexte 10">
            <a:extLst>
              <a:ext uri="{FF2B5EF4-FFF2-40B4-BE49-F238E27FC236}">
                <a16:creationId xmlns:a16="http://schemas.microsoft.com/office/drawing/2014/main" id="{44DE38AA-FBAA-FC3F-9ACA-F3EF86B3D07B}"/>
              </a:ext>
            </a:extLst>
          </p:cNvPr>
          <p:cNvSpPr txBox="1"/>
          <p:nvPr/>
        </p:nvSpPr>
        <p:spPr>
          <a:xfrm>
            <a:off x="1953851" y="5931233"/>
            <a:ext cx="2921414" cy="261610"/>
          </a:xfrm>
          <a:prstGeom prst="rect">
            <a:avLst/>
          </a:prstGeom>
          <a:solidFill>
            <a:schemeClr val="accent4">
              <a:lumMod val="40000"/>
              <a:lumOff val="60000"/>
            </a:schemeClr>
          </a:solidFill>
        </p:spPr>
        <p:txBody>
          <a:bodyPr wrap="square">
            <a:spAutoFit/>
          </a:bodyPr>
          <a:lstStyle/>
          <a:p>
            <a:pPr lvl="0">
              <a:spcAft>
                <a:spcPts val="600"/>
              </a:spcAft>
            </a:pPr>
            <a:r>
              <a:rPr lang="fr-FR" sz="1100" b="1" dirty="0">
                <a:solidFill>
                  <a:schemeClr val="accent4">
                    <a:lumMod val="75000"/>
                  </a:schemeClr>
                </a:solidFill>
                <a:latin typeface="Cavolini" panose="03000502040302020204" pitchFamily="66" charset="0"/>
                <a:ea typeface="charleeboots" panose="02000603000000000000" pitchFamily="2" charset="-34"/>
                <a:cs typeface="Cavolini" panose="03000502040302020204" pitchFamily="66" charset="0"/>
              </a:rPr>
              <a:t>9) Découvre le message codé.</a:t>
            </a:r>
          </a:p>
        </p:txBody>
      </p:sp>
    </p:spTree>
    <p:extLst>
      <p:ext uri="{BB962C8B-B14F-4D97-AF65-F5344CB8AC3E}">
        <p14:creationId xmlns:p14="http://schemas.microsoft.com/office/powerpoint/2010/main" val="75658156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6907</TotalTime>
  <Words>932</Words>
  <Application>Microsoft Macintosh PowerPoint</Application>
  <PresentationFormat>Personnalisé</PresentationFormat>
  <Paragraphs>103</Paragraphs>
  <Slides>5</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vt:i4>
      </vt:variant>
    </vt:vector>
  </HeadingPairs>
  <TitlesOfParts>
    <vt:vector size="18" baseType="lpstr">
      <vt:lpstr>Hachi Maru Pop</vt:lpstr>
      <vt:lpstr>Arial</vt:lpstr>
      <vt:lpstr>Calibri</vt:lpstr>
      <vt:lpstr>Cavolini</vt:lpstr>
      <vt:lpstr>Chewy</vt:lpstr>
      <vt:lpstr>Chinacat</vt:lpstr>
      <vt:lpstr>Dekko</vt:lpstr>
      <vt:lpstr>Dreaming Outloud Script Pro</vt:lpstr>
      <vt:lpstr>Fineliner Script</vt:lpstr>
      <vt:lpstr>KG Primary Italics</vt:lpstr>
      <vt:lpstr>Sebran3</vt:lpstr>
      <vt:lpstr>Short Stack</vt:lpstr>
      <vt:lpstr>Thème Office</vt:lpstr>
      <vt:lpstr>Présentation PowerPoint</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321</cp:revision>
  <cp:lastPrinted>2013-09-26T11:43:32Z</cp:lastPrinted>
  <dcterms:created xsi:type="dcterms:W3CDTF">2013-09-22T07:50:11Z</dcterms:created>
  <dcterms:modified xsi:type="dcterms:W3CDTF">2022-12-04T13:10:49Z</dcterms:modified>
</cp:coreProperties>
</file>