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2" r:id="rId3"/>
    <p:sldId id="264" r:id="rId4"/>
    <p:sldId id="265" r:id="rId5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18" autoAdjust="0"/>
    <p:restoredTop sz="95775" autoAdjust="0"/>
  </p:normalViewPr>
  <p:slideViewPr>
    <p:cSldViewPr>
      <p:cViewPr>
        <p:scale>
          <a:sx n="103" d="100"/>
          <a:sy n="103" d="100"/>
        </p:scale>
        <p:origin x="2368" y="-14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92B6-E938-4BA9-96E2-D3DF53B48813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B2532-B6C4-456F-AE36-4021B08DDB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98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B2532-B6C4-456F-AE36-4021B08DDB6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6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B2532-B6C4-456F-AE36-4021B08DDB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035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B2532-B6C4-456F-AE36-4021B08DDB6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47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B2532-B6C4-456F-AE36-4021B08DDB6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25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2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49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9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6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1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36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49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33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9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D6DC-3D55-46E9-9C4E-2C00F07C5B59}" type="datetimeFigureOut">
              <a:rPr lang="fr-FR" smtClean="0"/>
              <a:t>26/11/2022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31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ZoneTexte 67">
            <a:extLst>
              <a:ext uri="{FF2B5EF4-FFF2-40B4-BE49-F238E27FC236}">
                <a16:creationId xmlns:a16="http://schemas.microsoft.com/office/drawing/2014/main" id="{6D17F3B3-A85C-400B-86D8-281B89963A63}"/>
              </a:ext>
            </a:extLst>
          </p:cNvPr>
          <p:cNvSpPr txBox="1"/>
          <p:nvPr/>
        </p:nvSpPr>
        <p:spPr>
          <a:xfrm>
            <a:off x="99610" y="1774389"/>
            <a:ext cx="3343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volini" panose="03000502040302020204" pitchFamily="66" charset="0"/>
                <a:ea typeface="Script Ecole 2" panose="02000400000000000000" pitchFamily="2" charset="0"/>
                <a:cs typeface="Cavolini" panose="03000502040302020204" pitchFamily="66" charset="0"/>
              </a:rPr>
              <a:t>1) Ecris l’heure du matin et celle du soir.</a:t>
            </a:r>
          </a:p>
        </p:txBody>
      </p:sp>
      <p:graphicFrame>
        <p:nvGraphicFramePr>
          <p:cNvPr id="70" name="Tableau 69">
            <a:extLst>
              <a:ext uri="{FF2B5EF4-FFF2-40B4-BE49-F238E27FC236}">
                <a16:creationId xmlns:a16="http://schemas.microsoft.com/office/drawing/2014/main" id="{5FABC947-DE9E-455C-B0B2-2895CF299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635108"/>
              </p:ext>
            </p:extLst>
          </p:nvPr>
        </p:nvGraphicFramePr>
        <p:xfrm>
          <a:off x="216001" y="3297013"/>
          <a:ext cx="6411167" cy="913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1039596451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1721257069"/>
                    </a:ext>
                  </a:extLst>
                </a:gridCol>
              </a:tblGrid>
              <a:tr h="45658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Matin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58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Soir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à coins arrondis 3">
            <a:extLst>
              <a:ext uri="{FF2B5EF4-FFF2-40B4-BE49-F238E27FC236}">
                <a16:creationId xmlns:a16="http://schemas.microsoft.com/office/drawing/2014/main" id="{9AD685D7-D6E8-C6D3-3374-060328641361}"/>
              </a:ext>
            </a:extLst>
          </p:cNvPr>
          <p:cNvSpPr/>
          <p:nvPr/>
        </p:nvSpPr>
        <p:spPr>
          <a:xfrm>
            <a:off x="109217" y="56456"/>
            <a:ext cx="6632151" cy="6373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DEC174-D8C4-7D5F-D686-769D99C26D5D}"/>
              </a:ext>
            </a:extLst>
          </p:cNvPr>
          <p:cNvSpPr txBox="1"/>
          <p:nvPr/>
        </p:nvSpPr>
        <p:spPr>
          <a:xfrm>
            <a:off x="490468" y="50853"/>
            <a:ext cx="5894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JE FAIS LE POINT </a:t>
            </a:r>
          </a:p>
          <a:p>
            <a:pPr algn="ctr"/>
            <a:r>
              <a:rPr lang="fr-FR" sz="1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MESURES : LES DUREES</a:t>
            </a:r>
          </a:p>
        </p:txBody>
      </p:sp>
      <p:sp>
        <p:nvSpPr>
          <p:cNvPr id="9" name="Rectangle à coins arrondis 7">
            <a:extLst>
              <a:ext uri="{FF2B5EF4-FFF2-40B4-BE49-F238E27FC236}">
                <a16:creationId xmlns:a16="http://schemas.microsoft.com/office/drawing/2014/main" id="{16752E60-776F-2644-555E-D198B326BED5}"/>
              </a:ext>
            </a:extLst>
          </p:cNvPr>
          <p:cNvSpPr/>
          <p:nvPr/>
        </p:nvSpPr>
        <p:spPr>
          <a:xfrm>
            <a:off x="109217" y="1280592"/>
            <a:ext cx="6624737" cy="8568951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05E34B-2EDD-DB88-B595-65EFBF7A47F8}"/>
              </a:ext>
            </a:extLst>
          </p:cNvPr>
          <p:cNvSpPr txBox="1"/>
          <p:nvPr/>
        </p:nvSpPr>
        <p:spPr>
          <a:xfrm>
            <a:off x="539607" y="1424775"/>
            <a:ext cx="3825497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Pour chaque pendule, fais ce qu’on te demande.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4332B2-AC76-DA0B-F48A-7E79C1A93FE4}"/>
              </a:ext>
            </a:extLst>
          </p:cNvPr>
          <p:cNvSpPr/>
          <p:nvPr/>
        </p:nvSpPr>
        <p:spPr>
          <a:xfrm>
            <a:off x="157928" y="1406688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0854C4-D19E-6516-B503-7B4F94F677AC}"/>
              </a:ext>
            </a:extLst>
          </p:cNvPr>
          <p:cNvSpPr txBox="1"/>
          <p:nvPr/>
        </p:nvSpPr>
        <p:spPr>
          <a:xfrm>
            <a:off x="5344361" y="9633520"/>
            <a:ext cx="13970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480BE8C-A899-F3B0-C561-07D2C43BD75F}"/>
              </a:ext>
            </a:extLst>
          </p:cNvPr>
          <p:cNvSpPr txBox="1"/>
          <p:nvPr/>
        </p:nvSpPr>
        <p:spPr>
          <a:xfrm>
            <a:off x="79581" y="890355"/>
            <a:ext cx="6632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prénom : ……………………………………………..…..	Date : ……………………………………………………….</a:t>
            </a:r>
          </a:p>
        </p:txBody>
      </p:sp>
      <p:sp>
        <p:nvSpPr>
          <p:cNvPr id="20" name="ZoneTexte 16">
            <a:extLst>
              <a:ext uri="{FF2B5EF4-FFF2-40B4-BE49-F238E27FC236}">
                <a16:creationId xmlns:a16="http://schemas.microsoft.com/office/drawing/2014/main" id="{C3226521-E6E8-7D04-8208-5C84485FF04B}"/>
              </a:ext>
            </a:extLst>
          </p:cNvPr>
          <p:cNvSpPr txBox="1">
            <a:spLocks noChangeArrowheads="1"/>
          </p:cNvSpPr>
          <p:nvPr/>
        </p:nvSpPr>
        <p:spPr bwMode="auto">
          <a:xfrm rot="-1479260">
            <a:off x="689217" y="226357"/>
            <a:ext cx="566738" cy="27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45167" rIns="0" bIns="45167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fr-FR" sz="1200" dirty="0">
                <a:latin typeface="Hachi Maru Pop" pitchFamily="2" charset="-128"/>
                <a:ea typeface="Hachi Maru Pop" pitchFamily="2" charset="-128"/>
              </a:rPr>
              <a:t>CM1</a:t>
            </a:r>
            <a:endParaRPr lang="fr-FR" altLang="fr-FR" sz="1400" dirty="0"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4748282-722F-684E-96FA-416992A93E93}"/>
              </a:ext>
            </a:extLst>
          </p:cNvPr>
          <p:cNvSpPr txBox="1"/>
          <p:nvPr/>
        </p:nvSpPr>
        <p:spPr>
          <a:xfrm>
            <a:off x="526278" y="6709658"/>
            <a:ext cx="2254969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Convertis comme demandé.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EB85347-243B-9250-4DBE-AD8718439A2D}"/>
              </a:ext>
            </a:extLst>
          </p:cNvPr>
          <p:cNvSpPr/>
          <p:nvPr/>
        </p:nvSpPr>
        <p:spPr>
          <a:xfrm>
            <a:off x="158247" y="6681192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3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E44C35B0-F8FD-D6D2-7B12-48A0F73277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"/>
          <a:stretch/>
        </p:blipFill>
        <p:spPr>
          <a:xfrm>
            <a:off x="739397" y="2113955"/>
            <a:ext cx="1031754" cy="1029527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92C88861-A157-79D2-2EFD-EC6D7B8579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1918616" y="2144048"/>
            <a:ext cx="1033394" cy="102952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C0F3DC-C0AA-082E-4077-32F0099A73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3133993" y="2153321"/>
            <a:ext cx="1033394" cy="102952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0A1B4936-F6F7-71B2-71EF-5688862634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4310967" y="2163288"/>
            <a:ext cx="1033394" cy="102952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8D676DD3-A5F2-2EEB-0853-A8FE75E960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5491950" y="2153321"/>
            <a:ext cx="1033394" cy="1029527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63E2889F-BE3A-D859-D941-236B2EFE11B5}"/>
              </a:ext>
            </a:extLst>
          </p:cNvPr>
          <p:cNvSpPr txBox="1"/>
          <p:nvPr/>
        </p:nvSpPr>
        <p:spPr>
          <a:xfrm>
            <a:off x="124046" y="4376936"/>
            <a:ext cx="6587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volini" panose="03000502040302020204" pitchFamily="66" charset="0"/>
                <a:ea typeface="Script Ecole 2" panose="02000400000000000000" pitchFamily="2" charset="0"/>
                <a:cs typeface="Cavolini" panose="03000502040302020204" pitchFamily="66" charset="0"/>
              </a:rPr>
              <a:t>2) Ecris les heures des pendules 2 à 5 en lettres en utilisant « moins », « quart », « et demi ».</a:t>
            </a:r>
          </a:p>
        </p:txBody>
      </p:sp>
      <p:graphicFrame>
        <p:nvGraphicFramePr>
          <p:cNvPr id="64" name="Tableau 63">
            <a:extLst>
              <a:ext uri="{FF2B5EF4-FFF2-40B4-BE49-F238E27FC236}">
                <a16:creationId xmlns:a16="http://schemas.microsoft.com/office/drawing/2014/main" id="{0ADBC0FD-8A09-1119-B8CE-1946CCCAF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28451"/>
              </p:ext>
            </p:extLst>
          </p:nvPr>
        </p:nvGraphicFramePr>
        <p:xfrm>
          <a:off x="217860" y="4748776"/>
          <a:ext cx="6414863" cy="1745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0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832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2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>
                          <a:latin typeface="Short Stack" panose="02010500040000000007" pitchFamily="2" charset="77"/>
                        </a:rPr>
                        <a:t>……………………………………………………………………………………………………………………………..……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32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3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>
                          <a:latin typeface="Short Stack" panose="02010500040000000007" pitchFamily="2" charset="77"/>
                        </a:rPr>
                        <a:t>……………………………………………………………………………………………………………………………..……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443106"/>
                  </a:ext>
                </a:extLst>
              </a:tr>
              <a:tr h="396832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4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>
                          <a:latin typeface="Short Stack" panose="02010500040000000007" pitchFamily="2" charset="77"/>
                        </a:rPr>
                        <a:t>……………………………………………………………………………………………………………………………..……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32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5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>
                          <a:latin typeface="Short Stack" panose="02010500040000000007" pitchFamily="2" charset="77"/>
                        </a:rPr>
                        <a:t>……………………………………………………………………………………………………………………………..……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13045"/>
                  </a:ext>
                </a:extLst>
              </a:tr>
              <a:tr h="158385">
                <a:tc>
                  <a:txBody>
                    <a:bodyPr/>
                    <a:lstStyle/>
                    <a:p>
                      <a:pPr algn="ctr"/>
                      <a:endParaRPr lang="fr-FR" sz="3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3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64069"/>
                  </a:ext>
                </a:extLst>
              </a:tr>
            </a:tbl>
          </a:graphicData>
        </a:graphic>
      </p:graphicFrame>
      <p:graphicFrame>
        <p:nvGraphicFramePr>
          <p:cNvPr id="66" name="Tableau 65">
            <a:extLst>
              <a:ext uri="{FF2B5EF4-FFF2-40B4-BE49-F238E27FC236}">
                <a16:creationId xmlns:a16="http://schemas.microsoft.com/office/drawing/2014/main" id="{B580DF5D-E9C9-EA0E-3892-80FC63CC0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15415"/>
              </p:ext>
            </p:extLst>
          </p:nvPr>
        </p:nvGraphicFramePr>
        <p:xfrm>
          <a:off x="212306" y="7135643"/>
          <a:ext cx="6414861" cy="23916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2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4071">
                  <a:extLst>
                    <a:ext uri="{9D8B030D-6E8A-4147-A177-3AD203B41FA5}">
                      <a16:colId xmlns:a16="http://schemas.microsoft.com/office/drawing/2014/main" val="1039596451"/>
                    </a:ext>
                  </a:extLst>
                </a:gridCol>
              </a:tblGrid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 h = …….....…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 min = …….....… 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 h =  …………….… 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120 min = …….....… h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180 s = …….....… min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140 min = ……… h ………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 h 10 min = …….....…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 h 25 min = ………….…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 h 05 = ………….… 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813049"/>
                  </a:ext>
                </a:extLst>
              </a:tr>
              <a:tr h="523878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½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…….....…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¼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…….....…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¾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…….....…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973451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3 h ½ =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………….…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1 h ¼ =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………….…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2 h ¾ =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………….…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04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7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7">
            <a:extLst>
              <a:ext uri="{FF2B5EF4-FFF2-40B4-BE49-F238E27FC236}">
                <a16:creationId xmlns:a16="http://schemas.microsoft.com/office/drawing/2014/main" id="{16752E60-776F-2644-555E-D198B326BED5}"/>
              </a:ext>
            </a:extLst>
          </p:cNvPr>
          <p:cNvSpPr/>
          <p:nvPr/>
        </p:nvSpPr>
        <p:spPr>
          <a:xfrm>
            <a:off x="109217" y="99261"/>
            <a:ext cx="6624737" cy="975028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05E34B-2EDD-DB88-B595-65EFBF7A47F8}"/>
              </a:ext>
            </a:extLst>
          </p:cNvPr>
          <p:cNvSpPr txBox="1"/>
          <p:nvPr/>
        </p:nvSpPr>
        <p:spPr>
          <a:xfrm>
            <a:off x="525959" y="191125"/>
            <a:ext cx="2254969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ces problèmes.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4332B2-AC76-DA0B-F48A-7E79C1A93FE4}"/>
              </a:ext>
            </a:extLst>
          </p:cNvPr>
          <p:cNvSpPr/>
          <p:nvPr/>
        </p:nvSpPr>
        <p:spPr>
          <a:xfrm>
            <a:off x="157928" y="162659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3</a:t>
            </a:r>
          </a:p>
        </p:txBody>
      </p:sp>
      <p:sp>
        <p:nvSpPr>
          <p:cNvPr id="306" name="ZoneTexte 305">
            <a:extLst>
              <a:ext uri="{FF2B5EF4-FFF2-40B4-BE49-F238E27FC236}">
                <a16:creationId xmlns:a16="http://schemas.microsoft.com/office/drawing/2014/main" id="{4BAA774D-67AE-31A0-318B-4B6117D62E98}"/>
              </a:ext>
            </a:extLst>
          </p:cNvPr>
          <p:cNvSpPr txBox="1"/>
          <p:nvPr/>
        </p:nvSpPr>
        <p:spPr>
          <a:xfrm>
            <a:off x="5373216" y="9647020"/>
            <a:ext cx="1360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4A5A90-8E66-F2B2-4A91-5FB4C63E4BA7}"/>
              </a:ext>
            </a:extLst>
          </p:cNvPr>
          <p:cNvSpPr/>
          <p:nvPr/>
        </p:nvSpPr>
        <p:spPr>
          <a:xfrm>
            <a:off x="165099" y="563328"/>
            <a:ext cx="6448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4011"/>
            <a:r>
              <a:rPr lang="fr-FR" sz="1000" dirty="0">
                <a:solidFill>
                  <a:prstClr val="black"/>
                </a:solidFill>
                <a:latin typeface="Short Stack" panose="02010500040000000007" pitchFamily="2" charset="77"/>
              </a:rPr>
              <a:t>1) Le spectacle sur glace que vont voir Clémence et sa maman commence à 19 h 25. </a:t>
            </a:r>
          </a:p>
          <a:p>
            <a:pPr lvl="0" defTabSz="1004011"/>
            <a:r>
              <a:rPr lang="fr-FR" sz="1000" dirty="0">
                <a:solidFill>
                  <a:prstClr val="black"/>
                </a:solidFill>
                <a:latin typeface="Short Stack" panose="02010500040000000007" pitchFamily="2" charset="77"/>
              </a:rPr>
              <a:t>Il faut se présenter dans la salle ½ h avant le début. A quelle heure faut-il arriver ?</a:t>
            </a:r>
          </a:p>
        </p:txBody>
      </p:sp>
      <p:sp>
        <p:nvSpPr>
          <p:cNvPr id="13" name="Rectangle à coins arrondis 28">
            <a:extLst>
              <a:ext uri="{FF2B5EF4-FFF2-40B4-BE49-F238E27FC236}">
                <a16:creationId xmlns:a16="http://schemas.microsoft.com/office/drawing/2014/main" id="{153C321D-2923-C5C1-1D73-B06D0EDCA9D0}"/>
              </a:ext>
            </a:extLst>
          </p:cNvPr>
          <p:cNvSpPr/>
          <p:nvPr/>
        </p:nvSpPr>
        <p:spPr>
          <a:xfrm>
            <a:off x="243968" y="1004646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9D44D6-9B12-D710-626A-0EFDFE9F3FD5}"/>
              </a:ext>
            </a:extLst>
          </p:cNvPr>
          <p:cNvSpPr txBox="1"/>
          <p:nvPr/>
        </p:nvSpPr>
        <p:spPr>
          <a:xfrm>
            <a:off x="243969" y="993636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23" name="Rectangle à coins arrondis 43">
            <a:extLst>
              <a:ext uri="{FF2B5EF4-FFF2-40B4-BE49-F238E27FC236}">
                <a16:creationId xmlns:a16="http://schemas.microsoft.com/office/drawing/2014/main" id="{95604A29-9FD1-AE49-0054-58F6DF69EE70}"/>
              </a:ext>
            </a:extLst>
          </p:cNvPr>
          <p:cNvSpPr/>
          <p:nvPr/>
        </p:nvSpPr>
        <p:spPr>
          <a:xfrm>
            <a:off x="3518670" y="1710535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CF8606D-B1DA-FD9C-9852-EE32F31E0CED}"/>
              </a:ext>
            </a:extLst>
          </p:cNvPr>
          <p:cNvSpPr txBox="1"/>
          <p:nvPr/>
        </p:nvSpPr>
        <p:spPr>
          <a:xfrm>
            <a:off x="3470290" y="1705687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887806-7390-D531-330C-780A216F2DD4}"/>
              </a:ext>
            </a:extLst>
          </p:cNvPr>
          <p:cNvSpPr/>
          <p:nvPr/>
        </p:nvSpPr>
        <p:spPr>
          <a:xfrm>
            <a:off x="165099" y="2834571"/>
            <a:ext cx="63477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  <a:sym typeface="Wingdings"/>
              </a:rPr>
              <a:t>2) Ce spectacle sur glace dure 100 min. A quelle heure finit-il ?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83D6240-7655-F1BE-8520-44EA10435E18}"/>
              </a:ext>
            </a:extLst>
          </p:cNvPr>
          <p:cNvSpPr txBox="1"/>
          <p:nvPr/>
        </p:nvSpPr>
        <p:spPr>
          <a:xfrm>
            <a:off x="167381" y="4975066"/>
            <a:ext cx="65921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3) Pour rentrer chez elles, Clémence et sa maman doivent retourner à leur voiture.  Elles partent de la salle de spectacle à 21 h 15. Elles mettent 1/4h pour la récupérer. Puis, il leur faut encore 35 min pour arriver chez elles. A quelle heure arrivent-elles ?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23E06E8-43C0-88BF-1DD5-A8F377663855}"/>
              </a:ext>
            </a:extLst>
          </p:cNvPr>
          <p:cNvSpPr txBox="1"/>
          <p:nvPr/>
        </p:nvSpPr>
        <p:spPr>
          <a:xfrm>
            <a:off x="157928" y="7451322"/>
            <a:ext cx="6436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4) Clémence s’endort à 23 h 15. Elle se réveille le lendemain à 9 h 05. Combien de temps a-t-elle dormi ?</a:t>
            </a:r>
          </a:p>
        </p:txBody>
      </p:sp>
      <p:sp>
        <p:nvSpPr>
          <p:cNvPr id="55" name="Rectangle à coins arrondis 28">
            <a:extLst>
              <a:ext uri="{FF2B5EF4-FFF2-40B4-BE49-F238E27FC236}">
                <a16:creationId xmlns:a16="http://schemas.microsoft.com/office/drawing/2014/main" id="{79158DA6-C928-D0CA-D639-2BA641789AED}"/>
              </a:ext>
            </a:extLst>
          </p:cNvPr>
          <p:cNvSpPr/>
          <p:nvPr/>
        </p:nvSpPr>
        <p:spPr>
          <a:xfrm>
            <a:off x="243968" y="3149622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F490A94-6281-7154-1B91-C3CCFFE3AFA0}"/>
              </a:ext>
            </a:extLst>
          </p:cNvPr>
          <p:cNvSpPr txBox="1"/>
          <p:nvPr/>
        </p:nvSpPr>
        <p:spPr>
          <a:xfrm>
            <a:off x="243969" y="3138612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61" name="Rectangle à coins arrondis 43">
            <a:extLst>
              <a:ext uri="{FF2B5EF4-FFF2-40B4-BE49-F238E27FC236}">
                <a16:creationId xmlns:a16="http://schemas.microsoft.com/office/drawing/2014/main" id="{EADC91E2-6358-4AFF-DD3A-917B98DC491C}"/>
              </a:ext>
            </a:extLst>
          </p:cNvPr>
          <p:cNvSpPr/>
          <p:nvPr/>
        </p:nvSpPr>
        <p:spPr>
          <a:xfrm>
            <a:off x="3518670" y="3855511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D79D592-FFF6-B6CC-BB45-03D532CF46D9}"/>
              </a:ext>
            </a:extLst>
          </p:cNvPr>
          <p:cNvSpPr txBox="1"/>
          <p:nvPr/>
        </p:nvSpPr>
        <p:spPr>
          <a:xfrm>
            <a:off x="3470290" y="3850663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73" name="Rectangle à coins arrondis 28">
            <a:extLst>
              <a:ext uri="{FF2B5EF4-FFF2-40B4-BE49-F238E27FC236}">
                <a16:creationId xmlns:a16="http://schemas.microsoft.com/office/drawing/2014/main" id="{6AF928AA-5E66-FF62-242D-28B159D43695}"/>
              </a:ext>
            </a:extLst>
          </p:cNvPr>
          <p:cNvSpPr/>
          <p:nvPr/>
        </p:nvSpPr>
        <p:spPr>
          <a:xfrm>
            <a:off x="236832" y="5591075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6DC8568B-E7A6-7CAA-A5FE-C69613239E09}"/>
              </a:ext>
            </a:extLst>
          </p:cNvPr>
          <p:cNvSpPr txBox="1"/>
          <p:nvPr/>
        </p:nvSpPr>
        <p:spPr>
          <a:xfrm>
            <a:off x="236833" y="5580065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76" name="Rectangle à coins arrondis 43">
            <a:extLst>
              <a:ext uri="{FF2B5EF4-FFF2-40B4-BE49-F238E27FC236}">
                <a16:creationId xmlns:a16="http://schemas.microsoft.com/office/drawing/2014/main" id="{09D137F3-5F16-C22A-D4B4-9AABDB3EDD12}"/>
              </a:ext>
            </a:extLst>
          </p:cNvPr>
          <p:cNvSpPr/>
          <p:nvPr/>
        </p:nvSpPr>
        <p:spPr>
          <a:xfrm>
            <a:off x="3511534" y="6296964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D58838E3-22E9-62A9-AB2E-306F6FCDD259}"/>
              </a:ext>
            </a:extLst>
          </p:cNvPr>
          <p:cNvSpPr txBox="1"/>
          <p:nvPr/>
        </p:nvSpPr>
        <p:spPr>
          <a:xfrm>
            <a:off x="3463154" y="6292116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80" name="Rectangle à coins arrondis 28">
            <a:extLst>
              <a:ext uri="{FF2B5EF4-FFF2-40B4-BE49-F238E27FC236}">
                <a16:creationId xmlns:a16="http://schemas.microsoft.com/office/drawing/2014/main" id="{8ACED7C0-0F67-91E1-7DED-052D6C7B2DE5}"/>
              </a:ext>
            </a:extLst>
          </p:cNvPr>
          <p:cNvSpPr/>
          <p:nvPr/>
        </p:nvSpPr>
        <p:spPr>
          <a:xfrm>
            <a:off x="243968" y="7902150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9CD811A6-04AF-AAEF-B53B-DB3F81FD69D8}"/>
              </a:ext>
            </a:extLst>
          </p:cNvPr>
          <p:cNvSpPr txBox="1"/>
          <p:nvPr/>
        </p:nvSpPr>
        <p:spPr>
          <a:xfrm>
            <a:off x="243969" y="7891140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82" name="Rectangle à coins arrondis 43">
            <a:extLst>
              <a:ext uri="{FF2B5EF4-FFF2-40B4-BE49-F238E27FC236}">
                <a16:creationId xmlns:a16="http://schemas.microsoft.com/office/drawing/2014/main" id="{96734F1D-6134-200D-10EF-BA0BAC9D6E3F}"/>
              </a:ext>
            </a:extLst>
          </p:cNvPr>
          <p:cNvSpPr/>
          <p:nvPr/>
        </p:nvSpPr>
        <p:spPr>
          <a:xfrm>
            <a:off x="3518670" y="8608039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D671BFD-4E53-37A5-DEA3-820307D6B6F4}"/>
              </a:ext>
            </a:extLst>
          </p:cNvPr>
          <p:cNvSpPr txBox="1"/>
          <p:nvPr/>
        </p:nvSpPr>
        <p:spPr>
          <a:xfrm>
            <a:off x="3470290" y="8603191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</p:spTree>
    <p:extLst>
      <p:ext uri="{BB962C8B-B14F-4D97-AF65-F5344CB8AC3E}">
        <p14:creationId xmlns:p14="http://schemas.microsoft.com/office/powerpoint/2010/main" val="370958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ZoneTexte 67">
            <a:extLst>
              <a:ext uri="{FF2B5EF4-FFF2-40B4-BE49-F238E27FC236}">
                <a16:creationId xmlns:a16="http://schemas.microsoft.com/office/drawing/2014/main" id="{6D17F3B3-A85C-400B-86D8-281B89963A63}"/>
              </a:ext>
            </a:extLst>
          </p:cNvPr>
          <p:cNvSpPr txBox="1"/>
          <p:nvPr/>
        </p:nvSpPr>
        <p:spPr>
          <a:xfrm>
            <a:off x="99610" y="1774389"/>
            <a:ext cx="3343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volini" panose="03000502040302020204" pitchFamily="66" charset="0"/>
                <a:ea typeface="Script Ecole 2" panose="02000400000000000000" pitchFamily="2" charset="0"/>
                <a:cs typeface="Cavolini" panose="03000502040302020204" pitchFamily="66" charset="0"/>
              </a:rPr>
              <a:t>1) Ecris l’heure du matin et celle du soir.</a:t>
            </a:r>
          </a:p>
        </p:txBody>
      </p:sp>
      <p:graphicFrame>
        <p:nvGraphicFramePr>
          <p:cNvPr id="70" name="Tableau 69">
            <a:extLst>
              <a:ext uri="{FF2B5EF4-FFF2-40B4-BE49-F238E27FC236}">
                <a16:creationId xmlns:a16="http://schemas.microsoft.com/office/drawing/2014/main" id="{5FABC947-DE9E-455C-B0B2-2895CF299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211562"/>
              </p:ext>
            </p:extLst>
          </p:nvPr>
        </p:nvGraphicFramePr>
        <p:xfrm>
          <a:off x="216001" y="3297013"/>
          <a:ext cx="6411167" cy="913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1039596451"/>
                    </a:ext>
                  </a:extLst>
                </a:gridCol>
                <a:gridCol w="1199950">
                  <a:extLst>
                    <a:ext uri="{9D8B030D-6E8A-4147-A177-3AD203B41FA5}">
                      <a16:colId xmlns:a16="http://schemas.microsoft.com/office/drawing/2014/main" val="1721257069"/>
                    </a:ext>
                  </a:extLst>
                </a:gridCol>
              </a:tblGrid>
              <a:tr h="45658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Matin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10 h 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8 h 15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 h 30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6 h 45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 h 35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58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Soir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22 h 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20 h 15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14 h 30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18 h 45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16 h 35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à coins arrondis 7">
            <a:extLst>
              <a:ext uri="{FF2B5EF4-FFF2-40B4-BE49-F238E27FC236}">
                <a16:creationId xmlns:a16="http://schemas.microsoft.com/office/drawing/2014/main" id="{16752E60-776F-2644-555E-D198B326BED5}"/>
              </a:ext>
            </a:extLst>
          </p:cNvPr>
          <p:cNvSpPr/>
          <p:nvPr/>
        </p:nvSpPr>
        <p:spPr>
          <a:xfrm>
            <a:off x="109217" y="1280592"/>
            <a:ext cx="6624737" cy="8568951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05E34B-2EDD-DB88-B595-65EFBF7A47F8}"/>
              </a:ext>
            </a:extLst>
          </p:cNvPr>
          <p:cNvSpPr txBox="1"/>
          <p:nvPr/>
        </p:nvSpPr>
        <p:spPr>
          <a:xfrm>
            <a:off x="539607" y="1424775"/>
            <a:ext cx="3825497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Pour chaque pendule, fais ce qu’on te demande.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4332B2-AC76-DA0B-F48A-7E79C1A93FE4}"/>
              </a:ext>
            </a:extLst>
          </p:cNvPr>
          <p:cNvSpPr/>
          <p:nvPr/>
        </p:nvSpPr>
        <p:spPr>
          <a:xfrm>
            <a:off x="157928" y="1406688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0854C4-D19E-6516-B503-7B4F94F677AC}"/>
              </a:ext>
            </a:extLst>
          </p:cNvPr>
          <p:cNvSpPr txBox="1"/>
          <p:nvPr/>
        </p:nvSpPr>
        <p:spPr>
          <a:xfrm>
            <a:off x="5344361" y="9633520"/>
            <a:ext cx="13970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4748282-722F-684E-96FA-416992A93E93}"/>
              </a:ext>
            </a:extLst>
          </p:cNvPr>
          <p:cNvSpPr txBox="1"/>
          <p:nvPr/>
        </p:nvSpPr>
        <p:spPr>
          <a:xfrm>
            <a:off x="526278" y="6709658"/>
            <a:ext cx="2254969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Convertis comme demandé.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EB85347-243B-9250-4DBE-AD8718439A2D}"/>
              </a:ext>
            </a:extLst>
          </p:cNvPr>
          <p:cNvSpPr/>
          <p:nvPr/>
        </p:nvSpPr>
        <p:spPr>
          <a:xfrm>
            <a:off x="158247" y="6681192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3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E44C35B0-F8FD-D6D2-7B12-48A0F73277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"/>
          <a:stretch/>
        </p:blipFill>
        <p:spPr>
          <a:xfrm>
            <a:off x="739397" y="2113955"/>
            <a:ext cx="1031754" cy="1029527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92C88861-A157-79D2-2EFD-EC6D7B8579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1918616" y="2144048"/>
            <a:ext cx="1033394" cy="102952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C0F3DC-C0AA-082E-4077-32F0099A73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3133993" y="2153321"/>
            <a:ext cx="1033394" cy="102952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0A1B4936-F6F7-71B2-71EF-5688862634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4310967" y="2163288"/>
            <a:ext cx="1033394" cy="102952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8D676DD3-A5F2-2EEB-0853-A8FE75E960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"/>
          <a:stretch/>
        </p:blipFill>
        <p:spPr>
          <a:xfrm>
            <a:off x="5491950" y="2153321"/>
            <a:ext cx="1033394" cy="1029527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63E2889F-BE3A-D859-D941-236B2EFE11B5}"/>
              </a:ext>
            </a:extLst>
          </p:cNvPr>
          <p:cNvSpPr txBox="1"/>
          <p:nvPr/>
        </p:nvSpPr>
        <p:spPr>
          <a:xfrm>
            <a:off x="124046" y="4376936"/>
            <a:ext cx="6587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volini" panose="03000502040302020204" pitchFamily="66" charset="0"/>
                <a:ea typeface="Script Ecole 2" panose="02000400000000000000" pitchFamily="2" charset="0"/>
                <a:cs typeface="Cavolini" panose="03000502040302020204" pitchFamily="66" charset="0"/>
              </a:rPr>
              <a:t>2) Ecris les heures du matin des pendules 2 à 5 en lettres en utilisant « moins », « quart », « et demi ».</a:t>
            </a:r>
          </a:p>
        </p:txBody>
      </p:sp>
      <p:graphicFrame>
        <p:nvGraphicFramePr>
          <p:cNvPr id="64" name="Tableau 63">
            <a:extLst>
              <a:ext uri="{FF2B5EF4-FFF2-40B4-BE49-F238E27FC236}">
                <a16:creationId xmlns:a16="http://schemas.microsoft.com/office/drawing/2014/main" id="{0ADBC0FD-8A09-1119-B8CE-1946CCCAF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102594"/>
              </p:ext>
            </p:extLst>
          </p:nvPr>
        </p:nvGraphicFramePr>
        <p:xfrm>
          <a:off x="217860" y="4828877"/>
          <a:ext cx="6414863" cy="1665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0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624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2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hort Stack" panose="02010500040000000007" pitchFamily="2" charset="77"/>
                        </a:rPr>
                        <a:t>Huit heures et quart.</a:t>
                      </a:r>
                      <a:endParaRPr lang="fr-FR" sz="1000" b="1" dirty="0">
                        <a:solidFill>
                          <a:srgbClr val="FF0000"/>
                        </a:solidFill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624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3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hort Stack" panose="02010500040000000007" pitchFamily="2" charset="77"/>
                        </a:rPr>
                        <a:t>Deux heures et demi.</a:t>
                      </a:r>
                      <a:endParaRPr lang="fr-FR" sz="1000" b="1" dirty="0">
                        <a:solidFill>
                          <a:srgbClr val="FF0000"/>
                        </a:solidFill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443106"/>
                  </a:ext>
                </a:extLst>
              </a:tr>
              <a:tr h="378624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4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i="0" dirty="0">
                          <a:solidFill>
                            <a:srgbClr val="FF0000"/>
                          </a:solidFill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Sept heures moins le quart.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624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</a:rPr>
                        <a:t>Pendule 5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Cinq heures moins vingt-cinq.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13045"/>
                  </a:ext>
                </a:extLst>
              </a:tr>
              <a:tr h="151118">
                <a:tc>
                  <a:txBody>
                    <a:bodyPr/>
                    <a:lstStyle/>
                    <a:p>
                      <a:pPr algn="ctr"/>
                      <a:endParaRPr lang="fr-FR" sz="3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3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64069"/>
                  </a:ext>
                </a:extLst>
              </a:tr>
            </a:tbl>
          </a:graphicData>
        </a:graphic>
      </p:graphicFrame>
      <p:graphicFrame>
        <p:nvGraphicFramePr>
          <p:cNvPr id="66" name="Tableau 65">
            <a:extLst>
              <a:ext uri="{FF2B5EF4-FFF2-40B4-BE49-F238E27FC236}">
                <a16:creationId xmlns:a16="http://schemas.microsoft.com/office/drawing/2014/main" id="{B580DF5D-E9C9-EA0E-3892-80FC63CC0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950152"/>
              </p:ext>
            </p:extLst>
          </p:nvPr>
        </p:nvGraphicFramePr>
        <p:xfrm>
          <a:off x="212306" y="7135643"/>
          <a:ext cx="6414861" cy="23916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2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4071">
                  <a:extLst>
                    <a:ext uri="{9D8B030D-6E8A-4147-A177-3AD203B41FA5}">
                      <a16:colId xmlns:a16="http://schemas.microsoft.com/office/drawing/2014/main" val="1039596451"/>
                    </a:ext>
                  </a:extLst>
                </a:gridCol>
              </a:tblGrid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 h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180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 min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240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 h = 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3600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120 min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h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180 s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140 min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h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 h 10 min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130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 h 25 min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265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 h 05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185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813049"/>
                  </a:ext>
                </a:extLst>
              </a:tr>
              <a:tr h="523878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½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30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¼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¾ h 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45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973451"/>
                  </a:ext>
                </a:extLst>
              </a:tr>
              <a:tr h="46694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3 h ½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195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1 h ¼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75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Short Stack" panose="02010500040000000007" pitchFamily="2" charset="77"/>
                          <a:cs typeface="Courier New" panose="02070309020205020404" pitchFamily="49" charset="0"/>
                        </a:rPr>
                        <a:t>2 h ¾ = </a:t>
                      </a: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165</a:t>
                      </a:r>
                      <a:r>
                        <a:rPr lang="fr-FR" sz="1000" dirty="0">
                          <a:latin typeface="Cavolini" panose="03000502040302020204" pitchFamily="66" charset="0"/>
                          <a:cs typeface="Cavolini" panose="03000502040302020204" pitchFamily="66" charset="0"/>
                        </a:rPr>
                        <a:t> min</a:t>
                      </a:r>
                      <a:endParaRPr lang="fr-FR" sz="1000" dirty="0">
                        <a:latin typeface="Short Stack" panose="02010500040000000007" pitchFamily="2" charset="77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04866"/>
                  </a:ext>
                </a:extLst>
              </a:tr>
            </a:tbl>
          </a:graphicData>
        </a:graphic>
      </p:graphicFrame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7A0FCCF3-87A2-6558-F2A9-C47CDF8E8BB7}"/>
              </a:ext>
            </a:extLst>
          </p:cNvPr>
          <p:cNvSpPr/>
          <p:nvPr/>
        </p:nvSpPr>
        <p:spPr>
          <a:xfrm>
            <a:off x="109217" y="28827"/>
            <a:ext cx="6632151" cy="10982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0EE9A5-A285-5B75-6DA7-A56A68C658D2}"/>
              </a:ext>
            </a:extLst>
          </p:cNvPr>
          <p:cNvSpPr txBox="1"/>
          <p:nvPr/>
        </p:nvSpPr>
        <p:spPr>
          <a:xfrm>
            <a:off x="504419" y="73579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MESURES : LES DUREES</a:t>
            </a:r>
          </a:p>
        </p:txBody>
      </p:sp>
      <p:sp>
        <p:nvSpPr>
          <p:cNvPr id="6" name="ZoneTexte 16">
            <a:extLst>
              <a:ext uri="{FF2B5EF4-FFF2-40B4-BE49-F238E27FC236}">
                <a16:creationId xmlns:a16="http://schemas.microsoft.com/office/drawing/2014/main" id="{7DB1410D-C4AB-F996-6C1F-E3D19C83B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010" y="681957"/>
            <a:ext cx="1210459" cy="27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45167" rIns="0" bIns="45167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1600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fr-FR" sz="1200" dirty="0">
                <a:latin typeface="Hachi Maru Pop" pitchFamily="2" charset="-128"/>
                <a:ea typeface="Hachi Maru Pop" pitchFamily="2" charset="-128"/>
              </a:rPr>
              <a:t>CORRECTION</a:t>
            </a:r>
            <a:endParaRPr lang="fr-FR" altLang="fr-FR" sz="1400" dirty="0">
              <a:latin typeface="Hachi Maru Pop" pitchFamily="2" charset="-128"/>
              <a:ea typeface="Hachi Maru Pop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7388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7">
            <a:extLst>
              <a:ext uri="{FF2B5EF4-FFF2-40B4-BE49-F238E27FC236}">
                <a16:creationId xmlns:a16="http://schemas.microsoft.com/office/drawing/2014/main" id="{16752E60-776F-2644-555E-D198B326BED5}"/>
              </a:ext>
            </a:extLst>
          </p:cNvPr>
          <p:cNvSpPr/>
          <p:nvPr/>
        </p:nvSpPr>
        <p:spPr>
          <a:xfrm>
            <a:off x="109217" y="99261"/>
            <a:ext cx="6624737" cy="975028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05E34B-2EDD-DB88-B595-65EFBF7A47F8}"/>
              </a:ext>
            </a:extLst>
          </p:cNvPr>
          <p:cNvSpPr txBox="1"/>
          <p:nvPr/>
        </p:nvSpPr>
        <p:spPr>
          <a:xfrm>
            <a:off x="525959" y="191125"/>
            <a:ext cx="2254969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Résous ces problèmes.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4332B2-AC76-DA0B-F48A-7E79C1A93FE4}"/>
              </a:ext>
            </a:extLst>
          </p:cNvPr>
          <p:cNvSpPr/>
          <p:nvPr/>
        </p:nvSpPr>
        <p:spPr>
          <a:xfrm>
            <a:off x="157928" y="162659"/>
            <a:ext cx="319320" cy="3258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4" tIns="45167" rIns="90334" bIns="45167" rtlCol="0" anchor="ctr"/>
          <a:lstStyle/>
          <a:p>
            <a:pPr algn="ctr"/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3</a:t>
            </a:r>
          </a:p>
        </p:txBody>
      </p:sp>
      <p:sp>
        <p:nvSpPr>
          <p:cNvPr id="306" name="ZoneTexte 305">
            <a:extLst>
              <a:ext uri="{FF2B5EF4-FFF2-40B4-BE49-F238E27FC236}">
                <a16:creationId xmlns:a16="http://schemas.microsoft.com/office/drawing/2014/main" id="{4BAA774D-67AE-31A0-318B-4B6117D62E98}"/>
              </a:ext>
            </a:extLst>
          </p:cNvPr>
          <p:cNvSpPr txBox="1"/>
          <p:nvPr/>
        </p:nvSpPr>
        <p:spPr>
          <a:xfrm>
            <a:off x="5373216" y="9647020"/>
            <a:ext cx="1360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4A5A90-8E66-F2B2-4A91-5FB4C63E4BA7}"/>
              </a:ext>
            </a:extLst>
          </p:cNvPr>
          <p:cNvSpPr/>
          <p:nvPr/>
        </p:nvSpPr>
        <p:spPr>
          <a:xfrm>
            <a:off x="165099" y="563328"/>
            <a:ext cx="6448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4011"/>
            <a:r>
              <a:rPr lang="fr-FR" sz="1000" dirty="0">
                <a:solidFill>
                  <a:prstClr val="black"/>
                </a:solidFill>
                <a:latin typeface="Short Stack" panose="02010500040000000007" pitchFamily="2" charset="77"/>
              </a:rPr>
              <a:t>1) Le spectacle sur glace que vont voir Clémence et sa maman commence à 19 h 25. </a:t>
            </a:r>
          </a:p>
          <a:p>
            <a:pPr lvl="0" defTabSz="1004011"/>
            <a:r>
              <a:rPr lang="fr-FR" sz="1000" dirty="0">
                <a:solidFill>
                  <a:prstClr val="black"/>
                </a:solidFill>
                <a:latin typeface="Short Stack" panose="02010500040000000007" pitchFamily="2" charset="77"/>
              </a:rPr>
              <a:t>Il faut se présenter dans la salle ½ h avant le début. A quelle heure faut-il arriver ?</a:t>
            </a:r>
          </a:p>
        </p:txBody>
      </p:sp>
      <p:sp>
        <p:nvSpPr>
          <p:cNvPr id="13" name="Rectangle à coins arrondis 28">
            <a:extLst>
              <a:ext uri="{FF2B5EF4-FFF2-40B4-BE49-F238E27FC236}">
                <a16:creationId xmlns:a16="http://schemas.microsoft.com/office/drawing/2014/main" id="{153C321D-2923-C5C1-1D73-B06D0EDCA9D0}"/>
              </a:ext>
            </a:extLst>
          </p:cNvPr>
          <p:cNvSpPr/>
          <p:nvPr/>
        </p:nvSpPr>
        <p:spPr>
          <a:xfrm>
            <a:off x="243968" y="1004646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9D44D6-9B12-D710-626A-0EFDFE9F3FD5}"/>
              </a:ext>
            </a:extLst>
          </p:cNvPr>
          <p:cNvSpPr txBox="1"/>
          <p:nvPr/>
        </p:nvSpPr>
        <p:spPr>
          <a:xfrm>
            <a:off x="243969" y="993636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23" name="Rectangle à coins arrondis 43">
            <a:extLst>
              <a:ext uri="{FF2B5EF4-FFF2-40B4-BE49-F238E27FC236}">
                <a16:creationId xmlns:a16="http://schemas.microsoft.com/office/drawing/2014/main" id="{95604A29-9FD1-AE49-0054-58F6DF69EE70}"/>
              </a:ext>
            </a:extLst>
          </p:cNvPr>
          <p:cNvSpPr/>
          <p:nvPr/>
        </p:nvSpPr>
        <p:spPr>
          <a:xfrm>
            <a:off x="3518670" y="1710535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CF8606D-B1DA-FD9C-9852-EE32F31E0CED}"/>
              </a:ext>
            </a:extLst>
          </p:cNvPr>
          <p:cNvSpPr txBox="1"/>
          <p:nvPr/>
        </p:nvSpPr>
        <p:spPr>
          <a:xfrm>
            <a:off x="3470290" y="1705687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887806-7390-D531-330C-780A216F2DD4}"/>
              </a:ext>
            </a:extLst>
          </p:cNvPr>
          <p:cNvSpPr/>
          <p:nvPr/>
        </p:nvSpPr>
        <p:spPr>
          <a:xfrm>
            <a:off x="165099" y="2834571"/>
            <a:ext cx="63477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  <a:sym typeface="Wingdings"/>
              </a:rPr>
              <a:t>2) Ce spectacle sur glace dure 100 min. A quelle heure finit-il ?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83D6240-7655-F1BE-8520-44EA10435E18}"/>
              </a:ext>
            </a:extLst>
          </p:cNvPr>
          <p:cNvSpPr txBox="1"/>
          <p:nvPr/>
        </p:nvSpPr>
        <p:spPr>
          <a:xfrm>
            <a:off x="167381" y="4975066"/>
            <a:ext cx="65921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3) Pour rentrer chez elles, Clémence et sa maman doivent retourner à leur voiture.  Elles partent de la salle de spectacle à 21 h 15. Elles mettent 1/4h pour la récupérer. Puis, il leur faut encore 35 min pour arriver chez elles. A quelle heure arrivent-elles ?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23E06E8-43C0-88BF-1DD5-A8F377663855}"/>
              </a:ext>
            </a:extLst>
          </p:cNvPr>
          <p:cNvSpPr txBox="1"/>
          <p:nvPr/>
        </p:nvSpPr>
        <p:spPr>
          <a:xfrm>
            <a:off x="157928" y="7451322"/>
            <a:ext cx="6436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4) Clémence s’endort à 23 h 15. Elle se réveille le lendemain à 9 h 05. Combien de temps a-t-elle dormi ?</a:t>
            </a:r>
          </a:p>
        </p:txBody>
      </p:sp>
      <p:sp>
        <p:nvSpPr>
          <p:cNvPr id="55" name="Rectangle à coins arrondis 28">
            <a:extLst>
              <a:ext uri="{FF2B5EF4-FFF2-40B4-BE49-F238E27FC236}">
                <a16:creationId xmlns:a16="http://schemas.microsoft.com/office/drawing/2014/main" id="{79158DA6-C928-D0CA-D639-2BA641789AED}"/>
              </a:ext>
            </a:extLst>
          </p:cNvPr>
          <p:cNvSpPr/>
          <p:nvPr/>
        </p:nvSpPr>
        <p:spPr>
          <a:xfrm>
            <a:off x="243968" y="3149622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F490A94-6281-7154-1B91-C3CCFFE3AFA0}"/>
              </a:ext>
            </a:extLst>
          </p:cNvPr>
          <p:cNvSpPr txBox="1"/>
          <p:nvPr/>
        </p:nvSpPr>
        <p:spPr>
          <a:xfrm>
            <a:off x="243969" y="3138612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61" name="Rectangle à coins arrondis 43">
            <a:extLst>
              <a:ext uri="{FF2B5EF4-FFF2-40B4-BE49-F238E27FC236}">
                <a16:creationId xmlns:a16="http://schemas.microsoft.com/office/drawing/2014/main" id="{EADC91E2-6358-4AFF-DD3A-917B98DC491C}"/>
              </a:ext>
            </a:extLst>
          </p:cNvPr>
          <p:cNvSpPr/>
          <p:nvPr/>
        </p:nvSpPr>
        <p:spPr>
          <a:xfrm>
            <a:off x="3518670" y="3855511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D79D592-FFF6-B6CC-BB45-03D532CF46D9}"/>
              </a:ext>
            </a:extLst>
          </p:cNvPr>
          <p:cNvSpPr txBox="1"/>
          <p:nvPr/>
        </p:nvSpPr>
        <p:spPr>
          <a:xfrm>
            <a:off x="3470290" y="3850663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73" name="Rectangle à coins arrondis 28">
            <a:extLst>
              <a:ext uri="{FF2B5EF4-FFF2-40B4-BE49-F238E27FC236}">
                <a16:creationId xmlns:a16="http://schemas.microsoft.com/office/drawing/2014/main" id="{6AF928AA-5E66-FF62-242D-28B159D43695}"/>
              </a:ext>
            </a:extLst>
          </p:cNvPr>
          <p:cNvSpPr/>
          <p:nvPr/>
        </p:nvSpPr>
        <p:spPr>
          <a:xfrm>
            <a:off x="236832" y="5591075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6DC8568B-E7A6-7CAA-A5FE-C69613239E09}"/>
              </a:ext>
            </a:extLst>
          </p:cNvPr>
          <p:cNvSpPr txBox="1"/>
          <p:nvPr/>
        </p:nvSpPr>
        <p:spPr>
          <a:xfrm>
            <a:off x="236833" y="5580065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76" name="Rectangle à coins arrondis 43">
            <a:extLst>
              <a:ext uri="{FF2B5EF4-FFF2-40B4-BE49-F238E27FC236}">
                <a16:creationId xmlns:a16="http://schemas.microsoft.com/office/drawing/2014/main" id="{09D137F3-5F16-C22A-D4B4-9AABDB3EDD12}"/>
              </a:ext>
            </a:extLst>
          </p:cNvPr>
          <p:cNvSpPr/>
          <p:nvPr/>
        </p:nvSpPr>
        <p:spPr>
          <a:xfrm>
            <a:off x="3511534" y="6296964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D58838E3-22E9-62A9-AB2E-306F6FCDD259}"/>
              </a:ext>
            </a:extLst>
          </p:cNvPr>
          <p:cNvSpPr txBox="1"/>
          <p:nvPr/>
        </p:nvSpPr>
        <p:spPr>
          <a:xfrm>
            <a:off x="3463154" y="6292116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80" name="Rectangle à coins arrondis 28">
            <a:extLst>
              <a:ext uri="{FF2B5EF4-FFF2-40B4-BE49-F238E27FC236}">
                <a16:creationId xmlns:a16="http://schemas.microsoft.com/office/drawing/2014/main" id="{8ACED7C0-0F67-91E1-7DED-052D6C7B2DE5}"/>
              </a:ext>
            </a:extLst>
          </p:cNvPr>
          <p:cNvSpPr/>
          <p:nvPr/>
        </p:nvSpPr>
        <p:spPr>
          <a:xfrm>
            <a:off x="243968" y="7902150"/>
            <a:ext cx="3183903" cy="173137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9CD811A6-04AF-AAEF-B53B-DB3F81FD69D8}"/>
              </a:ext>
            </a:extLst>
          </p:cNvPr>
          <p:cNvSpPr txBox="1"/>
          <p:nvPr/>
        </p:nvSpPr>
        <p:spPr>
          <a:xfrm>
            <a:off x="243969" y="7891140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calculs</a:t>
            </a:r>
            <a:endParaRPr lang="fr-FR" sz="1200" dirty="0">
              <a:latin typeface="Short Stack" panose="02010500040000000007" pitchFamily="2" charset="77"/>
            </a:endParaRPr>
          </a:p>
        </p:txBody>
      </p:sp>
      <p:sp>
        <p:nvSpPr>
          <p:cNvPr id="82" name="Rectangle à coins arrondis 43">
            <a:extLst>
              <a:ext uri="{FF2B5EF4-FFF2-40B4-BE49-F238E27FC236}">
                <a16:creationId xmlns:a16="http://schemas.microsoft.com/office/drawing/2014/main" id="{96734F1D-6134-200D-10EF-BA0BAC9D6E3F}"/>
              </a:ext>
            </a:extLst>
          </p:cNvPr>
          <p:cNvSpPr/>
          <p:nvPr/>
        </p:nvSpPr>
        <p:spPr>
          <a:xfrm>
            <a:off x="3518670" y="8608039"/>
            <a:ext cx="3063951" cy="101385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D671BFD-4E53-37A5-DEA3-820307D6B6F4}"/>
              </a:ext>
            </a:extLst>
          </p:cNvPr>
          <p:cNvSpPr txBox="1"/>
          <p:nvPr/>
        </p:nvSpPr>
        <p:spPr>
          <a:xfrm>
            <a:off x="3470290" y="8603191"/>
            <a:ext cx="725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Short Stack" panose="02010500040000000007" pitchFamily="2" charset="77"/>
              </a:rPr>
              <a:t>réponse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E98EAC-408C-C77E-185E-39CAB5DB4CEB}"/>
              </a:ext>
            </a:extLst>
          </p:cNvPr>
          <p:cNvSpPr txBox="1"/>
          <p:nvPr/>
        </p:nvSpPr>
        <p:spPr>
          <a:xfrm>
            <a:off x="3536028" y="1891812"/>
            <a:ext cx="29768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</a:rPr>
              <a:t>il faut arriver à 18 h 55.</a:t>
            </a:r>
            <a:endParaRPr lang="fr-FR" sz="1000" b="1" dirty="0">
              <a:solidFill>
                <a:srgbClr val="FF0000"/>
              </a:solidFill>
              <a:latin typeface="Short Stack" panose="02010500040000000007" pitchFamily="2" charset="77"/>
              <a:cs typeface="Courier New" panose="02070309020205020404" pitchFamily="49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74A445-EFCB-009F-5D6D-B86A4D4A148F}"/>
              </a:ext>
            </a:extLst>
          </p:cNvPr>
          <p:cNvSpPr txBox="1"/>
          <p:nvPr/>
        </p:nvSpPr>
        <p:spPr>
          <a:xfrm>
            <a:off x="243967" y="1290753"/>
            <a:ext cx="2976825" cy="99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</a:rPr>
              <a:t>19 h 25 min – 30 min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25 min – 25 min - 5 min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– 5 min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18 h55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2F8C4F-1B09-D155-AEF5-26BC730C8760}"/>
              </a:ext>
            </a:extLst>
          </p:cNvPr>
          <p:cNvSpPr txBox="1"/>
          <p:nvPr/>
        </p:nvSpPr>
        <p:spPr>
          <a:xfrm>
            <a:off x="957424" y="3146726"/>
            <a:ext cx="23615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chemeClr val="accent3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1) </a:t>
            </a: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100 min = 1 h 40 min 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25 min + 1 h 40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20 h 25 min + 40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20 h 25 min + 35 min + 5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21 h + 5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21 h 05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5163EF-4C10-12F6-47ED-72178C94F319}"/>
              </a:ext>
            </a:extLst>
          </p:cNvPr>
          <p:cNvSpPr txBox="1"/>
          <p:nvPr/>
        </p:nvSpPr>
        <p:spPr>
          <a:xfrm>
            <a:off x="3504132" y="4095348"/>
            <a:ext cx="29768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</a:rPr>
              <a:t>Le spectacle finit à 21 h05.</a:t>
            </a:r>
            <a:endParaRPr lang="fr-FR" sz="1000" b="1" dirty="0">
              <a:solidFill>
                <a:srgbClr val="FF0000"/>
              </a:solidFill>
              <a:latin typeface="Short Stack" panose="02010500040000000007" pitchFamily="2" charset="77"/>
              <a:cs typeface="Courier New" panose="02070309020205020404" pitchFamily="49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3DF2B6F-2351-E376-A66E-5766DF7FD9A9}"/>
              </a:ext>
            </a:extLst>
          </p:cNvPr>
          <p:cNvSpPr txBox="1"/>
          <p:nvPr/>
        </p:nvSpPr>
        <p:spPr>
          <a:xfrm>
            <a:off x="275378" y="5817096"/>
            <a:ext cx="2976825" cy="99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21 h 15 min + 15 min = 21 h 30 min</a:t>
            </a:r>
          </a:p>
          <a:p>
            <a:pPr algn="l">
              <a:lnSpc>
                <a:spcPct val="150000"/>
              </a:lnSpc>
            </a:pPr>
            <a:endParaRPr lang="fr-FR" sz="1000" b="1" dirty="0">
              <a:solidFill>
                <a:srgbClr val="FF0000"/>
              </a:solidFill>
              <a:latin typeface="Short Stack" panose="02010500040000000007" pitchFamily="2" charset="77"/>
              <a:cs typeface="Courier New" panose="02070309020205020404" pitchFamily="49" charset="0"/>
            </a:endParaRP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21 h 30 min -&gt; 22 h -&gt; 22 h 05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              30 min  + 5 min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C7287EB-A749-34FE-8E85-D6592066D091}"/>
              </a:ext>
            </a:extLst>
          </p:cNvPr>
          <p:cNvSpPr txBox="1"/>
          <p:nvPr/>
        </p:nvSpPr>
        <p:spPr>
          <a:xfrm>
            <a:off x="3470290" y="6536220"/>
            <a:ext cx="29768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</a:rPr>
              <a:t>Elles arriveront à 22 h 05.</a:t>
            </a:r>
            <a:endParaRPr lang="fr-FR" sz="1000" b="1" dirty="0">
              <a:solidFill>
                <a:srgbClr val="FF0000"/>
              </a:solidFill>
              <a:latin typeface="Short Stack" panose="02010500040000000007" pitchFamily="2" charset="77"/>
              <a:cs typeface="Courier New" panose="02070309020205020404" pitchFamily="49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8F201DB-B4AC-01E4-356D-094D41E8E33B}"/>
              </a:ext>
            </a:extLst>
          </p:cNvPr>
          <p:cNvSpPr txBox="1"/>
          <p:nvPr/>
        </p:nvSpPr>
        <p:spPr>
          <a:xfrm>
            <a:off x="243966" y="8121972"/>
            <a:ext cx="2976825" cy="76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23 h 15 min -&gt; 0 h 00 - &gt; 9 h 05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            45 min    +   9 h 05 min</a:t>
            </a:r>
          </a:p>
          <a:p>
            <a:pPr algn="l">
              <a:lnSpc>
                <a:spcPct val="150000"/>
              </a:lnSpc>
            </a:pP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                  9 h 50 min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E2C32D6-3879-FBF0-15E3-A934B8BDE9DD}"/>
              </a:ext>
            </a:extLst>
          </p:cNvPr>
          <p:cNvSpPr txBox="1"/>
          <p:nvPr/>
        </p:nvSpPr>
        <p:spPr>
          <a:xfrm>
            <a:off x="3485113" y="8880994"/>
            <a:ext cx="29768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</a:rPr>
              <a:t>Clémence a dormi 9 h 50 min.</a:t>
            </a:r>
            <a:endParaRPr lang="fr-FR" sz="1000" b="1" dirty="0">
              <a:solidFill>
                <a:srgbClr val="FF0000"/>
              </a:solidFill>
              <a:latin typeface="Short Stack" panose="02010500040000000007" pitchFamily="2" charset="77"/>
              <a:cs typeface="Courier New" panose="02070309020205020404" pitchFamily="49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BF485BB-0C1E-5AC7-D9E0-565B7253444C}"/>
              </a:ext>
            </a:extLst>
          </p:cNvPr>
          <p:cNvSpPr txBox="1"/>
          <p:nvPr/>
        </p:nvSpPr>
        <p:spPr>
          <a:xfrm>
            <a:off x="236832" y="4144201"/>
            <a:ext cx="18481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dirty="0">
                <a:solidFill>
                  <a:schemeClr val="accent3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2) </a:t>
            </a:r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25 min + 100 min 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+ 125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19 h + 2 h + 5 min</a:t>
            </a:r>
          </a:p>
          <a:p>
            <a:pPr algn="l"/>
            <a:r>
              <a:rPr lang="fr-FR" sz="1000" b="1" dirty="0">
                <a:solidFill>
                  <a:srgbClr val="FF0000"/>
                </a:solidFill>
                <a:latin typeface="Short Stack" panose="02010500040000000007" pitchFamily="2" charset="77"/>
                <a:cs typeface="Courier New" panose="02070309020205020404" pitchFamily="49" charset="0"/>
              </a:rPr>
              <a:t>21 h 05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819821-7A72-6306-C024-EE4070829C1D}"/>
              </a:ext>
            </a:extLst>
          </p:cNvPr>
          <p:cNvSpPr txBox="1"/>
          <p:nvPr/>
        </p:nvSpPr>
        <p:spPr>
          <a:xfrm rot="407587">
            <a:off x="2249435" y="4139673"/>
            <a:ext cx="991708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2 exemples de calculs</a:t>
            </a:r>
          </a:p>
        </p:txBody>
      </p:sp>
    </p:spTree>
    <p:extLst>
      <p:ext uri="{BB962C8B-B14F-4D97-AF65-F5344CB8AC3E}">
        <p14:creationId xmlns:p14="http://schemas.microsoft.com/office/powerpoint/2010/main" val="39641865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15390</TotalTime>
  <Words>861</Words>
  <Application>Microsoft Macintosh PowerPoint</Application>
  <PresentationFormat>Format A4 (210 x 297 mm)</PresentationFormat>
  <Paragraphs>142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Hachi Maru Pop</vt:lpstr>
      <vt:lpstr>Arial</vt:lpstr>
      <vt:lpstr>Calibri</vt:lpstr>
      <vt:lpstr>Cavolini</vt:lpstr>
      <vt:lpstr>Dreaming Outloud Script Pro</vt:lpstr>
      <vt:lpstr>Short Stack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128</cp:revision>
  <dcterms:created xsi:type="dcterms:W3CDTF">2014-08-26T10:40:36Z</dcterms:created>
  <dcterms:modified xsi:type="dcterms:W3CDTF">2022-11-27T15:54:58Z</dcterms:modified>
</cp:coreProperties>
</file>