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B2A4"/>
    <a:srgbClr val="C78E7E"/>
    <a:srgbClr val="AF743D"/>
    <a:srgbClr val="F2D8F4"/>
    <a:srgbClr val="E29FEF"/>
    <a:srgbClr val="D77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069" autoAdjust="0"/>
  </p:normalViewPr>
  <p:slideViewPr>
    <p:cSldViewPr>
      <p:cViewPr varScale="1">
        <p:scale>
          <a:sx n="98" d="100"/>
          <a:sy n="98" d="100"/>
        </p:scale>
        <p:origin x="1712" y="19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D0199-E921-407D-85FC-31550B2D223A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D6246-307C-4182-B07C-6A27A263BE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1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D6246-307C-4182-B07C-6A27A263BEC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928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08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19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58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31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657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003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383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40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98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78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73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C99BA-C27B-4A79-AA51-77ADFF21B65B}" type="datetimeFigureOut">
              <a:rPr lang="fr-FR" smtClean="0"/>
              <a:t>11/11/2022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72983-7E76-4C1F-A66A-2843BF30A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37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33527" y="819271"/>
            <a:ext cx="4611771" cy="2897761"/>
          </a:xfrm>
          <a:prstGeom prst="rect">
            <a:avLst/>
          </a:prstGeom>
          <a:noFill/>
          <a:ln w="57150" cap="rnd" algn="in">
            <a:solidFill>
              <a:srgbClr val="AF743D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Fineliner Script" pitchFamily="50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33526" y="116632"/>
            <a:ext cx="4611771" cy="5461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Rédaction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3527" y="3933056"/>
            <a:ext cx="461176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Grille d’évaluation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94400"/>
              </p:ext>
            </p:extLst>
          </p:nvPr>
        </p:nvGraphicFramePr>
        <p:xfrm>
          <a:off x="133527" y="4338410"/>
          <a:ext cx="4611769" cy="22611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11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6055">
                <a:tc>
                  <a:txBody>
                    <a:bodyPr/>
                    <a:lstStyle/>
                    <a:p>
                      <a:r>
                        <a:rPr lang="fr-FR" sz="100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Ton</a:t>
                      </a:r>
                      <a:r>
                        <a:rPr lang="fr-FR" sz="1000" kern="1200" baseline="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 texte parle d’une tempête et d’un coup de mer</a:t>
                      </a:r>
                      <a:endParaRPr lang="fr-FR" sz="1000" kern="1200" dirty="0">
                        <a:solidFill>
                          <a:schemeClr val="tx1"/>
                        </a:solidFill>
                        <a:effectLst/>
                        <a:latin typeface="Short Stack" panose="02010500040000000007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115">
                <a:tc>
                  <a:txBody>
                    <a:bodyPr/>
                    <a:lstStyle/>
                    <a:p>
                      <a:r>
                        <a:rPr lang="fr-FR" sz="100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Tu as respecté les 4 paragraphes</a:t>
                      </a:r>
                      <a:r>
                        <a:rPr lang="fr-FR" sz="1000" kern="1200" baseline="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 avec leur contenu.</a:t>
                      </a:r>
                      <a:endParaRPr lang="fr-FR" sz="1000" kern="1200" dirty="0">
                        <a:solidFill>
                          <a:schemeClr val="tx1"/>
                        </a:solidFill>
                        <a:effectLst/>
                        <a:latin typeface="Short Stack" panose="02010500040000000007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192">
                <a:tc>
                  <a:txBody>
                    <a:bodyPr/>
                    <a:lstStyle/>
                    <a:p>
                      <a:r>
                        <a:rPr lang="fr-FR" sz="100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Ton texte n’est pas écrit à la 1</a:t>
                      </a:r>
                      <a:r>
                        <a:rPr lang="fr-FR" sz="1000" kern="1200" baseline="300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ère</a:t>
                      </a:r>
                      <a:r>
                        <a:rPr lang="fr-FR" sz="100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 personne du singulier</a:t>
                      </a:r>
                      <a:r>
                        <a:rPr lang="fr-FR" sz="1000" kern="1200" baseline="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.</a:t>
                      </a:r>
                      <a:endParaRPr lang="fr-FR" sz="1000" kern="1200" dirty="0">
                        <a:solidFill>
                          <a:schemeClr val="tx1"/>
                        </a:solidFill>
                        <a:effectLst/>
                        <a:latin typeface="Short Stack" panose="02010500040000000007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930">
                <a:tc>
                  <a:txBody>
                    <a:bodyPr/>
                    <a:lstStyle/>
                    <a:p>
                      <a:r>
                        <a:rPr lang="fr-FR" sz="1000" kern="1200" dirty="0">
                          <a:solidFill>
                            <a:schemeClr val="tx1"/>
                          </a:solidFill>
                          <a:effectLst/>
                          <a:latin typeface="Short Stack" panose="02010500040000000007" pitchFamily="2" charset="0"/>
                          <a:ea typeface="+mn-ea"/>
                          <a:cs typeface="+mn-cs"/>
                        </a:rPr>
                        <a:t>Tes phrases sont courtes, elles ont des majuscules et des points et des guillemets pour citer les témoignages.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9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Tu as fait attention à l’orthographe des mots, tu as cherché ceux que tu connaissais pas et tu t’es relu.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930">
                <a:tc>
                  <a:txBody>
                    <a:bodyPr/>
                    <a:lstStyle/>
                    <a:p>
                      <a:r>
                        <a:rPr kumimoji="0" lang="fr-FR" altLang="fr-F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itchFamily="2" charset="0"/>
                          <a:cs typeface="Arial" pitchFamily="34" charset="0"/>
                        </a:rPr>
                        <a:t>Ton écriture est bien formée et le texte est soigné, sans ratures. Tu as sauté des lignes.</a:t>
                      </a:r>
                      <a:endParaRPr lang="fr-FR" sz="1000" dirty="0">
                        <a:latin typeface="Short Stack" panose="02010500040000000007" pitchFamily="2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F74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99924" y="1218818"/>
            <a:ext cx="45370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latin typeface="Short Stack" panose="02010500040000000007" pitchFamily="2" charset="0"/>
              </a:rPr>
              <a:t>Lors des tempêtes de la fin novembre en 2014, sur la côte d’Azur, plusieurs coups de mer ont eu lieu. Le bord de mer a été fermé, le littoral a été dévasté…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565116" y="885394"/>
            <a:ext cx="332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rgbClr val="000000"/>
                </a:solidFill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tempête sur le bord de mer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E1ADC6E-0979-C5EE-54A9-D0E591838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130" y="251651"/>
            <a:ext cx="551250" cy="8387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4F44DF-62DC-0824-1B8A-A6126EE6561F}"/>
              </a:ext>
            </a:extLst>
          </p:cNvPr>
          <p:cNvSpPr/>
          <p:nvPr/>
        </p:nvSpPr>
        <p:spPr>
          <a:xfrm>
            <a:off x="192150" y="1773833"/>
            <a:ext cx="461683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latin typeface="Short Stack" panose="02010500040000000007" pitchFamily="2" charset="77"/>
              </a:rPr>
              <a:t>Imagine que tu es journaliste. Raconte ce fait divers comme si tu écrivais un article de journal. </a:t>
            </a:r>
            <a:r>
              <a:rPr lang="fr-FR" sz="1000" dirty="0" err="1">
                <a:latin typeface="Short Stack" panose="02010500040000000007" pitchFamily="2" charset="77"/>
              </a:rPr>
              <a:t>Aide-toi</a:t>
            </a:r>
            <a:r>
              <a:rPr lang="fr-FR" sz="1000" dirty="0">
                <a:latin typeface="Short Stack" panose="02010500040000000007" pitchFamily="2" charset="77"/>
              </a:rPr>
              <a:t> de l’article ci-contre et des images. Tu ne dois pas écrire à la 1</a:t>
            </a:r>
            <a:r>
              <a:rPr lang="fr-FR" sz="1000" baseline="30000" dirty="0">
                <a:latin typeface="Short Stack" panose="02010500040000000007" pitchFamily="2" charset="77"/>
              </a:rPr>
              <a:t>ère</a:t>
            </a:r>
            <a:r>
              <a:rPr lang="fr-FR" sz="1000" dirty="0">
                <a:latin typeface="Short Stack" panose="02010500040000000007" pitchFamily="2" charset="77"/>
              </a:rPr>
              <a:t> personne. </a:t>
            </a:r>
          </a:p>
          <a:p>
            <a:endParaRPr lang="fr-FR" sz="1000" dirty="0">
              <a:latin typeface="Short Stack" panose="02010500040000000007" pitchFamily="2" charset="77"/>
            </a:endParaRPr>
          </a:p>
          <a:p>
            <a:r>
              <a:rPr lang="fr-FR" sz="1000" dirty="0">
                <a:latin typeface="Short Stack" panose="02010500040000000007" pitchFamily="2" charset="77"/>
              </a:rPr>
              <a:t>Tu feras 4 paragraphes : </a:t>
            </a:r>
          </a:p>
          <a:p>
            <a:pPr marL="228600" indent="-228600">
              <a:buAutoNum type="arabicParenR"/>
            </a:pPr>
            <a:r>
              <a:rPr lang="fr-FR" sz="1000" dirty="0">
                <a:latin typeface="Short Stack" panose="02010500040000000007" pitchFamily="2" charset="77"/>
              </a:rPr>
              <a:t>tu décriras la situation (la tempête : le vent, de la hauteur des vagues, jour et lieu) </a:t>
            </a:r>
          </a:p>
          <a:p>
            <a:pPr marL="228600" indent="-228600">
              <a:buAutoNum type="arabicParenR"/>
            </a:pPr>
            <a:r>
              <a:rPr lang="fr-FR" sz="1000" dirty="0">
                <a:latin typeface="Short Stack" panose="02010500040000000007" pitchFamily="2" charset="77"/>
              </a:rPr>
              <a:t>tu citeras des témoignages entre guillemets, </a:t>
            </a:r>
          </a:p>
          <a:p>
            <a:pPr marL="228600" indent="-228600">
              <a:buAutoNum type="arabicParenR"/>
            </a:pPr>
            <a:r>
              <a:rPr lang="fr-FR" sz="1000" dirty="0">
                <a:latin typeface="Short Stack" panose="02010500040000000007" pitchFamily="2" charset="77"/>
              </a:rPr>
              <a:t>tu parleras des conséquences </a:t>
            </a:r>
          </a:p>
          <a:p>
            <a:pPr marL="228600" indent="-228600">
              <a:buAutoNum type="arabicParenR"/>
            </a:pPr>
            <a:r>
              <a:rPr lang="fr-FR" sz="1000" dirty="0">
                <a:latin typeface="Short Stack" panose="02010500040000000007" pitchFamily="2" charset="77"/>
              </a:rPr>
              <a:t>tu expliqueras comment et quand la route sera rouverte.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E2371B6A-A182-6CCE-0471-1095D7B0B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581" y="454602"/>
            <a:ext cx="2058035" cy="1375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8EBD247B-2D5D-9479-CB4B-DFEA82D90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921" y="1916832"/>
            <a:ext cx="2029695" cy="152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8883C54A-EDDA-2C5E-3494-F1C69D299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12"/>
          <a:stretch/>
        </p:blipFill>
        <p:spPr bwMode="auto">
          <a:xfrm>
            <a:off x="7471516" y="267524"/>
            <a:ext cx="2088232" cy="1105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99F6CB4A-1CD6-6E94-78FF-A1AF35A0E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516" y="1392819"/>
            <a:ext cx="2097619" cy="13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8647E843-3144-DEEB-9ECD-DD39A5B323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03"/>
          <a:stretch/>
        </p:blipFill>
        <p:spPr bwMode="auto">
          <a:xfrm>
            <a:off x="7471516" y="2711777"/>
            <a:ext cx="2097619" cy="1149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654F2B2D-4646-EA4B-C6CD-4EB22DDF9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523" y="3789040"/>
            <a:ext cx="3617913" cy="291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AutoShape 3">
            <a:extLst>
              <a:ext uri="{FF2B5EF4-FFF2-40B4-BE49-F238E27FC236}">
                <a16:creationId xmlns:a16="http://schemas.microsoft.com/office/drawing/2014/main" id="{0430C0BD-9988-383D-D5E3-528950B3E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0181" y="123689"/>
            <a:ext cx="4822292" cy="6633667"/>
          </a:xfrm>
          <a:prstGeom prst="rect">
            <a:avLst/>
          </a:prstGeom>
          <a:noFill/>
          <a:ln w="57150" cap="rnd" algn="in">
            <a:solidFill>
              <a:srgbClr val="AF743D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Fineliner Script" pitchFamily="50" charset="0"/>
              <a:cs typeface="Arial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25505BE-6672-86FB-9202-331572E75F83}"/>
              </a:ext>
            </a:extLst>
          </p:cNvPr>
          <p:cNvSpPr txBox="1"/>
          <p:nvPr/>
        </p:nvSpPr>
        <p:spPr>
          <a:xfrm>
            <a:off x="103937" y="6654552"/>
            <a:ext cx="16561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84211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EBD1B96-F8E6-5FED-1960-CE00F7E530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03"/>
          <a:stretch/>
        </p:blipFill>
        <p:spPr bwMode="auto">
          <a:xfrm>
            <a:off x="5385048" y="4387266"/>
            <a:ext cx="4034593" cy="22105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CFB8D63-ADF8-E4EB-096F-103D90BBE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6" y="295173"/>
            <a:ext cx="4149229" cy="2773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7AD27996-1397-B485-779E-25B034509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15" y="3399100"/>
            <a:ext cx="4240832" cy="31765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29DAA68D-81DC-F575-A546-E9744DA838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12"/>
          <a:stretch/>
        </p:blipFill>
        <p:spPr bwMode="auto">
          <a:xfrm>
            <a:off x="5871406" y="298190"/>
            <a:ext cx="3742652" cy="19819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726DD489-B411-9AEF-6770-03B3DAAF3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661" y="2281393"/>
            <a:ext cx="3752040" cy="23599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8803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230</Words>
  <Application>Microsoft Macintosh PowerPoint</Application>
  <PresentationFormat>Format A4 (210 x 297 mm)</PresentationFormat>
  <Paragraphs>19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Dreaming Outloud Script Pro</vt:lpstr>
      <vt:lpstr>Fineliner Script</vt:lpstr>
      <vt:lpstr>Short Stack</vt:lpstr>
      <vt:lpstr>Thème Office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20</cp:revision>
  <dcterms:created xsi:type="dcterms:W3CDTF">2014-09-10T20:19:51Z</dcterms:created>
  <dcterms:modified xsi:type="dcterms:W3CDTF">2022-11-11T08:49:13Z</dcterms:modified>
</cp:coreProperties>
</file>