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7345363" cy="10440988"/>
  <p:notesSz cx="6735763" cy="9866313"/>
  <p:defaultTextStyle>
    <a:defPPr>
      <a:defRPr lang="fr-FR"/>
    </a:defPPr>
    <a:lvl1pPr marL="0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8178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6356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4533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2711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0889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49067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57245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65422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9">
          <p15:clr>
            <a:srgbClr val="A4A3A4"/>
          </p15:clr>
        </p15:guide>
        <p15:guide id="2" pos="231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43"/>
  </p:normalViewPr>
  <p:slideViewPr>
    <p:cSldViewPr>
      <p:cViewPr varScale="1">
        <p:scale>
          <a:sx n="66" d="100"/>
          <a:sy n="66" d="100"/>
        </p:scale>
        <p:origin x="2128" y="192"/>
      </p:cViewPr>
      <p:guideLst>
        <p:guide orient="horz" pos="3289"/>
        <p:guide pos="231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-2976" y="-102"/>
      </p:cViewPr>
      <p:guideLst>
        <p:guide orient="horz" pos="3107"/>
        <p:guide pos="212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8BBAF6-131E-4D42-8749-B3E0B99D8BB6}" type="datetimeFigureOut">
              <a:rPr lang="fr-FR" smtClean="0"/>
              <a:t>27/10/2022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066925" y="739775"/>
            <a:ext cx="26019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4F47C2-C6FE-4476-838D-EE258B893FE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5986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4F47C2-C6FE-4476-838D-EE258B893FE6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041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50902" y="3243476"/>
            <a:ext cx="6243559" cy="22380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01805" y="5916560"/>
            <a:ext cx="5141754" cy="26682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8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6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4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27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08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49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57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65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2741C-D957-403A-9F51-84359728765F}" type="datetimeFigureOut">
              <a:rPr lang="fr-FR" smtClean="0"/>
              <a:t>27/10/2022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27C51-6870-4F28-BEA0-15BD898A6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2602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2741C-D957-403A-9F51-84359728765F}" type="datetimeFigureOut">
              <a:rPr lang="fr-FR" smtClean="0"/>
              <a:t>27/10/2022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27C51-6870-4F28-BEA0-15BD898A6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4096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994040" y="558304"/>
            <a:ext cx="1239531" cy="11876624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75452" y="558304"/>
            <a:ext cx="3596168" cy="11876624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2741C-D957-403A-9F51-84359728765F}" type="datetimeFigureOut">
              <a:rPr lang="fr-FR" smtClean="0"/>
              <a:t>27/10/2022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27C51-6870-4F28-BEA0-15BD898A6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9183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2741C-D957-403A-9F51-84359728765F}" type="datetimeFigureOut">
              <a:rPr lang="fr-FR" smtClean="0"/>
              <a:t>27/10/2022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27C51-6870-4F28-BEA0-15BD898A6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4390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0233" y="6709302"/>
            <a:ext cx="6243559" cy="2073696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80233" y="4425338"/>
            <a:ext cx="6243559" cy="2283965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8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63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45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27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08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490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5724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654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2741C-D957-403A-9F51-84359728765F}" type="datetimeFigureOut">
              <a:rPr lang="fr-FR" smtClean="0"/>
              <a:t>27/10/2022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27C51-6870-4F28-BEA0-15BD898A6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6627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75451" y="3248308"/>
            <a:ext cx="2417849" cy="9186620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815723" y="3248308"/>
            <a:ext cx="2417849" cy="9186620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2741C-D957-403A-9F51-84359728765F}" type="datetimeFigureOut">
              <a:rPr lang="fr-FR" smtClean="0"/>
              <a:t>27/10/2022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27C51-6870-4F28-BEA0-15BD898A6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3794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268" y="418123"/>
            <a:ext cx="6610827" cy="174016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67269" y="2337138"/>
            <a:ext cx="3245478" cy="9740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8178" indent="0">
              <a:buNone/>
              <a:defRPr sz="2200" b="1"/>
            </a:lvl2pPr>
            <a:lvl3pPr marL="1016356" indent="0">
              <a:buNone/>
              <a:defRPr sz="2000" b="1"/>
            </a:lvl3pPr>
            <a:lvl4pPr marL="1524533" indent="0">
              <a:buNone/>
              <a:defRPr sz="1800" b="1"/>
            </a:lvl4pPr>
            <a:lvl5pPr marL="2032711" indent="0">
              <a:buNone/>
              <a:defRPr sz="1800" b="1"/>
            </a:lvl5pPr>
            <a:lvl6pPr marL="2540889" indent="0">
              <a:buNone/>
              <a:defRPr sz="1800" b="1"/>
            </a:lvl6pPr>
            <a:lvl7pPr marL="3049067" indent="0">
              <a:buNone/>
              <a:defRPr sz="1800" b="1"/>
            </a:lvl7pPr>
            <a:lvl8pPr marL="3557245" indent="0">
              <a:buNone/>
              <a:defRPr sz="1800" b="1"/>
            </a:lvl8pPr>
            <a:lvl9pPr marL="4065422" indent="0">
              <a:buNone/>
              <a:defRPr sz="18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67269" y="3311146"/>
            <a:ext cx="3245478" cy="6015653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731343" y="2337138"/>
            <a:ext cx="3246752" cy="9740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8178" indent="0">
              <a:buNone/>
              <a:defRPr sz="2200" b="1"/>
            </a:lvl2pPr>
            <a:lvl3pPr marL="1016356" indent="0">
              <a:buNone/>
              <a:defRPr sz="2000" b="1"/>
            </a:lvl3pPr>
            <a:lvl4pPr marL="1524533" indent="0">
              <a:buNone/>
              <a:defRPr sz="1800" b="1"/>
            </a:lvl4pPr>
            <a:lvl5pPr marL="2032711" indent="0">
              <a:buNone/>
              <a:defRPr sz="1800" b="1"/>
            </a:lvl5pPr>
            <a:lvl6pPr marL="2540889" indent="0">
              <a:buNone/>
              <a:defRPr sz="1800" b="1"/>
            </a:lvl6pPr>
            <a:lvl7pPr marL="3049067" indent="0">
              <a:buNone/>
              <a:defRPr sz="1800" b="1"/>
            </a:lvl7pPr>
            <a:lvl8pPr marL="3557245" indent="0">
              <a:buNone/>
              <a:defRPr sz="1800" b="1"/>
            </a:lvl8pPr>
            <a:lvl9pPr marL="4065422" indent="0">
              <a:buNone/>
              <a:defRPr sz="18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731343" y="3311146"/>
            <a:ext cx="3246752" cy="6015653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2741C-D957-403A-9F51-84359728765F}" type="datetimeFigureOut">
              <a:rPr lang="fr-FR" smtClean="0"/>
              <a:t>27/10/2022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27C51-6870-4F28-BEA0-15BD898A6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1847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2741C-D957-403A-9F51-84359728765F}" type="datetimeFigureOut">
              <a:rPr lang="fr-FR" smtClean="0"/>
              <a:t>27/10/2022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27C51-6870-4F28-BEA0-15BD898A6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6022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2741C-D957-403A-9F51-84359728765F}" type="datetimeFigureOut">
              <a:rPr lang="fr-FR" smtClean="0"/>
              <a:t>27/10/2022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27C51-6870-4F28-BEA0-15BD898A6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2832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269" y="415707"/>
            <a:ext cx="2416574" cy="1769167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71833" y="415707"/>
            <a:ext cx="4106262" cy="8911094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67269" y="2184874"/>
            <a:ext cx="2416574" cy="7141927"/>
          </a:xfrm>
        </p:spPr>
        <p:txBody>
          <a:bodyPr/>
          <a:lstStyle>
            <a:lvl1pPr marL="0" indent="0">
              <a:buNone/>
              <a:defRPr sz="1600"/>
            </a:lvl1pPr>
            <a:lvl2pPr marL="508178" indent="0">
              <a:buNone/>
              <a:defRPr sz="1300"/>
            </a:lvl2pPr>
            <a:lvl3pPr marL="1016356" indent="0">
              <a:buNone/>
              <a:defRPr sz="1100"/>
            </a:lvl3pPr>
            <a:lvl4pPr marL="1524533" indent="0">
              <a:buNone/>
              <a:defRPr sz="1000"/>
            </a:lvl4pPr>
            <a:lvl5pPr marL="2032711" indent="0">
              <a:buNone/>
              <a:defRPr sz="1000"/>
            </a:lvl5pPr>
            <a:lvl6pPr marL="2540889" indent="0">
              <a:buNone/>
              <a:defRPr sz="1000"/>
            </a:lvl6pPr>
            <a:lvl7pPr marL="3049067" indent="0">
              <a:buNone/>
              <a:defRPr sz="1000"/>
            </a:lvl7pPr>
            <a:lvl8pPr marL="3557245" indent="0">
              <a:buNone/>
              <a:defRPr sz="1000"/>
            </a:lvl8pPr>
            <a:lvl9pPr marL="4065422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2741C-D957-403A-9F51-84359728765F}" type="datetimeFigureOut">
              <a:rPr lang="fr-FR" smtClean="0"/>
              <a:t>27/10/2022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27C51-6870-4F28-BEA0-15BD898A6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7020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9742" y="7308692"/>
            <a:ext cx="4407218" cy="86283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439742" y="932921"/>
            <a:ext cx="4407218" cy="6264593"/>
          </a:xfrm>
        </p:spPr>
        <p:txBody>
          <a:bodyPr/>
          <a:lstStyle>
            <a:lvl1pPr marL="0" indent="0">
              <a:buNone/>
              <a:defRPr sz="3600"/>
            </a:lvl1pPr>
            <a:lvl2pPr marL="508178" indent="0">
              <a:buNone/>
              <a:defRPr sz="3100"/>
            </a:lvl2pPr>
            <a:lvl3pPr marL="1016356" indent="0">
              <a:buNone/>
              <a:defRPr sz="2700"/>
            </a:lvl3pPr>
            <a:lvl4pPr marL="1524533" indent="0">
              <a:buNone/>
              <a:defRPr sz="2200"/>
            </a:lvl4pPr>
            <a:lvl5pPr marL="2032711" indent="0">
              <a:buNone/>
              <a:defRPr sz="2200"/>
            </a:lvl5pPr>
            <a:lvl6pPr marL="2540889" indent="0">
              <a:buNone/>
              <a:defRPr sz="2200"/>
            </a:lvl6pPr>
            <a:lvl7pPr marL="3049067" indent="0">
              <a:buNone/>
              <a:defRPr sz="2200"/>
            </a:lvl7pPr>
            <a:lvl8pPr marL="3557245" indent="0">
              <a:buNone/>
              <a:defRPr sz="2200"/>
            </a:lvl8pPr>
            <a:lvl9pPr marL="4065422" indent="0">
              <a:buNone/>
              <a:defRPr sz="22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39742" y="8171525"/>
            <a:ext cx="4407218" cy="1225365"/>
          </a:xfrm>
        </p:spPr>
        <p:txBody>
          <a:bodyPr/>
          <a:lstStyle>
            <a:lvl1pPr marL="0" indent="0">
              <a:buNone/>
              <a:defRPr sz="1600"/>
            </a:lvl1pPr>
            <a:lvl2pPr marL="508178" indent="0">
              <a:buNone/>
              <a:defRPr sz="1300"/>
            </a:lvl2pPr>
            <a:lvl3pPr marL="1016356" indent="0">
              <a:buNone/>
              <a:defRPr sz="1100"/>
            </a:lvl3pPr>
            <a:lvl4pPr marL="1524533" indent="0">
              <a:buNone/>
              <a:defRPr sz="1000"/>
            </a:lvl4pPr>
            <a:lvl5pPr marL="2032711" indent="0">
              <a:buNone/>
              <a:defRPr sz="1000"/>
            </a:lvl5pPr>
            <a:lvl6pPr marL="2540889" indent="0">
              <a:buNone/>
              <a:defRPr sz="1000"/>
            </a:lvl6pPr>
            <a:lvl7pPr marL="3049067" indent="0">
              <a:buNone/>
              <a:defRPr sz="1000"/>
            </a:lvl7pPr>
            <a:lvl8pPr marL="3557245" indent="0">
              <a:buNone/>
              <a:defRPr sz="1000"/>
            </a:lvl8pPr>
            <a:lvl9pPr marL="4065422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2741C-D957-403A-9F51-84359728765F}" type="datetimeFigureOut">
              <a:rPr lang="fr-FR" smtClean="0"/>
              <a:t>27/10/2022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27C51-6870-4F28-BEA0-15BD898A6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9810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67268" y="418123"/>
            <a:ext cx="6610827" cy="1740165"/>
          </a:xfrm>
          <a:prstGeom prst="rect">
            <a:avLst/>
          </a:prstGeom>
        </p:spPr>
        <p:txBody>
          <a:bodyPr vert="horz" lIns="101636" tIns="50818" rIns="101636" bIns="50818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67268" y="2436232"/>
            <a:ext cx="6610827" cy="6890569"/>
          </a:xfrm>
          <a:prstGeom prst="rect">
            <a:avLst/>
          </a:prstGeom>
        </p:spPr>
        <p:txBody>
          <a:bodyPr vert="horz" lIns="101636" tIns="50818" rIns="101636" bIns="50818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67268" y="9677250"/>
            <a:ext cx="1713918" cy="555886"/>
          </a:xfrm>
          <a:prstGeom prst="rect">
            <a:avLst/>
          </a:prstGeom>
        </p:spPr>
        <p:txBody>
          <a:bodyPr vert="horz" lIns="101636" tIns="50818" rIns="101636" bIns="50818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2741C-D957-403A-9F51-84359728765F}" type="datetimeFigureOut">
              <a:rPr lang="fr-FR" smtClean="0"/>
              <a:t>27/10/2022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509666" y="9677250"/>
            <a:ext cx="2326032" cy="555886"/>
          </a:xfrm>
          <a:prstGeom prst="rect">
            <a:avLst/>
          </a:prstGeom>
        </p:spPr>
        <p:txBody>
          <a:bodyPr vert="horz" lIns="101636" tIns="50818" rIns="101636" bIns="50818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264177" y="9677250"/>
            <a:ext cx="1713918" cy="555886"/>
          </a:xfrm>
          <a:prstGeom prst="rect">
            <a:avLst/>
          </a:prstGeom>
        </p:spPr>
        <p:txBody>
          <a:bodyPr vert="horz" lIns="101636" tIns="50818" rIns="101636" bIns="50818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27C51-6870-4F28-BEA0-15BD898A69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9386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16356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1133" indent="-381133" algn="l" defTabSz="101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5789" indent="-317611" algn="l" defTabSz="1016356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0445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78622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800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94978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03156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11334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19511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8178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6356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4533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2711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0889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9067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7245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5422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microsoft.com/office/2007/relationships/hdphoto" Target="../media/hdphoto2.wdp"/><Relationship Id="rId10" Type="http://schemas.microsoft.com/office/2007/relationships/hdphoto" Target="../media/hdphoto3.wdp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à coins arrondis 26"/>
          <p:cNvSpPr/>
          <p:nvPr/>
        </p:nvSpPr>
        <p:spPr>
          <a:xfrm>
            <a:off x="144289" y="3636318"/>
            <a:ext cx="7056784" cy="1757798"/>
          </a:xfrm>
          <a:prstGeom prst="roundRect">
            <a:avLst>
              <a:gd name="adj" fmla="val 17426"/>
            </a:avLst>
          </a:prstGeom>
          <a:solidFill>
            <a:schemeClr val="bg1"/>
          </a:solidFill>
          <a:ln w="57150" cap="rnd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à coins arrondis 28"/>
          <p:cNvSpPr/>
          <p:nvPr/>
        </p:nvSpPr>
        <p:spPr>
          <a:xfrm>
            <a:off x="144289" y="5652542"/>
            <a:ext cx="7056784" cy="4608512"/>
          </a:xfrm>
          <a:prstGeom prst="roundRect">
            <a:avLst>
              <a:gd name="adj" fmla="val 5212"/>
            </a:avLst>
          </a:prstGeom>
          <a:solidFill>
            <a:schemeClr val="bg1"/>
          </a:solidFill>
          <a:ln w="57150" cap="rnd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/>
          <p:cNvSpPr/>
          <p:nvPr/>
        </p:nvSpPr>
        <p:spPr>
          <a:xfrm>
            <a:off x="360312" y="9239810"/>
            <a:ext cx="1764019" cy="73321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à coins arrondis 31"/>
          <p:cNvSpPr/>
          <p:nvPr/>
        </p:nvSpPr>
        <p:spPr>
          <a:xfrm>
            <a:off x="144289" y="1759288"/>
            <a:ext cx="7056784" cy="1632820"/>
          </a:xfrm>
          <a:prstGeom prst="roundRect">
            <a:avLst>
              <a:gd name="adj" fmla="val 17426"/>
            </a:avLst>
          </a:prstGeom>
          <a:solidFill>
            <a:schemeClr val="bg1"/>
          </a:solidFill>
          <a:ln w="57150" cap="rnd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à coins arrondis 32"/>
          <p:cNvSpPr/>
          <p:nvPr/>
        </p:nvSpPr>
        <p:spPr>
          <a:xfrm>
            <a:off x="2304529" y="167740"/>
            <a:ext cx="4896543" cy="1308338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ZoneTexte 38"/>
          <p:cNvSpPr txBox="1"/>
          <p:nvPr/>
        </p:nvSpPr>
        <p:spPr>
          <a:xfrm>
            <a:off x="1610660" y="5796558"/>
            <a:ext cx="197313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Mrs Chocolat" pitchFamily="2" charset="0"/>
                <a:ea typeface="Georgia Belle" panose="02000603000000000000" pitchFamily="2" charset="0"/>
              </a:rPr>
              <a:t>Nom de l’élève </a:t>
            </a:r>
            <a:r>
              <a:rPr lang="fr-FR" sz="1600" dirty="0">
                <a:latin typeface="Mrs Chocolat" pitchFamily="2" charset="0"/>
              </a:rPr>
              <a:t>:</a:t>
            </a:r>
            <a:r>
              <a:rPr lang="fr-FR" sz="1400" dirty="0">
                <a:latin typeface="Mrs Chocolat" pitchFamily="2" charset="0"/>
              </a:rPr>
              <a:t>	              </a:t>
            </a:r>
          </a:p>
          <a:p>
            <a:r>
              <a:rPr lang="fr-FR" sz="1600" dirty="0">
                <a:latin typeface="Mrs Chocolat" pitchFamily="2" charset="0"/>
                <a:ea typeface="Georgia Belle" panose="02000603000000000000" pitchFamily="2" charset="0"/>
              </a:rPr>
              <a:t>Prénom</a:t>
            </a:r>
            <a:r>
              <a:rPr lang="fr-FR" sz="1600" dirty="0">
                <a:latin typeface="Mrs Chocolat" pitchFamily="2" charset="0"/>
              </a:rPr>
              <a:t> : </a:t>
            </a:r>
            <a:r>
              <a:rPr lang="fr-FR" sz="1400" dirty="0">
                <a:latin typeface="Mrs Chocolat" pitchFamily="2" charset="0"/>
              </a:rPr>
              <a:t>	</a:t>
            </a:r>
          </a:p>
        </p:txBody>
      </p:sp>
      <p:graphicFrame>
        <p:nvGraphicFramePr>
          <p:cNvPr id="40" name="Tableau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533259"/>
              </p:ext>
            </p:extLst>
          </p:nvPr>
        </p:nvGraphicFramePr>
        <p:xfrm>
          <a:off x="576336" y="6876678"/>
          <a:ext cx="6192689" cy="2088232"/>
        </p:xfrm>
        <a:graphic>
          <a:graphicData uri="http://schemas.openxmlformats.org/drawingml/2006/table">
            <a:tbl>
              <a:tblPr/>
              <a:tblGrid>
                <a:gridCol w="4896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8986"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400" b="0" kern="1400" dirty="0">
                          <a:solidFill>
                            <a:srgbClr val="000000"/>
                          </a:solidFill>
                          <a:effectLst/>
                          <a:latin typeface="Mrs Chocolat" pitchFamily="2" charset="0"/>
                          <a:ea typeface="Georgia Belle" panose="02000603000000000000" pitchFamily="2" charset="0"/>
                        </a:rPr>
                        <a:t>Appréciation</a:t>
                      </a:r>
                      <a:r>
                        <a:rPr lang="fr-FR" sz="1400" b="0" kern="1400" baseline="0" dirty="0">
                          <a:solidFill>
                            <a:srgbClr val="000000"/>
                          </a:solidFill>
                          <a:effectLst/>
                          <a:latin typeface="Mrs Chocolat" pitchFamily="2" charset="0"/>
                          <a:ea typeface="Georgia Belle" panose="02000603000000000000" pitchFamily="2" charset="0"/>
                        </a:rPr>
                        <a:t> de l’enseignante</a:t>
                      </a:r>
                      <a:endParaRPr lang="fr-FR" sz="1400" b="0" kern="1400" dirty="0">
                        <a:solidFill>
                          <a:srgbClr val="000000"/>
                        </a:solidFill>
                        <a:effectLst/>
                        <a:latin typeface="Mrs Chocolat" pitchFamily="2" charset="0"/>
                        <a:ea typeface="Georgia Belle" panose="02000603000000000000" pitchFamily="2" charset="0"/>
                      </a:endParaRPr>
                    </a:p>
                  </a:txBody>
                  <a:tcPr marL="66531" marR="66531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100" kern="1400" dirty="0">
                          <a:solidFill>
                            <a:srgbClr val="000000"/>
                          </a:solidFill>
                          <a:effectLst/>
                          <a:latin typeface="Mrs Chocolat" pitchFamily="2" charset="0"/>
                          <a:ea typeface="Georgia Belle" panose="02000603000000000000" pitchFamily="2" charset="0"/>
                        </a:rPr>
                        <a:t>Signature</a:t>
                      </a:r>
                      <a:r>
                        <a:rPr lang="fr-FR" sz="1100" kern="1400" baseline="0" dirty="0">
                          <a:solidFill>
                            <a:srgbClr val="000000"/>
                          </a:solidFill>
                          <a:effectLst/>
                          <a:latin typeface="Mrs Chocolat" pitchFamily="2" charset="0"/>
                          <a:ea typeface="Georgia Belle" panose="02000603000000000000" pitchFamily="2" charset="0"/>
                        </a:rPr>
                        <a:t> des parents</a:t>
                      </a:r>
                      <a:endParaRPr lang="fr-FR" sz="1100" kern="1400" dirty="0">
                        <a:solidFill>
                          <a:srgbClr val="000000"/>
                        </a:solidFill>
                        <a:effectLst/>
                        <a:latin typeface="Mrs Chocolat" pitchFamily="2" charset="0"/>
                        <a:ea typeface="Georgia Belle" panose="02000603000000000000" pitchFamily="2" charset="0"/>
                      </a:endParaRPr>
                    </a:p>
                  </a:txBody>
                  <a:tcPr marL="66531" marR="66531" marT="0" marB="0" anchor="ctr">
                    <a:lnL w="285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9246">
                <a:tc>
                  <a:txBody>
                    <a:bodyPr/>
                    <a:lstStyle/>
                    <a:p>
                      <a:pPr marL="85725"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fr-FR" sz="1100" kern="1400" baseline="0" dirty="0">
                        <a:solidFill>
                          <a:srgbClr val="000000"/>
                        </a:solidFill>
                        <a:effectLst/>
                        <a:latin typeface="Short Stack" panose="02010500040000000007" pitchFamily="2" charset="0"/>
                        <a:ea typeface="Georgia Belle" panose="02000603000000000000" pitchFamily="2" charset="0"/>
                      </a:endParaRPr>
                    </a:p>
                  </a:txBody>
                  <a:tcPr marL="66531" marR="66531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000" kern="14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6531" marR="66531" marT="0" marB="0">
                    <a:lnL w="285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1" name="Rectangle à coins arrondis 40"/>
          <p:cNvSpPr/>
          <p:nvPr/>
        </p:nvSpPr>
        <p:spPr>
          <a:xfrm>
            <a:off x="576336" y="6876678"/>
            <a:ext cx="6192689" cy="2088232"/>
          </a:xfrm>
          <a:prstGeom prst="roundRect">
            <a:avLst>
              <a:gd name="adj" fmla="val 10823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ZoneTexte 41"/>
          <p:cNvSpPr txBox="1"/>
          <p:nvPr/>
        </p:nvSpPr>
        <p:spPr>
          <a:xfrm>
            <a:off x="320923" y="4881940"/>
            <a:ext cx="500794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Mrs Chocolat" pitchFamily="2" charset="0"/>
                <a:ea typeface="Georgia Belle" panose="02000603000000000000" pitchFamily="2" charset="0"/>
              </a:rPr>
              <a:t>Enseignante</a:t>
            </a:r>
            <a:r>
              <a:rPr lang="fr-FR" sz="1600" dirty="0">
                <a:latin typeface="Mrs Chocolat" pitchFamily="2" charset="0"/>
              </a:rPr>
              <a:t> </a:t>
            </a:r>
            <a:r>
              <a:rPr lang="fr-FR" sz="1400" dirty="0">
                <a:latin typeface="Mrs Chocolat" pitchFamily="2" charset="0"/>
              </a:rPr>
              <a:t>: </a:t>
            </a:r>
            <a:r>
              <a:rPr lang="fr-FR" sz="1200" dirty="0">
                <a:solidFill>
                  <a:prstClr val="black"/>
                </a:solidFill>
                <a:latin typeface="Short Stack" panose="02010500040000000007" pitchFamily="2" charset="0"/>
              </a:rPr>
              <a:t>______________________________</a:t>
            </a:r>
            <a:endParaRPr lang="fr-FR" sz="2400" dirty="0">
              <a:solidFill>
                <a:schemeClr val="bg1">
                  <a:lumMod val="50000"/>
                </a:schemeClr>
              </a:solidFill>
              <a:latin typeface="Mrs Chocolat" pitchFamily="2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440433" y="2928751"/>
            <a:ext cx="439248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fr-FR" sz="1600" dirty="0">
                <a:solidFill>
                  <a:prstClr val="black"/>
                </a:solidFill>
                <a:latin typeface="Mrs Chocolat" pitchFamily="2" charset="0"/>
              </a:rPr>
              <a:t>Année scolaire </a:t>
            </a:r>
            <a:r>
              <a:rPr lang="fr-FR" sz="1100" dirty="0">
                <a:latin typeface="Short Stack" panose="02010500040000000007" pitchFamily="2" charset="77"/>
              </a:rPr>
              <a:t>____________________________</a:t>
            </a:r>
            <a:endParaRPr lang="fr-FR" sz="1000" dirty="0">
              <a:latin typeface="Short Stack" panose="02010500040000000007" pitchFamily="2" charset="77"/>
            </a:endParaRPr>
          </a:p>
        </p:txBody>
      </p:sp>
      <p:pic>
        <p:nvPicPr>
          <p:cNvPr id="44" name="Picture 3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673" y="3841892"/>
            <a:ext cx="1320923" cy="1212144"/>
          </a:xfrm>
          <a:prstGeom prst="roundRect">
            <a:avLst>
              <a:gd name="adj" fmla="val 1352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89" y="167740"/>
            <a:ext cx="2262936" cy="1308338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Rectangle 45"/>
          <p:cNvSpPr/>
          <p:nvPr/>
        </p:nvSpPr>
        <p:spPr>
          <a:xfrm>
            <a:off x="288305" y="3780334"/>
            <a:ext cx="5040560" cy="1084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fr-FR" sz="1800" dirty="0">
                <a:solidFill>
                  <a:prstClr val="black"/>
                </a:solidFill>
                <a:latin typeface="Mrs Chocolat" pitchFamily="2" charset="0"/>
              </a:rPr>
              <a:t>Ecole élémentaire </a:t>
            </a:r>
            <a:r>
              <a:rPr lang="fr-FR" sz="1800" dirty="0">
                <a:latin typeface="Mrs Chocolat" pitchFamily="2" charset="0"/>
              </a:rPr>
              <a:t>de Tourrettes sur Loup</a:t>
            </a:r>
          </a:p>
          <a:p>
            <a:pPr lvl="0">
              <a:lnSpc>
                <a:spcPct val="150000"/>
              </a:lnSpc>
            </a:pPr>
            <a:r>
              <a:rPr lang="fr-FR" sz="1400" dirty="0">
                <a:solidFill>
                  <a:prstClr val="black"/>
                </a:solidFill>
                <a:latin typeface="Mrs Chocolat" pitchFamily="2" charset="0"/>
              </a:rPr>
              <a:t>Adresse : </a:t>
            </a:r>
            <a:r>
              <a:rPr lang="fr-FR" sz="1100" dirty="0">
                <a:solidFill>
                  <a:prstClr val="black"/>
                </a:solidFill>
                <a:latin typeface="Short Stack" panose="02010500040000000007" pitchFamily="2" charset="0"/>
              </a:rPr>
              <a:t>	</a:t>
            </a:r>
            <a:r>
              <a:rPr lang="fr-FR" sz="1100" dirty="0">
                <a:latin typeface="Short Stack" panose="02010500040000000007" pitchFamily="2" charset="0"/>
                <a:ea typeface="Georgia Belle" panose="02000603000000000000" pitchFamily="2" charset="0"/>
              </a:rPr>
              <a:t> __________________________________________</a:t>
            </a:r>
            <a:endParaRPr lang="fr-FR" sz="1100" dirty="0">
              <a:solidFill>
                <a:prstClr val="black"/>
              </a:solidFill>
              <a:latin typeface="Short Stack" panose="02010500040000000007" pitchFamily="2" charset="0"/>
            </a:endParaRPr>
          </a:p>
          <a:p>
            <a:pPr lvl="0">
              <a:lnSpc>
                <a:spcPct val="150000"/>
              </a:lnSpc>
            </a:pPr>
            <a:r>
              <a:rPr lang="fr-FR" sz="1100" dirty="0">
                <a:solidFill>
                  <a:prstClr val="black"/>
                </a:solidFill>
                <a:latin typeface="Short Stack" panose="02010500040000000007" pitchFamily="2" charset="0"/>
              </a:rPr>
              <a:t>	</a:t>
            </a:r>
            <a:r>
              <a:rPr lang="fr-FR" sz="1100" dirty="0">
                <a:latin typeface="Short Stack" panose="02010500040000000007" pitchFamily="2" charset="0"/>
                <a:ea typeface="Georgia Belle" panose="02000603000000000000" pitchFamily="2" charset="0"/>
              </a:rPr>
              <a:t> __________________________________________</a:t>
            </a:r>
            <a:endParaRPr lang="fr-FR" sz="1400" dirty="0">
              <a:solidFill>
                <a:schemeClr val="tx1">
                  <a:lumMod val="50000"/>
                  <a:lumOff val="50000"/>
                </a:schemeClr>
              </a:solidFill>
              <a:latin typeface="Mrs Chocolat" pitchFamily="2" charset="0"/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360314" y="9239810"/>
            <a:ext cx="1764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rs Chocolat" pitchFamily="2" charset="0"/>
              </a:rPr>
              <a:t>Code d’évaluation  </a:t>
            </a:r>
          </a:p>
        </p:txBody>
      </p:sp>
      <p:graphicFrame>
        <p:nvGraphicFramePr>
          <p:cNvPr id="48" name="Tableau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745885"/>
              </p:ext>
            </p:extLst>
          </p:nvPr>
        </p:nvGraphicFramePr>
        <p:xfrm>
          <a:off x="2194549" y="9345936"/>
          <a:ext cx="4646485" cy="59855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6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9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74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34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02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95014"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fr-FR" sz="1200" dirty="0">
                          <a:latin typeface="KG Second Chances Solid" panose="02000000000000000000" pitchFamily="2" charset="0"/>
                        </a:rPr>
                        <a:t>1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fr-FR" sz="1200" dirty="0">
                          <a:latin typeface="KG Second Chances Solid" panose="02000000000000000000" pitchFamily="2" charset="0"/>
                        </a:rPr>
                        <a:t>2</a:t>
                      </a:r>
                    </a:p>
                  </a:txBody>
                  <a:tcPr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fr-FR" sz="1200" dirty="0">
                          <a:latin typeface="KG Second Chances Solid" panose="02000000000000000000" pitchFamily="2" charset="0"/>
                        </a:rPr>
                        <a:t>3</a:t>
                      </a:r>
                    </a:p>
                  </a:txBody>
                  <a:tcPr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fr-FR" sz="1200" dirty="0">
                          <a:latin typeface="KG Second Chances Solid" panose="02000000000000000000" pitchFamily="2" charset="0"/>
                        </a:rPr>
                        <a:t>4</a:t>
                      </a:r>
                    </a:p>
                  </a:txBody>
                  <a:tcPr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fr-FR" sz="1200" dirty="0">
                          <a:latin typeface="KG Second Chances Solid" panose="02000000000000000000" pitchFamily="2" charset="0"/>
                          <a:sym typeface="Wingdings"/>
                        </a:rPr>
                        <a:t></a:t>
                      </a:r>
                      <a:endParaRPr lang="fr-FR" sz="1200" dirty="0">
                        <a:latin typeface="KG Second Chances Solid" panose="02000000000000000000" pitchFamily="2" charset="0"/>
                      </a:endParaRPr>
                    </a:p>
                  </a:txBody>
                  <a:tcPr anchor="b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0"/>
                        <a:ea typeface="Georgia Belle" panose="02000603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0"/>
                        <a:ea typeface="Georgia Belle" panose="02000603000000000000" pitchFamily="2" charset="0"/>
                      </a:endParaRP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0"/>
                        <a:ea typeface="Georgia Belle" panose="02000603000000000000" pitchFamily="2" charset="0"/>
                      </a:endParaRP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hort Stack" panose="02010500040000000007" pitchFamily="2" charset="0"/>
                        <a:ea typeface="Georgia Belle" panose="02000603000000000000" pitchFamily="2" charset="0"/>
                      </a:endParaRP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Short Stack" panose="02010500040000000007" pitchFamily="2" charset="0"/>
                          <a:ea typeface="Georgia Belle" panose="02000603000000000000" pitchFamily="2" charset="0"/>
                        </a:rPr>
                        <a:t>Travaillé mais non évalué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9" name="Rectangle à coins arrondis 48"/>
          <p:cNvSpPr/>
          <p:nvPr/>
        </p:nvSpPr>
        <p:spPr>
          <a:xfrm>
            <a:off x="2194549" y="9313560"/>
            <a:ext cx="4646484" cy="646330"/>
          </a:xfrm>
          <a:prstGeom prst="roundRect">
            <a:avLst>
              <a:gd name="adj" fmla="val 26073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0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7" b="24794"/>
          <a:stretch/>
        </p:blipFill>
        <p:spPr bwMode="auto">
          <a:xfrm>
            <a:off x="2341734" y="290954"/>
            <a:ext cx="4859338" cy="1061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149" y="2404034"/>
            <a:ext cx="576064" cy="912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8" y="2017713"/>
            <a:ext cx="809078" cy="1115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Image 52"/>
          <p:cNvPicPr>
            <a:picLocks noChangeAspect="1"/>
          </p:cNvPicPr>
          <p:nvPr/>
        </p:nvPicPr>
        <p:blipFill>
          <a:blip r:embed="rId9">
            <a:grayscl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698" y="1548086"/>
            <a:ext cx="1330351" cy="80552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4" name="ZoneTexte 53"/>
          <p:cNvSpPr txBox="1"/>
          <p:nvPr/>
        </p:nvSpPr>
        <p:spPr>
          <a:xfrm rot="21209097">
            <a:off x="5668502" y="1668447"/>
            <a:ext cx="1193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hort Stack" panose="02010500040000000007" pitchFamily="2" charset="0"/>
              </a:rPr>
              <a:t>______ trimestre</a:t>
            </a:r>
          </a:p>
        </p:txBody>
      </p:sp>
      <p:sp>
        <p:nvSpPr>
          <p:cNvPr id="55" name="ZoneTexte 54"/>
          <p:cNvSpPr txBox="1"/>
          <p:nvPr/>
        </p:nvSpPr>
        <p:spPr>
          <a:xfrm>
            <a:off x="3685974" y="5796558"/>
            <a:ext cx="27012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Short Stack" panose="02010500040000000007" pitchFamily="2" charset="0"/>
                <a:ea typeface="Georgia Belle" panose="02000603000000000000" pitchFamily="2" charset="0"/>
              </a:rPr>
              <a:t>________________________</a:t>
            </a:r>
            <a:endParaRPr lang="fr-FR" sz="1600" dirty="0">
              <a:latin typeface="Short Stack" panose="02010500040000000007" pitchFamily="2" charset="0"/>
              <a:ea typeface="Georgia Belle" panose="02000603000000000000" pitchFamily="2" charset="0"/>
            </a:endParaRPr>
          </a:p>
          <a:p>
            <a:endParaRPr lang="fr-FR" sz="1600" dirty="0">
              <a:latin typeface="Short Stack" panose="02010500040000000007" pitchFamily="2" charset="0"/>
              <a:ea typeface="Georgia Belle" panose="02000603000000000000" pitchFamily="2" charset="0"/>
            </a:endParaRPr>
          </a:p>
          <a:p>
            <a:r>
              <a:rPr lang="fr-FR" sz="1200" dirty="0">
                <a:solidFill>
                  <a:prstClr val="black"/>
                </a:solidFill>
                <a:latin typeface="Short Stack" panose="02010500040000000007" pitchFamily="2" charset="0"/>
                <a:ea typeface="Georgia Belle" panose="02000603000000000000" pitchFamily="2" charset="0"/>
              </a:rPr>
              <a:t>________________________</a:t>
            </a:r>
            <a:endParaRPr lang="fr-FR" sz="1400" dirty="0">
              <a:latin typeface="Short Stack" panose="02010500040000000007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87" y="1747492"/>
            <a:ext cx="5224462" cy="116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6320BFC-0097-4203-CE87-AA8EF897FBE7}"/>
              </a:ext>
            </a:extLst>
          </p:cNvPr>
          <p:cNvSpPr txBox="1"/>
          <p:nvPr/>
        </p:nvSpPr>
        <p:spPr>
          <a:xfrm rot="16200000">
            <a:off x="6208060" y="9142564"/>
            <a:ext cx="1800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La Trousse de </a:t>
            </a:r>
            <a:r>
              <a:rPr lang="fr-FR" sz="1000" dirty="0" err="1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Sobelle</a:t>
            </a:r>
            <a:endParaRPr lang="fr-FR" sz="1000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69511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977505"/>
              </p:ext>
            </p:extLst>
          </p:nvPr>
        </p:nvGraphicFramePr>
        <p:xfrm>
          <a:off x="216297" y="972012"/>
          <a:ext cx="6984776" cy="907301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442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76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125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0134">
                <a:tc rowSpan="2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b="0" dirty="0">
                        <a:solidFill>
                          <a:schemeClr val="tx1"/>
                        </a:solidFill>
                        <a:effectLst/>
                        <a:latin typeface="Fineliner Script" pitchFamily="50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chemeClr val="tx1"/>
                          </a:solidFill>
                          <a:effectLst/>
                          <a:latin typeface="Fineliner Script" pitchFamily="50" charset="0"/>
                          <a:ea typeface="Times New Roman"/>
                          <a:cs typeface="Times New Roman"/>
                        </a:rPr>
                        <a:t>Dire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Mémoriser et interprète un texte poétique ou théâtral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Sassoon Infant St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13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Présenter un livre, un quotidien</a:t>
                      </a:r>
                      <a:r>
                        <a:rPr lang="fr-FR" sz="1200" b="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ou un exposé en parlant clairement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134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b="0" dirty="0">
                        <a:solidFill>
                          <a:schemeClr val="tx1"/>
                        </a:solidFill>
                        <a:effectLst/>
                        <a:latin typeface="Fineliner Script" pitchFamily="50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chemeClr val="tx1"/>
                          </a:solidFill>
                          <a:effectLst/>
                          <a:latin typeface="Fineliner Script" pitchFamily="50" charset="0"/>
                          <a:ea typeface="Times New Roman"/>
                          <a:cs typeface="Times New Roman"/>
                        </a:rPr>
                        <a:t>Lire 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163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Lire et comprendre un texte lu, trouver des informations dans</a:t>
                      </a:r>
                      <a:r>
                        <a:rPr lang="fr-FR" sz="1200" b="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 un texte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13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Lit aisément à haute voix (ton, diction, fluidité)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07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chemeClr val="tx1"/>
                          </a:solidFill>
                          <a:effectLst/>
                          <a:latin typeface="Fineliner Script" pitchFamily="50" charset="0"/>
                          <a:ea typeface="Times New Roman"/>
                          <a:cs typeface="Times New Roman"/>
                        </a:rPr>
                        <a:t>Ecrire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Rédige différents types de textes (poèmes,</a:t>
                      </a:r>
                      <a:r>
                        <a:rPr lang="fr-FR" sz="1200" b="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 suite d’une histoire et histoire imaginaire</a:t>
                      </a: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119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Ecrit un texte libre avec différentes aides (dictionnaire, échelles de mots, tableaux de conjugaison) et en respectant les règles de ponctuation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1542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b="0" dirty="0">
                        <a:solidFill>
                          <a:schemeClr val="tx1"/>
                        </a:solidFill>
                        <a:effectLst/>
                        <a:latin typeface="Fineliner Script" pitchFamily="50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chemeClr val="tx1"/>
                          </a:solidFill>
                          <a:effectLst/>
                          <a:latin typeface="Fineliner Script" pitchFamily="50" charset="0"/>
                          <a:ea typeface="Times New Roman"/>
                          <a:cs typeface="Times New Roman"/>
                        </a:rPr>
                        <a:t>Grammaire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+mj-lt"/>
                        </a:rPr>
                        <a:t>Connaitre et employer des phrases déclarative, interrogative, injonctive et exclamative, des formes affirmative et négative.</a:t>
                      </a:r>
                      <a:endParaRPr lang="fr-FR" sz="1200" dirty="0">
                        <a:latin typeface="+mj-lt"/>
                        <a:ea typeface="Clensey" panose="02000603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013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+mj-lt"/>
                        </a:rPr>
                        <a:t>Savoir</a:t>
                      </a:r>
                      <a:r>
                        <a:rPr lang="fr-FR" sz="1200" baseline="0" dirty="0">
                          <a:latin typeface="+mj-lt"/>
                        </a:rPr>
                        <a:t> identifier la nature et la fonction des mots</a:t>
                      </a:r>
                      <a:endParaRPr lang="fr-FR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013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163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+mj-lt"/>
                        </a:rPr>
                        <a:t>Savoir identifier</a:t>
                      </a:r>
                      <a:r>
                        <a:rPr lang="fr-FR" sz="1200" baseline="0" dirty="0">
                          <a:latin typeface="+mj-lt"/>
                        </a:rPr>
                        <a:t> le sujet</a:t>
                      </a:r>
                      <a:endParaRPr lang="fr-FR" sz="1200" dirty="0">
                        <a:latin typeface="+mj-lt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9063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b="0" dirty="0">
                        <a:solidFill>
                          <a:schemeClr val="tx1"/>
                        </a:solidFill>
                        <a:effectLst/>
                        <a:latin typeface="Fineliner Script" pitchFamily="50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chemeClr val="tx1"/>
                          </a:solidFill>
                          <a:effectLst/>
                          <a:latin typeface="Fineliner Script" pitchFamily="50" charset="0"/>
                          <a:ea typeface="Times New Roman"/>
                          <a:cs typeface="Times New Roman"/>
                        </a:rPr>
                        <a:t>Conjugaison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+mj-lt"/>
                        </a:rPr>
                        <a:t>Identifier le verbe et connaître le vocabulaire relatif à la conjugaison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013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+mj-lt"/>
                        </a:rPr>
                        <a:t>Savoir conjuguer les verbes du 1</a:t>
                      </a:r>
                      <a:r>
                        <a:rPr lang="fr-FR" sz="1200" baseline="30000" dirty="0">
                          <a:latin typeface="+mj-lt"/>
                        </a:rPr>
                        <a:t>er</a:t>
                      </a:r>
                      <a:r>
                        <a:rPr lang="fr-FR" sz="1200" dirty="0">
                          <a:latin typeface="+mj-lt"/>
                        </a:rPr>
                        <a:t>, 2</a:t>
                      </a:r>
                      <a:r>
                        <a:rPr lang="fr-FR" sz="1200" baseline="30000" dirty="0">
                          <a:latin typeface="+mj-lt"/>
                        </a:rPr>
                        <a:t>ème</a:t>
                      </a:r>
                      <a:r>
                        <a:rPr lang="fr-FR" sz="1200" dirty="0">
                          <a:latin typeface="+mj-lt"/>
                        </a:rPr>
                        <a:t> et 3</a:t>
                      </a:r>
                      <a:r>
                        <a:rPr lang="fr-FR" sz="1200" baseline="30000" dirty="0">
                          <a:latin typeface="+mj-lt"/>
                        </a:rPr>
                        <a:t>ème</a:t>
                      </a:r>
                      <a:r>
                        <a:rPr lang="fr-FR" sz="1200" dirty="0">
                          <a:latin typeface="+mj-lt"/>
                        </a:rPr>
                        <a:t> groupe au présent de l’indicatif</a:t>
                      </a:r>
                      <a:endParaRPr lang="fr-FR" sz="1200" dirty="0">
                        <a:latin typeface="+mj-lt"/>
                        <a:ea typeface="Clensey" panose="02000603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013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+mj-lt"/>
                          <a:ea typeface="Clensey" panose="02000603000000000000" pitchFamily="2" charset="0"/>
                        </a:rPr>
                        <a:t>Savoir</a:t>
                      </a:r>
                      <a:r>
                        <a:rPr lang="fr-FR" sz="1200" baseline="0" dirty="0">
                          <a:latin typeface="+mj-lt"/>
                          <a:ea typeface="Clensey" panose="02000603000000000000" pitchFamily="2" charset="0"/>
                        </a:rPr>
                        <a:t> c</a:t>
                      </a:r>
                      <a:r>
                        <a:rPr lang="fr-FR" sz="1200" dirty="0">
                          <a:latin typeface="+mj-lt"/>
                          <a:ea typeface="Clensey" panose="02000603000000000000" pitchFamily="2" charset="0"/>
                        </a:rPr>
                        <a:t>onjuguer</a:t>
                      </a:r>
                      <a:r>
                        <a:rPr lang="fr-FR" sz="1200" baseline="0" dirty="0">
                          <a:latin typeface="+mj-lt"/>
                          <a:ea typeface="Clensey" panose="02000603000000000000" pitchFamily="2" charset="0"/>
                        </a:rPr>
                        <a:t> les verbes au présent de l’impératif</a:t>
                      </a:r>
                      <a:endParaRPr lang="fr-FR" sz="1200" dirty="0">
                        <a:latin typeface="+mj-lt"/>
                        <a:ea typeface="Clensey" panose="02000603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013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b="0" dirty="0">
                        <a:solidFill>
                          <a:schemeClr val="tx1"/>
                        </a:solidFill>
                        <a:effectLst/>
                        <a:latin typeface="Fineliner Script" pitchFamily="50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+mj-lt"/>
                          <a:ea typeface="Clensey" panose="02000603000000000000" pitchFamily="2" charset="0"/>
                        </a:rPr>
                        <a:t>Savoir</a:t>
                      </a:r>
                      <a:r>
                        <a:rPr lang="fr-FR" sz="1200" baseline="0" dirty="0">
                          <a:latin typeface="+mj-lt"/>
                          <a:ea typeface="Clensey" panose="02000603000000000000" pitchFamily="2" charset="0"/>
                        </a:rPr>
                        <a:t> c</a:t>
                      </a:r>
                      <a:r>
                        <a:rPr lang="fr-FR" sz="1200" dirty="0">
                          <a:latin typeface="+mj-lt"/>
                          <a:ea typeface="Clensey" panose="02000603000000000000" pitchFamily="2" charset="0"/>
                        </a:rPr>
                        <a:t>onjuguer</a:t>
                      </a:r>
                      <a:r>
                        <a:rPr lang="fr-FR" sz="1200" baseline="0" dirty="0">
                          <a:latin typeface="+mj-lt"/>
                          <a:ea typeface="Clensey" panose="02000603000000000000" pitchFamily="2" charset="0"/>
                        </a:rPr>
                        <a:t> les verbes au futur de l’indicatif</a:t>
                      </a:r>
                      <a:endParaRPr lang="fr-FR" sz="1200" dirty="0">
                        <a:latin typeface="+mj-lt"/>
                        <a:ea typeface="Clensey" panose="02000603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40134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b="0" dirty="0">
                        <a:solidFill>
                          <a:schemeClr val="tx1"/>
                        </a:solidFill>
                        <a:effectLst/>
                        <a:latin typeface="Fineliner Script" pitchFamily="50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chemeClr val="tx1"/>
                          </a:solidFill>
                          <a:effectLst/>
                          <a:latin typeface="Fineliner Script" pitchFamily="50" charset="0"/>
                          <a:ea typeface="Times New Roman"/>
                          <a:cs typeface="Times New Roman"/>
                        </a:rPr>
                        <a:t>Orthographe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+mj-lt"/>
                        </a:rPr>
                        <a:t>Copier</a:t>
                      </a:r>
                      <a:r>
                        <a:rPr lang="fr-FR" sz="1200" baseline="0" dirty="0">
                          <a:latin typeface="+mj-lt"/>
                        </a:rPr>
                        <a:t> un texte sans erreur</a:t>
                      </a:r>
                      <a:endParaRPr lang="fr-FR" sz="1200" dirty="0"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4013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spc="0" dirty="0">
                          <a:latin typeface="+mj-lt"/>
                          <a:ea typeface="Batang" panose="02030600000101010101" pitchFamily="18" charset="-127"/>
                        </a:rPr>
                        <a:t>Connaître et savoir écrire le pluriel des noms en –eu, -au, -eau, -ail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4013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spc="0" dirty="0">
                          <a:latin typeface="+mj-lt"/>
                          <a:ea typeface="Batang" panose="02030600000101010101" pitchFamily="18" charset="-127"/>
                        </a:rPr>
                        <a:t>Connaître et savoir écrire l</a:t>
                      </a:r>
                      <a:r>
                        <a:rPr lang="fr-FR" sz="1200" dirty="0">
                          <a:latin typeface="+mj-lt"/>
                        </a:rPr>
                        <a:t>e féminin des adjectifs </a:t>
                      </a:r>
                      <a:r>
                        <a:rPr lang="fr-FR" sz="1200" dirty="0">
                          <a:latin typeface="+mj-lt"/>
                          <a:ea typeface="Batang" panose="02030600000101010101" pitchFamily="18" charset="-127"/>
                        </a:rPr>
                        <a:t>qualificatifs</a:t>
                      </a:r>
                      <a:endParaRPr lang="fr-FR" sz="1200" spc="-150" dirty="0">
                        <a:latin typeface="+mj-lt"/>
                        <a:ea typeface="Batang" panose="02030600000101010101" pitchFamily="18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4013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163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None/>
                        <a:tabLst/>
                        <a:defRPr/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Orthographier correctement les mots d’usage courant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4013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163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+mj-lt"/>
                          <a:cs typeface="+mn-cs"/>
                        </a:rPr>
                        <a:t>Savoir</a:t>
                      </a:r>
                      <a:r>
                        <a:rPr lang="fr-FR" sz="1200" baseline="0" dirty="0">
                          <a:latin typeface="+mj-lt"/>
                          <a:cs typeface="+mn-cs"/>
                        </a:rPr>
                        <a:t> écrire sous la dictée quelques phrases en respectant les règles apprises.</a:t>
                      </a:r>
                      <a:endParaRPr lang="fr-FR" sz="1200" dirty="0">
                        <a:latin typeface="+mj-lt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440134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b="0" dirty="0">
                        <a:solidFill>
                          <a:schemeClr val="tx1"/>
                        </a:solidFill>
                        <a:effectLst/>
                        <a:latin typeface="Fineliner Script" pitchFamily="50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chemeClr val="tx1"/>
                          </a:solidFill>
                          <a:effectLst/>
                          <a:latin typeface="Fineliner Script" pitchFamily="50" charset="0"/>
                          <a:ea typeface="Times New Roman"/>
                          <a:cs typeface="Times New Roman"/>
                        </a:rPr>
                        <a:t>Vocabulaire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>
                          <a:latin typeface="+mj-lt"/>
                        </a:rPr>
                        <a:t>Savoir utiliser le dictionnaire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44013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>
                          <a:latin typeface="+mj-lt"/>
                        </a:rPr>
                        <a:t>Savoir identifier les différents sens d’un mot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10" name="Rectangle à coins arrondis 9"/>
          <p:cNvSpPr/>
          <p:nvPr/>
        </p:nvSpPr>
        <p:spPr>
          <a:xfrm>
            <a:off x="216297" y="972018"/>
            <a:ext cx="6984776" cy="9073008"/>
          </a:xfrm>
          <a:prstGeom prst="roundRect">
            <a:avLst>
              <a:gd name="adj" fmla="val 916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38100">
                <a:solidFill>
                  <a:schemeClr val="tx1"/>
                </a:solidFill>
              </a:ln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49" y="3212997"/>
            <a:ext cx="646112" cy="459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à coins arrondis 11"/>
          <p:cNvSpPr/>
          <p:nvPr/>
        </p:nvSpPr>
        <p:spPr>
          <a:xfrm>
            <a:off x="216297" y="126842"/>
            <a:ext cx="6984776" cy="611982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3227160" y="78890"/>
            <a:ext cx="3973913" cy="67710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fr-FR" b="1" cap="none" spc="0" dirty="0">
                <a:ln w="10541" cmpd="sng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rs Chocolat" pitchFamily="2" charset="0"/>
              </a:rPr>
              <a:t>cycle des approfondissements, </a:t>
            </a:r>
            <a:r>
              <a:rPr lang="fr-FR" sz="1800" b="1" cap="none" spc="0" dirty="0">
                <a:ln w="10541" cmpd="sng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rs Chocolat" pitchFamily="2" charset="0"/>
              </a:rPr>
              <a:t>Niveau CM1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66" b="26545"/>
          <a:stretch/>
        </p:blipFill>
        <p:spPr bwMode="auto">
          <a:xfrm>
            <a:off x="267263" y="176562"/>
            <a:ext cx="3114675" cy="51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2486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au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185057"/>
              </p:ext>
            </p:extLst>
          </p:nvPr>
        </p:nvGraphicFramePr>
        <p:xfrm>
          <a:off x="144287" y="889135"/>
          <a:ext cx="7056786" cy="929991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5145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91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090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2204">
                <a:tc rowSpan="1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b="0" dirty="0">
                        <a:solidFill>
                          <a:schemeClr val="tx1"/>
                        </a:solidFill>
                        <a:effectLst/>
                        <a:latin typeface="Fineliner Script" pitchFamily="50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9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chemeClr val="tx1"/>
                          </a:solidFill>
                          <a:effectLst/>
                          <a:latin typeface="Fineliner Script" pitchFamily="50" charset="0"/>
                          <a:ea typeface="Times New Roman"/>
                          <a:cs typeface="Times New Roman"/>
                        </a:rPr>
                        <a:t>Nombres et calcul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307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Connaître, savoir écrire et nommer les nombres entiers.</a:t>
                      </a:r>
                      <a:endParaRPr lang="fr-FR" sz="1100" dirty="0">
                        <a:latin typeface="+mn-lt"/>
                        <a:ea typeface="Clensey" panose="02000603000000000000" pitchFamily="2" charset="0"/>
                      </a:endParaRPr>
                    </a:p>
                  </a:txBody>
                  <a:tcPr marL="92329" marR="92329" marT="46512" marB="465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2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307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Comparer, ranger, encadrer ces nombres.</a:t>
                      </a:r>
                      <a:endParaRPr lang="fr-FR" sz="1100" dirty="0">
                        <a:latin typeface="+mn-lt"/>
                        <a:ea typeface="Clensey" panose="02000603000000000000" pitchFamily="2" charset="0"/>
                      </a:endParaRPr>
                    </a:p>
                  </a:txBody>
                  <a:tcPr marL="92329" marR="92329" marT="46512" marB="465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2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307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Évaluer un ordre de grandeur d’un résultat</a:t>
                      </a:r>
                      <a:endParaRPr lang="fr-FR" sz="1100" dirty="0">
                        <a:latin typeface="+mn-lt"/>
                        <a:ea typeface="Clensey" panose="02000603000000000000" pitchFamily="2" charset="0"/>
                      </a:endParaRPr>
                    </a:p>
                  </a:txBody>
                  <a:tcPr marL="92329" marR="92329" marT="46512" marB="465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22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307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latin typeface="+mn-lt"/>
                          <a:ea typeface="Clensey" panose="02000603000000000000" pitchFamily="2" charset="0"/>
                        </a:rPr>
                        <a:t>Reconnaître</a:t>
                      </a:r>
                      <a:r>
                        <a:rPr lang="fr-FR" sz="1100" baseline="0" dirty="0">
                          <a:latin typeface="+mn-lt"/>
                          <a:ea typeface="Clensey" panose="02000603000000000000" pitchFamily="2" charset="0"/>
                        </a:rPr>
                        <a:t> les multiples d’un nombre</a:t>
                      </a:r>
                      <a:endParaRPr lang="fr-FR" sz="1100" dirty="0">
                        <a:latin typeface="+mn-lt"/>
                        <a:ea typeface="Clensey" panose="02000603000000000000" pitchFamily="2" charset="0"/>
                      </a:endParaRPr>
                    </a:p>
                  </a:txBody>
                  <a:tcPr marL="92329" marR="92329" marT="46512" marB="465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22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307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Connaître la propriété d’une différence. </a:t>
                      </a:r>
                      <a:endParaRPr lang="fr-FR" sz="1100" dirty="0">
                        <a:latin typeface="+mn-lt"/>
                        <a:ea typeface="Clensey" panose="02000603000000000000" pitchFamily="2" charset="0"/>
                      </a:endParaRPr>
                    </a:p>
                  </a:txBody>
                  <a:tcPr marL="92329" marR="92329" marT="46512" marB="465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22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307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Maîtriser l’algorithme de la soustraction.</a:t>
                      </a:r>
                      <a:endParaRPr lang="fr-FR" sz="1100" dirty="0">
                        <a:latin typeface="+mn-lt"/>
                        <a:ea typeface="Clensey" panose="02000603000000000000" pitchFamily="2" charset="0"/>
                      </a:endParaRPr>
                    </a:p>
                  </a:txBody>
                  <a:tcPr marL="92329" marR="92329" marT="46512" marB="465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22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Multiplier par 10, 100, 1 000 et par un nb entier de dizaines, de centaines.</a:t>
                      </a:r>
                      <a:endParaRPr lang="fr-FR" sz="1100" dirty="0">
                        <a:latin typeface="+mn-lt"/>
                        <a:ea typeface="Clensey" panose="02000603000000000000" pitchFamily="2" charset="0"/>
                      </a:endParaRPr>
                    </a:p>
                  </a:txBody>
                  <a:tcPr marL="92329" marR="92329" marT="46512" marB="465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22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b="0" dirty="0">
                        <a:solidFill>
                          <a:schemeClr val="tx1"/>
                        </a:solidFill>
                        <a:effectLst/>
                        <a:latin typeface="Fineliner Script" pitchFamily="50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100" dirty="0">
                          <a:latin typeface="+mn-lt"/>
                          <a:ea typeface="Clensey" panose="02000603000000000000" pitchFamily="2" charset="0"/>
                        </a:rPr>
                        <a:t>Multiplier</a:t>
                      </a:r>
                      <a:r>
                        <a:rPr lang="fr-FR" sz="1100" baseline="0" dirty="0">
                          <a:latin typeface="+mn-lt"/>
                          <a:ea typeface="Clensey" panose="02000603000000000000" pitchFamily="2" charset="0"/>
                        </a:rPr>
                        <a:t> un nombre par un nombre d’un chiffre</a:t>
                      </a:r>
                      <a:endParaRPr lang="fr-FR" sz="1100" dirty="0">
                        <a:latin typeface="+mn-lt"/>
                        <a:ea typeface="Clensey" panose="02000603000000000000" pitchFamily="2" charset="0"/>
                      </a:endParaRPr>
                    </a:p>
                  </a:txBody>
                  <a:tcPr marL="92329" marR="92329" marT="46512" marB="465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9265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307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Comprendre la structuration arithmétique des nombres 100 et 1 000.</a:t>
                      </a:r>
                      <a:endParaRPr lang="fr-FR" sz="1100" dirty="0">
                        <a:latin typeface="+mn-lt"/>
                        <a:ea typeface="Clensey" panose="02000603000000000000" pitchFamily="2" charset="0"/>
                      </a:endParaRPr>
                    </a:p>
                  </a:txBody>
                  <a:tcPr marL="92329" marR="92329" marT="46512" marB="465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2204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b="0" dirty="0">
                        <a:solidFill>
                          <a:schemeClr val="tx1"/>
                        </a:solidFill>
                        <a:effectLst/>
                        <a:latin typeface="Fineliner Script" pitchFamily="50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chemeClr val="tx1"/>
                          </a:solidFill>
                          <a:effectLst/>
                          <a:latin typeface="Fineliner Script" pitchFamily="50" charset="0"/>
                          <a:ea typeface="Times New Roman"/>
                          <a:cs typeface="Times New Roman"/>
                        </a:rPr>
                        <a:t>géométrie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307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Reconnaître de manière une figure plane dans une figure plus complexe.</a:t>
                      </a:r>
                      <a:endParaRPr lang="fr-FR" sz="400" dirty="0">
                        <a:latin typeface="+mn-lt"/>
                        <a:ea typeface="Clensey" panose="02000603000000000000" pitchFamily="2" charset="0"/>
                      </a:endParaRPr>
                    </a:p>
                  </a:txBody>
                  <a:tcPr marL="92329" marR="92329" marT="46512" marB="465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22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307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Percevoir un ou plusieurs axes de symétrie.</a:t>
                      </a:r>
                      <a:endParaRPr lang="fr-FR" sz="400" dirty="0">
                        <a:latin typeface="+mn-lt"/>
                        <a:ea typeface="Clensey" panose="02000603000000000000" pitchFamily="2" charset="0"/>
                      </a:endParaRPr>
                    </a:p>
                  </a:txBody>
                  <a:tcPr marL="92329" marR="92329" marT="46512" marB="465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22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307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Vérifier que des droites sont perpendiculaires, les tracer.</a:t>
                      </a:r>
                      <a:endParaRPr lang="fr-FR" sz="400" dirty="0">
                        <a:latin typeface="+mn-lt"/>
                        <a:ea typeface="Clensey" panose="02000603000000000000" pitchFamily="2" charset="0"/>
                      </a:endParaRPr>
                    </a:p>
                  </a:txBody>
                  <a:tcPr marL="92329" marR="92329" marT="46512" marB="465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722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b="0" dirty="0">
                        <a:solidFill>
                          <a:schemeClr val="tx1"/>
                        </a:solidFill>
                        <a:effectLst/>
                        <a:latin typeface="Fineliner Script" pitchFamily="50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307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latin typeface="+mn-lt"/>
                          <a:ea typeface="Clensey" panose="02000603000000000000" pitchFamily="2" charset="0"/>
                        </a:rPr>
                        <a:t>Reconnaître et tracer des droites parallèles</a:t>
                      </a:r>
                    </a:p>
                  </a:txBody>
                  <a:tcPr marL="92329" marR="92329" marT="46512" marB="465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5672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b="0" dirty="0">
                        <a:solidFill>
                          <a:schemeClr val="tx1"/>
                        </a:solidFill>
                        <a:effectLst/>
                        <a:latin typeface="Fineliner Script" pitchFamily="50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chemeClr val="tx1"/>
                          </a:solidFill>
                          <a:effectLst/>
                          <a:latin typeface="Fineliner Script" pitchFamily="50" charset="0"/>
                          <a:ea typeface="Times New Roman"/>
                          <a:cs typeface="Times New Roman"/>
                        </a:rPr>
                        <a:t>Grandeurs</a:t>
                      </a:r>
                      <a:r>
                        <a:rPr lang="fr-FR" sz="1600" b="0" baseline="0" dirty="0">
                          <a:solidFill>
                            <a:schemeClr val="tx1"/>
                          </a:solidFill>
                          <a:effectLst/>
                          <a:latin typeface="Fineliner Script" pitchFamily="50" charset="0"/>
                          <a:ea typeface="Times New Roman"/>
                          <a:cs typeface="Times New Roman"/>
                        </a:rPr>
                        <a:t> et mesures</a:t>
                      </a:r>
                      <a:endParaRPr lang="fr-FR" sz="1600" b="0" dirty="0">
                        <a:solidFill>
                          <a:schemeClr val="tx1"/>
                        </a:solidFill>
                        <a:effectLst/>
                        <a:latin typeface="Fineliner Script" pitchFamily="50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307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Connaître et utiliser les unités de longueur. </a:t>
                      </a:r>
                      <a:endParaRPr lang="fr-FR" sz="400" dirty="0">
                        <a:latin typeface="+mn-lt"/>
                        <a:ea typeface="Clensey" panose="02000603000000000000" pitchFamily="2" charset="0"/>
                      </a:endParaRPr>
                    </a:p>
                  </a:txBody>
                  <a:tcPr marL="92329" marR="92329" marT="46512" marB="465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722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307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Lire l’heure sur un cadran à aiguilles.</a:t>
                      </a:r>
                      <a:endParaRPr lang="fr-FR" sz="400" dirty="0">
                        <a:latin typeface="+mn-lt"/>
                        <a:ea typeface="Clensey" panose="02000603000000000000" pitchFamily="2" charset="0"/>
                      </a:endParaRPr>
                    </a:p>
                  </a:txBody>
                  <a:tcPr marL="92329" marR="92329" marT="46512" marB="465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7220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b="0" dirty="0">
                        <a:solidFill>
                          <a:schemeClr val="tx1"/>
                        </a:solidFill>
                        <a:effectLst/>
                        <a:latin typeface="Fineliner Script" pitchFamily="50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307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latin typeface="+mn-lt"/>
                          <a:ea typeface="Clensey" panose="02000603000000000000" pitchFamily="2" charset="0"/>
                        </a:rPr>
                        <a:t>Connaître</a:t>
                      </a:r>
                      <a:r>
                        <a:rPr lang="fr-FR" sz="1100" baseline="0" dirty="0">
                          <a:latin typeface="+mn-lt"/>
                          <a:ea typeface="Clensey" panose="02000603000000000000" pitchFamily="2" charset="0"/>
                        </a:rPr>
                        <a:t> et effectuer des conversions et des opérations sur les mesures de longueur</a:t>
                      </a:r>
                      <a:endParaRPr lang="fr-FR" sz="1100" dirty="0">
                        <a:latin typeface="+mn-lt"/>
                        <a:ea typeface="Clensey" panose="02000603000000000000" pitchFamily="2" charset="0"/>
                      </a:endParaRPr>
                    </a:p>
                  </a:txBody>
                  <a:tcPr marL="92329" marR="92329" marT="46512" marB="465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06089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b="0" dirty="0">
                        <a:solidFill>
                          <a:schemeClr val="tx1"/>
                        </a:solidFill>
                        <a:effectLst/>
                        <a:latin typeface="Fineliner Script" pitchFamily="50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0" dirty="0">
                          <a:solidFill>
                            <a:schemeClr val="tx1"/>
                          </a:solidFill>
                          <a:effectLst/>
                          <a:latin typeface="Fineliner Script" pitchFamily="50" charset="0"/>
                          <a:ea typeface="Times New Roman"/>
                          <a:cs typeface="Times New Roman"/>
                        </a:rPr>
                        <a:t>Problèmes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Reconnaître une situation additive soustractive simple. ou multiplicative.</a:t>
                      </a:r>
                      <a:endParaRPr lang="fr-FR" sz="400" b="0" dirty="0">
                        <a:latin typeface="+mn-lt"/>
                        <a:ea typeface="Clensey" panose="02000603000000000000" pitchFamily="2" charset="0"/>
                      </a:endParaRPr>
                    </a:p>
                  </a:txBody>
                  <a:tcPr marL="92329" marR="92329" marT="46512" marB="465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62751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307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Rechercher les informations pertinentes dans différents documents pour résoudre un problème.</a:t>
                      </a:r>
                      <a:endParaRPr lang="fr-FR" sz="400" b="0" dirty="0">
                        <a:latin typeface="+mn-lt"/>
                        <a:ea typeface="Clensey" panose="02000603000000000000" pitchFamily="2" charset="0"/>
                      </a:endParaRPr>
                    </a:p>
                  </a:txBody>
                  <a:tcPr marL="92329" marR="92329" marT="46512" marB="465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506089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b="0" dirty="0">
                        <a:solidFill>
                          <a:schemeClr val="tx1"/>
                        </a:solidFill>
                        <a:effectLst/>
                        <a:latin typeface="Fineliner Script" pitchFamily="50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b="0" dirty="0">
                        <a:solidFill>
                          <a:schemeClr val="tx1"/>
                        </a:solidFill>
                        <a:effectLst/>
                        <a:latin typeface="Fineliner Script" pitchFamily="50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307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dirty="0">
                          <a:latin typeface="+mn-lt"/>
                          <a:ea typeface="Clensey" panose="02000603000000000000" pitchFamily="2" charset="0"/>
                        </a:rPr>
                        <a:t>Lire, interpréter quelques représentations :</a:t>
                      </a:r>
                      <a:r>
                        <a:rPr lang="fr-FR" sz="1100" b="0" baseline="0" dirty="0">
                          <a:latin typeface="+mn-lt"/>
                          <a:ea typeface="Clensey" panose="02000603000000000000" pitchFamily="2" charset="0"/>
                        </a:rPr>
                        <a:t> diagrammes, graphiques</a:t>
                      </a:r>
                      <a:endParaRPr lang="fr-FR" sz="1100" b="0" dirty="0">
                        <a:latin typeface="+mn-lt"/>
                        <a:ea typeface="Clensey" panose="02000603000000000000" pitchFamily="2" charset="0"/>
                      </a:endParaRPr>
                    </a:p>
                  </a:txBody>
                  <a:tcPr marL="92329" marR="92329" marT="46512" marB="465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16" name="Rectangle à coins arrondis 15"/>
          <p:cNvSpPr/>
          <p:nvPr/>
        </p:nvSpPr>
        <p:spPr>
          <a:xfrm>
            <a:off x="144289" y="889136"/>
            <a:ext cx="7056784" cy="9299910"/>
          </a:xfrm>
          <a:prstGeom prst="roundRect">
            <a:avLst>
              <a:gd name="adj" fmla="val 916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89" y="4483849"/>
            <a:ext cx="646112" cy="182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à coins arrondis 9"/>
          <p:cNvSpPr/>
          <p:nvPr/>
        </p:nvSpPr>
        <p:spPr>
          <a:xfrm>
            <a:off x="144289" y="126842"/>
            <a:ext cx="7056784" cy="611982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186192" y="78890"/>
            <a:ext cx="4014881" cy="67710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fr-FR" b="1" cap="none" spc="0" dirty="0">
                <a:ln w="10541" cmpd="sng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rs Chocolat" pitchFamily="2" charset="0"/>
              </a:rPr>
              <a:t>cycle des approfondissements, </a:t>
            </a:r>
            <a:r>
              <a:rPr lang="fr-FR" sz="1800" b="1" cap="none" spc="0" dirty="0">
                <a:ln w="10541" cmpd="sng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rs Chocolat" pitchFamily="2" charset="0"/>
              </a:rPr>
              <a:t>Niveau CM1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66" b="26545"/>
          <a:stretch/>
        </p:blipFill>
        <p:spPr bwMode="auto">
          <a:xfrm>
            <a:off x="235153" y="176562"/>
            <a:ext cx="3146785" cy="51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6864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741992"/>
              </p:ext>
            </p:extLst>
          </p:nvPr>
        </p:nvGraphicFramePr>
        <p:xfrm>
          <a:off x="110305" y="2916238"/>
          <a:ext cx="7103000" cy="172819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5293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1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952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82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8488">
                <a:tc rowSpan="3"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Fineliner Script" pitchFamily="50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  <a:effectLst/>
                          <a:latin typeface="Fineliner Script" pitchFamily="50" charset="0"/>
                          <a:ea typeface="Times New Roman"/>
                          <a:cs typeface="Times New Roman"/>
                        </a:rPr>
                        <a:t>Histoire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Connaître les caractéristiques des grandes invasions et Clovis au Moyen Age.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48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800" b="0" dirty="0">
                        <a:solidFill>
                          <a:schemeClr val="tx1"/>
                        </a:solidFill>
                        <a:effectLst/>
                        <a:latin typeface="Fineliner Script" pitchFamily="50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163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latin typeface="Dekko" panose="00000500000000000000" pitchFamily="2" charset="0"/>
                          <a:ea typeface="Clensey" panose="02000603000000000000" pitchFamily="2" charset="0"/>
                          <a:cs typeface="Dekko" panose="00000500000000000000" pitchFamily="2" charset="0"/>
                        </a:rPr>
                        <a:t>Connaître les personnages et les événements de la naissance de l’Islam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121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  <a:effectLst/>
                          <a:latin typeface="Fineliner Script" pitchFamily="50" charset="0"/>
                          <a:ea typeface="Times New Roman"/>
                          <a:cs typeface="Times New Roman"/>
                        </a:rPr>
                        <a:t>Géographie</a:t>
                      </a: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Dekko" panose="00000500000000000000" pitchFamily="2" charset="0"/>
                          <a:ea typeface="Times New Roman"/>
                          <a:cs typeface="Dekko" panose="00000500000000000000" pitchFamily="2" charset="0"/>
                        </a:rPr>
                        <a:t>Connaître quelques</a:t>
                      </a:r>
                      <a:r>
                        <a:rPr lang="fr-FR" sz="1200" b="0" baseline="0" dirty="0">
                          <a:solidFill>
                            <a:schemeClr val="tx1"/>
                          </a:solidFill>
                          <a:effectLst/>
                          <a:latin typeface="Dekko" panose="00000500000000000000" pitchFamily="2" charset="0"/>
                          <a:ea typeface="Times New Roman"/>
                          <a:cs typeface="Dekko" panose="00000500000000000000" pitchFamily="2" charset="0"/>
                        </a:rPr>
                        <a:t> aspects des espaces français et du découpage administratif de la France (communes)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Dekko" panose="00000500000000000000" pitchFamily="2" charset="0"/>
                        <a:ea typeface="Times New Roman"/>
                        <a:cs typeface="Dekko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Rectangle à coins arrondis 7"/>
          <p:cNvSpPr/>
          <p:nvPr/>
        </p:nvSpPr>
        <p:spPr>
          <a:xfrm>
            <a:off x="110305" y="2916238"/>
            <a:ext cx="7090766" cy="1728192"/>
          </a:xfrm>
          <a:prstGeom prst="roundRect">
            <a:avLst>
              <a:gd name="adj" fmla="val 336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5" name="Tableau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958622"/>
              </p:ext>
            </p:extLst>
          </p:nvPr>
        </p:nvGraphicFramePr>
        <p:xfrm>
          <a:off x="114806" y="900014"/>
          <a:ext cx="7086266" cy="172819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504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980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fr-FR" sz="1800" b="0" dirty="0">
                        <a:solidFill>
                          <a:schemeClr val="tx1"/>
                        </a:solidFill>
                        <a:effectLst/>
                        <a:latin typeface="Fineliner Script" pitchFamily="50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R="0" indent="0" algn="ctr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800" b="0" kern="1400" dirty="0">
                          <a:solidFill>
                            <a:srgbClr val="000000"/>
                          </a:solidFill>
                          <a:effectLst/>
                          <a:latin typeface="Fineliner Script" pitchFamily="50" charset="0"/>
                        </a:rPr>
                        <a:t>Anglais</a:t>
                      </a:r>
                      <a:endParaRPr lang="fr-FR" sz="1200" b="0" kern="1400" dirty="0">
                        <a:solidFill>
                          <a:srgbClr val="000000"/>
                        </a:solidFill>
                        <a:effectLst/>
                        <a:latin typeface="Fineliner Script" pitchFamily="50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200" b="0" kern="1400" dirty="0">
                          <a:solidFill>
                            <a:srgbClr val="000000"/>
                          </a:solidFill>
                          <a:effectLst/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Connaître un vocabulaire, des énoncés simples pour communiquer : </a:t>
                      </a:r>
                    </a:p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200" b="0" kern="1400" dirty="0">
                          <a:solidFill>
                            <a:srgbClr val="000000"/>
                          </a:solidFill>
                          <a:effectLst/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* savoir </a:t>
                      </a:r>
                      <a:r>
                        <a:rPr lang="fr-FR" sz="1200" b="0" kern="1400" baseline="0" dirty="0">
                          <a:solidFill>
                            <a:srgbClr val="000000"/>
                          </a:solidFill>
                          <a:effectLst/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se présenter</a:t>
                      </a:r>
                      <a:endParaRPr lang="fr-FR" sz="1200" b="0" kern="1400" dirty="0">
                        <a:solidFill>
                          <a:srgbClr val="000000"/>
                        </a:solidFill>
                        <a:effectLst/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6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163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kern="1400" dirty="0">
                          <a:solidFill>
                            <a:srgbClr val="000000"/>
                          </a:solidFill>
                          <a:effectLst/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Connaître un vocabulaire, des énoncés simples pour communiquer : </a:t>
                      </a:r>
                    </a:p>
                    <a:p>
                      <a:pPr marL="0" marR="0" indent="0" algn="l" defTabSz="10163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kern="1400" dirty="0">
                          <a:solidFill>
                            <a:srgbClr val="000000"/>
                          </a:solidFill>
                          <a:effectLst/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* savoir lire l’heure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6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fr-FR" sz="1200" b="0" kern="1400" dirty="0">
                        <a:solidFill>
                          <a:srgbClr val="000000"/>
                        </a:solidFill>
                        <a:effectLst/>
                        <a:latin typeface="Sassoon Infant Std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fr-FR" sz="1200" b="0" kern="1400" dirty="0">
                          <a:solidFill>
                            <a:srgbClr val="000000"/>
                          </a:solidFill>
                          <a:effectLst/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Commencer à acquérir une culture anglo-saxonne (alimentation, fête, géographie, chants…)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Rectangle à coins arrondis 15"/>
          <p:cNvSpPr/>
          <p:nvPr/>
        </p:nvSpPr>
        <p:spPr>
          <a:xfrm>
            <a:off x="114803" y="900014"/>
            <a:ext cx="7086267" cy="1728192"/>
          </a:xfrm>
          <a:prstGeom prst="roundRect">
            <a:avLst>
              <a:gd name="adj" fmla="val 5844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4" name="Tableau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834603"/>
              </p:ext>
            </p:extLst>
          </p:nvPr>
        </p:nvGraphicFramePr>
        <p:xfrm>
          <a:off x="112352" y="7039707"/>
          <a:ext cx="7056786" cy="250707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6080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5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689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41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2556">
                <a:tc rowSpan="6"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Fineliner Script" pitchFamily="50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indent="0" algn="ctr" defTabSz="10163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0" dirty="0">
                          <a:solidFill>
                            <a:schemeClr val="tx1"/>
                          </a:solidFill>
                          <a:effectLst/>
                          <a:latin typeface="Fineliner Script" pitchFamily="50" charset="0"/>
                        </a:rPr>
                        <a:t>Attitudes scolaires générales</a:t>
                      </a:r>
                      <a:endParaRPr lang="fr-FR" sz="1600" b="0" dirty="0">
                        <a:solidFill>
                          <a:schemeClr val="tx1"/>
                        </a:solidFill>
                        <a:effectLst/>
                        <a:latin typeface="Fineliner Script" pitchFamily="50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Ecouter attentivement le maître et les autres élèves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Dekko" panose="00000500000000000000" pitchFamily="2" charset="0"/>
                        <a:ea typeface="Times New Roman"/>
                        <a:cs typeface="Dekko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163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Sassoon Infant St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29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163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Présenter son travail avec rigueur, clarté et précision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Dekko" panose="00000500000000000000" pitchFamily="2" charset="0"/>
                        <a:ea typeface="Times New Roman"/>
                        <a:cs typeface="Dekko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163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Sassoon Infant St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55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163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Savoir prendre une correction ou s’</a:t>
                      </a:r>
                      <a:r>
                        <a:rPr lang="fr-FR" sz="1200" b="0" dirty="0" err="1">
                          <a:solidFill>
                            <a:schemeClr val="tx1"/>
                          </a:solidFill>
                          <a:effectLst/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auto-corriger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Dekko" panose="00000500000000000000" pitchFamily="2" charset="0"/>
                        <a:ea typeface="Times New Roman"/>
                        <a:cs typeface="Dekko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163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Sassoon Infant St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55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163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Mener un travail à son terme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Dekko" panose="00000500000000000000" pitchFamily="2" charset="0"/>
                        <a:ea typeface="Times New Roman"/>
                        <a:cs typeface="Dekko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163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Sassoon Infant St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255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163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Commencer</a:t>
                      </a:r>
                      <a:r>
                        <a:rPr lang="fr-FR" sz="1200" b="0" baseline="0" dirty="0">
                          <a:solidFill>
                            <a:schemeClr val="tx1"/>
                          </a:solidFill>
                          <a:effectLst/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 à être autonome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Dekko" panose="00000500000000000000" pitchFamily="2" charset="0"/>
                        <a:ea typeface="Times New Roman"/>
                        <a:cs typeface="Dekko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163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Sassoon Infant St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255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163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Remplir ses responsabilités consciencieusement</a:t>
                      </a:r>
                      <a:endParaRPr lang="fr-FR" sz="1200" b="0" dirty="0">
                        <a:solidFill>
                          <a:schemeClr val="tx1"/>
                        </a:solidFill>
                        <a:effectLst/>
                        <a:latin typeface="Dekko" panose="00000500000000000000" pitchFamily="2" charset="0"/>
                        <a:ea typeface="Times New Roman"/>
                        <a:cs typeface="Dekko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163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0" dirty="0">
                        <a:solidFill>
                          <a:schemeClr val="tx1"/>
                        </a:solidFill>
                        <a:effectLst/>
                        <a:latin typeface="Sassoon Infant Std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5" name="Rectangle à coins arrondis 24"/>
          <p:cNvSpPr/>
          <p:nvPr/>
        </p:nvSpPr>
        <p:spPr>
          <a:xfrm>
            <a:off x="113536" y="7039703"/>
            <a:ext cx="7056786" cy="2507075"/>
          </a:xfrm>
          <a:prstGeom prst="roundRect">
            <a:avLst>
              <a:gd name="adj" fmla="val 1461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1" y="7177389"/>
            <a:ext cx="781050" cy="187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7" name="Tableau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1787248"/>
              </p:ext>
            </p:extLst>
          </p:nvPr>
        </p:nvGraphicFramePr>
        <p:xfrm>
          <a:off x="114805" y="4899359"/>
          <a:ext cx="7086267" cy="18002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533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685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2672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b="0" dirty="0">
                        <a:solidFill>
                          <a:schemeClr val="tx1"/>
                        </a:solidFill>
                        <a:effectLst/>
                        <a:latin typeface="Fineliner Script" pitchFamily="50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  <a:effectLst/>
                          <a:latin typeface="Fineliner Script" pitchFamily="50" charset="0"/>
                        </a:rPr>
                        <a:t>Instruction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  <a:effectLst/>
                          <a:latin typeface="Fineliner Script" pitchFamily="50" charset="0"/>
                        </a:rPr>
                        <a:t>civique et morale</a:t>
                      </a:r>
                      <a:endParaRPr lang="fr-FR" sz="1800" b="0" dirty="0">
                        <a:solidFill>
                          <a:schemeClr val="tx1"/>
                        </a:solidFill>
                        <a:effectLst/>
                        <a:latin typeface="Fineliner Script" pitchFamily="50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b="0" dirty="0">
                          <a:solidFill>
                            <a:schemeClr val="tx1"/>
                          </a:solidFill>
                          <a:effectLst/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Respecte les règles de vie de la classe</a:t>
                      </a:r>
                      <a:endParaRPr lang="fr-FR" sz="1800" b="0" dirty="0">
                        <a:solidFill>
                          <a:schemeClr val="tx1"/>
                        </a:solidFill>
                        <a:effectLst/>
                        <a:latin typeface="Dekko" panose="00000500000000000000" pitchFamily="2" charset="0"/>
                        <a:ea typeface="Times New Roman"/>
                        <a:cs typeface="Dekko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solidFill>
                          <a:schemeClr val="tx1"/>
                        </a:solidFill>
                        <a:latin typeface="Sassoon Infant Std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67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effectLst/>
                          <a:latin typeface="Dekko" panose="00000500000000000000" pitchFamily="2" charset="0"/>
                          <a:ea typeface="Times New Roman"/>
                          <a:cs typeface="Dekko" panose="00000500000000000000" pitchFamily="2" charset="0"/>
                        </a:rPr>
                        <a:t>Connaître</a:t>
                      </a:r>
                      <a:r>
                        <a:rPr lang="fr-FR" sz="1200" baseline="0" dirty="0">
                          <a:solidFill>
                            <a:schemeClr val="tx1"/>
                          </a:solidFill>
                          <a:effectLst/>
                          <a:latin typeface="Dekko" panose="00000500000000000000" pitchFamily="2" charset="0"/>
                          <a:ea typeface="Times New Roman"/>
                          <a:cs typeface="Dekko" panose="00000500000000000000" pitchFamily="2" charset="0"/>
                        </a:rPr>
                        <a:t> des éléments de culture concernant les jours fériés (le 11 novembre)</a:t>
                      </a: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Dekko" panose="00000500000000000000" pitchFamily="2" charset="0"/>
                        <a:ea typeface="Times New Roman"/>
                        <a:cs typeface="Dekko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latin typeface="Sassoon Infant Std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67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163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Connaître</a:t>
                      </a:r>
                      <a:r>
                        <a:rPr lang="fr-FR" sz="1200" b="0" baseline="0" dirty="0"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 les symboles de la République</a:t>
                      </a:r>
                      <a:endParaRPr lang="fr-FR" sz="1200" b="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0" dirty="0">
                        <a:latin typeface="Sassoon Infant Std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184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163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Connaît les services municipaux de la ville</a:t>
                      </a:r>
                      <a:endParaRPr kumimoji="0" lang="fr-FR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ekko" panose="00000500000000000000" pitchFamily="2" charset="0"/>
                        <a:ea typeface="Times New Roman"/>
                        <a:cs typeface="Dekko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Trebuchet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8" name="Rectangle à coins arrondis 27"/>
          <p:cNvSpPr/>
          <p:nvPr/>
        </p:nvSpPr>
        <p:spPr>
          <a:xfrm>
            <a:off x="114803" y="4899360"/>
            <a:ext cx="7086267" cy="1800200"/>
          </a:xfrm>
          <a:prstGeom prst="roundRect">
            <a:avLst>
              <a:gd name="adj" fmla="val 171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8" y="4860454"/>
            <a:ext cx="658812" cy="1878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1" y="2989063"/>
            <a:ext cx="65881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84" y="888600"/>
            <a:ext cx="712788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à coins arrondis 21"/>
          <p:cNvSpPr/>
          <p:nvPr/>
        </p:nvSpPr>
        <p:spPr>
          <a:xfrm>
            <a:off x="144289" y="126842"/>
            <a:ext cx="7056784" cy="611982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3186192" y="78890"/>
            <a:ext cx="4014881" cy="67710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fr-FR" b="1" cap="none" spc="0" dirty="0">
                <a:ln w="10541" cmpd="sng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rs Chocolat" pitchFamily="2" charset="0"/>
              </a:rPr>
              <a:t>cycle des approfondissements, </a:t>
            </a:r>
            <a:r>
              <a:rPr lang="fr-FR" sz="1800" b="1" cap="none" spc="0" dirty="0">
                <a:ln w="10541" cmpd="sng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rs Chocolat" pitchFamily="2" charset="0"/>
              </a:rPr>
              <a:t>Niveau CM1</a:t>
            </a: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66" b="26545"/>
          <a:stretch/>
        </p:blipFill>
        <p:spPr bwMode="auto">
          <a:xfrm>
            <a:off x="235153" y="176562"/>
            <a:ext cx="3146785" cy="51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461898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2446</TotalTime>
  <Words>651</Words>
  <Application>Microsoft Macintosh PowerPoint</Application>
  <PresentationFormat>Personnalisé</PresentationFormat>
  <Paragraphs>99</Paragraphs>
  <Slides>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6" baseType="lpstr">
      <vt:lpstr>Arial</vt:lpstr>
      <vt:lpstr>Calibri</vt:lpstr>
      <vt:lpstr>Courier New</vt:lpstr>
      <vt:lpstr>Dekko</vt:lpstr>
      <vt:lpstr>Dreaming Outloud Script Pro</vt:lpstr>
      <vt:lpstr>Fineliner Script</vt:lpstr>
      <vt:lpstr>KG Second Chances Solid</vt:lpstr>
      <vt:lpstr>Mrs Chocolat</vt:lpstr>
      <vt:lpstr>Sassoon Infant Std</vt:lpstr>
      <vt:lpstr>Short Stack</vt:lpstr>
      <vt:lpstr>Trebuchet MS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>Ecole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 BonanBrou</cp:lastModifiedBy>
  <cp:revision>71</cp:revision>
  <dcterms:created xsi:type="dcterms:W3CDTF">2013-10-20T20:46:41Z</dcterms:created>
  <dcterms:modified xsi:type="dcterms:W3CDTF">2022-10-27T07:23:49Z</dcterms:modified>
</cp:coreProperties>
</file>