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62" r:id="rId3"/>
    <p:sldId id="263" r:id="rId4"/>
    <p:sldId id="264" r:id="rId5"/>
    <p:sldId id="440" r:id="rId6"/>
    <p:sldId id="441" r:id="rId7"/>
  </p:sldIdLst>
  <p:sldSz cx="7345363" cy="10440988"/>
  <p:notesSz cx="6735763" cy="9866313"/>
  <p:defaultTextStyle>
    <a:defPPr>
      <a:defRPr lang="fr-FR"/>
    </a:defPPr>
    <a:lvl1pPr marL="0" algn="l" defTabSz="101635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8178" algn="l" defTabSz="101635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6356" algn="l" defTabSz="101635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4533" algn="l" defTabSz="101635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2711" algn="l" defTabSz="101635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0889" algn="l" defTabSz="101635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49067" algn="l" defTabSz="101635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57245" algn="l" defTabSz="101635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65422" algn="l" defTabSz="101635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89">
          <p15:clr>
            <a:srgbClr val="A4A3A4"/>
          </p15:clr>
        </p15:guide>
        <p15:guide id="2" pos="231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CAFB7"/>
    <a:srgbClr val="D0E8E3"/>
    <a:srgbClr val="007A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88" autoAdjust="0"/>
    <p:restoredTop sz="94626"/>
  </p:normalViewPr>
  <p:slideViewPr>
    <p:cSldViewPr>
      <p:cViewPr>
        <p:scale>
          <a:sx n="146" d="100"/>
          <a:sy n="146" d="100"/>
        </p:scale>
        <p:origin x="1336" y="160"/>
      </p:cViewPr>
      <p:guideLst>
        <p:guide orient="horz" pos="3289"/>
        <p:guide pos="231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9C6831-DC9E-452E-A929-C2B284279061}" type="datetimeFigureOut">
              <a:rPr lang="fr-FR" smtClean="0"/>
              <a:t>22/10/2022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066925" y="739775"/>
            <a:ext cx="26019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6D6634-DA6D-4104-99B8-F466701FFF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1734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1635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508178" algn="l" defTabSz="101635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1016356" algn="l" defTabSz="101635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524533" algn="l" defTabSz="101635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2032711" algn="l" defTabSz="101635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540889" algn="l" defTabSz="101635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3049067" algn="l" defTabSz="101635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557245" algn="l" defTabSz="101635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4065422" algn="l" defTabSz="101635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D6634-DA6D-4104-99B8-F466701FFF6B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96273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DC433A-77FD-6148-85EA-7456FCFB4D74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67514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DC433A-77FD-6148-85EA-7456FCFB4D74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5884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50902" y="3243476"/>
            <a:ext cx="6243559" cy="22380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01805" y="5916560"/>
            <a:ext cx="5141754" cy="266825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8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63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45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27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08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49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572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654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EECC-1494-4A94-92E8-2069CFE9F7B8}" type="datetimeFigureOut">
              <a:rPr lang="fr-FR" smtClean="0"/>
              <a:t>22/10/2022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50114-9B54-42E1-8BFB-F6F5E837C1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2417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EECC-1494-4A94-92E8-2069CFE9F7B8}" type="datetimeFigureOut">
              <a:rPr lang="fr-FR" smtClean="0"/>
              <a:t>22/10/2022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50114-9B54-42E1-8BFB-F6F5E837C1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0469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3994040" y="558304"/>
            <a:ext cx="1239531" cy="11876624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75452" y="558304"/>
            <a:ext cx="3596168" cy="11876624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EECC-1494-4A94-92E8-2069CFE9F7B8}" type="datetimeFigureOut">
              <a:rPr lang="fr-FR" smtClean="0"/>
              <a:t>22/10/2022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50114-9B54-42E1-8BFB-F6F5E837C1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0639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EECC-1494-4A94-92E8-2069CFE9F7B8}" type="datetimeFigureOut">
              <a:rPr lang="fr-FR" smtClean="0"/>
              <a:t>22/10/2022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50114-9B54-42E1-8BFB-F6F5E837C1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0570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0233" y="6709302"/>
            <a:ext cx="6243559" cy="2073696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80233" y="4425338"/>
            <a:ext cx="6243559" cy="2283965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8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63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45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271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08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4906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5724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6542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EECC-1494-4A94-92E8-2069CFE9F7B8}" type="datetimeFigureOut">
              <a:rPr lang="fr-FR" smtClean="0"/>
              <a:t>22/10/2022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50114-9B54-42E1-8BFB-F6F5E837C1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5151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75451" y="3248308"/>
            <a:ext cx="2417849" cy="9186620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815723" y="3248308"/>
            <a:ext cx="2417849" cy="9186620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EECC-1494-4A94-92E8-2069CFE9F7B8}" type="datetimeFigureOut">
              <a:rPr lang="fr-FR" smtClean="0"/>
              <a:t>22/10/2022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50114-9B54-42E1-8BFB-F6F5E837C1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4841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7268" y="418123"/>
            <a:ext cx="6610827" cy="174016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67269" y="2337138"/>
            <a:ext cx="3245478" cy="97400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8178" indent="0">
              <a:buNone/>
              <a:defRPr sz="2200" b="1"/>
            </a:lvl2pPr>
            <a:lvl3pPr marL="1016356" indent="0">
              <a:buNone/>
              <a:defRPr sz="2000" b="1"/>
            </a:lvl3pPr>
            <a:lvl4pPr marL="1524533" indent="0">
              <a:buNone/>
              <a:defRPr sz="1800" b="1"/>
            </a:lvl4pPr>
            <a:lvl5pPr marL="2032711" indent="0">
              <a:buNone/>
              <a:defRPr sz="1800" b="1"/>
            </a:lvl5pPr>
            <a:lvl6pPr marL="2540889" indent="0">
              <a:buNone/>
              <a:defRPr sz="1800" b="1"/>
            </a:lvl6pPr>
            <a:lvl7pPr marL="3049067" indent="0">
              <a:buNone/>
              <a:defRPr sz="1800" b="1"/>
            </a:lvl7pPr>
            <a:lvl8pPr marL="3557245" indent="0">
              <a:buNone/>
              <a:defRPr sz="1800" b="1"/>
            </a:lvl8pPr>
            <a:lvl9pPr marL="4065422" indent="0">
              <a:buNone/>
              <a:defRPr sz="18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67269" y="3311146"/>
            <a:ext cx="3245478" cy="6015653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731343" y="2337138"/>
            <a:ext cx="3246752" cy="97400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8178" indent="0">
              <a:buNone/>
              <a:defRPr sz="2200" b="1"/>
            </a:lvl2pPr>
            <a:lvl3pPr marL="1016356" indent="0">
              <a:buNone/>
              <a:defRPr sz="2000" b="1"/>
            </a:lvl3pPr>
            <a:lvl4pPr marL="1524533" indent="0">
              <a:buNone/>
              <a:defRPr sz="1800" b="1"/>
            </a:lvl4pPr>
            <a:lvl5pPr marL="2032711" indent="0">
              <a:buNone/>
              <a:defRPr sz="1800" b="1"/>
            </a:lvl5pPr>
            <a:lvl6pPr marL="2540889" indent="0">
              <a:buNone/>
              <a:defRPr sz="1800" b="1"/>
            </a:lvl6pPr>
            <a:lvl7pPr marL="3049067" indent="0">
              <a:buNone/>
              <a:defRPr sz="1800" b="1"/>
            </a:lvl7pPr>
            <a:lvl8pPr marL="3557245" indent="0">
              <a:buNone/>
              <a:defRPr sz="1800" b="1"/>
            </a:lvl8pPr>
            <a:lvl9pPr marL="4065422" indent="0">
              <a:buNone/>
              <a:defRPr sz="18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731343" y="3311146"/>
            <a:ext cx="3246752" cy="6015653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EECC-1494-4A94-92E8-2069CFE9F7B8}" type="datetimeFigureOut">
              <a:rPr lang="fr-FR" smtClean="0"/>
              <a:t>22/10/2022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50114-9B54-42E1-8BFB-F6F5E837C1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6322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EECC-1494-4A94-92E8-2069CFE9F7B8}" type="datetimeFigureOut">
              <a:rPr lang="fr-FR" smtClean="0"/>
              <a:t>22/10/2022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50114-9B54-42E1-8BFB-F6F5E837C1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8504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EECC-1494-4A94-92E8-2069CFE9F7B8}" type="datetimeFigureOut">
              <a:rPr lang="fr-FR" smtClean="0"/>
              <a:t>22/10/2022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50114-9B54-42E1-8BFB-F6F5E837C1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0196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7269" y="415707"/>
            <a:ext cx="2416574" cy="1769167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71833" y="415707"/>
            <a:ext cx="4106262" cy="8911094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67269" y="2184874"/>
            <a:ext cx="2416574" cy="7141927"/>
          </a:xfrm>
        </p:spPr>
        <p:txBody>
          <a:bodyPr/>
          <a:lstStyle>
            <a:lvl1pPr marL="0" indent="0">
              <a:buNone/>
              <a:defRPr sz="1600"/>
            </a:lvl1pPr>
            <a:lvl2pPr marL="508178" indent="0">
              <a:buNone/>
              <a:defRPr sz="1300"/>
            </a:lvl2pPr>
            <a:lvl3pPr marL="1016356" indent="0">
              <a:buNone/>
              <a:defRPr sz="1100"/>
            </a:lvl3pPr>
            <a:lvl4pPr marL="1524533" indent="0">
              <a:buNone/>
              <a:defRPr sz="1000"/>
            </a:lvl4pPr>
            <a:lvl5pPr marL="2032711" indent="0">
              <a:buNone/>
              <a:defRPr sz="1000"/>
            </a:lvl5pPr>
            <a:lvl6pPr marL="2540889" indent="0">
              <a:buNone/>
              <a:defRPr sz="1000"/>
            </a:lvl6pPr>
            <a:lvl7pPr marL="3049067" indent="0">
              <a:buNone/>
              <a:defRPr sz="1000"/>
            </a:lvl7pPr>
            <a:lvl8pPr marL="3557245" indent="0">
              <a:buNone/>
              <a:defRPr sz="1000"/>
            </a:lvl8pPr>
            <a:lvl9pPr marL="4065422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EECC-1494-4A94-92E8-2069CFE9F7B8}" type="datetimeFigureOut">
              <a:rPr lang="fr-FR" smtClean="0"/>
              <a:t>22/10/2022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50114-9B54-42E1-8BFB-F6F5E837C1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8476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9742" y="7308692"/>
            <a:ext cx="4407218" cy="862833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439742" y="932921"/>
            <a:ext cx="4407218" cy="6264593"/>
          </a:xfrm>
        </p:spPr>
        <p:txBody>
          <a:bodyPr/>
          <a:lstStyle>
            <a:lvl1pPr marL="0" indent="0">
              <a:buNone/>
              <a:defRPr sz="3600"/>
            </a:lvl1pPr>
            <a:lvl2pPr marL="508178" indent="0">
              <a:buNone/>
              <a:defRPr sz="3100"/>
            </a:lvl2pPr>
            <a:lvl3pPr marL="1016356" indent="0">
              <a:buNone/>
              <a:defRPr sz="2700"/>
            </a:lvl3pPr>
            <a:lvl4pPr marL="1524533" indent="0">
              <a:buNone/>
              <a:defRPr sz="2200"/>
            </a:lvl4pPr>
            <a:lvl5pPr marL="2032711" indent="0">
              <a:buNone/>
              <a:defRPr sz="2200"/>
            </a:lvl5pPr>
            <a:lvl6pPr marL="2540889" indent="0">
              <a:buNone/>
              <a:defRPr sz="2200"/>
            </a:lvl6pPr>
            <a:lvl7pPr marL="3049067" indent="0">
              <a:buNone/>
              <a:defRPr sz="2200"/>
            </a:lvl7pPr>
            <a:lvl8pPr marL="3557245" indent="0">
              <a:buNone/>
              <a:defRPr sz="2200"/>
            </a:lvl8pPr>
            <a:lvl9pPr marL="4065422" indent="0">
              <a:buNone/>
              <a:defRPr sz="22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439742" y="8171525"/>
            <a:ext cx="4407218" cy="1225365"/>
          </a:xfrm>
        </p:spPr>
        <p:txBody>
          <a:bodyPr/>
          <a:lstStyle>
            <a:lvl1pPr marL="0" indent="0">
              <a:buNone/>
              <a:defRPr sz="1600"/>
            </a:lvl1pPr>
            <a:lvl2pPr marL="508178" indent="0">
              <a:buNone/>
              <a:defRPr sz="1300"/>
            </a:lvl2pPr>
            <a:lvl3pPr marL="1016356" indent="0">
              <a:buNone/>
              <a:defRPr sz="1100"/>
            </a:lvl3pPr>
            <a:lvl4pPr marL="1524533" indent="0">
              <a:buNone/>
              <a:defRPr sz="1000"/>
            </a:lvl4pPr>
            <a:lvl5pPr marL="2032711" indent="0">
              <a:buNone/>
              <a:defRPr sz="1000"/>
            </a:lvl5pPr>
            <a:lvl6pPr marL="2540889" indent="0">
              <a:buNone/>
              <a:defRPr sz="1000"/>
            </a:lvl6pPr>
            <a:lvl7pPr marL="3049067" indent="0">
              <a:buNone/>
              <a:defRPr sz="1000"/>
            </a:lvl7pPr>
            <a:lvl8pPr marL="3557245" indent="0">
              <a:buNone/>
              <a:defRPr sz="1000"/>
            </a:lvl8pPr>
            <a:lvl9pPr marL="4065422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EECC-1494-4A94-92E8-2069CFE9F7B8}" type="datetimeFigureOut">
              <a:rPr lang="fr-FR" smtClean="0"/>
              <a:t>22/10/2022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50114-9B54-42E1-8BFB-F6F5E837C1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2478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67268" y="418123"/>
            <a:ext cx="6610827" cy="1740165"/>
          </a:xfrm>
          <a:prstGeom prst="rect">
            <a:avLst/>
          </a:prstGeom>
        </p:spPr>
        <p:txBody>
          <a:bodyPr vert="horz" lIns="101636" tIns="50818" rIns="101636" bIns="50818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67268" y="2436232"/>
            <a:ext cx="6610827" cy="6890569"/>
          </a:xfrm>
          <a:prstGeom prst="rect">
            <a:avLst/>
          </a:prstGeom>
        </p:spPr>
        <p:txBody>
          <a:bodyPr vert="horz" lIns="101636" tIns="50818" rIns="101636" bIns="50818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67268" y="9677250"/>
            <a:ext cx="1713918" cy="555886"/>
          </a:xfrm>
          <a:prstGeom prst="rect">
            <a:avLst/>
          </a:prstGeom>
        </p:spPr>
        <p:txBody>
          <a:bodyPr vert="horz" lIns="101636" tIns="50818" rIns="101636" bIns="50818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46EECC-1494-4A94-92E8-2069CFE9F7B8}" type="datetimeFigureOut">
              <a:rPr lang="fr-FR" smtClean="0"/>
              <a:t>22/10/2022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509666" y="9677250"/>
            <a:ext cx="2326032" cy="555886"/>
          </a:xfrm>
          <a:prstGeom prst="rect">
            <a:avLst/>
          </a:prstGeom>
        </p:spPr>
        <p:txBody>
          <a:bodyPr vert="horz" lIns="101636" tIns="50818" rIns="101636" bIns="50818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5264177" y="9677250"/>
            <a:ext cx="1713918" cy="555886"/>
          </a:xfrm>
          <a:prstGeom prst="rect">
            <a:avLst/>
          </a:prstGeom>
        </p:spPr>
        <p:txBody>
          <a:bodyPr vert="horz" lIns="101636" tIns="50818" rIns="101636" bIns="50818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850114-9B54-42E1-8BFB-F6F5E837C1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9199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16356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1133" indent="-381133" algn="l" defTabSz="101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5789" indent="-317611" algn="l" defTabSz="1016356" rtl="0" eaLnBrk="1" latinLnBrk="0" hangingPunct="1">
        <a:spcBef>
          <a:spcPct val="20000"/>
        </a:spcBef>
        <a:buFont typeface="Arial" panose="020B0604020202020204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0445" indent="-254089" algn="l" defTabSz="101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78622" indent="-254089" algn="l" defTabSz="1016356" rtl="0" eaLnBrk="1" latinLnBrk="0" hangingPunct="1">
        <a:spcBef>
          <a:spcPct val="20000"/>
        </a:spcBef>
        <a:buFont typeface="Arial" panose="020B060402020202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86800" indent="-254089" algn="l" defTabSz="1016356" rtl="0" eaLnBrk="1" latinLnBrk="0" hangingPunct="1">
        <a:spcBef>
          <a:spcPct val="20000"/>
        </a:spcBef>
        <a:buFont typeface="Arial" panose="020B0604020202020204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94978" indent="-254089" algn="l" defTabSz="101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03156" indent="-254089" algn="l" defTabSz="101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11334" indent="-254089" algn="l" defTabSz="101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19511" indent="-254089" algn="l" defTabSz="101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016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8178" algn="l" defTabSz="1016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6356" algn="l" defTabSz="1016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4533" algn="l" defTabSz="1016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2711" algn="l" defTabSz="1016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0889" algn="l" defTabSz="1016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49067" algn="l" defTabSz="1016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57245" algn="l" defTabSz="1016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65422" algn="l" defTabSz="1016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4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6.png"/><Relationship Id="rId4" Type="http://schemas.openxmlformats.org/officeDocument/2006/relationships/image" Target="../media/image5.png"/><Relationship Id="rId9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Larme 8"/>
          <p:cNvSpPr/>
          <p:nvPr/>
        </p:nvSpPr>
        <p:spPr>
          <a:xfrm>
            <a:off x="216297" y="955697"/>
            <a:ext cx="407252" cy="456862"/>
          </a:xfrm>
          <a:prstGeom prst="teardrop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à coins arrondis 6"/>
          <p:cNvSpPr/>
          <p:nvPr/>
        </p:nvSpPr>
        <p:spPr>
          <a:xfrm>
            <a:off x="202046" y="1510957"/>
            <a:ext cx="4766779" cy="3493513"/>
          </a:xfrm>
          <a:prstGeom prst="roundRect">
            <a:avLst>
              <a:gd name="adj" fmla="val 5223"/>
            </a:avLst>
          </a:prstGeom>
          <a:solidFill>
            <a:srgbClr val="D0E8E3"/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636" tIns="50818" rIns="101636" bIns="50818" rtlCol="0" anchor="ctr"/>
          <a:lstStyle/>
          <a:p>
            <a:pPr algn="ctr"/>
            <a:endParaRPr lang="fr-FR">
              <a:ln>
                <a:solidFill>
                  <a:schemeClr val="accent5">
                    <a:lumMod val="75000"/>
                  </a:schemeClr>
                </a:solidFill>
              </a:ln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202046" y="1510958"/>
            <a:ext cx="4766779" cy="3430847"/>
          </a:xfrm>
          <a:prstGeom prst="rect">
            <a:avLst/>
          </a:prstGeom>
          <a:noFill/>
        </p:spPr>
        <p:txBody>
          <a:bodyPr wrap="square" lIns="101636" tIns="50818" rIns="101636" bIns="50818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FR" sz="1600" dirty="0">
                <a:latin typeface="KG Primary Italics" panose="02000506000000020003" pitchFamily="2" charset="0"/>
              </a:rPr>
              <a:t>En </a:t>
            </a:r>
            <a:r>
              <a:rPr lang="fr-FR" sz="1600" u="sng" dirty="0">
                <a:latin typeface="KG Primary Italics" panose="02000506000000020003" pitchFamily="2" charset="0"/>
              </a:rPr>
              <a:t>1914</a:t>
            </a:r>
            <a:r>
              <a:rPr lang="fr-FR" sz="1600" dirty="0">
                <a:latin typeface="KG Primary Italics" panose="02000506000000020003" pitchFamily="2" charset="0"/>
              </a:rPr>
              <a:t>, a commencé une grande guerre qui a opposé deux groupes de pays :</a:t>
            </a:r>
          </a:p>
          <a:p>
            <a:pPr>
              <a:lnSpc>
                <a:spcPct val="90000"/>
              </a:lnSpc>
            </a:pPr>
            <a:r>
              <a:rPr lang="fr-FR" sz="1600" dirty="0">
                <a:latin typeface="KG Primary Italics" panose="02000506000000020003" pitchFamily="2" charset="0"/>
              </a:rPr>
              <a:t>- l'Allemagne et l'Autriche-Hongrie d'un côté,</a:t>
            </a:r>
          </a:p>
          <a:p>
            <a:pPr>
              <a:lnSpc>
                <a:spcPct val="90000"/>
              </a:lnSpc>
            </a:pPr>
            <a:r>
              <a:rPr lang="fr-FR" sz="1600" dirty="0">
                <a:latin typeface="KG Primary Italics" panose="02000506000000020003" pitchFamily="2" charset="0"/>
              </a:rPr>
              <a:t>- la France, la Russie et le Royaume-Uni de l'autre.</a:t>
            </a:r>
          </a:p>
          <a:p>
            <a:pPr>
              <a:lnSpc>
                <a:spcPct val="90000"/>
              </a:lnSpc>
            </a:pPr>
            <a:r>
              <a:rPr lang="fr-FR" sz="1600" dirty="0">
                <a:latin typeface="KG Primary Italics" panose="02000506000000020003" pitchFamily="2" charset="0"/>
              </a:rPr>
              <a:t>On a appelé cette guerre la </a:t>
            </a:r>
            <a:r>
              <a:rPr lang="fr-FR" sz="1600" u="sng" dirty="0">
                <a:latin typeface="KG Primary Italics" panose="02000506000000020003" pitchFamily="2" charset="0"/>
              </a:rPr>
              <a:t>1</a:t>
            </a:r>
            <a:r>
              <a:rPr lang="fr-FR" sz="1600" u="sng" baseline="30000" dirty="0">
                <a:latin typeface="KG Primary Italics" panose="02000506000000020003" pitchFamily="2" charset="0"/>
              </a:rPr>
              <a:t>ère</a:t>
            </a:r>
            <a:r>
              <a:rPr lang="fr-FR" sz="1600" u="sng" dirty="0">
                <a:latin typeface="KG Primary Italics" panose="02000506000000020003" pitchFamily="2" charset="0"/>
              </a:rPr>
              <a:t> guerre mondiale</a:t>
            </a:r>
            <a:r>
              <a:rPr lang="fr-FR" sz="1600" dirty="0">
                <a:latin typeface="KG Primary Italics" panose="02000506000000020003" pitchFamily="2" charset="0"/>
              </a:rPr>
              <a:t>. Les soldats étaient appelés « les Poilus ». </a:t>
            </a:r>
          </a:p>
          <a:p>
            <a:pPr>
              <a:lnSpc>
                <a:spcPct val="90000"/>
              </a:lnSpc>
            </a:pPr>
            <a:r>
              <a:rPr lang="fr-FR" sz="1600" dirty="0">
                <a:latin typeface="KG Primary Italics" panose="02000506000000020003" pitchFamily="2" charset="0"/>
              </a:rPr>
              <a:t>On l'a aussi appelée la guerre des tranchées. Les tranchées étaient de profonds fossés creusés dans la terre pour se protéger de l’ennemi.</a:t>
            </a:r>
          </a:p>
          <a:p>
            <a:pPr>
              <a:lnSpc>
                <a:spcPct val="90000"/>
              </a:lnSpc>
            </a:pPr>
            <a:endParaRPr lang="fr-FR" sz="1600" dirty="0">
              <a:latin typeface="KG Primary Italics" panose="02000506000000020003" pitchFamily="2" charset="0"/>
            </a:endParaRPr>
          </a:p>
          <a:p>
            <a:pPr>
              <a:lnSpc>
                <a:spcPct val="90000"/>
              </a:lnSpc>
            </a:pPr>
            <a:r>
              <a:rPr lang="fr-FR" sz="1600" dirty="0">
                <a:latin typeface="KG Primary Italics" panose="02000506000000020003" pitchFamily="2" charset="0"/>
              </a:rPr>
              <a:t>À LA ONZIÈME HEURE DU ONZIÈME JOUR DU ONZIÈME MOIS DE L’ANNÉE 1918,</a:t>
            </a:r>
          </a:p>
          <a:p>
            <a:pPr>
              <a:lnSpc>
                <a:spcPct val="90000"/>
              </a:lnSpc>
            </a:pPr>
            <a:r>
              <a:rPr lang="fr-FR" sz="1600" dirty="0">
                <a:latin typeface="KG Primary Italics" panose="02000506000000020003" pitchFamily="2" charset="0"/>
              </a:rPr>
              <a:t>le 11 novembre 1918, après plus de quatre années de combats et des millions de morts, l'Allemagne se rend. C'est </a:t>
            </a:r>
            <a:r>
              <a:rPr lang="fr-FR" sz="1600" u="sng" dirty="0">
                <a:latin typeface="KG Primary Italics" panose="02000506000000020003" pitchFamily="2" charset="0"/>
              </a:rPr>
              <a:t>l'armistice</a:t>
            </a:r>
            <a:r>
              <a:rPr lang="fr-FR" sz="1600" dirty="0">
                <a:latin typeface="KG Primary Italics" panose="02000506000000020003" pitchFamily="2" charset="0"/>
              </a:rPr>
              <a:t>  (la fin des combats) signée entre la France et l’Allemagne.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671589" y="1027650"/>
            <a:ext cx="6547082" cy="318072"/>
          </a:xfrm>
          <a:prstGeom prst="rect">
            <a:avLst/>
          </a:prstGeom>
          <a:noFill/>
        </p:spPr>
        <p:txBody>
          <a:bodyPr wrap="square" lIns="101636" tIns="50818" rIns="101636" bIns="50818" rtlCol="0">
            <a:spAutoFit/>
          </a:bodyPr>
          <a:lstStyle/>
          <a:p>
            <a:r>
              <a:rPr lang="fr-FR" sz="1400" b="1" dirty="0">
                <a:latin typeface="Hachi Maru Pop" pitchFamily="2" charset="-128"/>
                <a:ea typeface="Hachi Maru Pop" pitchFamily="2" charset="-128"/>
                <a:cs typeface="Dreaming Outloud Script Pro" panose="03050502040304050704" pitchFamily="66" charset="77"/>
              </a:rPr>
              <a:t>POURQUOI NE TRAVAILLE-T-ON PAS LE 11 NOVEMBRE ?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235454" y="954728"/>
            <a:ext cx="407252" cy="45686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101636" tIns="50818" rIns="101636" bIns="50818" rtlCol="0">
            <a:spAutoFit/>
          </a:bodyPr>
          <a:lstStyle/>
          <a:p>
            <a:pPr algn="ctr"/>
            <a:r>
              <a:rPr lang="fr-F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ur First Kiss" panose="02000603000000020004" pitchFamily="2" charset="77"/>
                <a:ea typeface="CHARLEEBOOTS" panose="02000603000000000000" pitchFamily="2" charset="-34"/>
                <a:cs typeface="CHARLEEBOOTS" panose="02000603000000000000" pitchFamily="2" charset="-34"/>
              </a:rPr>
              <a:t>1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ur First Kiss" panose="02000603000000020004" pitchFamily="2" charset="77"/>
              <a:ea typeface="CHARLEEBOOTS" panose="02000603000000000000" pitchFamily="2" charset="-34"/>
              <a:cs typeface="CHARLEEBOOTS" panose="02000603000000000000" pitchFamily="2" charset="-34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165125" y="7452742"/>
            <a:ext cx="3590349" cy="2844918"/>
          </a:xfrm>
          <a:prstGeom prst="rect">
            <a:avLst/>
          </a:prstGeom>
          <a:noFill/>
        </p:spPr>
        <p:txBody>
          <a:bodyPr wrap="square" lIns="101636" tIns="50818" rIns="101636" bIns="50818" rtlCol="0">
            <a:spAutoFit/>
          </a:bodyPr>
          <a:lstStyle/>
          <a:p>
            <a:pPr>
              <a:lnSpc>
                <a:spcPct val="120000"/>
              </a:lnSpc>
            </a:pPr>
            <a:r>
              <a:rPr lang="fr-FR" dirty="0">
                <a:latin typeface="Short Stack" panose="02010500040000000007" pitchFamily="2" charset="0"/>
                <a:sym typeface="Wingdings"/>
              </a:rPr>
              <a:t></a:t>
            </a:r>
            <a:r>
              <a:rPr lang="fr-FR" sz="1800" dirty="0">
                <a:latin typeface="Short Stack" panose="02010500040000000007" pitchFamily="2" charset="0"/>
                <a:sym typeface="Wingdings"/>
              </a:rPr>
              <a:t> </a:t>
            </a:r>
            <a:r>
              <a:rPr lang="fr-FR" sz="1800" dirty="0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  <a:sym typeface="Wingdings"/>
              </a:rPr>
              <a:t>Questions</a:t>
            </a:r>
          </a:p>
          <a:p>
            <a:pPr>
              <a:lnSpc>
                <a:spcPct val="120000"/>
              </a:lnSpc>
            </a:pPr>
            <a:r>
              <a:rPr lang="fr-FR" sz="1800" dirty="0">
                <a:latin typeface="Fineliner Script" pitchFamily="50" charset="0"/>
              </a:rPr>
              <a:t>a) </a:t>
            </a:r>
            <a:r>
              <a:rPr lang="fr-FR" sz="1050" dirty="0">
                <a:latin typeface="Short Stack" panose="02010500040000000007" pitchFamily="2" charset="0"/>
              </a:rPr>
              <a:t>Combien de temps a duré la 1</a:t>
            </a:r>
            <a:r>
              <a:rPr lang="fr-FR" sz="1050" baseline="30000" dirty="0">
                <a:latin typeface="Short Stack" panose="02010500040000000007" pitchFamily="2" charset="0"/>
              </a:rPr>
              <a:t>ère</a:t>
            </a:r>
            <a:r>
              <a:rPr lang="fr-FR" sz="1050" dirty="0">
                <a:latin typeface="Short Stack" panose="02010500040000000007" pitchFamily="2" charset="0"/>
              </a:rPr>
              <a:t> guerre mondiale ? Donne les dates :</a:t>
            </a:r>
            <a:endParaRPr lang="fr-FR" sz="1100" dirty="0">
              <a:latin typeface="Short Stack" panose="02010500040000000007" pitchFamily="2" charset="0"/>
            </a:endParaRPr>
          </a:p>
          <a:p>
            <a:pPr>
              <a:lnSpc>
                <a:spcPct val="200000"/>
              </a:lnSpc>
            </a:pPr>
            <a:r>
              <a:rPr lang="fr-FR" sz="1100" dirty="0">
                <a:latin typeface="Short Stack" panose="02010500040000000007" pitchFamily="2" charset="0"/>
              </a:rPr>
              <a:t>______________________________________</a:t>
            </a:r>
          </a:p>
          <a:p>
            <a:pPr>
              <a:lnSpc>
                <a:spcPct val="150000"/>
              </a:lnSpc>
            </a:pPr>
            <a:r>
              <a:rPr lang="fr-FR" sz="1800" dirty="0">
                <a:latin typeface="Fineliner Script" pitchFamily="50" charset="0"/>
                <a:sym typeface="Wingdings"/>
              </a:rPr>
              <a:t>b)</a:t>
            </a:r>
            <a:r>
              <a:rPr lang="fr-FR" sz="1100" dirty="0">
                <a:latin typeface="Short Stack" panose="02010500040000000007" pitchFamily="2" charset="0"/>
                <a:sym typeface="Wingdings"/>
              </a:rPr>
              <a:t> </a:t>
            </a:r>
            <a:r>
              <a:rPr lang="fr-FR" sz="1050" dirty="0">
                <a:latin typeface="Short Stack" panose="02010500040000000007" pitchFamily="2" charset="0"/>
                <a:sym typeface="Wingdings"/>
              </a:rPr>
              <a:t>Que s’est-il passé le 11 novembre 1918 ?</a:t>
            </a:r>
          </a:p>
          <a:p>
            <a:pPr>
              <a:lnSpc>
                <a:spcPct val="200000"/>
              </a:lnSpc>
            </a:pPr>
            <a:r>
              <a:rPr lang="fr-FR" sz="1100" dirty="0">
                <a:latin typeface="Short Stack" panose="02010500040000000007" pitchFamily="2" charset="0"/>
                <a:sym typeface="Wingdings"/>
              </a:rPr>
              <a:t>______________________________________</a:t>
            </a:r>
          </a:p>
          <a:p>
            <a:pPr>
              <a:lnSpc>
                <a:spcPct val="150000"/>
              </a:lnSpc>
            </a:pPr>
            <a:r>
              <a:rPr lang="fr-FR" sz="1800" dirty="0">
                <a:latin typeface="Fineliner Script" pitchFamily="50" charset="0"/>
                <a:sym typeface="Wingdings"/>
              </a:rPr>
              <a:t>c)</a:t>
            </a:r>
            <a:r>
              <a:rPr lang="fr-FR" sz="1100" dirty="0">
                <a:latin typeface="Short Stack" panose="02010500040000000007" pitchFamily="2" charset="0"/>
                <a:sym typeface="Wingdings"/>
              </a:rPr>
              <a:t> </a:t>
            </a:r>
            <a:r>
              <a:rPr lang="fr-FR" sz="1050" dirty="0">
                <a:latin typeface="Short Stack" panose="02010500040000000007" pitchFamily="2" charset="0"/>
                <a:sym typeface="Wingdings"/>
              </a:rPr>
              <a:t>Comment s’appelle la fin des combats ?</a:t>
            </a:r>
            <a:endParaRPr lang="fr-FR" sz="1100" dirty="0">
              <a:latin typeface="Short Stack" panose="02010500040000000007" pitchFamily="2" charset="0"/>
              <a:sym typeface="Wingdings"/>
            </a:endParaRPr>
          </a:p>
          <a:p>
            <a:pPr>
              <a:lnSpc>
                <a:spcPct val="200000"/>
              </a:lnSpc>
            </a:pPr>
            <a:r>
              <a:rPr lang="fr-FR" sz="1100" dirty="0">
                <a:latin typeface="Short Stack" panose="02010500040000000007" pitchFamily="2" charset="0"/>
                <a:sym typeface="Wingdings"/>
              </a:rPr>
              <a:t>______________________________________</a:t>
            </a: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609" y="5220494"/>
            <a:ext cx="2111626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ZoneTexte 13"/>
          <p:cNvSpPr txBox="1"/>
          <p:nvPr/>
        </p:nvSpPr>
        <p:spPr>
          <a:xfrm>
            <a:off x="3318983" y="5394709"/>
            <a:ext cx="164984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dirty="0">
                <a:latin typeface="Love Is Complicated Again" pitchFamily="2" charset="0"/>
              </a:rPr>
              <a:t>Et toi…</a:t>
            </a:r>
          </a:p>
          <a:p>
            <a:r>
              <a:rPr lang="fr-FR" sz="1200" dirty="0">
                <a:latin typeface="Love Is Complicated Again" pitchFamily="2" charset="0"/>
                <a:ea typeface="Sweetness" panose="02000603000000000000" pitchFamily="2" charset="0"/>
              </a:rPr>
              <a:t>As-tu déjà assisté à la commémoration du 11 novembre dans ta ville ? Si oui, quelles personnalités y avait-il et que faisaient-ils?</a:t>
            </a:r>
          </a:p>
        </p:txBody>
      </p:sp>
      <p:sp>
        <p:nvSpPr>
          <p:cNvPr id="30" name="Rectangle à coins arrondis 29"/>
          <p:cNvSpPr/>
          <p:nvPr/>
        </p:nvSpPr>
        <p:spPr>
          <a:xfrm>
            <a:off x="5184849" y="3960182"/>
            <a:ext cx="1904778" cy="3385673"/>
          </a:xfrm>
          <a:prstGeom prst="roundRect">
            <a:avLst>
              <a:gd name="adj" fmla="val 5223"/>
            </a:avLst>
          </a:prstGeom>
          <a:solidFill>
            <a:srgbClr val="D0E8E3"/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636" tIns="50818" rIns="101636" bIns="50818" rtlCol="0" anchor="ctr"/>
          <a:lstStyle/>
          <a:p>
            <a:pPr algn="ctr"/>
            <a:endParaRPr lang="fr-FR"/>
          </a:p>
        </p:txBody>
      </p:sp>
      <p:sp>
        <p:nvSpPr>
          <p:cNvPr id="3" name="Rectangle 2"/>
          <p:cNvSpPr/>
          <p:nvPr/>
        </p:nvSpPr>
        <p:spPr>
          <a:xfrm>
            <a:off x="5254476" y="3960182"/>
            <a:ext cx="1835150" cy="342055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90000"/>
              </a:lnSpc>
            </a:pPr>
            <a:r>
              <a:rPr lang="fr-FR" sz="1600" dirty="0">
                <a:solidFill>
                  <a:prstClr val="black"/>
                </a:solidFill>
                <a:latin typeface="KG Primary Italics" panose="02000506000000020003" pitchFamily="2" charset="0"/>
              </a:rPr>
              <a:t>Depuis, le </a:t>
            </a:r>
            <a:r>
              <a:rPr lang="fr-FR" sz="1600" u="sng" dirty="0">
                <a:solidFill>
                  <a:prstClr val="black"/>
                </a:solidFill>
                <a:latin typeface="KG Primary Italics" panose="02000506000000020003" pitchFamily="2" charset="0"/>
              </a:rPr>
              <a:t>11 novembre</a:t>
            </a:r>
            <a:r>
              <a:rPr lang="fr-FR" sz="1600" dirty="0">
                <a:solidFill>
                  <a:prstClr val="black"/>
                </a:solidFill>
                <a:latin typeface="KG Primary Italics" panose="02000506000000020003" pitchFamily="2" charset="0"/>
              </a:rPr>
              <a:t> est un jour férié (C'est à dire qu'on ne travaille pas ce jour-là !) C’est une fête nationale. Il y a des cérémonies officielles, des </a:t>
            </a:r>
            <a:r>
              <a:rPr lang="fr-FR" sz="1600" u="sng" dirty="0">
                <a:solidFill>
                  <a:prstClr val="black"/>
                </a:solidFill>
                <a:latin typeface="KG Primary Italics" panose="02000506000000020003" pitchFamily="2" charset="0"/>
              </a:rPr>
              <a:t>commémorations</a:t>
            </a:r>
            <a:r>
              <a:rPr lang="fr-FR" sz="1600" dirty="0">
                <a:solidFill>
                  <a:prstClr val="black"/>
                </a:solidFill>
                <a:latin typeface="KG Primary Italics" panose="02000506000000020003" pitchFamily="2" charset="0"/>
              </a:rPr>
              <a:t>, pour se rappeler et fêter la fin de la guerre et la paix. Elles se déroulent autour du </a:t>
            </a:r>
            <a:r>
              <a:rPr lang="fr-FR" sz="1600" u="sng" dirty="0">
                <a:solidFill>
                  <a:prstClr val="black"/>
                </a:solidFill>
                <a:latin typeface="KG Primary Italics" panose="02000506000000020003" pitchFamily="2" charset="0"/>
              </a:rPr>
              <a:t>monument aux morts </a:t>
            </a:r>
            <a:r>
              <a:rPr lang="fr-FR" sz="1600" dirty="0">
                <a:solidFill>
                  <a:prstClr val="black"/>
                </a:solidFill>
                <a:latin typeface="KG Primary Italics" panose="02000506000000020003" pitchFamily="2" charset="0"/>
              </a:rPr>
              <a:t>de nos villes et villages.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354" y="5273259"/>
            <a:ext cx="2618239" cy="1764674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5951" y="1476078"/>
            <a:ext cx="1722574" cy="2302208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" name="ZoneTexte 14"/>
          <p:cNvSpPr txBox="1"/>
          <p:nvPr/>
        </p:nvSpPr>
        <p:spPr>
          <a:xfrm>
            <a:off x="213739" y="7042180"/>
            <a:ext cx="27154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latin typeface="KG Primary Italics" panose="02000506000000020003" pitchFamily="2" charset="0"/>
              </a:rPr>
              <a:t>Monument aux morts, ville de Nice</a:t>
            </a:r>
          </a:p>
        </p:txBody>
      </p:sp>
      <p:sp>
        <p:nvSpPr>
          <p:cNvPr id="37" name="ZoneTexte 36"/>
          <p:cNvSpPr txBox="1"/>
          <p:nvPr/>
        </p:nvSpPr>
        <p:spPr>
          <a:xfrm>
            <a:off x="3816697" y="7452742"/>
            <a:ext cx="2878385" cy="2678718"/>
          </a:xfrm>
          <a:prstGeom prst="rect">
            <a:avLst/>
          </a:prstGeom>
          <a:noFill/>
        </p:spPr>
        <p:txBody>
          <a:bodyPr wrap="square" lIns="101636" tIns="50818" rIns="101636" bIns="50818" rtlCol="0">
            <a:spAutoFit/>
          </a:bodyPr>
          <a:lstStyle/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fr-FR" dirty="0">
                <a:latin typeface="Short Stack" panose="02010500040000000007" pitchFamily="2" charset="0"/>
                <a:sym typeface="Wingdings"/>
              </a:rPr>
              <a:t></a:t>
            </a:r>
            <a:r>
              <a:rPr lang="fr-FR" sz="1800" dirty="0">
                <a:latin typeface="Short Stack" panose="02010500040000000007" pitchFamily="2" charset="0"/>
                <a:sym typeface="Wingdings"/>
              </a:rPr>
              <a:t> </a:t>
            </a:r>
            <a:r>
              <a:rPr lang="fr-FR" sz="1800" dirty="0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Vrai ou faux ?</a:t>
            </a:r>
          </a:p>
          <a:p>
            <a:pPr marL="171450" indent="-171450">
              <a:lnSpc>
                <a:spcPct val="120000"/>
              </a:lnSpc>
              <a:spcAft>
                <a:spcPts val="1200"/>
              </a:spcAft>
              <a:buFont typeface="Courier New" panose="02070309020205020404" pitchFamily="49" charset="0"/>
              <a:buChar char="o"/>
              <a:tabLst>
                <a:tab pos="447675" algn="l"/>
              </a:tabLst>
            </a:pPr>
            <a:r>
              <a:rPr lang="fr-FR" sz="1050" dirty="0">
                <a:latin typeface="Short Stack" panose="02010500040000000007" pitchFamily="2" charset="0"/>
                <a:sym typeface="Wingdings"/>
              </a:rPr>
              <a:t>La 1</a:t>
            </a:r>
            <a:r>
              <a:rPr lang="fr-FR" sz="1050" baseline="30000" dirty="0">
                <a:latin typeface="Short Stack" panose="02010500040000000007" pitchFamily="2" charset="0"/>
                <a:sym typeface="Wingdings"/>
              </a:rPr>
              <a:t>ère</a:t>
            </a:r>
            <a:r>
              <a:rPr lang="fr-FR" sz="1050" dirty="0">
                <a:latin typeface="Short Stack" panose="02010500040000000007" pitchFamily="2" charset="0"/>
                <a:sym typeface="Wingdings"/>
              </a:rPr>
              <a:t> guerre mondiale opposa, entre autres, les Français et  les Allemands.</a:t>
            </a:r>
          </a:p>
          <a:p>
            <a:pPr marL="171450" indent="-171450">
              <a:lnSpc>
                <a:spcPct val="120000"/>
              </a:lnSpc>
              <a:spcAft>
                <a:spcPts val="1200"/>
              </a:spcAft>
              <a:buFont typeface="Courier New" panose="02070309020205020404" pitchFamily="49" charset="0"/>
              <a:buChar char="o"/>
              <a:tabLst>
                <a:tab pos="447675" algn="l"/>
              </a:tabLst>
            </a:pPr>
            <a:r>
              <a:rPr lang="fr-FR" sz="1050" dirty="0">
                <a:latin typeface="Short Stack" panose="02010500040000000007" pitchFamily="2" charset="0"/>
                <a:sym typeface="Wingdings"/>
              </a:rPr>
              <a:t>Le 11 novembre est un jour férié, c’est-à-dire qu’on travaille ce jour-là.</a:t>
            </a:r>
          </a:p>
          <a:p>
            <a:pPr marL="171450" indent="-171450">
              <a:lnSpc>
                <a:spcPct val="120000"/>
              </a:lnSpc>
              <a:spcAft>
                <a:spcPts val="1200"/>
              </a:spcAft>
              <a:buFont typeface="Courier New" panose="02070309020205020404" pitchFamily="49" charset="0"/>
              <a:buChar char="o"/>
              <a:tabLst>
                <a:tab pos="447675" algn="l"/>
              </a:tabLst>
            </a:pPr>
            <a:r>
              <a:rPr lang="fr-FR" sz="1050" dirty="0">
                <a:latin typeface="Short Stack" panose="02010500040000000007" pitchFamily="2" charset="0"/>
                <a:sym typeface="Wingdings"/>
              </a:rPr>
              <a:t>Les commémorations se déroulent autour du monument aux morts de nos villes.</a:t>
            </a:r>
            <a:endParaRPr lang="fr-FR" sz="1200" dirty="0">
              <a:latin typeface="Short Stack" panose="02010500040000000007" pitchFamily="2" charset="0"/>
              <a:sym typeface="Wingdings"/>
            </a:endParaRPr>
          </a:p>
        </p:txBody>
      </p:sp>
      <p:sp>
        <p:nvSpPr>
          <p:cNvPr id="16" name="Arrondir un rectangle avec un coin diagonal 15"/>
          <p:cNvSpPr/>
          <p:nvPr/>
        </p:nvSpPr>
        <p:spPr>
          <a:xfrm>
            <a:off x="6553001" y="8037914"/>
            <a:ext cx="464618" cy="360040"/>
          </a:xfrm>
          <a:prstGeom prst="round2DiagRect">
            <a:avLst>
              <a:gd name="adj1" fmla="val 48414"/>
              <a:gd name="adj2" fmla="val 0"/>
            </a:avLst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Arrondir un rectangle avec un coin diagonal 37"/>
          <p:cNvSpPr/>
          <p:nvPr/>
        </p:nvSpPr>
        <p:spPr>
          <a:xfrm>
            <a:off x="6553001" y="8797635"/>
            <a:ext cx="464618" cy="360040"/>
          </a:xfrm>
          <a:prstGeom prst="round2DiagRect">
            <a:avLst>
              <a:gd name="adj1" fmla="val 48414"/>
              <a:gd name="adj2" fmla="val 0"/>
            </a:avLst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Arrondir un rectangle avec un coin diagonal 40"/>
          <p:cNvSpPr/>
          <p:nvPr/>
        </p:nvSpPr>
        <p:spPr>
          <a:xfrm>
            <a:off x="6553001" y="9550082"/>
            <a:ext cx="464618" cy="360040"/>
          </a:xfrm>
          <a:prstGeom prst="round2DiagRect">
            <a:avLst>
              <a:gd name="adj1" fmla="val 48414"/>
              <a:gd name="adj2" fmla="val 0"/>
            </a:avLst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 rotWithShape="1"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72"/>
          <a:stretch/>
        </p:blipFill>
        <p:spPr bwMode="auto">
          <a:xfrm>
            <a:off x="-1" y="-18010"/>
            <a:ext cx="3744689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73036" y="-18010"/>
            <a:ext cx="3672327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Ellipse 26"/>
          <p:cNvSpPr/>
          <p:nvPr/>
        </p:nvSpPr>
        <p:spPr>
          <a:xfrm>
            <a:off x="33511" y="93973"/>
            <a:ext cx="934028" cy="739995"/>
          </a:xfrm>
          <a:prstGeom prst="ellipse">
            <a:avLst/>
          </a:prstGeom>
          <a:solidFill>
            <a:schemeClr val="bg1"/>
          </a:solidFill>
          <a:ln>
            <a:solidFill>
              <a:srgbClr val="006666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636" tIns="50818" rIns="101636" bIns="50818" rtlCol="0" anchor="ctr"/>
          <a:lstStyle/>
          <a:p>
            <a:pPr algn="ctr"/>
            <a:endParaRPr lang="fr-FR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ineliner Script" pitchFamily="50" charset="0"/>
              <a:ea typeface="Clensey" panose="02000603000000000000" pitchFamily="2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763" y="153716"/>
            <a:ext cx="987523" cy="656626"/>
          </a:xfrm>
          <a:prstGeom prst="rect">
            <a:avLst/>
          </a:prstGeom>
        </p:spPr>
        <p:txBody>
          <a:bodyPr wrap="none" lIns="101636" tIns="50818" rIns="101636" bIns="50818">
            <a:spAutoFit/>
          </a:bodyPr>
          <a:lstStyle/>
          <a:p>
            <a:pPr lvl="0" algn="ctr"/>
            <a:r>
              <a:rPr lang="fr-FR" sz="3600" dirty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7CAFB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ove Taking" panose="02000500000000000000" pitchFamily="2" charset="0"/>
                <a:ea typeface="Clensey" panose="02000603000000000000" pitchFamily="2" charset="0"/>
              </a:rPr>
              <a:t>EMC</a:t>
            </a:r>
            <a:endParaRPr lang="fr-FR" sz="3600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ove Taking" panose="02000500000000000000" pitchFamily="2" charset="0"/>
              <a:ea typeface="Clensey" panose="02000603000000000000" pitchFamily="2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517977" y="18560"/>
            <a:ext cx="4057273" cy="656626"/>
          </a:xfrm>
          <a:prstGeom prst="rect">
            <a:avLst/>
          </a:prstGeom>
          <a:noFill/>
          <a:ln>
            <a:noFill/>
          </a:ln>
        </p:spPr>
        <p:txBody>
          <a:bodyPr wrap="none" lIns="101636" tIns="50818" rIns="101636" bIns="50818">
            <a:spAutoFit/>
          </a:bodyPr>
          <a:lstStyle/>
          <a:p>
            <a:pPr algn="ctr"/>
            <a:r>
              <a:rPr lang="fr-FR" sz="3600" b="1" dirty="0">
                <a:ln w="19050" cmpd="sng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volini" panose="03000502040302020204" pitchFamily="66" charset="0"/>
                <a:ea typeface="Hachi Maru Pop" pitchFamily="2" charset="-128"/>
                <a:cs typeface="Cavolini" panose="03000502040302020204" pitchFamily="66" charset="0"/>
              </a:rPr>
              <a:t>Le 11 novembre</a:t>
            </a:r>
          </a:p>
        </p:txBody>
      </p:sp>
      <p:sp>
        <p:nvSpPr>
          <p:cNvPr id="31" name="Rectangle à coins arrondis 30"/>
          <p:cNvSpPr/>
          <p:nvPr/>
        </p:nvSpPr>
        <p:spPr>
          <a:xfrm>
            <a:off x="6083759" y="153716"/>
            <a:ext cx="1029022" cy="562428"/>
          </a:xfrm>
          <a:prstGeom prst="roundRect">
            <a:avLst>
              <a:gd name="adj" fmla="val 24581"/>
            </a:avLst>
          </a:prstGeom>
          <a:solidFill>
            <a:schemeClr val="accent5">
              <a:lumMod val="75000"/>
            </a:schemeClr>
          </a:solidFill>
          <a:ln>
            <a:solidFill>
              <a:srgbClr val="006666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32" name="Rectangle à coins arrondis 31"/>
          <p:cNvSpPr/>
          <p:nvPr/>
        </p:nvSpPr>
        <p:spPr>
          <a:xfrm>
            <a:off x="6192961" y="642467"/>
            <a:ext cx="792088" cy="278041"/>
          </a:xfrm>
          <a:prstGeom prst="roundRect">
            <a:avLst>
              <a:gd name="adj" fmla="val 33049"/>
            </a:avLst>
          </a:prstGeom>
          <a:solidFill>
            <a:schemeClr val="bg1"/>
          </a:solidFill>
          <a:ln>
            <a:solidFill>
              <a:srgbClr val="006666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33" name="ZoneTexte 32"/>
          <p:cNvSpPr txBox="1"/>
          <p:nvPr/>
        </p:nvSpPr>
        <p:spPr>
          <a:xfrm>
            <a:off x="6192961" y="607062"/>
            <a:ext cx="792088" cy="318072"/>
          </a:xfrm>
          <a:prstGeom prst="rect">
            <a:avLst/>
          </a:prstGeom>
          <a:noFill/>
        </p:spPr>
        <p:txBody>
          <a:bodyPr wrap="square" lIns="101636" tIns="50818" rIns="101636" bIns="50818" rtlCol="0">
            <a:spAutoFit/>
          </a:bodyPr>
          <a:lstStyle/>
          <a:p>
            <a:pPr algn="ctr"/>
            <a:r>
              <a:rPr lang="fr-FR" sz="1400" b="1" dirty="0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Cycle 3</a:t>
            </a:r>
            <a:endParaRPr lang="fr-FR" sz="1600" b="1" dirty="0">
              <a:latin typeface="CHARLEEBOOTS" panose="02000603000000000000" pitchFamily="2" charset="-34"/>
              <a:ea typeface="CHARLEEBOOTS" panose="02000603000000000000" pitchFamily="2" charset="-34"/>
              <a:cs typeface="CHARLEEBOOTS" panose="02000603000000000000" pitchFamily="2" charset="-34"/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6048945" y="214146"/>
            <a:ext cx="1063835" cy="447338"/>
          </a:xfrm>
          <a:prstGeom prst="rect">
            <a:avLst/>
          </a:prstGeom>
          <a:noFill/>
          <a:ln>
            <a:noFill/>
          </a:ln>
        </p:spPr>
        <p:txBody>
          <a:bodyPr wrap="square" lIns="101636" tIns="50818" rIns="101636" bIns="50818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fr-FR" sz="1600" b="1" dirty="0">
                <a:solidFill>
                  <a:schemeClr val="bg1"/>
                </a:solidFill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Les jours fériés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DF7F311-A35A-FA85-0FAE-7CB0C94AFF89}"/>
              </a:ext>
            </a:extLst>
          </p:cNvPr>
          <p:cNvSpPr txBox="1"/>
          <p:nvPr/>
        </p:nvSpPr>
        <p:spPr>
          <a:xfrm>
            <a:off x="5816373" y="10198482"/>
            <a:ext cx="15692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latin typeface="Dreaming Outloud Script Pro" panose="03050502040304050704" pitchFamily="66" charset="77"/>
                <a:ea typeface="CHARLEEBOOTS" panose="02000603000000000000" pitchFamily="2" charset="-34"/>
                <a:cs typeface="Dreaming Outloud Script Pro" panose="03050502040304050704" pitchFamily="66" charset="77"/>
              </a:rPr>
              <a:t>La Trousse de </a:t>
            </a:r>
            <a:r>
              <a:rPr lang="fr-FR" sz="1100" dirty="0" err="1">
                <a:latin typeface="Dreaming Outloud Script Pro" panose="03050502040304050704" pitchFamily="66" charset="77"/>
                <a:ea typeface="CHARLEEBOOTS" panose="02000603000000000000" pitchFamily="2" charset="-34"/>
                <a:cs typeface="Dreaming Outloud Script Pro" panose="03050502040304050704" pitchFamily="66" charset="77"/>
              </a:rPr>
              <a:t>Sobelle</a:t>
            </a:r>
            <a:endParaRPr lang="fr-FR" sz="1100" dirty="0">
              <a:latin typeface="Dreaming Outloud Script Pro" panose="03050502040304050704" pitchFamily="66" charset="77"/>
              <a:ea typeface="CHARLEEBOOTS" panose="02000603000000000000" pitchFamily="2" charset="-34"/>
              <a:cs typeface="Dreaming Outloud Script Pro" panose="03050502040304050704" pitchFamily="66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18698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à coins arrondis 13"/>
          <p:cNvSpPr/>
          <p:nvPr/>
        </p:nvSpPr>
        <p:spPr>
          <a:xfrm>
            <a:off x="222338" y="1044031"/>
            <a:ext cx="3450343" cy="3694332"/>
          </a:xfrm>
          <a:prstGeom prst="roundRect">
            <a:avLst>
              <a:gd name="adj" fmla="val 5223"/>
            </a:avLst>
          </a:prstGeom>
          <a:solidFill>
            <a:srgbClr val="D0E8E3"/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636" tIns="50818" rIns="101636" bIns="50818"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284225" y="1140133"/>
            <a:ext cx="3244440" cy="3462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>
                <a:latin typeface="KG Primary Italics" panose="02000506000000020003" pitchFamily="2" charset="0"/>
              </a:rPr>
              <a:t>A Paris, on rend hommage au Soldat inconnu mort à Verdun et enterré sous l’Arc de Triomphe. </a:t>
            </a:r>
          </a:p>
          <a:p>
            <a:endParaRPr lang="fr-FR" sz="1100" dirty="0">
              <a:latin typeface="KG Primary Italics" panose="02000506000000020003" pitchFamily="2" charset="0"/>
            </a:endParaRPr>
          </a:p>
          <a:p>
            <a:r>
              <a:rPr lang="fr-FR" sz="1600" u="sng" dirty="0">
                <a:latin typeface="KG Primary Italics" panose="02000506000000020003" pitchFamily="2" charset="0"/>
              </a:rPr>
              <a:t>Depuis la loi du 28 février 2012</a:t>
            </a:r>
            <a:r>
              <a:rPr lang="fr-FR" sz="1600" dirty="0">
                <a:latin typeface="KG Primary Italics" panose="02000506000000020003" pitchFamily="2" charset="0"/>
              </a:rPr>
              <a:t>, le 11 novembre célèbre à la fois l'anniversaire de l'Armistice du 11 novembre 1918 et l'hommage à tous les morts pour la France. </a:t>
            </a:r>
          </a:p>
          <a:p>
            <a:endParaRPr lang="fr-FR" sz="1600" dirty="0">
              <a:latin typeface="KG Primary Italics" panose="02000506000000020003" pitchFamily="2" charset="0"/>
            </a:endParaRPr>
          </a:p>
          <a:p>
            <a:r>
              <a:rPr lang="fr-FR" sz="1600" dirty="0">
                <a:latin typeface="KG Primary Italics" panose="02000506000000020003" pitchFamily="2" charset="0"/>
              </a:rPr>
              <a:t>C'est donc la reconnaissance du pays tout entier à l'égard de l'ensemble des morts pour la France tombés pendant et depuis la Grande Guerre.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2873" y="1007355"/>
            <a:ext cx="2232248" cy="2112469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Image 4" descr="File:Unknownsoldier pari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580" y="3369772"/>
            <a:ext cx="2601584" cy="1324377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ZoneTexte 14"/>
          <p:cNvSpPr txBox="1"/>
          <p:nvPr/>
        </p:nvSpPr>
        <p:spPr>
          <a:xfrm>
            <a:off x="4925813" y="4665916"/>
            <a:ext cx="20162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latin typeface="KG Primary Italics" panose="02000506000000020003" pitchFamily="2" charset="0"/>
              </a:rPr>
              <a:t>Tombe du soldat inconnu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6259677" y="1164360"/>
            <a:ext cx="9361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latin typeface="KG Primary Italics" panose="02000506000000020003" pitchFamily="2" charset="0"/>
              </a:rPr>
              <a:t>Arc de Triomphe, </a:t>
            </a:r>
          </a:p>
          <a:p>
            <a:r>
              <a:rPr lang="fr-FR" sz="1600" dirty="0">
                <a:latin typeface="KG Primary Italics" panose="02000506000000020003" pitchFamily="2" charset="0"/>
              </a:rPr>
              <a:t>Paris</a:t>
            </a:r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2609" y="5186579"/>
            <a:ext cx="4358464" cy="5180661"/>
          </a:xfrm>
          <a:prstGeom prst="rect">
            <a:avLst/>
          </a:prstGeom>
        </p:spPr>
      </p:pic>
      <p:sp>
        <p:nvSpPr>
          <p:cNvPr id="20" name="Rectangle : coins arrondis 19"/>
          <p:cNvSpPr/>
          <p:nvPr/>
        </p:nvSpPr>
        <p:spPr>
          <a:xfrm>
            <a:off x="3924709" y="5111071"/>
            <a:ext cx="2334968" cy="536231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3066406" y="5794818"/>
            <a:ext cx="3888432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Et c'est ainsi que l'on arriva au 11 novembre 1918.  </a:t>
            </a:r>
          </a:p>
          <a:p>
            <a:pPr>
              <a:spcAft>
                <a:spcPts val="600"/>
              </a:spcAft>
            </a:pPr>
            <a:r>
              <a:rPr lang="fr-FR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Mon institutrice, la directrice de l'école, était absente, un  terrible incendie ayant, la veille, ravagé l'immeuble où elle habitait.  Nous étions rassemblés dans une classe lorsque… Tout à coup, les cloches de l'église se mirent à sonner à toute volée. </a:t>
            </a:r>
          </a:p>
          <a:p>
            <a:pPr>
              <a:spcAft>
                <a:spcPts val="600"/>
              </a:spcAft>
            </a:pPr>
            <a:r>
              <a:rPr lang="fr-FR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La maîtresse se leva et nous dit : </a:t>
            </a:r>
            <a:r>
              <a:rPr lang="fr-FR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« Mes enfants, la guerre est finie, vos pères et vos frères vont revenir, réjouissez-vous ! »</a:t>
            </a:r>
            <a:endParaRPr lang="fr-FR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Aft>
                <a:spcPts val="600"/>
              </a:spcAft>
            </a:pPr>
            <a:r>
              <a:rPr lang="fr-FR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Sans trop savoir pourquoi, nous nous sommes tous embrassés, puis la maîtresse nous a renvoyés. Sur le chemin de ma maison, je croisais des groupes en grande discussion. Autant que je me rappelle, si la joie éclatait sur tous les visages, elle restait discrète.</a:t>
            </a:r>
          </a:p>
          <a:p>
            <a:pPr>
              <a:spcAft>
                <a:spcPts val="600"/>
              </a:spcAft>
            </a:pPr>
            <a:r>
              <a:rPr lang="fr-FR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Il y avait trop de personnes endeuillées... Mais toutes les maisons étaient pavoisées et je trouvais ma mère en train de terminer l'arrangement d'un drapeau tricolore.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000262" y="5177878"/>
            <a:ext cx="2204859" cy="447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80000"/>
              </a:lnSpc>
            </a:pPr>
            <a:r>
              <a:rPr lang="fr-FR" sz="1400" dirty="0">
                <a:solidFill>
                  <a:prstClr val="black"/>
                </a:solidFill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Récit d’un enfant qui avait 5 ans en 1918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93211" y="5111071"/>
            <a:ext cx="2662567" cy="5114129"/>
          </a:xfrm>
          <a:prstGeom prst="rect">
            <a:avLst/>
          </a:prstGeom>
          <a:noFill/>
        </p:spPr>
        <p:txBody>
          <a:bodyPr wrap="square" lIns="101636" tIns="50818" rIns="101636" bIns="50818" rtlCol="0">
            <a:spAutoFit/>
          </a:bodyPr>
          <a:lstStyle/>
          <a:p>
            <a:pPr>
              <a:lnSpc>
                <a:spcPct val="120000"/>
              </a:lnSpc>
            </a:pPr>
            <a:r>
              <a:rPr lang="fr-FR" dirty="0">
                <a:latin typeface="Short Stack" panose="02010500040000000007" pitchFamily="2" charset="0"/>
                <a:sym typeface="Wingdings"/>
              </a:rPr>
              <a:t></a:t>
            </a:r>
            <a:r>
              <a:rPr lang="fr-FR" sz="1800" dirty="0">
                <a:latin typeface="Short Stack" panose="02010500040000000007" pitchFamily="2" charset="0"/>
                <a:sym typeface="Wingdings"/>
              </a:rPr>
              <a:t> </a:t>
            </a:r>
            <a:r>
              <a:rPr lang="fr-FR" sz="1800" dirty="0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  <a:sym typeface="Wingdings"/>
              </a:rPr>
              <a:t>Réponds aux questions</a:t>
            </a:r>
            <a:endParaRPr lang="fr-FR" dirty="0">
              <a:latin typeface="CHARLEEBOOTS" panose="02000603000000000000" pitchFamily="2" charset="-34"/>
              <a:ea typeface="CHARLEEBOOTS" panose="02000603000000000000" pitchFamily="2" charset="-34"/>
              <a:cs typeface="CHARLEEBOOTS" panose="02000603000000000000" pitchFamily="2" charset="-34"/>
              <a:sym typeface="Wingdings"/>
            </a:endParaRPr>
          </a:p>
          <a:p>
            <a:pPr>
              <a:lnSpc>
                <a:spcPct val="120000"/>
              </a:lnSpc>
            </a:pPr>
            <a:endParaRPr lang="fr-FR" sz="1000" dirty="0">
              <a:latin typeface="Fineliner Script" pitchFamily="50" charset="0"/>
            </a:endParaRPr>
          </a:p>
          <a:p>
            <a:r>
              <a:rPr lang="fr-FR" sz="1050" dirty="0">
                <a:latin typeface="Short Stack" panose="02010500040000000007" pitchFamily="2" charset="77"/>
                <a:cs typeface="Shonar Bangla" panose="020B0604020202020204" pitchFamily="34" charset="0"/>
              </a:rPr>
              <a:t>a) </a:t>
            </a:r>
            <a:r>
              <a:rPr lang="fr-FR" sz="1050" dirty="0">
                <a:latin typeface="Short Stack" panose="02010500040000000007" pitchFamily="2" charset="0"/>
              </a:rPr>
              <a:t>A Paris sous quel monument célèbre-t-on le 11 novembre ?</a:t>
            </a:r>
          </a:p>
          <a:p>
            <a:endParaRPr lang="fr-FR" sz="1100" dirty="0">
              <a:latin typeface="Short Stack" panose="02010500040000000007" pitchFamily="2" charset="0"/>
            </a:endParaRPr>
          </a:p>
          <a:p>
            <a:r>
              <a:rPr lang="fr-FR" sz="1100" dirty="0">
                <a:latin typeface="Short Stack" panose="02010500040000000007" pitchFamily="2" charset="0"/>
              </a:rPr>
              <a:t>__________________________</a:t>
            </a:r>
          </a:p>
          <a:p>
            <a:endParaRPr lang="fr-FR" sz="1100" dirty="0">
              <a:latin typeface="Short Stack" panose="02010500040000000007" pitchFamily="2" charset="0"/>
              <a:sym typeface="Wingdings"/>
            </a:endParaRPr>
          </a:p>
          <a:p>
            <a:r>
              <a:rPr lang="fr-FR" sz="1050" dirty="0">
                <a:latin typeface="Short Stack" panose="02010500040000000007" pitchFamily="2" charset="77"/>
                <a:sym typeface="Wingdings"/>
              </a:rPr>
              <a:t>c) </a:t>
            </a:r>
            <a:r>
              <a:rPr lang="fr-FR" sz="1050" dirty="0">
                <a:latin typeface="Short Stack" panose="02010500040000000007" pitchFamily="2" charset="0"/>
              </a:rPr>
              <a:t>Que célèbre-t-on d’autre que l’Armistice, tous les 11  novembre ?</a:t>
            </a:r>
            <a:endParaRPr lang="fr-FR" sz="1100" dirty="0">
              <a:latin typeface="Short Stack" panose="02010500040000000007" pitchFamily="2" charset="0"/>
            </a:endParaRPr>
          </a:p>
          <a:p>
            <a:pPr>
              <a:lnSpc>
                <a:spcPct val="200000"/>
              </a:lnSpc>
            </a:pPr>
            <a:r>
              <a:rPr lang="fr-FR" sz="1100" dirty="0">
                <a:latin typeface="Short Stack" panose="02010500040000000007" pitchFamily="2" charset="0"/>
                <a:sym typeface="Wingdings"/>
              </a:rPr>
              <a:t>___________________________</a:t>
            </a:r>
          </a:p>
          <a:p>
            <a:endParaRPr lang="fr-FR" sz="1100" dirty="0">
              <a:latin typeface="Short Stack" panose="02010500040000000007" pitchFamily="2" charset="0"/>
              <a:sym typeface="Wingdings"/>
            </a:endParaRPr>
          </a:p>
          <a:p>
            <a:r>
              <a:rPr lang="fr-FR" sz="1050" dirty="0">
                <a:latin typeface="Short Stack" panose="02010500040000000007" pitchFamily="2" charset="77"/>
                <a:sym typeface="Wingdings"/>
              </a:rPr>
              <a:t>d) </a:t>
            </a:r>
            <a:r>
              <a:rPr lang="fr-FR" sz="1050" dirty="0">
                <a:latin typeface="Short Stack" panose="02010500040000000007" pitchFamily="2" charset="0"/>
                <a:sym typeface="Wingdings"/>
              </a:rPr>
              <a:t>Quel bruit annonce la fin de la guerre ?</a:t>
            </a:r>
            <a:endParaRPr lang="fr-FR" sz="1100" dirty="0">
              <a:latin typeface="Short Stack" panose="02010500040000000007" pitchFamily="2" charset="0"/>
              <a:sym typeface="Wingdings"/>
            </a:endParaRPr>
          </a:p>
          <a:p>
            <a:pPr>
              <a:lnSpc>
                <a:spcPct val="200000"/>
              </a:lnSpc>
            </a:pPr>
            <a:r>
              <a:rPr lang="fr-FR" sz="1100" dirty="0">
                <a:latin typeface="Short Stack" panose="02010500040000000007" pitchFamily="2" charset="0"/>
                <a:sym typeface="Wingdings"/>
              </a:rPr>
              <a:t>___________________________</a:t>
            </a:r>
          </a:p>
          <a:p>
            <a:endParaRPr lang="fr-FR" sz="1100" dirty="0">
              <a:latin typeface="Fineliner Script" pitchFamily="50" charset="0"/>
              <a:sym typeface="Wingdings"/>
            </a:endParaRPr>
          </a:p>
          <a:p>
            <a:r>
              <a:rPr lang="fr-FR" sz="1050" dirty="0">
                <a:latin typeface="Short Stack" panose="02010500040000000007" pitchFamily="2" charset="77"/>
                <a:sym typeface="Wingdings"/>
              </a:rPr>
              <a:t>d) </a:t>
            </a:r>
            <a:r>
              <a:rPr lang="fr-FR" sz="1050" dirty="0">
                <a:latin typeface="Short Stack" panose="02010500040000000007" pitchFamily="2" charset="0"/>
                <a:sym typeface="Wingdings"/>
              </a:rPr>
              <a:t>Comment était la joie des gens qu’il croisait ?</a:t>
            </a:r>
            <a:endParaRPr lang="fr-FR" sz="1100" dirty="0">
              <a:latin typeface="Short Stack" panose="02010500040000000007" pitchFamily="2" charset="0"/>
              <a:sym typeface="Wingdings"/>
            </a:endParaRPr>
          </a:p>
          <a:p>
            <a:pPr>
              <a:lnSpc>
                <a:spcPct val="200000"/>
              </a:lnSpc>
            </a:pPr>
            <a:r>
              <a:rPr lang="fr-FR" sz="1100" dirty="0">
                <a:latin typeface="Short Stack" panose="02010500040000000007" pitchFamily="2" charset="0"/>
                <a:sym typeface="Wingdings"/>
              </a:rPr>
              <a:t>___________________________ </a:t>
            </a:r>
          </a:p>
          <a:p>
            <a:endParaRPr lang="fr-FR" sz="1100" dirty="0">
              <a:latin typeface="Fineliner Script" pitchFamily="50" charset="0"/>
              <a:sym typeface="Wingdings"/>
            </a:endParaRPr>
          </a:p>
          <a:p>
            <a:r>
              <a:rPr lang="fr-FR" sz="1050" dirty="0">
                <a:latin typeface="Short Stack" panose="02010500040000000007" pitchFamily="2" charset="77"/>
                <a:sym typeface="Wingdings"/>
              </a:rPr>
              <a:t>e) </a:t>
            </a:r>
            <a:r>
              <a:rPr lang="fr-FR" sz="1100" dirty="0">
                <a:latin typeface="Short Stack" panose="02010500040000000007" pitchFamily="2" charset="0"/>
                <a:sym typeface="Wingdings"/>
              </a:rPr>
              <a:t>Pourquoi ?</a:t>
            </a:r>
          </a:p>
          <a:p>
            <a:pPr>
              <a:lnSpc>
                <a:spcPct val="200000"/>
              </a:lnSpc>
            </a:pPr>
            <a:r>
              <a:rPr lang="fr-FR" sz="1100" dirty="0">
                <a:latin typeface="Short Stack" panose="02010500040000000007" pitchFamily="2" charset="0"/>
                <a:sym typeface="Wingdings"/>
              </a:rPr>
              <a:t>___________________________</a:t>
            </a:r>
          </a:p>
          <a:p>
            <a:pPr>
              <a:lnSpc>
                <a:spcPct val="200000"/>
              </a:lnSpc>
            </a:pPr>
            <a:r>
              <a:rPr lang="fr-FR" sz="1100" dirty="0">
                <a:latin typeface="Short Stack" panose="02010500040000000007" pitchFamily="2" charset="0"/>
                <a:sym typeface="Wingdings"/>
              </a:rPr>
              <a:t>___________________________</a:t>
            </a: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id="{CEEF09DB-827E-1F48-B552-5B04192379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72"/>
          <a:stretch/>
        </p:blipFill>
        <p:spPr bwMode="auto">
          <a:xfrm>
            <a:off x="-1" y="-18010"/>
            <a:ext cx="3744689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3">
            <a:extLst>
              <a:ext uri="{FF2B5EF4-FFF2-40B4-BE49-F238E27FC236}">
                <a16:creationId xmlns:a16="http://schemas.microsoft.com/office/drawing/2014/main" id="{0FF8BA9C-E6AB-D044-A1C7-9759B0993C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73036" y="-18010"/>
            <a:ext cx="3672327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Ellipse 24">
            <a:extLst>
              <a:ext uri="{FF2B5EF4-FFF2-40B4-BE49-F238E27FC236}">
                <a16:creationId xmlns:a16="http://schemas.microsoft.com/office/drawing/2014/main" id="{60C759F3-DAE4-1643-A29B-B9CB937C5AFD}"/>
              </a:ext>
            </a:extLst>
          </p:cNvPr>
          <p:cNvSpPr/>
          <p:nvPr/>
        </p:nvSpPr>
        <p:spPr>
          <a:xfrm>
            <a:off x="33511" y="93973"/>
            <a:ext cx="934028" cy="739995"/>
          </a:xfrm>
          <a:prstGeom prst="ellipse">
            <a:avLst/>
          </a:prstGeom>
          <a:solidFill>
            <a:schemeClr val="bg1"/>
          </a:solidFill>
          <a:ln>
            <a:solidFill>
              <a:srgbClr val="006666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636" tIns="50818" rIns="101636" bIns="50818" rtlCol="0" anchor="ctr"/>
          <a:lstStyle/>
          <a:p>
            <a:pPr algn="ctr"/>
            <a:endParaRPr lang="fr-FR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ineliner Script" pitchFamily="50" charset="0"/>
              <a:ea typeface="Clensey" panose="02000603000000000000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32C7882-AD67-1F4B-BAC2-DD7E5E9B626A}"/>
              </a:ext>
            </a:extLst>
          </p:cNvPr>
          <p:cNvSpPr/>
          <p:nvPr/>
        </p:nvSpPr>
        <p:spPr>
          <a:xfrm>
            <a:off x="6763" y="153716"/>
            <a:ext cx="987523" cy="656626"/>
          </a:xfrm>
          <a:prstGeom prst="rect">
            <a:avLst/>
          </a:prstGeom>
        </p:spPr>
        <p:txBody>
          <a:bodyPr wrap="none" lIns="101636" tIns="50818" rIns="101636" bIns="50818">
            <a:spAutoFit/>
          </a:bodyPr>
          <a:lstStyle/>
          <a:p>
            <a:pPr lvl="0" algn="ctr"/>
            <a:r>
              <a:rPr lang="fr-FR" sz="3600" dirty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7CAFB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ove Taking" panose="02000500000000000000" pitchFamily="2" charset="0"/>
                <a:ea typeface="Clensey" panose="02000603000000000000" pitchFamily="2" charset="0"/>
              </a:rPr>
              <a:t>EMC</a:t>
            </a:r>
            <a:endParaRPr lang="fr-FR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ove Is Complicated Again" pitchFamily="2" charset="0"/>
              <a:ea typeface="Clensey" panose="02000603000000000000" pitchFamily="2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7780788-BFFD-EB4D-996B-A99651DD92F1}"/>
              </a:ext>
            </a:extLst>
          </p:cNvPr>
          <p:cNvSpPr/>
          <p:nvPr/>
        </p:nvSpPr>
        <p:spPr>
          <a:xfrm>
            <a:off x="1517975" y="18560"/>
            <a:ext cx="4057274" cy="656626"/>
          </a:xfrm>
          <a:prstGeom prst="rect">
            <a:avLst/>
          </a:prstGeom>
          <a:noFill/>
          <a:ln>
            <a:noFill/>
          </a:ln>
        </p:spPr>
        <p:txBody>
          <a:bodyPr wrap="none" lIns="101636" tIns="50818" rIns="101636" bIns="50818">
            <a:spAutoFit/>
          </a:bodyPr>
          <a:lstStyle/>
          <a:p>
            <a:pPr algn="ctr"/>
            <a:r>
              <a:rPr lang="fr-FR" sz="3600" b="1" dirty="0">
                <a:ln w="19050" cmpd="sng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volini" panose="03000502040302020204" pitchFamily="66" charset="0"/>
                <a:ea typeface="Hachi Maru Pop" pitchFamily="2" charset="-128"/>
                <a:cs typeface="Cavolini" panose="03000502040302020204" pitchFamily="66" charset="0"/>
              </a:rPr>
              <a:t>Le 11 novembre</a:t>
            </a:r>
          </a:p>
        </p:txBody>
      </p:sp>
      <p:sp>
        <p:nvSpPr>
          <p:cNvPr id="28" name="Rectangle à coins arrondis 30">
            <a:extLst>
              <a:ext uri="{FF2B5EF4-FFF2-40B4-BE49-F238E27FC236}">
                <a16:creationId xmlns:a16="http://schemas.microsoft.com/office/drawing/2014/main" id="{E9750C75-2E31-6F43-8C41-948B6F593591}"/>
              </a:ext>
            </a:extLst>
          </p:cNvPr>
          <p:cNvSpPr/>
          <p:nvPr/>
        </p:nvSpPr>
        <p:spPr>
          <a:xfrm>
            <a:off x="6083759" y="153716"/>
            <a:ext cx="1029022" cy="562428"/>
          </a:xfrm>
          <a:prstGeom prst="roundRect">
            <a:avLst>
              <a:gd name="adj" fmla="val 24581"/>
            </a:avLst>
          </a:prstGeom>
          <a:solidFill>
            <a:schemeClr val="accent5">
              <a:lumMod val="75000"/>
            </a:schemeClr>
          </a:solidFill>
          <a:ln>
            <a:solidFill>
              <a:srgbClr val="006666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29" name="Rectangle à coins arrondis 31">
            <a:extLst>
              <a:ext uri="{FF2B5EF4-FFF2-40B4-BE49-F238E27FC236}">
                <a16:creationId xmlns:a16="http://schemas.microsoft.com/office/drawing/2014/main" id="{C02C7A3F-C7CB-934E-ABC4-F2DA24B4618B}"/>
              </a:ext>
            </a:extLst>
          </p:cNvPr>
          <p:cNvSpPr/>
          <p:nvPr/>
        </p:nvSpPr>
        <p:spPr>
          <a:xfrm>
            <a:off x="6192961" y="642467"/>
            <a:ext cx="792088" cy="278041"/>
          </a:xfrm>
          <a:prstGeom prst="roundRect">
            <a:avLst>
              <a:gd name="adj" fmla="val 33049"/>
            </a:avLst>
          </a:prstGeom>
          <a:solidFill>
            <a:schemeClr val="bg1"/>
          </a:solidFill>
          <a:ln>
            <a:solidFill>
              <a:srgbClr val="006666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120346C5-522F-C642-9A8B-58FE6C9309F5}"/>
              </a:ext>
            </a:extLst>
          </p:cNvPr>
          <p:cNvSpPr txBox="1"/>
          <p:nvPr/>
        </p:nvSpPr>
        <p:spPr>
          <a:xfrm>
            <a:off x="6192961" y="607062"/>
            <a:ext cx="792088" cy="318072"/>
          </a:xfrm>
          <a:prstGeom prst="rect">
            <a:avLst/>
          </a:prstGeom>
          <a:noFill/>
        </p:spPr>
        <p:txBody>
          <a:bodyPr wrap="square" lIns="101636" tIns="50818" rIns="101636" bIns="50818" rtlCol="0">
            <a:spAutoFit/>
          </a:bodyPr>
          <a:lstStyle/>
          <a:p>
            <a:pPr algn="ctr"/>
            <a:r>
              <a:rPr lang="fr-FR" sz="1400" b="1" dirty="0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Cycle 3</a:t>
            </a:r>
            <a:endParaRPr lang="fr-FR" sz="1600" b="1" dirty="0">
              <a:latin typeface="CHARLEEBOOTS" panose="02000603000000000000" pitchFamily="2" charset="-34"/>
              <a:ea typeface="CHARLEEBOOTS" panose="02000603000000000000" pitchFamily="2" charset="-34"/>
              <a:cs typeface="CHARLEEBOOTS" panose="02000603000000000000" pitchFamily="2" charset="-34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FF311432-D2D2-B44C-AB19-B33F68A44468}"/>
              </a:ext>
            </a:extLst>
          </p:cNvPr>
          <p:cNvSpPr txBox="1"/>
          <p:nvPr/>
        </p:nvSpPr>
        <p:spPr>
          <a:xfrm>
            <a:off x="6048945" y="214146"/>
            <a:ext cx="1063835" cy="447338"/>
          </a:xfrm>
          <a:prstGeom prst="rect">
            <a:avLst/>
          </a:prstGeom>
          <a:noFill/>
          <a:ln>
            <a:noFill/>
          </a:ln>
        </p:spPr>
        <p:txBody>
          <a:bodyPr wrap="square" lIns="101636" tIns="50818" rIns="101636" bIns="50818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fr-FR" sz="1600" b="1" dirty="0">
                <a:solidFill>
                  <a:schemeClr val="bg1"/>
                </a:solidFill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Les jours fériés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2816AD1-BEE7-970A-C20F-922C106220CD}"/>
              </a:ext>
            </a:extLst>
          </p:cNvPr>
          <p:cNvSpPr txBox="1"/>
          <p:nvPr/>
        </p:nvSpPr>
        <p:spPr>
          <a:xfrm>
            <a:off x="5816373" y="10198482"/>
            <a:ext cx="15692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latin typeface="Dreaming Outloud Script Pro" panose="03050502040304050704" pitchFamily="66" charset="77"/>
                <a:ea typeface="CHARLEEBOOTS" panose="02000603000000000000" pitchFamily="2" charset="-34"/>
                <a:cs typeface="Dreaming Outloud Script Pro" panose="03050502040304050704" pitchFamily="66" charset="77"/>
              </a:rPr>
              <a:t>La Trousse de </a:t>
            </a:r>
            <a:r>
              <a:rPr lang="fr-FR" sz="1100" dirty="0" err="1">
                <a:latin typeface="Dreaming Outloud Script Pro" panose="03050502040304050704" pitchFamily="66" charset="77"/>
                <a:ea typeface="CHARLEEBOOTS" panose="02000603000000000000" pitchFamily="2" charset="-34"/>
                <a:cs typeface="Dreaming Outloud Script Pro" panose="03050502040304050704" pitchFamily="66" charset="77"/>
              </a:rPr>
              <a:t>Sobelle</a:t>
            </a:r>
            <a:endParaRPr lang="fr-FR" sz="1100" dirty="0">
              <a:latin typeface="Dreaming Outloud Script Pro" panose="03050502040304050704" pitchFamily="66" charset="77"/>
              <a:ea typeface="CHARLEEBOOTS" panose="02000603000000000000" pitchFamily="2" charset="-34"/>
              <a:cs typeface="Dreaming Outloud Script Pro" panose="03050502040304050704" pitchFamily="66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49094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41"/>
          <a:stretch/>
        </p:blipFill>
        <p:spPr bwMode="auto">
          <a:xfrm>
            <a:off x="440770" y="1548087"/>
            <a:ext cx="2773798" cy="37444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28665" y="1337515"/>
            <a:ext cx="3528392" cy="4193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lnSpc>
                <a:spcPct val="180000"/>
              </a:lnSpc>
              <a:spcAft>
                <a:spcPts val="600"/>
              </a:spcAft>
              <a:buFont typeface="+mj-lt"/>
              <a:buAutoNum type="arabicParenR"/>
            </a:pPr>
            <a:r>
              <a:rPr lang="fr-FR" sz="1050" dirty="0">
                <a:latin typeface="Short Stack" panose="02010500040000000007" pitchFamily="2" charset="0"/>
              </a:rPr>
              <a:t>Où se trouvent les soldats ? ____________________________________</a:t>
            </a:r>
          </a:p>
          <a:p>
            <a:pPr marL="228600" indent="-228600">
              <a:lnSpc>
                <a:spcPct val="180000"/>
              </a:lnSpc>
              <a:spcAft>
                <a:spcPts val="600"/>
              </a:spcAft>
              <a:buFont typeface="+mj-lt"/>
              <a:buAutoNum type="arabicParenR"/>
            </a:pPr>
            <a:r>
              <a:rPr lang="fr-FR" sz="1050" dirty="0">
                <a:latin typeface="Short Stack" panose="02010500040000000007" pitchFamily="2" charset="0"/>
              </a:rPr>
              <a:t>Que regardent-ils ? __________________</a:t>
            </a:r>
          </a:p>
          <a:p>
            <a:pPr marL="228600" indent="-228600">
              <a:lnSpc>
                <a:spcPct val="180000"/>
              </a:lnSpc>
              <a:spcAft>
                <a:spcPts val="600"/>
              </a:spcAft>
              <a:buFont typeface="+mj-lt"/>
              <a:buAutoNum type="arabicParenR"/>
            </a:pPr>
            <a:r>
              <a:rPr lang="fr-FR" sz="1050" dirty="0">
                <a:latin typeface="Short Stack" panose="02010500040000000007" pitchFamily="2" charset="0"/>
              </a:rPr>
              <a:t>Qu’y a-t-il en haut de la butte de terre ? ____________________________________</a:t>
            </a:r>
          </a:p>
          <a:p>
            <a:pPr marL="228600" indent="-228600">
              <a:lnSpc>
                <a:spcPct val="180000"/>
              </a:lnSpc>
              <a:spcAft>
                <a:spcPts val="600"/>
              </a:spcAft>
              <a:buFont typeface="+mj-lt"/>
              <a:buAutoNum type="arabicParenR"/>
            </a:pPr>
            <a:r>
              <a:rPr lang="fr-FR" sz="1050" dirty="0">
                <a:latin typeface="Short Stack" panose="02010500040000000007" pitchFamily="2" charset="0"/>
              </a:rPr>
              <a:t>Comment étaient appelés les soldats ? _____________________________________</a:t>
            </a:r>
          </a:p>
          <a:p>
            <a:pPr marL="228600" indent="-228600">
              <a:lnSpc>
                <a:spcPct val="180000"/>
              </a:lnSpc>
              <a:spcAft>
                <a:spcPts val="600"/>
              </a:spcAft>
              <a:buFont typeface="+mj-lt"/>
              <a:buAutoNum type="arabicParenR"/>
            </a:pPr>
            <a:r>
              <a:rPr lang="fr-FR" sz="1050" dirty="0">
                <a:latin typeface="Short Stack" panose="02010500040000000007" pitchFamily="2" charset="0"/>
              </a:rPr>
              <a:t>Pourquoi étaient-ils appelés comme ça ? __________________________________________________________________________</a:t>
            </a:r>
            <a:endParaRPr lang="fr-FR" sz="400" dirty="0">
              <a:latin typeface="Short Stack" panose="02010500040000000007" pitchFamily="2" charset="0"/>
            </a:endParaRPr>
          </a:p>
          <a:p>
            <a:pPr marL="228600" indent="-228600">
              <a:lnSpc>
                <a:spcPct val="200000"/>
              </a:lnSpc>
              <a:buAutoNum type="arabicParenR" startAt="6"/>
            </a:pPr>
            <a:r>
              <a:rPr lang="fr-FR" sz="1050" dirty="0">
                <a:latin typeface="Short Stack" panose="02010500040000000007" pitchFamily="2" charset="0"/>
              </a:rPr>
              <a:t>Cite le nom d’une célèbre bataille qui </a:t>
            </a:r>
          </a:p>
          <a:p>
            <a:r>
              <a:rPr lang="fr-FR" sz="1050" dirty="0">
                <a:latin typeface="Short Stack" panose="02010500040000000007" pitchFamily="2" charset="0"/>
              </a:rPr>
              <a:t>     s’est déroulée dans les tranchées. </a:t>
            </a:r>
          </a:p>
          <a:p>
            <a:pPr>
              <a:lnSpc>
                <a:spcPct val="200000"/>
              </a:lnSpc>
              <a:spcAft>
                <a:spcPts val="600"/>
              </a:spcAft>
            </a:pPr>
            <a:r>
              <a:rPr lang="fr-FR" sz="1050" dirty="0">
                <a:latin typeface="Short Stack" panose="02010500040000000007" pitchFamily="2" charset="0"/>
              </a:rPr>
              <a:t>     ___________________________________</a:t>
            </a:r>
          </a:p>
        </p:txBody>
      </p:sp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3809" y="6084590"/>
            <a:ext cx="2951240" cy="36724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ZoneTexte 18"/>
          <p:cNvSpPr txBox="1"/>
          <p:nvPr/>
        </p:nvSpPr>
        <p:spPr>
          <a:xfrm>
            <a:off x="3907595" y="9748287"/>
            <a:ext cx="32934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latin typeface="KG Primary Italics" panose="02000506000000020003" pitchFamily="2" charset="0"/>
              </a:rPr>
              <a:t>Des poilus dans les tranchées lors de la bataille de Verdun</a:t>
            </a:r>
          </a:p>
        </p:txBody>
      </p:sp>
      <p:pic>
        <p:nvPicPr>
          <p:cNvPr id="3081" name="Image 1" descr="http://files.laguerre14-18.webnode.fr/200000142-b689ab6d08/soldat%20Francais%20191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" y="6266656"/>
            <a:ext cx="1300163" cy="38814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082" name="AutoShape 10"/>
          <p:cNvCxnSpPr>
            <a:cxnSpLocks noChangeShapeType="1"/>
          </p:cNvCxnSpPr>
          <p:nvPr/>
        </p:nvCxnSpPr>
        <p:spPr bwMode="auto">
          <a:xfrm>
            <a:off x="1368992" y="6598419"/>
            <a:ext cx="552450" cy="4222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83" name="AutoShape 11"/>
          <p:cNvCxnSpPr>
            <a:cxnSpLocks noChangeShapeType="1"/>
          </p:cNvCxnSpPr>
          <p:nvPr/>
        </p:nvCxnSpPr>
        <p:spPr bwMode="auto">
          <a:xfrm flipV="1">
            <a:off x="1321367" y="9356279"/>
            <a:ext cx="600075" cy="2000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84" name="AutoShape 12"/>
          <p:cNvCxnSpPr>
            <a:cxnSpLocks noChangeShapeType="1"/>
          </p:cNvCxnSpPr>
          <p:nvPr/>
        </p:nvCxnSpPr>
        <p:spPr bwMode="auto">
          <a:xfrm flipV="1">
            <a:off x="1026092" y="8384729"/>
            <a:ext cx="895350" cy="4191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85" name="AutoShape 13"/>
          <p:cNvCxnSpPr>
            <a:cxnSpLocks noChangeShapeType="1"/>
          </p:cNvCxnSpPr>
          <p:nvPr/>
        </p:nvCxnSpPr>
        <p:spPr bwMode="auto">
          <a:xfrm>
            <a:off x="1121342" y="9880154"/>
            <a:ext cx="800100" cy="162433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" name="Rectangle 15"/>
          <p:cNvSpPr/>
          <p:nvPr/>
        </p:nvSpPr>
        <p:spPr>
          <a:xfrm>
            <a:off x="288305" y="5818044"/>
            <a:ext cx="36703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600" dirty="0">
                <a:latin typeface="KG Primary Italics" panose="02000506000000020003" pitchFamily="2" charset="0"/>
              </a:rPr>
              <a:t>bottes, fusil, casque, uniforme bleu-gris</a:t>
            </a:r>
          </a:p>
        </p:txBody>
      </p:sp>
      <p:sp>
        <p:nvSpPr>
          <p:cNvPr id="26" name="Larme 25"/>
          <p:cNvSpPr/>
          <p:nvPr/>
        </p:nvSpPr>
        <p:spPr>
          <a:xfrm>
            <a:off x="268751" y="955697"/>
            <a:ext cx="407252" cy="456862"/>
          </a:xfrm>
          <a:prstGeom prst="teardrop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ZoneTexte 26"/>
          <p:cNvSpPr txBox="1"/>
          <p:nvPr/>
        </p:nvSpPr>
        <p:spPr>
          <a:xfrm>
            <a:off x="695134" y="1024838"/>
            <a:ext cx="2210678" cy="318072"/>
          </a:xfrm>
          <a:prstGeom prst="rect">
            <a:avLst/>
          </a:prstGeom>
          <a:noFill/>
        </p:spPr>
        <p:txBody>
          <a:bodyPr wrap="square" lIns="101636" tIns="50818" rIns="101636" bIns="50818" rtlCol="0">
            <a:spAutoFit/>
          </a:bodyPr>
          <a:lstStyle/>
          <a:p>
            <a:r>
              <a:rPr lang="fr-FR" sz="1400" b="1" dirty="0">
                <a:latin typeface="Hachi Maru Pop" pitchFamily="2" charset="-128"/>
                <a:ea typeface="Hachi Maru Pop" pitchFamily="2" charset="-128"/>
              </a:rPr>
              <a:t>LES TRANCHÉES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288305" y="972022"/>
            <a:ext cx="407252" cy="45686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101636" tIns="50818" rIns="101636" bIns="50818" rtlCol="0">
            <a:spAutoFit/>
          </a:bodyPr>
          <a:lstStyle/>
          <a:p>
            <a:pPr algn="ctr"/>
            <a:r>
              <a:rPr lang="fr-F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ineliner Script" pitchFamily="50" charset="0"/>
              </a:rPr>
              <a:t>2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ineliner Script" pitchFamily="50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456657" y="964734"/>
            <a:ext cx="2581669" cy="4344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fr-FR" dirty="0">
                <a:latin typeface="Short Stack" panose="02010500040000000007" pitchFamily="2" charset="0"/>
                <a:sym typeface="Wingdings"/>
              </a:rPr>
              <a:t></a:t>
            </a:r>
            <a:r>
              <a:rPr lang="fr-FR" sz="1800" dirty="0">
                <a:latin typeface="Short Stack" panose="02010500040000000007" pitchFamily="2" charset="0"/>
                <a:sym typeface="Wingdings"/>
              </a:rPr>
              <a:t> </a:t>
            </a:r>
            <a:r>
              <a:rPr lang="fr-FR" sz="1800" dirty="0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  <a:sym typeface="Wingdings"/>
              </a:rPr>
              <a:t>Réponds aux questions</a:t>
            </a:r>
            <a:endParaRPr lang="fr-FR" dirty="0">
              <a:latin typeface="CHARLEEBOOTS" panose="02000603000000000000" pitchFamily="2" charset="-34"/>
              <a:ea typeface="CHARLEEBOOTS" panose="02000603000000000000" pitchFamily="2" charset="-34"/>
              <a:cs typeface="CHARLEEBOOTS" panose="02000603000000000000" pitchFamily="2" charset="-34"/>
              <a:sym typeface="Wingdings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216297" y="5458535"/>
            <a:ext cx="4460965" cy="4344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fr-FR" dirty="0">
                <a:latin typeface="Short Stack" panose="02010500040000000007" pitchFamily="2" charset="0"/>
                <a:sym typeface="Wingdings"/>
              </a:rPr>
              <a:t></a:t>
            </a:r>
            <a:r>
              <a:rPr lang="fr-FR" sz="1800" dirty="0">
                <a:latin typeface="Short Stack" panose="02010500040000000007" pitchFamily="2" charset="0"/>
                <a:sym typeface="Wingdings"/>
              </a:rPr>
              <a:t> </a:t>
            </a:r>
            <a:r>
              <a:rPr lang="fr-FR" sz="1800" dirty="0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  <a:sym typeface="Wingdings"/>
              </a:rPr>
              <a:t>Complète le dessin avec les mots suivants :</a:t>
            </a:r>
            <a:endParaRPr lang="fr-FR" dirty="0">
              <a:latin typeface="CHARLEEBOOTS" panose="02000603000000000000" pitchFamily="2" charset="-34"/>
              <a:ea typeface="CHARLEEBOOTS" panose="02000603000000000000" pitchFamily="2" charset="-34"/>
              <a:cs typeface="CHARLEEBOOTS" panose="02000603000000000000" pitchFamily="2" charset="-34"/>
              <a:sym typeface="Wingdings"/>
            </a:endParaRPr>
          </a:p>
        </p:txBody>
      </p:sp>
      <p:sp>
        <p:nvSpPr>
          <p:cNvPr id="23" name="Rectangle à coins arrondis 22"/>
          <p:cNvSpPr/>
          <p:nvPr/>
        </p:nvSpPr>
        <p:spPr>
          <a:xfrm>
            <a:off x="1993448" y="6881564"/>
            <a:ext cx="1463207" cy="427162"/>
          </a:xfrm>
          <a:prstGeom prst="roundRect">
            <a:avLst>
              <a:gd name="adj" fmla="val 34506"/>
            </a:avLst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Rectangle à coins arrondis 35"/>
          <p:cNvSpPr/>
          <p:nvPr/>
        </p:nvSpPr>
        <p:spPr>
          <a:xfrm>
            <a:off x="1993449" y="8100814"/>
            <a:ext cx="1463207" cy="427162"/>
          </a:xfrm>
          <a:prstGeom prst="roundRect">
            <a:avLst>
              <a:gd name="adj" fmla="val 34506"/>
            </a:avLst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Rectangle à coins arrondis 36"/>
          <p:cNvSpPr/>
          <p:nvPr/>
        </p:nvSpPr>
        <p:spPr>
          <a:xfrm>
            <a:off x="1993447" y="9036918"/>
            <a:ext cx="1463207" cy="427162"/>
          </a:xfrm>
          <a:prstGeom prst="roundRect">
            <a:avLst>
              <a:gd name="adj" fmla="val 34506"/>
            </a:avLst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Rectangle à coins arrondis 37"/>
          <p:cNvSpPr/>
          <p:nvPr/>
        </p:nvSpPr>
        <p:spPr>
          <a:xfrm>
            <a:off x="1993446" y="9756998"/>
            <a:ext cx="1463207" cy="427162"/>
          </a:xfrm>
          <a:prstGeom prst="roundRect">
            <a:avLst>
              <a:gd name="adj" fmla="val 34506"/>
            </a:avLst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2" name="Picture 2">
            <a:extLst>
              <a:ext uri="{FF2B5EF4-FFF2-40B4-BE49-F238E27FC236}">
                <a16:creationId xmlns:a16="http://schemas.microsoft.com/office/drawing/2014/main" id="{E85B8A53-240A-E042-A716-13327408A6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72"/>
          <a:stretch/>
        </p:blipFill>
        <p:spPr bwMode="auto">
          <a:xfrm>
            <a:off x="-1" y="-18010"/>
            <a:ext cx="3744689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3">
            <a:extLst>
              <a:ext uri="{FF2B5EF4-FFF2-40B4-BE49-F238E27FC236}">
                <a16:creationId xmlns:a16="http://schemas.microsoft.com/office/drawing/2014/main" id="{9EFB557D-50F9-8F46-95C2-FB74ABE5C1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73036" y="-18010"/>
            <a:ext cx="3672327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" name="Ellipse 43">
            <a:extLst>
              <a:ext uri="{FF2B5EF4-FFF2-40B4-BE49-F238E27FC236}">
                <a16:creationId xmlns:a16="http://schemas.microsoft.com/office/drawing/2014/main" id="{7348113E-D36D-4F4A-834C-552E77999891}"/>
              </a:ext>
            </a:extLst>
          </p:cNvPr>
          <p:cNvSpPr/>
          <p:nvPr/>
        </p:nvSpPr>
        <p:spPr>
          <a:xfrm>
            <a:off x="33511" y="93973"/>
            <a:ext cx="934028" cy="739995"/>
          </a:xfrm>
          <a:prstGeom prst="ellipse">
            <a:avLst/>
          </a:prstGeom>
          <a:solidFill>
            <a:schemeClr val="bg1"/>
          </a:solidFill>
          <a:ln>
            <a:solidFill>
              <a:srgbClr val="006666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636" tIns="50818" rIns="101636" bIns="50818" rtlCol="0" anchor="ctr"/>
          <a:lstStyle/>
          <a:p>
            <a:pPr algn="ctr"/>
            <a:endParaRPr lang="fr-FR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ineliner Script" pitchFamily="50" charset="0"/>
              <a:ea typeface="Clensey" panose="02000603000000000000" pitchFamily="2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AD1B586-F907-9A49-AC72-B4BCD55AC1D7}"/>
              </a:ext>
            </a:extLst>
          </p:cNvPr>
          <p:cNvSpPr/>
          <p:nvPr/>
        </p:nvSpPr>
        <p:spPr>
          <a:xfrm>
            <a:off x="6763" y="153716"/>
            <a:ext cx="987523" cy="656626"/>
          </a:xfrm>
          <a:prstGeom prst="rect">
            <a:avLst/>
          </a:prstGeom>
        </p:spPr>
        <p:txBody>
          <a:bodyPr wrap="none" lIns="101636" tIns="50818" rIns="101636" bIns="50818">
            <a:spAutoFit/>
          </a:bodyPr>
          <a:lstStyle/>
          <a:p>
            <a:pPr lvl="0" algn="ctr"/>
            <a:r>
              <a:rPr lang="fr-FR" sz="3600" dirty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7CAFB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ove Taking" panose="02000500000000000000" pitchFamily="2" charset="0"/>
                <a:ea typeface="Clensey" panose="02000603000000000000" pitchFamily="2" charset="0"/>
              </a:rPr>
              <a:t>EMC</a:t>
            </a:r>
            <a:endParaRPr lang="fr-FR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ove Is Complicated Again" pitchFamily="2" charset="0"/>
              <a:ea typeface="Clensey" panose="02000603000000000000" pitchFamily="2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9DABC4B1-85C7-F147-88D7-E51E75E4A571}"/>
              </a:ext>
            </a:extLst>
          </p:cNvPr>
          <p:cNvSpPr/>
          <p:nvPr/>
        </p:nvSpPr>
        <p:spPr>
          <a:xfrm>
            <a:off x="1517975" y="18560"/>
            <a:ext cx="4057274" cy="656626"/>
          </a:xfrm>
          <a:prstGeom prst="rect">
            <a:avLst/>
          </a:prstGeom>
          <a:noFill/>
          <a:ln>
            <a:noFill/>
          </a:ln>
        </p:spPr>
        <p:txBody>
          <a:bodyPr wrap="none" lIns="101636" tIns="50818" rIns="101636" bIns="50818">
            <a:spAutoFit/>
          </a:bodyPr>
          <a:lstStyle/>
          <a:p>
            <a:pPr algn="ctr"/>
            <a:r>
              <a:rPr lang="fr-FR" sz="3600" b="1" dirty="0">
                <a:ln w="19050" cmpd="sng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volini" panose="03000502040302020204" pitchFamily="66" charset="0"/>
                <a:ea typeface="Hachi Maru Pop" pitchFamily="2" charset="-128"/>
                <a:cs typeface="Cavolini" panose="03000502040302020204" pitchFamily="66" charset="0"/>
              </a:rPr>
              <a:t>Le 11 novembre</a:t>
            </a:r>
          </a:p>
        </p:txBody>
      </p:sp>
      <p:sp>
        <p:nvSpPr>
          <p:cNvPr id="47" name="Rectangle à coins arrondis 30">
            <a:extLst>
              <a:ext uri="{FF2B5EF4-FFF2-40B4-BE49-F238E27FC236}">
                <a16:creationId xmlns:a16="http://schemas.microsoft.com/office/drawing/2014/main" id="{63020838-A8BA-5C49-9256-2ADE3BF7E6E2}"/>
              </a:ext>
            </a:extLst>
          </p:cNvPr>
          <p:cNvSpPr/>
          <p:nvPr/>
        </p:nvSpPr>
        <p:spPr>
          <a:xfrm>
            <a:off x="6083759" y="153716"/>
            <a:ext cx="1029022" cy="562428"/>
          </a:xfrm>
          <a:prstGeom prst="roundRect">
            <a:avLst>
              <a:gd name="adj" fmla="val 24581"/>
            </a:avLst>
          </a:prstGeom>
          <a:solidFill>
            <a:schemeClr val="accent5">
              <a:lumMod val="75000"/>
            </a:schemeClr>
          </a:solidFill>
          <a:ln>
            <a:solidFill>
              <a:srgbClr val="006666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48" name="Rectangle à coins arrondis 31">
            <a:extLst>
              <a:ext uri="{FF2B5EF4-FFF2-40B4-BE49-F238E27FC236}">
                <a16:creationId xmlns:a16="http://schemas.microsoft.com/office/drawing/2014/main" id="{E2FE2A30-C922-0A44-9272-766C5A0F52DF}"/>
              </a:ext>
            </a:extLst>
          </p:cNvPr>
          <p:cNvSpPr/>
          <p:nvPr/>
        </p:nvSpPr>
        <p:spPr>
          <a:xfrm>
            <a:off x="6192961" y="642467"/>
            <a:ext cx="792088" cy="278041"/>
          </a:xfrm>
          <a:prstGeom prst="roundRect">
            <a:avLst>
              <a:gd name="adj" fmla="val 33049"/>
            </a:avLst>
          </a:prstGeom>
          <a:solidFill>
            <a:schemeClr val="bg1"/>
          </a:solidFill>
          <a:ln>
            <a:solidFill>
              <a:srgbClr val="006666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C26AF7D9-9D20-0046-B58B-6D548EA5815D}"/>
              </a:ext>
            </a:extLst>
          </p:cNvPr>
          <p:cNvSpPr txBox="1"/>
          <p:nvPr/>
        </p:nvSpPr>
        <p:spPr>
          <a:xfrm>
            <a:off x="6192961" y="607062"/>
            <a:ext cx="792088" cy="318072"/>
          </a:xfrm>
          <a:prstGeom prst="rect">
            <a:avLst/>
          </a:prstGeom>
          <a:noFill/>
        </p:spPr>
        <p:txBody>
          <a:bodyPr wrap="square" lIns="101636" tIns="50818" rIns="101636" bIns="50818" rtlCol="0">
            <a:spAutoFit/>
          </a:bodyPr>
          <a:lstStyle/>
          <a:p>
            <a:pPr algn="ctr"/>
            <a:r>
              <a:rPr lang="fr-FR" sz="1400" b="1" dirty="0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Cycle 3</a:t>
            </a:r>
            <a:endParaRPr lang="fr-FR" sz="1600" b="1" dirty="0">
              <a:latin typeface="CHARLEEBOOTS" panose="02000603000000000000" pitchFamily="2" charset="-34"/>
              <a:ea typeface="CHARLEEBOOTS" panose="02000603000000000000" pitchFamily="2" charset="-34"/>
              <a:cs typeface="CHARLEEBOOTS" panose="02000603000000000000" pitchFamily="2" charset="-34"/>
            </a:endParaRP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8F87A9A0-8E18-684E-A0D7-4552C8B27BE1}"/>
              </a:ext>
            </a:extLst>
          </p:cNvPr>
          <p:cNvSpPr txBox="1"/>
          <p:nvPr/>
        </p:nvSpPr>
        <p:spPr>
          <a:xfrm>
            <a:off x="6048945" y="214146"/>
            <a:ext cx="1063835" cy="447338"/>
          </a:xfrm>
          <a:prstGeom prst="rect">
            <a:avLst/>
          </a:prstGeom>
          <a:noFill/>
          <a:ln>
            <a:noFill/>
          </a:ln>
        </p:spPr>
        <p:txBody>
          <a:bodyPr wrap="square" lIns="101636" tIns="50818" rIns="101636" bIns="50818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fr-FR" sz="1600" b="1" dirty="0">
                <a:solidFill>
                  <a:schemeClr val="bg1"/>
                </a:solidFill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Les jours fériés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343258E-F30E-4B97-2FDE-271EF2147F22}"/>
              </a:ext>
            </a:extLst>
          </p:cNvPr>
          <p:cNvSpPr txBox="1"/>
          <p:nvPr/>
        </p:nvSpPr>
        <p:spPr>
          <a:xfrm>
            <a:off x="5816373" y="10198482"/>
            <a:ext cx="15692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latin typeface="Dreaming Outloud Script Pro" panose="03050502040304050704" pitchFamily="66" charset="77"/>
                <a:ea typeface="CHARLEEBOOTS" panose="02000603000000000000" pitchFamily="2" charset="-34"/>
                <a:cs typeface="Dreaming Outloud Script Pro" panose="03050502040304050704" pitchFamily="66" charset="77"/>
              </a:rPr>
              <a:t>La Trousse de </a:t>
            </a:r>
            <a:r>
              <a:rPr lang="fr-FR" sz="1100" dirty="0" err="1">
                <a:latin typeface="Dreaming Outloud Script Pro" panose="03050502040304050704" pitchFamily="66" charset="77"/>
                <a:ea typeface="CHARLEEBOOTS" panose="02000603000000000000" pitchFamily="2" charset="-34"/>
                <a:cs typeface="Dreaming Outloud Script Pro" panose="03050502040304050704" pitchFamily="66" charset="77"/>
              </a:rPr>
              <a:t>Sobelle</a:t>
            </a:r>
            <a:endParaRPr lang="fr-FR" sz="1100" dirty="0">
              <a:latin typeface="Dreaming Outloud Script Pro" panose="03050502040304050704" pitchFamily="66" charset="77"/>
              <a:ea typeface="CHARLEEBOOTS" panose="02000603000000000000" pitchFamily="2" charset="-34"/>
              <a:cs typeface="Dreaming Outloud Script Pro" panose="03050502040304050704" pitchFamily="66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142642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Image 1" descr="http://i77.servimg.com/u/f77/13/17/35/74/poilu_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564" y="1548086"/>
            <a:ext cx="4270866" cy="26441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Larme 10"/>
          <p:cNvSpPr/>
          <p:nvPr/>
        </p:nvSpPr>
        <p:spPr>
          <a:xfrm>
            <a:off x="268751" y="955697"/>
            <a:ext cx="407252" cy="456862"/>
          </a:xfrm>
          <a:prstGeom prst="teardrop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/>
          <p:cNvSpPr txBox="1"/>
          <p:nvPr/>
        </p:nvSpPr>
        <p:spPr>
          <a:xfrm>
            <a:off x="763296" y="1025092"/>
            <a:ext cx="3010268" cy="318072"/>
          </a:xfrm>
          <a:prstGeom prst="rect">
            <a:avLst/>
          </a:prstGeom>
          <a:noFill/>
        </p:spPr>
        <p:txBody>
          <a:bodyPr wrap="square" lIns="101636" tIns="50818" rIns="101636" bIns="50818" rtlCol="0">
            <a:spAutoFit/>
          </a:bodyPr>
          <a:lstStyle/>
          <a:p>
            <a:r>
              <a:rPr lang="fr-FR" sz="1400" b="1" dirty="0">
                <a:latin typeface="Hachi Maru Pop" pitchFamily="2" charset="-128"/>
                <a:ea typeface="Hachi Maru Pop" pitchFamily="2" charset="-128"/>
              </a:rPr>
              <a:t>LE BARDA DU SOLDAT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288305" y="972022"/>
            <a:ext cx="407252" cy="45686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101636" tIns="50818" rIns="101636" bIns="50818" rtlCol="0">
            <a:spAutoFit/>
          </a:bodyPr>
          <a:lstStyle/>
          <a:p>
            <a:pPr algn="ctr"/>
            <a:r>
              <a:rPr lang="fr-F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ineliner Script" pitchFamily="50" charset="0"/>
              </a:rPr>
              <a:t>3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ineliner Script" pitchFamily="50" charset="0"/>
            </a:endParaRPr>
          </a:p>
        </p:txBody>
      </p:sp>
      <p:sp>
        <p:nvSpPr>
          <p:cNvPr id="15" name="Rectangle à coins arrondis 14"/>
          <p:cNvSpPr/>
          <p:nvPr/>
        </p:nvSpPr>
        <p:spPr>
          <a:xfrm>
            <a:off x="4899838" y="1538239"/>
            <a:ext cx="2229228" cy="2653977"/>
          </a:xfrm>
          <a:prstGeom prst="roundRect">
            <a:avLst>
              <a:gd name="adj" fmla="val 5223"/>
            </a:avLst>
          </a:prstGeom>
          <a:solidFill>
            <a:srgbClr val="D0E8E3"/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636" tIns="50818" rIns="101636" bIns="50818"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4968825" y="1548086"/>
            <a:ext cx="203651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>
                <a:latin typeface="KG Primary Italics" panose="02000506000000020003" pitchFamily="2" charset="0"/>
              </a:rPr>
              <a:t>Le paquetage du soldat qu’ils appelaient “</a:t>
            </a:r>
            <a:r>
              <a:rPr lang="fr-FR" sz="1600" b="1" dirty="0">
                <a:latin typeface="KG Primary Italics" panose="02000506000000020003" pitchFamily="2" charset="0"/>
              </a:rPr>
              <a:t>barda</a:t>
            </a:r>
            <a:r>
              <a:rPr lang="fr-FR" sz="1600" dirty="0">
                <a:latin typeface="KG Primary Italics" panose="02000506000000020003" pitchFamily="2" charset="0"/>
              </a:rPr>
              <a:t>” pesait à peu près 30 kg.</a:t>
            </a:r>
          </a:p>
          <a:p>
            <a:endParaRPr lang="fr-FR" sz="1600" dirty="0">
              <a:latin typeface="KG Primary Italics" panose="02000506000000020003" pitchFamily="2" charset="0"/>
            </a:endParaRPr>
          </a:p>
          <a:p>
            <a:r>
              <a:rPr lang="fr-FR" sz="1600" dirty="0">
                <a:latin typeface="KG Primary Italics" panose="02000506000000020003" pitchFamily="2" charset="0"/>
              </a:rPr>
              <a:t>Ils l’avaient toujours sur le dos, aussi bien dans leurs déplacements pour aller d’une ligne à une autre, que pour monter à l’assaut.</a:t>
            </a:r>
          </a:p>
        </p:txBody>
      </p:sp>
      <p:pic>
        <p:nvPicPr>
          <p:cNvPr id="4118" name="Picture 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784" y="4572422"/>
            <a:ext cx="1940556" cy="14497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9" name="Picture 2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0790" y="6300616"/>
            <a:ext cx="1944550" cy="14787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7" name="Ellipse 4096"/>
          <p:cNvSpPr/>
          <p:nvPr/>
        </p:nvSpPr>
        <p:spPr>
          <a:xfrm>
            <a:off x="4119659" y="4788448"/>
            <a:ext cx="1136259" cy="936104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120" name="Picture 2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899" y="8100815"/>
            <a:ext cx="1721142" cy="20340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Ellipse 41"/>
          <p:cNvSpPr/>
          <p:nvPr/>
        </p:nvSpPr>
        <p:spPr>
          <a:xfrm>
            <a:off x="4120598" y="6573358"/>
            <a:ext cx="1136259" cy="936104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/>
          <p:cNvSpPr/>
          <p:nvPr/>
        </p:nvSpPr>
        <p:spPr>
          <a:xfrm>
            <a:off x="4196568" y="4845935"/>
            <a:ext cx="9843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dirty="0">
                <a:latin typeface="KG Primary Italics" panose="02000506000000020003" pitchFamily="2" charset="0"/>
              </a:rPr>
              <a:t>Se nourrir dans les tranchées</a:t>
            </a:r>
          </a:p>
        </p:txBody>
      </p:sp>
      <p:sp>
        <p:nvSpPr>
          <p:cNvPr id="43" name="Ellipse 42"/>
          <p:cNvSpPr/>
          <p:nvPr/>
        </p:nvSpPr>
        <p:spPr>
          <a:xfrm>
            <a:off x="4119658" y="8604872"/>
            <a:ext cx="1136259" cy="936104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96" name="Rectangle 4095"/>
          <p:cNvSpPr/>
          <p:nvPr/>
        </p:nvSpPr>
        <p:spPr>
          <a:xfrm>
            <a:off x="4172776" y="6596791"/>
            <a:ext cx="10081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dirty="0">
                <a:latin typeface="KG Primary Italics" panose="02000506000000020003" pitchFamily="2" charset="0"/>
              </a:rPr>
              <a:t>La propreté du soldat</a:t>
            </a:r>
          </a:p>
        </p:txBody>
      </p:sp>
      <p:sp>
        <p:nvSpPr>
          <p:cNvPr id="40" name="Rectangle 39"/>
          <p:cNvSpPr/>
          <p:nvPr/>
        </p:nvSpPr>
        <p:spPr>
          <a:xfrm>
            <a:off x="4198167" y="8903647"/>
            <a:ext cx="100811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dirty="0">
                <a:latin typeface="KG Primary Italics" panose="02000506000000020003" pitchFamily="2" charset="0"/>
              </a:rPr>
              <a:t>Les armes</a:t>
            </a:r>
          </a:p>
        </p:txBody>
      </p:sp>
      <p:sp>
        <p:nvSpPr>
          <p:cNvPr id="4099" name="Rectangle 4098"/>
          <p:cNvSpPr/>
          <p:nvPr/>
        </p:nvSpPr>
        <p:spPr>
          <a:xfrm>
            <a:off x="311595" y="5140930"/>
            <a:ext cx="3670300" cy="483209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200000"/>
              </a:lnSpc>
            </a:pPr>
            <a:r>
              <a:rPr lang="fr-FR" sz="1100" dirty="0">
                <a:latin typeface="Short Stack" panose="02010500040000000007" pitchFamily="2" charset="0"/>
              </a:rPr>
              <a:t>- une brosse à habit	●</a:t>
            </a:r>
          </a:p>
          <a:p>
            <a:pPr>
              <a:lnSpc>
                <a:spcPct val="200000"/>
              </a:lnSpc>
            </a:pPr>
            <a:r>
              <a:rPr lang="fr-FR" sz="1100" dirty="0">
                <a:latin typeface="Short Stack" panose="02010500040000000007" pitchFamily="2" charset="0"/>
              </a:rPr>
              <a:t>- du matériel de toilette	●</a:t>
            </a:r>
          </a:p>
          <a:p>
            <a:pPr>
              <a:lnSpc>
                <a:spcPct val="200000"/>
              </a:lnSpc>
            </a:pPr>
            <a:r>
              <a:rPr lang="fr-FR" sz="1100" dirty="0">
                <a:latin typeface="Short Stack" panose="02010500040000000007" pitchFamily="2" charset="0"/>
              </a:rPr>
              <a:t>- un savon		●</a:t>
            </a:r>
          </a:p>
          <a:p>
            <a:pPr>
              <a:lnSpc>
                <a:spcPct val="200000"/>
              </a:lnSpc>
            </a:pPr>
            <a:r>
              <a:rPr lang="fr-FR" sz="1100" dirty="0">
                <a:latin typeface="Short Stack" panose="02010500040000000007" pitchFamily="2" charset="0"/>
              </a:rPr>
              <a:t>- </a:t>
            </a:r>
            <a:r>
              <a:rPr lang="fr-FR" sz="1100" spc="-150" dirty="0">
                <a:latin typeface="Short Stack" panose="02010500040000000007" pitchFamily="2" charset="0"/>
              </a:rPr>
              <a:t>des</a:t>
            </a:r>
            <a:r>
              <a:rPr lang="fr-FR" sz="1100" dirty="0">
                <a:latin typeface="Short Stack" panose="02010500040000000007" pitchFamily="2" charset="0"/>
              </a:rPr>
              <a:t> produits de lessive	●</a:t>
            </a:r>
          </a:p>
          <a:p>
            <a:pPr>
              <a:lnSpc>
                <a:spcPct val="200000"/>
              </a:lnSpc>
            </a:pPr>
            <a:r>
              <a:rPr lang="fr-FR" sz="1100" dirty="0">
                <a:latin typeface="Short Stack" panose="02010500040000000007" pitchFamily="2" charset="0"/>
              </a:rPr>
              <a:t>- des couverts	●</a:t>
            </a:r>
          </a:p>
          <a:p>
            <a:pPr>
              <a:lnSpc>
                <a:spcPct val="200000"/>
              </a:lnSpc>
            </a:pPr>
            <a:r>
              <a:rPr lang="fr-FR" sz="1100" dirty="0">
                <a:latin typeface="Short Stack" panose="02010500040000000007" pitchFamily="2" charset="0"/>
              </a:rPr>
              <a:t>- un </a:t>
            </a:r>
            <a:r>
              <a:rPr lang="fr-FR" sz="1100" spc="-150" dirty="0">
                <a:latin typeface="Short Stack" panose="02010500040000000007" pitchFamily="2" charset="0"/>
              </a:rPr>
              <a:t>révolver</a:t>
            </a:r>
            <a:r>
              <a:rPr lang="fr-FR" sz="1100" dirty="0">
                <a:latin typeface="Short Stack" panose="02010500040000000007" pitchFamily="2" charset="0"/>
              </a:rPr>
              <a:t> lance-fusée	●</a:t>
            </a:r>
          </a:p>
          <a:p>
            <a:pPr>
              <a:lnSpc>
                <a:spcPct val="200000"/>
              </a:lnSpc>
            </a:pPr>
            <a:r>
              <a:rPr lang="fr-FR" sz="1100" dirty="0">
                <a:latin typeface="Short Stack" panose="02010500040000000007" pitchFamily="2" charset="0"/>
              </a:rPr>
              <a:t>- une gamelle	●</a:t>
            </a:r>
          </a:p>
          <a:p>
            <a:pPr>
              <a:lnSpc>
                <a:spcPct val="200000"/>
              </a:lnSpc>
            </a:pPr>
            <a:r>
              <a:rPr lang="fr-FR" sz="1100" dirty="0">
                <a:latin typeface="Short Stack" panose="02010500040000000007" pitchFamily="2" charset="0"/>
              </a:rPr>
              <a:t>- un rasoir		●</a:t>
            </a:r>
          </a:p>
          <a:p>
            <a:pPr>
              <a:lnSpc>
                <a:spcPct val="200000"/>
              </a:lnSpc>
            </a:pPr>
            <a:r>
              <a:rPr lang="fr-FR" sz="1100" dirty="0">
                <a:latin typeface="Short Stack" panose="02010500040000000007" pitchFamily="2" charset="0"/>
              </a:rPr>
              <a:t>- un bidon de 2 litres	●</a:t>
            </a:r>
          </a:p>
          <a:p>
            <a:pPr>
              <a:lnSpc>
                <a:spcPct val="200000"/>
              </a:lnSpc>
            </a:pPr>
            <a:r>
              <a:rPr lang="fr-FR" sz="1100" dirty="0">
                <a:latin typeface="Short Stack" panose="02010500040000000007" pitchFamily="2" charset="0"/>
              </a:rPr>
              <a:t>- une brosse à dent	●</a:t>
            </a:r>
          </a:p>
          <a:p>
            <a:pPr>
              <a:lnSpc>
                <a:spcPct val="200000"/>
              </a:lnSpc>
            </a:pPr>
            <a:r>
              <a:rPr lang="fr-FR" sz="1100" dirty="0">
                <a:latin typeface="Short Stack" panose="02010500040000000007" pitchFamily="2" charset="0"/>
              </a:rPr>
              <a:t>- un fusil		●</a:t>
            </a:r>
          </a:p>
          <a:p>
            <a:pPr>
              <a:lnSpc>
                <a:spcPct val="200000"/>
              </a:lnSpc>
            </a:pPr>
            <a:r>
              <a:rPr lang="fr-FR" sz="1100" dirty="0">
                <a:latin typeface="Short Stack" panose="02010500040000000007" pitchFamily="2" charset="0"/>
              </a:rPr>
              <a:t>- un masque à gaz	●</a:t>
            </a:r>
          </a:p>
          <a:p>
            <a:pPr>
              <a:lnSpc>
                <a:spcPct val="200000"/>
              </a:lnSpc>
            </a:pPr>
            <a:r>
              <a:rPr lang="fr-FR" sz="1100" dirty="0">
                <a:latin typeface="Short Stack" panose="02010500040000000007" pitchFamily="2" charset="0"/>
              </a:rPr>
              <a:t>- un ouvre-boite	●</a:t>
            </a:r>
          </a:p>
          <a:p>
            <a:pPr>
              <a:lnSpc>
                <a:spcPct val="200000"/>
              </a:lnSpc>
            </a:pPr>
            <a:r>
              <a:rPr lang="fr-FR" sz="1100" dirty="0">
                <a:latin typeface="Short Stack" panose="02010500040000000007" pitchFamily="2" charset="0"/>
              </a:rPr>
              <a:t>- des munitions	●</a:t>
            </a:r>
          </a:p>
        </p:txBody>
      </p:sp>
      <p:sp>
        <p:nvSpPr>
          <p:cNvPr id="4100" name="Rectangle 4099"/>
          <p:cNvSpPr/>
          <p:nvPr/>
        </p:nvSpPr>
        <p:spPr>
          <a:xfrm>
            <a:off x="3765435" y="5130628"/>
            <a:ext cx="26962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100" dirty="0">
                <a:solidFill>
                  <a:prstClr val="black"/>
                </a:solidFill>
                <a:latin typeface="Short Stack" panose="02010500040000000007" pitchFamily="2" charset="0"/>
              </a:rPr>
              <a:t>●</a:t>
            </a:r>
            <a:endParaRPr lang="fr-FR" dirty="0"/>
          </a:p>
        </p:txBody>
      </p:sp>
      <p:sp>
        <p:nvSpPr>
          <p:cNvPr id="46" name="Rectangle 45"/>
          <p:cNvSpPr/>
          <p:nvPr/>
        </p:nvSpPr>
        <p:spPr>
          <a:xfrm>
            <a:off x="3774859" y="6909206"/>
            <a:ext cx="26962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100" dirty="0">
                <a:solidFill>
                  <a:prstClr val="black"/>
                </a:solidFill>
                <a:latin typeface="Short Stack" panose="02010500040000000007" pitchFamily="2" charset="0"/>
              </a:rPr>
              <a:t>●</a:t>
            </a:r>
            <a:endParaRPr lang="fr-FR" dirty="0"/>
          </a:p>
        </p:txBody>
      </p:sp>
      <p:sp>
        <p:nvSpPr>
          <p:cNvPr id="47" name="Rectangle 46"/>
          <p:cNvSpPr/>
          <p:nvPr/>
        </p:nvSpPr>
        <p:spPr>
          <a:xfrm>
            <a:off x="3784469" y="8987048"/>
            <a:ext cx="26962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100" dirty="0">
                <a:solidFill>
                  <a:prstClr val="black"/>
                </a:solidFill>
                <a:latin typeface="Short Stack" panose="02010500040000000007" pitchFamily="2" charset="0"/>
              </a:rPr>
              <a:t>●</a:t>
            </a:r>
            <a:endParaRPr lang="fr-FR" dirty="0"/>
          </a:p>
        </p:txBody>
      </p:sp>
      <p:sp>
        <p:nvSpPr>
          <p:cNvPr id="48" name="Rectangle 47"/>
          <p:cNvSpPr/>
          <p:nvPr/>
        </p:nvSpPr>
        <p:spPr>
          <a:xfrm>
            <a:off x="252980" y="4456276"/>
            <a:ext cx="3419701" cy="560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fr-FR" dirty="0">
                <a:latin typeface="Short Stack" panose="02010500040000000007" pitchFamily="2" charset="0"/>
                <a:sym typeface="Wingdings"/>
              </a:rPr>
              <a:t></a:t>
            </a:r>
            <a:r>
              <a:rPr lang="fr-FR" sz="1800" dirty="0">
                <a:latin typeface="Short Stack" panose="02010500040000000007" pitchFamily="2" charset="0"/>
                <a:sym typeface="Wingdings"/>
              </a:rPr>
              <a:t> </a:t>
            </a:r>
            <a:r>
              <a:rPr lang="fr-FR" sz="1800" dirty="0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  <a:sym typeface="Wingdings"/>
              </a:rPr>
              <a:t>Relie chaque élément du barda à la photo correspondante</a:t>
            </a:r>
            <a:endParaRPr lang="fr-FR" dirty="0">
              <a:latin typeface="CHARLEEBOOTS" panose="02000603000000000000" pitchFamily="2" charset="-34"/>
              <a:ea typeface="CHARLEEBOOTS" panose="02000603000000000000" pitchFamily="2" charset="-34"/>
              <a:cs typeface="CHARLEEBOOTS" panose="02000603000000000000" pitchFamily="2" charset="-34"/>
              <a:sym typeface="Wingdings"/>
            </a:endParaRPr>
          </a:p>
        </p:txBody>
      </p:sp>
      <p:pic>
        <p:nvPicPr>
          <p:cNvPr id="38" name="Picture 2">
            <a:extLst>
              <a:ext uri="{FF2B5EF4-FFF2-40B4-BE49-F238E27FC236}">
                <a16:creationId xmlns:a16="http://schemas.microsoft.com/office/drawing/2014/main" id="{837DAC6B-EF9A-584D-AD83-3562D217C8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72"/>
          <a:stretch/>
        </p:blipFill>
        <p:spPr bwMode="auto">
          <a:xfrm>
            <a:off x="-1" y="-18010"/>
            <a:ext cx="3744689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3">
            <a:extLst>
              <a:ext uri="{FF2B5EF4-FFF2-40B4-BE49-F238E27FC236}">
                <a16:creationId xmlns:a16="http://schemas.microsoft.com/office/drawing/2014/main" id="{C8B7442A-5E66-3D41-9659-AA1C8DBBD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73036" y="-18010"/>
            <a:ext cx="3672327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" name="Ellipse 40">
            <a:extLst>
              <a:ext uri="{FF2B5EF4-FFF2-40B4-BE49-F238E27FC236}">
                <a16:creationId xmlns:a16="http://schemas.microsoft.com/office/drawing/2014/main" id="{1AF31CCC-0692-7744-8800-F637CA666D2E}"/>
              </a:ext>
            </a:extLst>
          </p:cNvPr>
          <p:cNvSpPr/>
          <p:nvPr/>
        </p:nvSpPr>
        <p:spPr>
          <a:xfrm>
            <a:off x="33511" y="93973"/>
            <a:ext cx="934028" cy="739995"/>
          </a:xfrm>
          <a:prstGeom prst="ellipse">
            <a:avLst/>
          </a:prstGeom>
          <a:solidFill>
            <a:schemeClr val="bg1"/>
          </a:solidFill>
          <a:ln>
            <a:solidFill>
              <a:srgbClr val="006666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636" tIns="50818" rIns="101636" bIns="50818" rtlCol="0" anchor="ctr"/>
          <a:lstStyle/>
          <a:p>
            <a:pPr algn="ctr"/>
            <a:endParaRPr lang="fr-FR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ineliner Script" pitchFamily="50" charset="0"/>
              <a:ea typeface="Clensey" panose="02000603000000000000" pitchFamily="2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28C399F-11D9-AB42-8147-6275229CFB06}"/>
              </a:ext>
            </a:extLst>
          </p:cNvPr>
          <p:cNvSpPr/>
          <p:nvPr/>
        </p:nvSpPr>
        <p:spPr>
          <a:xfrm>
            <a:off x="6763" y="153716"/>
            <a:ext cx="987523" cy="656626"/>
          </a:xfrm>
          <a:prstGeom prst="rect">
            <a:avLst/>
          </a:prstGeom>
        </p:spPr>
        <p:txBody>
          <a:bodyPr wrap="none" lIns="101636" tIns="50818" rIns="101636" bIns="50818">
            <a:spAutoFit/>
          </a:bodyPr>
          <a:lstStyle/>
          <a:p>
            <a:pPr lvl="0" algn="ctr"/>
            <a:r>
              <a:rPr lang="fr-FR" sz="3600" dirty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7CAFB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ove Taking" panose="02000500000000000000" pitchFamily="2" charset="0"/>
                <a:ea typeface="Clensey" panose="02000603000000000000" pitchFamily="2" charset="0"/>
              </a:rPr>
              <a:t>EMC</a:t>
            </a:r>
            <a:endParaRPr lang="fr-FR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ove Is Complicated Again" pitchFamily="2" charset="0"/>
              <a:ea typeface="Clensey" panose="02000603000000000000" pitchFamily="2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FFEE6270-B945-A64D-A037-591285A7502C}"/>
              </a:ext>
            </a:extLst>
          </p:cNvPr>
          <p:cNvSpPr/>
          <p:nvPr/>
        </p:nvSpPr>
        <p:spPr>
          <a:xfrm>
            <a:off x="1517975" y="18560"/>
            <a:ext cx="4057274" cy="656626"/>
          </a:xfrm>
          <a:prstGeom prst="rect">
            <a:avLst/>
          </a:prstGeom>
          <a:noFill/>
          <a:ln>
            <a:noFill/>
          </a:ln>
        </p:spPr>
        <p:txBody>
          <a:bodyPr wrap="none" lIns="101636" tIns="50818" rIns="101636" bIns="50818">
            <a:spAutoFit/>
          </a:bodyPr>
          <a:lstStyle/>
          <a:p>
            <a:pPr algn="ctr"/>
            <a:r>
              <a:rPr lang="fr-FR" sz="3600" b="1" dirty="0">
                <a:ln w="19050" cmpd="sng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volini" panose="03000502040302020204" pitchFamily="66" charset="0"/>
                <a:ea typeface="Hachi Maru Pop" pitchFamily="2" charset="-128"/>
                <a:cs typeface="Cavolini" panose="03000502040302020204" pitchFamily="66" charset="0"/>
              </a:rPr>
              <a:t>Le 11 novembre</a:t>
            </a:r>
          </a:p>
        </p:txBody>
      </p:sp>
      <p:sp>
        <p:nvSpPr>
          <p:cNvPr id="49" name="Rectangle à coins arrondis 30">
            <a:extLst>
              <a:ext uri="{FF2B5EF4-FFF2-40B4-BE49-F238E27FC236}">
                <a16:creationId xmlns:a16="http://schemas.microsoft.com/office/drawing/2014/main" id="{A6F9F587-5B5C-944E-A18D-EBBF309A4ABC}"/>
              </a:ext>
            </a:extLst>
          </p:cNvPr>
          <p:cNvSpPr/>
          <p:nvPr/>
        </p:nvSpPr>
        <p:spPr>
          <a:xfrm>
            <a:off x="6083759" y="153716"/>
            <a:ext cx="1029022" cy="562428"/>
          </a:xfrm>
          <a:prstGeom prst="roundRect">
            <a:avLst>
              <a:gd name="adj" fmla="val 24581"/>
            </a:avLst>
          </a:prstGeom>
          <a:solidFill>
            <a:schemeClr val="accent5">
              <a:lumMod val="75000"/>
            </a:schemeClr>
          </a:solidFill>
          <a:ln>
            <a:solidFill>
              <a:srgbClr val="006666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50" name="Rectangle à coins arrondis 31">
            <a:extLst>
              <a:ext uri="{FF2B5EF4-FFF2-40B4-BE49-F238E27FC236}">
                <a16:creationId xmlns:a16="http://schemas.microsoft.com/office/drawing/2014/main" id="{2538CE97-649A-6E4E-9206-BD4E09C4FB7C}"/>
              </a:ext>
            </a:extLst>
          </p:cNvPr>
          <p:cNvSpPr/>
          <p:nvPr/>
        </p:nvSpPr>
        <p:spPr>
          <a:xfrm>
            <a:off x="6192961" y="642467"/>
            <a:ext cx="792088" cy="278041"/>
          </a:xfrm>
          <a:prstGeom prst="roundRect">
            <a:avLst>
              <a:gd name="adj" fmla="val 33049"/>
            </a:avLst>
          </a:prstGeom>
          <a:solidFill>
            <a:schemeClr val="bg1"/>
          </a:solidFill>
          <a:ln>
            <a:solidFill>
              <a:srgbClr val="006666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A25D8A0F-F502-654E-A10C-E5C4DE801B1D}"/>
              </a:ext>
            </a:extLst>
          </p:cNvPr>
          <p:cNvSpPr txBox="1"/>
          <p:nvPr/>
        </p:nvSpPr>
        <p:spPr>
          <a:xfrm>
            <a:off x="6192961" y="607062"/>
            <a:ext cx="792088" cy="318072"/>
          </a:xfrm>
          <a:prstGeom prst="rect">
            <a:avLst/>
          </a:prstGeom>
          <a:noFill/>
        </p:spPr>
        <p:txBody>
          <a:bodyPr wrap="square" lIns="101636" tIns="50818" rIns="101636" bIns="50818" rtlCol="0">
            <a:spAutoFit/>
          </a:bodyPr>
          <a:lstStyle/>
          <a:p>
            <a:pPr algn="ctr"/>
            <a:r>
              <a:rPr lang="fr-FR" sz="1400" b="1" dirty="0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Cycle 3</a:t>
            </a:r>
            <a:endParaRPr lang="fr-FR" sz="1600" b="1" dirty="0">
              <a:latin typeface="CHARLEEBOOTS" panose="02000603000000000000" pitchFamily="2" charset="-34"/>
              <a:ea typeface="CHARLEEBOOTS" panose="02000603000000000000" pitchFamily="2" charset="-34"/>
              <a:cs typeface="CHARLEEBOOTS" panose="02000603000000000000" pitchFamily="2" charset="-34"/>
            </a:endParaRP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2BCD9621-DDF5-0E46-863B-D823B568BC66}"/>
              </a:ext>
            </a:extLst>
          </p:cNvPr>
          <p:cNvSpPr txBox="1"/>
          <p:nvPr/>
        </p:nvSpPr>
        <p:spPr>
          <a:xfrm>
            <a:off x="6048945" y="214146"/>
            <a:ext cx="1063835" cy="447338"/>
          </a:xfrm>
          <a:prstGeom prst="rect">
            <a:avLst/>
          </a:prstGeom>
          <a:noFill/>
          <a:ln>
            <a:noFill/>
          </a:ln>
        </p:spPr>
        <p:txBody>
          <a:bodyPr wrap="square" lIns="101636" tIns="50818" rIns="101636" bIns="50818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fr-FR" sz="1600" b="1" dirty="0">
                <a:solidFill>
                  <a:schemeClr val="bg1"/>
                </a:solidFill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Les jours fériés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D68E11A-FADB-13FF-716E-081BF526AB0B}"/>
              </a:ext>
            </a:extLst>
          </p:cNvPr>
          <p:cNvSpPr txBox="1"/>
          <p:nvPr/>
        </p:nvSpPr>
        <p:spPr>
          <a:xfrm>
            <a:off x="5816373" y="10198482"/>
            <a:ext cx="15692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latin typeface="Dreaming Outloud Script Pro" panose="03050502040304050704" pitchFamily="66" charset="77"/>
                <a:ea typeface="CHARLEEBOOTS" panose="02000603000000000000" pitchFamily="2" charset="-34"/>
                <a:cs typeface="Dreaming Outloud Script Pro" panose="03050502040304050704" pitchFamily="66" charset="77"/>
              </a:rPr>
              <a:t>La Trousse de </a:t>
            </a:r>
            <a:r>
              <a:rPr lang="fr-FR" sz="1100" dirty="0" err="1">
                <a:latin typeface="Dreaming Outloud Script Pro" panose="03050502040304050704" pitchFamily="66" charset="77"/>
                <a:ea typeface="CHARLEEBOOTS" panose="02000603000000000000" pitchFamily="2" charset="-34"/>
                <a:cs typeface="Dreaming Outloud Script Pro" panose="03050502040304050704" pitchFamily="66" charset="77"/>
              </a:rPr>
              <a:t>Sobelle</a:t>
            </a:r>
            <a:endParaRPr lang="fr-FR" sz="1100" dirty="0">
              <a:latin typeface="Dreaming Outloud Script Pro" panose="03050502040304050704" pitchFamily="66" charset="77"/>
              <a:ea typeface="CHARLEEBOOTS" panose="02000603000000000000" pitchFamily="2" charset="-34"/>
              <a:cs typeface="Dreaming Outloud Script Pro" panose="03050502040304050704" pitchFamily="66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80153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750F53C-2658-4103-9A7B-235979D87302}"/>
              </a:ext>
            </a:extLst>
          </p:cNvPr>
          <p:cNvSpPr/>
          <p:nvPr/>
        </p:nvSpPr>
        <p:spPr>
          <a:xfrm>
            <a:off x="72280" y="970391"/>
            <a:ext cx="7184999" cy="9398562"/>
          </a:xfrm>
          <a:prstGeom prst="roundRect">
            <a:avLst>
              <a:gd name="adj" fmla="val 2191"/>
            </a:avLst>
          </a:prstGeom>
          <a:solidFill>
            <a:schemeClr val="bg1"/>
          </a:solidFill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28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31721F0-6DE0-3424-7A8E-DC22990A820C}"/>
              </a:ext>
            </a:extLst>
          </p:cNvPr>
          <p:cNvSpPr txBox="1"/>
          <p:nvPr/>
        </p:nvSpPr>
        <p:spPr>
          <a:xfrm>
            <a:off x="162530" y="1044030"/>
            <a:ext cx="6966535" cy="5561459"/>
          </a:xfrm>
          <a:prstGeom prst="rect">
            <a:avLst/>
          </a:prstGeom>
          <a:noFill/>
          <a:ln w="19050">
            <a:noFill/>
          </a:ln>
        </p:spPr>
        <p:txBody>
          <a:bodyPr wrap="square" lIns="96013" tIns="48006" rIns="96013" bIns="48006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1050" dirty="0">
                <a:latin typeface="Short Stack" panose="02010500040000000007" pitchFamily="2" charset="77"/>
              </a:rPr>
              <a:t>En ________ , a commencé une grande guerre qui a opposé deux groupes de pays :</a:t>
            </a:r>
          </a:p>
          <a:p>
            <a:pPr algn="just">
              <a:lnSpc>
                <a:spcPct val="150000"/>
              </a:lnSpc>
            </a:pPr>
            <a:r>
              <a:rPr lang="fr-FR" sz="1050" dirty="0">
                <a:latin typeface="Short Stack" panose="02010500040000000007" pitchFamily="2" charset="77"/>
              </a:rPr>
              <a:t>- ___________________ et l'Autriche-Hongrie d'un côté,</a:t>
            </a:r>
          </a:p>
          <a:p>
            <a:pPr algn="just">
              <a:lnSpc>
                <a:spcPct val="150000"/>
              </a:lnSpc>
            </a:pPr>
            <a:r>
              <a:rPr lang="fr-FR" sz="1050" dirty="0">
                <a:latin typeface="Short Stack" panose="02010500040000000007" pitchFamily="2" charset="77"/>
              </a:rPr>
              <a:t>- ____  _____________ , la Russie et le Royaume-Uni de l'autre.</a:t>
            </a:r>
          </a:p>
          <a:p>
            <a:pPr algn="just">
              <a:lnSpc>
                <a:spcPct val="150000"/>
              </a:lnSpc>
            </a:pPr>
            <a:r>
              <a:rPr lang="fr-FR" sz="1050" dirty="0">
                <a:latin typeface="Short Stack" panose="02010500040000000007" pitchFamily="2" charset="77"/>
              </a:rPr>
              <a:t>On a appelé cette guerre la ________  ____________ __________________ . Les soldats étaient appelés « les ________________ ». </a:t>
            </a:r>
          </a:p>
          <a:p>
            <a:pPr algn="just">
              <a:lnSpc>
                <a:spcPct val="150000"/>
              </a:lnSpc>
            </a:pPr>
            <a:r>
              <a:rPr lang="fr-FR" sz="1050" dirty="0">
                <a:latin typeface="Short Stack" panose="02010500040000000007" pitchFamily="2" charset="77"/>
              </a:rPr>
              <a:t>On l'a aussi appelée la guerre des ___________________. Les tranchées étaient de profonds ___________________ creusés dans la ___________________ pour se protéger de l’ennemi.</a:t>
            </a:r>
          </a:p>
          <a:p>
            <a:pPr algn="just">
              <a:lnSpc>
                <a:spcPct val="150000"/>
              </a:lnSpc>
            </a:pPr>
            <a:endParaRPr lang="fr-FR" sz="1050" dirty="0">
              <a:latin typeface="Short Stack" panose="02010500040000000007" pitchFamily="2" charset="77"/>
            </a:endParaRPr>
          </a:p>
          <a:p>
            <a:pPr algn="just">
              <a:lnSpc>
                <a:spcPct val="150000"/>
              </a:lnSpc>
            </a:pPr>
            <a:r>
              <a:rPr lang="fr-FR" sz="1050" dirty="0">
                <a:latin typeface="Short Stack" panose="02010500040000000007" pitchFamily="2" charset="77"/>
              </a:rPr>
              <a:t>le 11 novembre 1918, après plus de ___________________ années de combats et des millions de morts, _______________________ se rend. C'est ______________________  (la fin des combats) signée entre la France et l’Allemagne.</a:t>
            </a:r>
          </a:p>
          <a:p>
            <a:pPr>
              <a:lnSpc>
                <a:spcPct val="150000"/>
              </a:lnSpc>
              <a:spcAft>
                <a:spcPts val="567"/>
              </a:spcAft>
            </a:pPr>
            <a:r>
              <a:rPr lang="fr-FR" sz="1050" dirty="0">
                <a:latin typeface="Short Stack" panose="02010500040000000007" pitchFamily="2" charset="77"/>
              </a:rPr>
              <a:t>A _______________ , on rend hommage au Soldat _________________________ mort à Verdun et enterré sous l’Arc de _________________________ . </a:t>
            </a:r>
          </a:p>
          <a:p>
            <a:pPr>
              <a:lnSpc>
                <a:spcPct val="150000"/>
              </a:lnSpc>
              <a:spcAft>
                <a:spcPts val="567"/>
              </a:spcAft>
            </a:pPr>
            <a:r>
              <a:rPr lang="fr-FR" sz="1050" dirty="0">
                <a:latin typeface="Short Stack" panose="02010500040000000007" pitchFamily="2" charset="77"/>
              </a:rPr>
              <a:t>Depuis la loi du ____  _____________  _________ , le 11 novembre célèbre à la fois l'anniversaire de _____________________ du 11 novembre 1918 et ___________________ à tous les morts pour la France. </a:t>
            </a:r>
          </a:p>
          <a:p>
            <a:pPr>
              <a:lnSpc>
                <a:spcPct val="150000"/>
              </a:lnSpc>
              <a:spcAft>
                <a:spcPts val="567"/>
              </a:spcAft>
            </a:pPr>
            <a:r>
              <a:rPr lang="fr-FR" sz="1050" dirty="0">
                <a:solidFill>
                  <a:prstClr val="black"/>
                </a:solidFill>
                <a:latin typeface="Short Stack" panose="02010500040000000007" pitchFamily="2" charset="77"/>
              </a:rPr>
              <a:t>Depuis, le 11 novembre est un jour _____________ (C'est à dire qu'on ne travaille pas ce jour-là !) C’est une fête </a:t>
            </a:r>
            <a:r>
              <a:rPr lang="fr-FR" sz="1050" dirty="0">
                <a:latin typeface="Short Stack" panose="02010500040000000007" pitchFamily="2" charset="77"/>
              </a:rPr>
              <a:t>___________________</a:t>
            </a:r>
            <a:r>
              <a:rPr lang="fr-FR" sz="1050" dirty="0">
                <a:solidFill>
                  <a:prstClr val="black"/>
                </a:solidFill>
                <a:latin typeface="Short Stack" panose="02010500040000000007" pitchFamily="2" charset="77"/>
              </a:rPr>
              <a:t>. Il y a des cérémonies officielles, des </a:t>
            </a:r>
            <a:r>
              <a:rPr lang="fr-FR" sz="1050" dirty="0">
                <a:latin typeface="Short Stack" panose="02010500040000000007" pitchFamily="2" charset="77"/>
              </a:rPr>
              <a:t>_____________________________ </a:t>
            </a:r>
            <a:r>
              <a:rPr lang="fr-FR" sz="1050" dirty="0">
                <a:solidFill>
                  <a:prstClr val="black"/>
                </a:solidFill>
                <a:latin typeface="Short Stack" panose="02010500040000000007" pitchFamily="2" charset="77"/>
              </a:rPr>
              <a:t>, pour se rappeler et fêter la fin de la guerre et la paix. Elles se déroulent autour du </a:t>
            </a:r>
            <a:r>
              <a:rPr lang="fr-FR" sz="1050" dirty="0">
                <a:latin typeface="Short Stack" panose="02010500040000000007" pitchFamily="2" charset="77"/>
              </a:rPr>
              <a:t>___________________   _______  ___________ </a:t>
            </a:r>
            <a:r>
              <a:rPr lang="fr-FR" sz="1050" dirty="0">
                <a:solidFill>
                  <a:prstClr val="black"/>
                </a:solidFill>
                <a:latin typeface="Short Stack" panose="02010500040000000007" pitchFamily="2" charset="77"/>
              </a:rPr>
              <a:t>de nos villes et villages.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337C6B4E-8223-22A7-E00E-B451F092B7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72"/>
          <a:stretch/>
        </p:blipFill>
        <p:spPr bwMode="auto">
          <a:xfrm>
            <a:off x="0" y="6430"/>
            <a:ext cx="3744689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8C9F2492-EC7B-2263-E7B8-040AD62F97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73037" y="6430"/>
            <a:ext cx="3672327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42BE86-9CB2-F406-DA86-B3F46E2AA6F7}"/>
              </a:ext>
            </a:extLst>
          </p:cNvPr>
          <p:cNvSpPr/>
          <p:nvPr/>
        </p:nvSpPr>
        <p:spPr>
          <a:xfrm>
            <a:off x="33512" y="118413"/>
            <a:ext cx="934028" cy="739995"/>
          </a:xfrm>
          <a:prstGeom prst="ellipse">
            <a:avLst/>
          </a:prstGeom>
          <a:solidFill>
            <a:schemeClr val="bg1"/>
          </a:solidFill>
          <a:ln>
            <a:solidFill>
              <a:srgbClr val="006666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636" tIns="50818" rIns="101636" bIns="50818" rtlCol="0" anchor="ctr"/>
          <a:lstStyle/>
          <a:p>
            <a:pPr algn="ctr"/>
            <a:endParaRPr lang="fr-FR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ineliner Script" pitchFamily="50" charset="0"/>
              <a:ea typeface="Clensey" panose="02000603000000000000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D9D2F9-1912-2643-5F3C-0A7AC0C2BD2E}"/>
              </a:ext>
            </a:extLst>
          </p:cNvPr>
          <p:cNvSpPr/>
          <p:nvPr/>
        </p:nvSpPr>
        <p:spPr>
          <a:xfrm>
            <a:off x="6764" y="178156"/>
            <a:ext cx="987523" cy="656626"/>
          </a:xfrm>
          <a:prstGeom prst="rect">
            <a:avLst/>
          </a:prstGeom>
        </p:spPr>
        <p:txBody>
          <a:bodyPr wrap="none" lIns="101636" tIns="50818" rIns="101636" bIns="50818">
            <a:spAutoFit/>
          </a:bodyPr>
          <a:lstStyle/>
          <a:p>
            <a:pPr lvl="0" algn="ctr"/>
            <a:r>
              <a:rPr lang="fr-FR" sz="3600" dirty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7CAFB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ove Taking" panose="02000500000000000000" pitchFamily="2" charset="0"/>
                <a:ea typeface="Clensey" panose="02000603000000000000" pitchFamily="2" charset="0"/>
              </a:rPr>
              <a:t>EMC</a:t>
            </a:r>
            <a:endParaRPr lang="fr-FR" sz="3600" dirty="0">
              <a:ln>
                <a:solidFill>
                  <a:schemeClr val="accent5">
                    <a:lumMod val="75000"/>
                  </a:schemeClr>
                </a:solidFill>
              </a:ln>
              <a:solidFill>
                <a:srgbClr val="7CAFB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ove Is Complicated Again" pitchFamily="2" charset="0"/>
              <a:ea typeface="Clensey" panose="02000603000000000000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78963C0-024C-C18B-CA37-59E9A3D355E0}"/>
              </a:ext>
            </a:extLst>
          </p:cNvPr>
          <p:cNvSpPr/>
          <p:nvPr/>
        </p:nvSpPr>
        <p:spPr>
          <a:xfrm>
            <a:off x="1517976" y="43000"/>
            <a:ext cx="4057274" cy="656626"/>
          </a:xfrm>
          <a:prstGeom prst="rect">
            <a:avLst/>
          </a:prstGeom>
          <a:noFill/>
          <a:ln>
            <a:noFill/>
          </a:ln>
        </p:spPr>
        <p:txBody>
          <a:bodyPr wrap="none" lIns="101636" tIns="50818" rIns="101636" bIns="50818">
            <a:spAutoFit/>
          </a:bodyPr>
          <a:lstStyle/>
          <a:p>
            <a:pPr algn="ctr"/>
            <a:r>
              <a:rPr lang="fr-FR" sz="3600" b="1" dirty="0">
                <a:ln w="19050" cmpd="sng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volini" panose="03000502040302020204" pitchFamily="66" charset="0"/>
                <a:ea typeface="Hachi Maru Pop" pitchFamily="2" charset="-128"/>
                <a:cs typeface="Cavolini" panose="03000502040302020204" pitchFamily="66" charset="0"/>
              </a:rPr>
              <a:t>Le 11 novembre</a:t>
            </a:r>
          </a:p>
        </p:txBody>
      </p:sp>
      <p:sp>
        <p:nvSpPr>
          <p:cNvPr id="13" name="Rectangle à coins arrondis 30">
            <a:extLst>
              <a:ext uri="{FF2B5EF4-FFF2-40B4-BE49-F238E27FC236}">
                <a16:creationId xmlns:a16="http://schemas.microsoft.com/office/drawing/2014/main" id="{8F5F1544-6EA7-548A-B9D5-A0860CD9FEDC}"/>
              </a:ext>
            </a:extLst>
          </p:cNvPr>
          <p:cNvSpPr/>
          <p:nvPr/>
        </p:nvSpPr>
        <p:spPr>
          <a:xfrm>
            <a:off x="6083760" y="272612"/>
            <a:ext cx="1029022" cy="562428"/>
          </a:xfrm>
          <a:prstGeom prst="roundRect">
            <a:avLst>
              <a:gd name="adj" fmla="val 24581"/>
            </a:avLst>
          </a:prstGeom>
          <a:solidFill>
            <a:schemeClr val="accent5">
              <a:lumMod val="75000"/>
            </a:schemeClr>
          </a:solidFill>
          <a:ln>
            <a:solidFill>
              <a:srgbClr val="006666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14" name="Rectangle à coins arrondis 31">
            <a:extLst>
              <a:ext uri="{FF2B5EF4-FFF2-40B4-BE49-F238E27FC236}">
                <a16:creationId xmlns:a16="http://schemas.microsoft.com/office/drawing/2014/main" id="{43CC6C47-CA99-B160-97BB-2706BB7F5385}"/>
              </a:ext>
            </a:extLst>
          </p:cNvPr>
          <p:cNvSpPr/>
          <p:nvPr/>
        </p:nvSpPr>
        <p:spPr>
          <a:xfrm>
            <a:off x="6192962" y="761363"/>
            <a:ext cx="792088" cy="278041"/>
          </a:xfrm>
          <a:prstGeom prst="roundRect">
            <a:avLst>
              <a:gd name="adj" fmla="val 33049"/>
            </a:avLst>
          </a:prstGeom>
          <a:solidFill>
            <a:schemeClr val="bg1"/>
          </a:solidFill>
          <a:ln>
            <a:solidFill>
              <a:srgbClr val="006666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DBC0FD6-B5E2-9DC0-9240-A53A498CD331}"/>
              </a:ext>
            </a:extLst>
          </p:cNvPr>
          <p:cNvSpPr txBox="1"/>
          <p:nvPr/>
        </p:nvSpPr>
        <p:spPr>
          <a:xfrm>
            <a:off x="6192962" y="725958"/>
            <a:ext cx="792088" cy="318072"/>
          </a:xfrm>
          <a:prstGeom prst="rect">
            <a:avLst/>
          </a:prstGeom>
          <a:noFill/>
        </p:spPr>
        <p:txBody>
          <a:bodyPr wrap="square" lIns="101636" tIns="50818" rIns="101636" bIns="50818" rtlCol="0">
            <a:spAutoFit/>
          </a:bodyPr>
          <a:lstStyle/>
          <a:p>
            <a:pPr algn="ctr"/>
            <a:r>
              <a:rPr lang="fr-FR" sz="1400" b="1" dirty="0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Cycle 3</a:t>
            </a:r>
            <a:endParaRPr lang="fr-FR" sz="1600" b="1" dirty="0">
              <a:latin typeface="CHARLEEBOOTS" panose="02000603000000000000" pitchFamily="2" charset="-34"/>
              <a:ea typeface="CHARLEEBOOTS" panose="02000603000000000000" pitchFamily="2" charset="-34"/>
              <a:cs typeface="CHARLEEBOOTS" panose="02000603000000000000" pitchFamily="2" charset="-34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981405C-2C4F-26EC-6126-581AE9907169}"/>
              </a:ext>
            </a:extLst>
          </p:cNvPr>
          <p:cNvSpPr txBox="1"/>
          <p:nvPr/>
        </p:nvSpPr>
        <p:spPr>
          <a:xfrm>
            <a:off x="6048946" y="333042"/>
            <a:ext cx="1063835" cy="447338"/>
          </a:xfrm>
          <a:prstGeom prst="rect">
            <a:avLst/>
          </a:prstGeom>
          <a:noFill/>
          <a:ln>
            <a:noFill/>
          </a:ln>
        </p:spPr>
        <p:txBody>
          <a:bodyPr wrap="square" lIns="101636" tIns="50818" rIns="101636" bIns="50818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fr-FR" sz="1600" b="1" dirty="0">
                <a:solidFill>
                  <a:schemeClr val="bg1"/>
                </a:solidFill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Les jours fériés</a:t>
            </a:r>
          </a:p>
        </p:txBody>
      </p:sp>
      <p:pic>
        <p:nvPicPr>
          <p:cNvPr id="2" name="Picture 6" descr="1914-1918 : les grandes Unes de l'armistice 1/2 | RetroNews - Le site de  presse de la BnF">
            <a:extLst>
              <a:ext uri="{FF2B5EF4-FFF2-40B4-BE49-F238E27FC236}">
                <a16:creationId xmlns:a16="http://schemas.microsoft.com/office/drawing/2014/main" id="{69B528D6-B989-1F18-B1FF-CAE097835B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42" y="6843088"/>
            <a:ext cx="2579915" cy="323823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8" descr="Commémorer le 11 novembre – la grande guerre – Inspection de l'éducation  nationale de SAVERNE">
            <a:extLst>
              <a:ext uri="{FF2B5EF4-FFF2-40B4-BE49-F238E27FC236}">
                <a16:creationId xmlns:a16="http://schemas.microsoft.com/office/drawing/2014/main" id="{A72E6D59-DA9B-8EFA-710B-D4F2486DA7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984" y="6519107"/>
            <a:ext cx="4004428" cy="194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" descr="Ressources Pédagogiques - Enfants pour la Paix">
            <a:extLst>
              <a:ext uri="{FF2B5EF4-FFF2-40B4-BE49-F238E27FC236}">
                <a16:creationId xmlns:a16="http://schemas.microsoft.com/office/drawing/2014/main" id="{F8D527D2-4B36-C9B1-5438-AE40462E67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5" t="16717" r="10202" b="5331"/>
          <a:stretch/>
        </p:blipFill>
        <p:spPr bwMode="auto">
          <a:xfrm>
            <a:off x="3456698" y="8549415"/>
            <a:ext cx="3161488" cy="164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769A351D-FA9A-D9C9-C857-A5FCC1698E65}"/>
              </a:ext>
            </a:extLst>
          </p:cNvPr>
          <p:cNvSpPr txBox="1"/>
          <p:nvPr/>
        </p:nvSpPr>
        <p:spPr>
          <a:xfrm>
            <a:off x="5688008" y="10143460"/>
            <a:ext cx="15692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dirty="0">
                <a:latin typeface="Dreaming Outloud Script Pro" panose="03050502040304050704" pitchFamily="66" charset="77"/>
                <a:ea typeface="CHARLEEBOOTS" panose="02000603000000000000" pitchFamily="2" charset="-34"/>
                <a:cs typeface="Dreaming Outloud Script Pro" panose="03050502040304050704" pitchFamily="66" charset="77"/>
              </a:rPr>
              <a:t>La Trousse de </a:t>
            </a:r>
            <a:r>
              <a:rPr lang="fr-FR" sz="1050" dirty="0" err="1">
                <a:latin typeface="Dreaming Outloud Script Pro" panose="03050502040304050704" pitchFamily="66" charset="77"/>
                <a:ea typeface="CHARLEEBOOTS" panose="02000603000000000000" pitchFamily="2" charset="-34"/>
                <a:cs typeface="Dreaming Outloud Script Pro" panose="03050502040304050704" pitchFamily="66" charset="77"/>
              </a:rPr>
              <a:t>Sobelle</a:t>
            </a:r>
            <a:endParaRPr lang="fr-FR" sz="1050" dirty="0">
              <a:latin typeface="Dreaming Outloud Script Pro" panose="03050502040304050704" pitchFamily="66" charset="77"/>
              <a:ea typeface="CHARLEEBOOTS" panose="02000603000000000000" pitchFamily="2" charset="-34"/>
              <a:cs typeface="Dreaming Outloud Script Pro" panose="03050502040304050704" pitchFamily="66" charset="77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32C4616-EBF2-C87B-F551-60750C4266AF}"/>
              </a:ext>
            </a:extLst>
          </p:cNvPr>
          <p:cNvSpPr txBox="1"/>
          <p:nvPr/>
        </p:nvSpPr>
        <p:spPr>
          <a:xfrm>
            <a:off x="3175209" y="780380"/>
            <a:ext cx="934028" cy="30646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accent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800" b="1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Leçon</a:t>
            </a:r>
            <a:endParaRPr lang="fr-FR" b="1" dirty="0">
              <a:latin typeface="Dreaming Outloud Script Pro" panose="03050502040304050704" pitchFamily="66" charset="77"/>
              <a:cs typeface="Dreaming Outloud Script Pro" panose="03050502040304050704" pitchFamily="66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72879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031721F0-6DE0-3424-7A8E-DC22990A820C}"/>
              </a:ext>
            </a:extLst>
          </p:cNvPr>
          <p:cNvSpPr txBox="1"/>
          <p:nvPr/>
        </p:nvSpPr>
        <p:spPr>
          <a:xfrm>
            <a:off x="200495" y="1060313"/>
            <a:ext cx="6856562" cy="3944157"/>
          </a:xfrm>
          <a:prstGeom prst="rect">
            <a:avLst/>
          </a:prstGeom>
          <a:noFill/>
          <a:ln w="19050">
            <a:noFill/>
          </a:ln>
        </p:spPr>
        <p:txBody>
          <a:bodyPr wrap="square" lIns="96013" tIns="48006" rIns="96013" bIns="48006" rtlCol="0">
            <a:spAutoFit/>
          </a:bodyPr>
          <a:lstStyle/>
          <a:p>
            <a:pPr algn="just"/>
            <a:r>
              <a:rPr lang="fr-FR" sz="1200" dirty="0">
                <a:latin typeface="Short Stack" panose="02010500040000000007" pitchFamily="2" charset="77"/>
              </a:rPr>
              <a:t>En </a:t>
            </a:r>
            <a:r>
              <a:rPr lang="fr-FR" sz="1200" b="1" u="sng" dirty="0">
                <a:solidFill>
                  <a:srgbClr val="FF0000"/>
                </a:solidFill>
                <a:latin typeface="Short Stack" panose="02010500040000000007" pitchFamily="2" charset="77"/>
              </a:rPr>
              <a:t>1914</a:t>
            </a:r>
            <a:r>
              <a:rPr lang="fr-FR" sz="1200" dirty="0">
                <a:latin typeface="Short Stack" panose="02010500040000000007" pitchFamily="2" charset="77"/>
              </a:rPr>
              <a:t>, a commencé une grande guerre qui a opposé deux groupes de pays :</a:t>
            </a:r>
          </a:p>
          <a:p>
            <a:pPr algn="just"/>
            <a:r>
              <a:rPr lang="fr-FR" sz="1200" dirty="0">
                <a:latin typeface="Short Stack" panose="02010500040000000007" pitchFamily="2" charset="77"/>
              </a:rPr>
              <a:t>- </a:t>
            </a:r>
            <a:r>
              <a:rPr lang="fr-FR" sz="1200" b="1" u="sng" dirty="0">
                <a:solidFill>
                  <a:srgbClr val="FF0000"/>
                </a:solidFill>
                <a:latin typeface="Short Stack" panose="02010500040000000007" pitchFamily="2" charset="77"/>
              </a:rPr>
              <a:t>l'Allemagne</a:t>
            </a:r>
            <a:r>
              <a:rPr lang="fr-FR" sz="1200" dirty="0">
                <a:latin typeface="Short Stack" panose="02010500040000000007" pitchFamily="2" charset="77"/>
              </a:rPr>
              <a:t> et l'Autriche-Hongrie d'un côté,</a:t>
            </a:r>
          </a:p>
          <a:p>
            <a:pPr algn="just"/>
            <a:r>
              <a:rPr lang="fr-FR" sz="1200" dirty="0">
                <a:latin typeface="Short Stack" panose="02010500040000000007" pitchFamily="2" charset="77"/>
              </a:rPr>
              <a:t>- </a:t>
            </a:r>
            <a:r>
              <a:rPr lang="fr-FR" sz="1200" b="1" u="sng" dirty="0">
                <a:solidFill>
                  <a:srgbClr val="FF0000"/>
                </a:solidFill>
                <a:latin typeface="Short Stack" panose="02010500040000000007" pitchFamily="2" charset="77"/>
              </a:rPr>
              <a:t>la France</a:t>
            </a:r>
            <a:r>
              <a:rPr lang="fr-FR" sz="1200" dirty="0">
                <a:latin typeface="Short Stack" panose="02010500040000000007" pitchFamily="2" charset="77"/>
              </a:rPr>
              <a:t>, la Russie et le Royaume-Uni de l'autre.</a:t>
            </a:r>
          </a:p>
          <a:p>
            <a:pPr algn="just"/>
            <a:r>
              <a:rPr lang="fr-FR" sz="1200" dirty="0">
                <a:latin typeface="Short Stack" panose="02010500040000000007" pitchFamily="2" charset="77"/>
              </a:rPr>
              <a:t>On a appelé cette guerre la </a:t>
            </a:r>
            <a:r>
              <a:rPr lang="fr-FR" sz="1200" b="1" u="sng" dirty="0">
                <a:solidFill>
                  <a:srgbClr val="FF0000"/>
                </a:solidFill>
                <a:latin typeface="Short Stack" panose="02010500040000000007" pitchFamily="2" charset="77"/>
              </a:rPr>
              <a:t>1</a:t>
            </a:r>
            <a:r>
              <a:rPr lang="fr-FR" sz="1200" b="1" u="sng" baseline="30000" dirty="0">
                <a:solidFill>
                  <a:srgbClr val="FF0000"/>
                </a:solidFill>
                <a:latin typeface="Short Stack" panose="02010500040000000007" pitchFamily="2" charset="77"/>
              </a:rPr>
              <a:t>ère</a:t>
            </a:r>
            <a:r>
              <a:rPr lang="fr-FR" sz="1200" b="1" u="sng" dirty="0">
                <a:solidFill>
                  <a:srgbClr val="FF0000"/>
                </a:solidFill>
                <a:latin typeface="Short Stack" panose="02010500040000000007" pitchFamily="2" charset="77"/>
              </a:rPr>
              <a:t> guerre mondiale</a:t>
            </a:r>
            <a:r>
              <a:rPr lang="fr-FR" sz="1200" dirty="0">
                <a:latin typeface="Short Stack" panose="02010500040000000007" pitchFamily="2" charset="77"/>
              </a:rPr>
              <a:t>. Les soldats étaient appelés « les </a:t>
            </a:r>
            <a:r>
              <a:rPr lang="fr-FR" sz="1200" b="1" u="sng" dirty="0">
                <a:solidFill>
                  <a:srgbClr val="FF0000"/>
                </a:solidFill>
                <a:latin typeface="Short Stack" panose="02010500040000000007" pitchFamily="2" charset="77"/>
              </a:rPr>
              <a:t>Poilus</a:t>
            </a:r>
            <a:r>
              <a:rPr lang="fr-FR" sz="1200" dirty="0">
                <a:latin typeface="Short Stack" panose="02010500040000000007" pitchFamily="2" charset="77"/>
              </a:rPr>
              <a:t> ». </a:t>
            </a:r>
          </a:p>
          <a:p>
            <a:pPr algn="just"/>
            <a:r>
              <a:rPr lang="fr-FR" sz="1200" dirty="0">
                <a:latin typeface="Short Stack" panose="02010500040000000007" pitchFamily="2" charset="77"/>
              </a:rPr>
              <a:t>On l'a aussi appelée la guerre des </a:t>
            </a:r>
            <a:r>
              <a:rPr lang="fr-FR" sz="1200" b="1" u="sng" dirty="0">
                <a:solidFill>
                  <a:srgbClr val="FF0000"/>
                </a:solidFill>
                <a:latin typeface="Short Stack" panose="02010500040000000007" pitchFamily="2" charset="77"/>
              </a:rPr>
              <a:t>tranchées</a:t>
            </a:r>
            <a:r>
              <a:rPr lang="fr-FR" sz="1200" dirty="0">
                <a:latin typeface="Short Stack" panose="02010500040000000007" pitchFamily="2" charset="77"/>
              </a:rPr>
              <a:t>. Les tranchées étaient de profonds </a:t>
            </a:r>
            <a:r>
              <a:rPr lang="fr-FR" sz="1200" b="1" u="sng" dirty="0">
                <a:solidFill>
                  <a:srgbClr val="FF0000"/>
                </a:solidFill>
                <a:latin typeface="Short Stack" panose="02010500040000000007" pitchFamily="2" charset="77"/>
              </a:rPr>
              <a:t>fossés</a:t>
            </a:r>
            <a:r>
              <a:rPr lang="fr-FR" sz="1200" dirty="0">
                <a:latin typeface="Short Stack" panose="02010500040000000007" pitchFamily="2" charset="77"/>
              </a:rPr>
              <a:t> creusés dans la </a:t>
            </a:r>
            <a:r>
              <a:rPr lang="fr-FR" sz="1200" b="1" u="sng" dirty="0">
                <a:solidFill>
                  <a:srgbClr val="FF0000"/>
                </a:solidFill>
                <a:latin typeface="Short Stack" panose="02010500040000000007" pitchFamily="2" charset="77"/>
              </a:rPr>
              <a:t>terre</a:t>
            </a:r>
            <a:r>
              <a:rPr lang="fr-FR" sz="1200" dirty="0">
                <a:latin typeface="Short Stack" panose="02010500040000000007" pitchFamily="2" charset="77"/>
              </a:rPr>
              <a:t> pour se protéger de l’ennemi.</a:t>
            </a:r>
          </a:p>
          <a:p>
            <a:pPr algn="just"/>
            <a:endParaRPr lang="fr-FR" sz="1200" dirty="0">
              <a:latin typeface="Short Stack" panose="02010500040000000007" pitchFamily="2" charset="77"/>
            </a:endParaRPr>
          </a:p>
          <a:p>
            <a:pPr algn="just"/>
            <a:r>
              <a:rPr lang="fr-FR" sz="1200" dirty="0">
                <a:latin typeface="Short Stack" panose="02010500040000000007" pitchFamily="2" charset="77"/>
              </a:rPr>
              <a:t>le 11 novembre 1918, après plus de </a:t>
            </a:r>
            <a:r>
              <a:rPr lang="fr-FR" sz="1200" b="1" u="sng" dirty="0">
                <a:solidFill>
                  <a:srgbClr val="FF0000"/>
                </a:solidFill>
                <a:latin typeface="Short Stack" panose="02010500040000000007" pitchFamily="2" charset="77"/>
              </a:rPr>
              <a:t>quatre</a:t>
            </a:r>
            <a:r>
              <a:rPr lang="fr-FR" sz="1200" dirty="0">
                <a:latin typeface="Short Stack" panose="02010500040000000007" pitchFamily="2" charset="77"/>
              </a:rPr>
              <a:t> années de combats et des millions de morts, </a:t>
            </a:r>
            <a:r>
              <a:rPr lang="fr-FR" sz="1200" b="1" u="sng" dirty="0">
                <a:solidFill>
                  <a:srgbClr val="FF0000"/>
                </a:solidFill>
                <a:latin typeface="Short Stack" panose="02010500040000000007" pitchFamily="2" charset="77"/>
              </a:rPr>
              <a:t>l'Allemagne</a:t>
            </a:r>
            <a:r>
              <a:rPr lang="fr-FR" sz="1200" dirty="0">
                <a:latin typeface="Short Stack" panose="02010500040000000007" pitchFamily="2" charset="77"/>
              </a:rPr>
              <a:t> se rend. C'est </a:t>
            </a:r>
            <a:r>
              <a:rPr lang="fr-FR" sz="1200" b="1" u="sng" dirty="0">
                <a:solidFill>
                  <a:srgbClr val="FF0000"/>
                </a:solidFill>
                <a:latin typeface="Short Stack" panose="02010500040000000007" pitchFamily="2" charset="77"/>
              </a:rPr>
              <a:t>l'armistice</a:t>
            </a:r>
            <a:r>
              <a:rPr lang="fr-FR" sz="1200" dirty="0">
                <a:latin typeface="Short Stack" panose="02010500040000000007" pitchFamily="2" charset="77"/>
              </a:rPr>
              <a:t>  (la fin des combats) signée entre la France et l’Allemagne.</a:t>
            </a:r>
          </a:p>
          <a:p>
            <a:pPr algn="just">
              <a:spcAft>
                <a:spcPts val="567"/>
              </a:spcAft>
            </a:pPr>
            <a:r>
              <a:rPr lang="fr-FR" sz="1200" dirty="0">
                <a:latin typeface="Short Stack" panose="02010500040000000007" pitchFamily="2" charset="77"/>
              </a:rPr>
              <a:t>A </a:t>
            </a:r>
            <a:r>
              <a:rPr lang="fr-FR" sz="1200" b="1" u="sng" dirty="0">
                <a:solidFill>
                  <a:srgbClr val="FF0000"/>
                </a:solidFill>
                <a:latin typeface="Short Stack" panose="02010500040000000007" pitchFamily="2" charset="77"/>
              </a:rPr>
              <a:t>Paris</a:t>
            </a:r>
            <a:r>
              <a:rPr lang="fr-FR" sz="1200" dirty="0">
                <a:latin typeface="Short Stack" panose="02010500040000000007" pitchFamily="2" charset="77"/>
              </a:rPr>
              <a:t>, on rend hommage au Soldat </a:t>
            </a:r>
            <a:r>
              <a:rPr lang="fr-FR" sz="1200" b="1" u="sng" dirty="0">
                <a:solidFill>
                  <a:srgbClr val="FF0000"/>
                </a:solidFill>
                <a:latin typeface="Short Stack" panose="02010500040000000007" pitchFamily="2" charset="77"/>
              </a:rPr>
              <a:t>inconnu</a:t>
            </a:r>
            <a:r>
              <a:rPr lang="fr-FR" sz="1200" dirty="0">
                <a:latin typeface="Short Stack" panose="02010500040000000007" pitchFamily="2" charset="77"/>
              </a:rPr>
              <a:t> mort à Verdun et enterré sous l’Arc de </a:t>
            </a:r>
            <a:r>
              <a:rPr lang="fr-FR" sz="1200" b="1" u="sng" dirty="0">
                <a:solidFill>
                  <a:srgbClr val="FF0000"/>
                </a:solidFill>
                <a:latin typeface="Short Stack" panose="02010500040000000007" pitchFamily="2" charset="77"/>
              </a:rPr>
              <a:t>Triomphe</a:t>
            </a:r>
            <a:r>
              <a:rPr lang="fr-FR" sz="1200" dirty="0">
                <a:latin typeface="Short Stack" panose="02010500040000000007" pitchFamily="2" charset="77"/>
              </a:rPr>
              <a:t>. </a:t>
            </a:r>
          </a:p>
          <a:p>
            <a:pPr algn="just">
              <a:spcAft>
                <a:spcPts val="567"/>
              </a:spcAft>
            </a:pPr>
            <a:r>
              <a:rPr lang="fr-FR" sz="1200" dirty="0">
                <a:latin typeface="Short Stack" panose="02010500040000000007" pitchFamily="2" charset="77"/>
              </a:rPr>
              <a:t>Depuis la loi du </a:t>
            </a:r>
            <a:r>
              <a:rPr lang="fr-FR" sz="1200" b="1" u="sng" dirty="0">
                <a:solidFill>
                  <a:srgbClr val="FF0000"/>
                </a:solidFill>
                <a:latin typeface="Short Stack" panose="02010500040000000007" pitchFamily="2" charset="77"/>
              </a:rPr>
              <a:t>28 février 2012</a:t>
            </a:r>
            <a:r>
              <a:rPr lang="fr-FR" sz="1200" dirty="0">
                <a:latin typeface="Short Stack" panose="02010500040000000007" pitchFamily="2" charset="77"/>
              </a:rPr>
              <a:t>, le 11 novembre célèbre à la fois l'anniversaire de </a:t>
            </a:r>
            <a:r>
              <a:rPr lang="fr-FR" sz="1200" b="1" u="sng" dirty="0">
                <a:solidFill>
                  <a:srgbClr val="FF0000"/>
                </a:solidFill>
                <a:latin typeface="Short Stack" panose="02010500040000000007" pitchFamily="2" charset="77"/>
              </a:rPr>
              <a:t>l'Armistice</a:t>
            </a:r>
            <a:r>
              <a:rPr lang="fr-FR" sz="1200" dirty="0">
                <a:latin typeface="Short Stack" panose="02010500040000000007" pitchFamily="2" charset="77"/>
              </a:rPr>
              <a:t> du 11 novembre 1918 et </a:t>
            </a:r>
            <a:r>
              <a:rPr lang="fr-FR" sz="1200" b="1" u="sng" dirty="0">
                <a:solidFill>
                  <a:srgbClr val="FF0000"/>
                </a:solidFill>
                <a:latin typeface="Short Stack" panose="02010500040000000007" pitchFamily="2" charset="77"/>
              </a:rPr>
              <a:t>l'hommage</a:t>
            </a:r>
            <a:r>
              <a:rPr lang="fr-FR" sz="1200" dirty="0">
                <a:latin typeface="Short Stack" panose="02010500040000000007" pitchFamily="2" charset="77"/>
              </a:rPr>
              <a:t> à tous les morts pour la France. </a:t>
            </a:r>
          </a:p>
          <a:p>
            <a:pPr algn="just">
              <a:spcAft>
                <a:spcPts val="567"/>
              </a:spcAft>
            </a:pPr>
            <a:r>
              <a:rPr lang="fr-FR" sz="1200" dirty="0">
                <a:solidFill>
                  <a:prstClr val="black"/>
                </a:solidFill>
                <a:latin typeface="Short Stack" panose="02010500040000000007" pitchFamily="2" charset="77"/>
              </a:rPr>
              <a:t>Depuis, le 11 novembre est un jour </a:t>
            </a:r>
            <a:r>
              <a:rPr lang="fr-FR" sz="1200" b="1" u="sng" dirty="0">
                <a:solidFill>
                  <a:srgbClr val="FF0000"/>
                </a:solidFill>
                <a:latin typeface="Short Stack" panose="02010500040000000007" pitchFamily="2" charset="77"/>
              </a:rPr>
              <a:t>férié</a:t>
            </a:r>
            <a:r>
              <a:rPr lang="fr-FR" sz="1200" dirty="0">
                <a:solidFill>
                  <a:prstClr val="black"/>
                </a:solidFill>
                <a:latin typeface="Short Stack" panose="02010500040000000007" pitchFamily="2" charset="77"/>
              </a:rPr>
              <a:t> (C'est à dire qu'on ne travaille pas ce jour-là !) C’est une fête </a:t>
            </a:r>
            <a:r>
              <a:rPr lang="fr-FR" sz="1200" b="1" u="sng" dirty="0">
                <a:solidFill>
                  <a:srgbClr val="FF0000"/>
                </a:solidFill>
                <a:latin typeface="Short Stack" panose="02010500040000000007" pitchFamily="2" charset="77"/>
              </a:rPr>
              <a:t>nationale</a:t>
            </a:r>
            <a:r>
              <a:rPr lang="fr-FR" sz="1200" dirty="0">
                <a:solidFill>
                  <a:prstClr val="black"/>
                </a:solidFill>
                <a:latin typeface="Short Stack" panose="02010500040000000007" pitchFamily="2" charset="77"/>
              </a:rPr>
              <a:t>. Il y a des cérémonies officielles, des </a:t>
            </a:r>
            <a:r>
              <a:rPr lang="fr-FR" sz="1200" b="1" u="sng" dirty="0">
                <a:solidFill>
                  <a:srgbClr val="FF0000"/>
                </a:solidFill>
                <a:latin typeface="Short Stack" panose="02010500040000000007" pitchFamily="2" charset="77"/>
              </a:rPr>
              <a:t>commémorations</a:t>
            </a:r>
            <a:r>
              <a:rPr lang="fr-FR" sz="1200" dirty="0">
                <a:solidFill>
                  <a:prstClr val="black"/>
                </a:solidFill>
                <a:latin typeface="Short Stack" panose="02010500040000000007" pitchFamily="2" charset="77"/>
              </a:rPr>
              <a:t>, pour se rappeler et fêter la fin de la guerre et la paix. Elles se déroulent autour du </a:t>
            </a:r>
            <a:r>
              <a:rPr lang="fr-FR" sz="1200" b="1" u="sng" dirty="0">
                <a:solidFill>
                  <a:srgbClr val="FF0000"/>
                </a:solidFill>
                <a:latin typeface="Short Stack" panose="02010500040000000007" pitchFamily="2" charset="77"/>
              </a:rPr>
              <a:t>monument aux morts </a:t>
            </a:r>
            <a:r>
              <a:rPr lang="fr-FR" sz="1200" dirty="0">
                <a:solidFill>
                  <a:prstClr val="black"/>
                </a:solidFill>
                <a:latin typeface="Short Stack" panose="02010500040000000007" pitchFamily="2" charset="77"/>
              </a:rPr>
              <a:t>de nos villes et villages.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337C6B4E-8223-22A7-E00E-B451F092B7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72"/>
          <a:stretch/>
        </p:blipFill>
        <p:spPr bwMode="auto">
          <a:xfrm>
            <a:off x="0" y="6430"/>
            <a:ext cx="3744689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8C9F2492-EC7B-2263-E7B8-040AD62F97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73037" y="6430"/>
            <a:ext cx="3672327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42BE86-9CB2-F406-DA86-B3F46E2AA6F7}"/>
              </a:ext>
            </a:extLst>
          </p:cNvPr>
          <p:cNvSpPr/>
          <p:nvPr/>
        </p:nvSpPr>
        <p:spPr>
          <a:xfrm>
            <a:off x="33512" y="118413"/>
            <a:ext cx="934028" cy="739995"/>
          </a:xfrm>
          <a:prstGeom prst="ellipse">
            <a:avLst/>
          </a:prstGeom>
          <a:solidFill>
            <a:schemeClr val="bg1"/>
          </a:solidFill>
          <a:ln>
            <a:solidFill>
              <a:srgbClr val="006666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636" tIns="50818" rIns="101636" bIns="50818" rtlCol="0" anchor="ctr"/>
          <a:lstStyle/>
          <a:p>
            <a:pPr algn="ctr"/>
            <a:endParaRPr lang="fr-FR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ineliner Script" pitchFamily="50" charset="0"/>
              <a:ea typeface="Clensey" panose="02000603000000000000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D9D2F9-1912-2643-5F3C-0A7AC0C2BD2E}"/>
              </a:ext>
            </a:extLst>
          </p:cNvPr>
          <p:cNvSpPr/>
          <p:nvPr/>
        </p:nvSpPr>
        <p:spPr>
          <a:xfrm>
            <a:off x="6764" y="178156"/>
            <a:ext cx="987523" cy="656626"/>
          </a:xfrm>
          <a:prstGeom prst="rect">
            <a:avLst/>
          </a:prstGeom>
        </p:spPr>
        <p:txBody>
          <a:bodyPr wrap="none" lIns="101636" tIns="50818" rIns="101636" bIns="50818">
            <a:spAutoFit/>
          </a:bodyPr>
          <a:lstStyle/>
          <a:p>
            <a:pPr lvl="0" algn="ctr"/>
            <a:r>
              <a:rPr lang="fr-FR" sz="3600" dirty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7CAFB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ove Taking" panose="02000500000000000000" pitchFamily="2" charset="0"/>
                <a:ea typeface="Clensey" panose="02000603000000000000" pitchFamily="2" charset="0"/>
              </a:rPr>
              <a:t>EMC</a:t>
            </a:r>
            <a:endParaRPr lang="fr-FR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ove Is Complicated Again" pitchFamily="2" charset="0"/>
              <a:ea typeface="Clensey" panose="02000603000000000000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78963C0-024C-C18B-CA37-59E9A3D355E0}"/>
              </a:ext>
            </a:extLst>
          </p:cNvPr>
          <p:cNvSpPr/>
          <p:nvPr/>
        </p:nvSpPr>
        <p:spPr>
          <a:xfrm>
            <a:off x="1517976" y="43000"/>
            <a:ext cx="4057274" cy="656626"/>
          </a:xfrm>
          <a:prstGeom prst="rect">
            <a:avLst/>
          </a:prstGeom>
          <a:noFill/>
          <a:ln>
            <a:noFill/>
          </a:ln>
        </p:spPr>
        <p:txBody>
          <a:bodyPr wrap="none" lIns="101636" tIns="50818" rIns="101636" bIns="50818">
            <a:spAutoFit/>
          </a:bodyPr>
          <a:lstStyle/>
          <a:p>
            <a:pPr algn="ctr"/>
            <a:r>
              <a:rPr lang="fr-FR" sz="3600" b="1" dirty="0">
                <a:ln w="19050" cmpd="sng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volini" panose="03000502040302020204" pitchFamily="66" charset="0"/>
                <a:ea typeface="Hachi Maru Pop" pitchFamily="2" charset="-128"/>
                <a:cs typeface="Cavolini" panose="03000502040302020204" pitchFamily="66" charset="0"/>
              </a:rPr>
              <a:t>Le 11 novembre</a:t>
            </a:r>
          </a:p>
        </p:txBody>
      </p:sp>
      <p:sp>
        <p:nvSpPr>
          <p:cNvPr id="13" name="Rectangle à coins arrondis 30">
            <a:extLst>
              <a:ext uri="{FF2B5EF4-FFF2-40B4-BE49-F238E27FC236}">
                <a16:creationId xmlns:a16="http://schemas.microsoft.com/office/drawing/2014/main" id="{8F5F1544-6EA7-548A-B9D5-A0860CD9FEDC}"/>
              </a:ext>
            </a:extLst>
          </p:cNvPr>
          <p:cNvSpPr/>
          <p:nvPr/>
        </p:nvSpPr>
        <p:spPr>
          <a:xfrm>
            <a:off x="6083760" y="178156"/>
            <a:ext cx="1029022" cy="562428"/>
          </a:xfrm>
          <a:prstGeom prst="roundRect">
            <a:avLst>
              <a:gd name="adj" fmla="val 24581"/>
            </a:avLst>
          </a:prstGeom>
          <a:solidFill>
            <a:schemeClr val="accent5">
              <a:lumMod val="75000"/>
            </a:schemeClr>
          </a:solidFill>
          <a:ln>
            <a:solidFill>
              <a:srgbClr val="006666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14" name="Rectangle à coins arrondis 31">
            <a:extLst>
              <a:ext uri="{FF2B5EF4-FFF2-40B4-BE49-F238E27FC236}">
                <a16:creationId xmlns:a16="http://schemas.microsoft.com/office/drawing/2014/main" id="{43CC6C47-CA99-B160-97BB-2706BB7F5385}"/>
              </a:ext>
            </a:extLst>
          </p:cNvPr>
          <p:cNvSpPr/>
          <p:nvPr/>
        </p:nvSpPr>
        <p:spPr>
          <a:xfrm>
            <a:off x="6192962" y="666907"/>
            <a:ext cx="792088" cy="278041"/>
          </a:xfrm>
          <a:prstGeom prst="roundRect">
            <a:avLst>
              <a:gd name="adj" fmla="val 33049"/>
            </a:avLst>
          </a:prstGeom>
          <a:solidFill>
            <a:schemeClr val="bg1"/>
          </a:solidFill>
          <a:ln>
            <a:solidFill>
              <a:srgbClr val="006666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DBC0FD6-B5E2-9DC0-9240-A53A498CD331}"/>
              </a:ext>
            </a:extLst>
          </p:cNvPr>
          <p:cNvSpPr txBox="1"/>
          <p:nvPr/>
        </p:nvSpPr>
        <p:spPr>
          <a:xfrm>
            <a:off x="6192962" y="631502"/>
            <a:ext cx="792088" cy="318072"/>
          </a:xfrm>
          <a:prstGeom prst="rect">
            <a:avLst/>
          </a:prstGeom>
          <a:noFill/>
        </p:spPr>
        <p:txBody>
          <a:bodyPr wrap="square" lIns="101636" tIns="50818" rIns="101636" bIns="50818" rtlCol="0">
            <a:spAutoFit/>
          </a:bodyPr>
          <a:lstStyle/>
          <a:p>
            <a:pPr algn="ctr"/>
            <a:r>
              <a:rPr lang="fr-FR" sz="1400" b="1" dirty="0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Cycle 3</a:t>
            </a:r>
            <a:endParaRPr lang="fr-FR" sz="1600" b="1" dirty="0">
              <a:latin typeface="CHARLEEBOOTS" panose="02000603000000000000" pitchFamily="2" charset="-34"/>
              <a:ea typeface="CHARLEEBOOTS" panose="02000603000000000000" pitchFamily="2" charset="-34"/>
              <a:cs typeface="CHARLEEBOOTS" panose="02000603000000000000" pitchFamily="2" charset="-34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981405C-2C4F-26EC-6126-581AE9907169}"/>
              </a:ext>
            </a:extLst>
          </p:cNvPr>
          <p:cNvSpPr txBox="1"/>
          <p:nvPr/>
        </p:nvSpPr>
        <p:spPr>
          <a:xfrm>
            <a:off x="6048946" y="238586"/>
            <a:ext cx="1063835" cy="447338"/>
          </a:xfrm>
          <a:prstGeom prst="rect">
            <a:avLst/>
          </a:prstGeom>
          <a:noFill/>
          <a:ln>
            <a:noFill/>
          </a:ln>
        </p:spPr>
        <p:txBody>
          <a:bodyPr wrap="square" lIns="101636" tIns="50818" rIns="101636" bIns="50818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fr-FR" sz="1600" b="1" dirty="0">
                <a:solidFill>
                  <a:schemeClr val="bg1"/>
                </a:solidFill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Les jours fériés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2D70FAB-F440-A886-E2DF-FCEFD3449C5A}"/>
              </a:ext>
            </a:extLst>
          </p:cNvPr>
          <p:cNvSpPr/>
          <p:nvPr/>
        </p:nvSpPr>
        <p:spPr>
          <a:xfrm>
            <a:off x="88083" y="1033907"/>
            <a:ext cx="7128792" cy="4042571"/>
          </a:xfrm>
          <a:prstGeom prst="roundRect">
            <a:avLst>
              <a:gd name="adj" fmla="val 2191"/>
            </a:avLst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28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4B32B88-411F-82A1-849B-7103841A5DEB}"/>
              </a:ext>
            </a:extLst>
          </p:cNvPr>
          <p:cNvSpPr txBox="1"/>
          <p:nvPr/>
        </p:nvSpPr>
        <p:spPr>
          <a:xfrm>
            <a:off x="3175209" y="780380"/>
            <a:ext cx="934028" cy="30646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accent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800" b="1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Leçon</a:t>
            </a:r>
            <a:endParaRPr lang="fr-FR" b="1" dirty="0">
              <a:latin typeface="Dreaming Outloud Script Pro" panose="03050502040304050704" pitchFamily="66" charset="77"/>
              <a:cs typeface="Dreaming Outloud Script Pro" panose="03050502040304050704" pitchFamily="66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8348637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solidFill>
            <a:schemeClr val="tx1">
              <a:lumMod val="50000"/>
              <a:lumOff val="50000"/>
            </a:schemeClr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2826</TotalTime>
  <Words>1425</Words>
  <Application>Microsoft Macintosh PowerPoint</Application>
  <PresentationFormat>Personnalisé</PresentationFormat>
  <Paragraphs>151</Paragraphs>
  <Slides>6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20" baseType="lpstr">
      <vt:lpstr>Hachi Maru Pop</vt:lpstr>
      <vt:lpstr>Arial</vt:lpstr>
      <vt:lpstr>Calibri</vt:lpstr>
      <vt:lpstr>Cavolini</vt:lpstr>
      <vt:lpstr>CHARLEEBOOTS</vt:lpstr>
      <vt:lpstr>Courier New</vt:lpstr>
      <vt:lpstr>Dreaming Outloud Script Pro</vt:lpstr>
      <vt:lpstr>Fineliner Script</vt:lpstr>
      <vt:lpstr>KG Primary Italics</vt:lpstr>
      <vt:lpstr>Love Is Complicated Again</vt:lpstr>
      <vt:lpstr>Love Taking</vt:lpstr>
      <vt:lpstr>Our First Kiss</vt:lpstr>
      <vt:lpstr>Short Stack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Ecole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Sandrine</dc:creator>
  <cp:lastModifiedBy>Sandrine BonanBrou</cp:lastModifiedBy>
  <cp:revision>109</cp:revision>
  <cp:lastPrinted>2013-09-26T11:43:32Z</cp:lastPrinted>
  <dcterms:created xsi:type="dcterms:W3CDTF">2013-09-22T07:50:11Z</dcterms:created>
  <dcterms:modified xsi:type="dcterms:W3CDTF">2022-10-22T18:49:11Z</dcterms:modified>
</cp:coreProperties>
</file>