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1" r:id="rId3"/>
    <p:sldId id="257" r:id="rId4"/>
    <p:sldId id="262" r:id="rId5"/>
    <p:sldId id="260" r:id="rId6"/>
    <p:sldId id="259" r:id="rId7"/>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0F6"/>
    <a:srgbClr val="604A7B"/>
    <a:srgbClr val="CDF9FF"/>
    <a:srgbClr val="CCFFFF"/>
    <a:srgbClr val="CCECFF"/>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6" autoAdjust="0"/>
    <p:restoredTop sz="94626"/>
  </p:normalViewPr>
  <p:slideViewPr>
    <p:cSldViewPr>
      <p:cViewPr>
        <p:scale>
          <a:sx n="108" d="100"/>
          <a:sy n="108" d="100"/>
        </p:scale>
        <p:origin x="1984" y="-2320"/>
      </p:cViewPr>
      <p:guideLst>
        <p:guide orient="horz" pos="3289"/>
        <p:guide pos="23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10/10/2022</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6D6634-DA6D-4104-99B8-F466701FFF6B}" type="slidenum">
              <a:rPr lang="fr-FR" smtClean="0"/>
              <a:t>1</a:t>
            </a:fld>
            <a:endParaRPr lang="fr-FR"/>
          </a:p>
        </p:txBody>
      </p:sp>
    </p:spTree>
    <p:extLst>
      <p:ext uri="{BB962C8B-B14F-4D97-AF65-F5344CB8AC3E}">
        <p14:creationId xmlns:p14="http://schemas.microsoft.com/office/powerpoint/2010/main" val="264157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a:t>Modifiez le style du titre</a:t>
            </a: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10/10/2022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10/10/2022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10/10/2022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10/10/2022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a:t>Modifiez le style du titre</a:t>
            </a: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10/10/2022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D46EECC-1494-4A94-92E8-2069CFE9F7B8}" type="datetimeFigureOut">
              <a:rPr lang="fr-FR" smtClean="0"/>
              <a:t>10/10/2022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46EECC-1494-4A94-92E8-2069CFE9F7B8}" type="datetimeFigureOut">
              <a:rPr lang="fr-FR" smtClean="0"/>
              <a:t>10/10/2022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D46EECC-1494-4A94-92E8-2069CFE9F7B8}" type="datetimeFigureOut">
              <a:rPr lang="fr-FR" smtClean="0"/>
              <a:t>10/10/2022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10/10/2022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a:t>Modifiez le style du titre</a:t>
            </a: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10/10/2022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a:t>Modifiez le style du titre</a:t>
            </a: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10/10/2022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a:t>Modifiez le style du titre</a:t>
            </a: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10/10/2022</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3.wdp"/><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5.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microsoft.com/office/2007/relationships/hdphoto" Target="../media/hdphoto9.wdp"/><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11" Type="http://schemas.microsoft.com/office/2007/relationships/hdphoto" Target="../media/hdphoto14.wdp"/><Relationship Id="rId5" Type="http://schemas.microsoft.com/office/2007/relationships/hdphoto" Target="../media/hdphoto11.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1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rganigramme : Document 66"/>
          <p:cNvSpPr/>
          <p:nvPr/>
        </p:nvSpPr>
        <p:spPr>
          <a:xfrm>
            <a:off x="0" y="0"/>
            <a:ext cx="7345363" cy="765082"/>
          </a:xfrm>
          <a:prstGeom prst="flowChartDocumen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8" name="Larme 7"/>
          <p:cNvSpPr/>
          <p:nvPr/>
        </p:nvSpPr>
        <p:spPr>
          <a:xfrm>
            <a:off x="144289" y="886374"/>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82967" y="152470"/>
            <a:ext cx="1270068" cy="479247"/>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10" name="ZoneTexte 9"/>
          <p:cNvSpPr txBox="1"/>
          <p:nvPr/>
        </p:nvSpPr>
        <p:spPr>
          <a:xfrm>
            <a:off x="592245" y="802653"/>
            <a:ext cx="3224452" cy="410405"/>
          </a:xfrm>
          <a:prstGeom prst="rect">
            <a:avLst/>
          </a:prstGeom>
          <a:noFill/>
        </p:spPr>
        <p:txBody>
          <a:bodyPr wrap="square" lIns="101636" tIns="50818" rIns="101636" bIns="50818" rtlCol="0">
            <a:spAutoFit/>
          </a:bodyPr>
          <a:lstStyle/>
          <a:p>
            <a:r>
              <a:rPr lang="fr-FR" dirty="0">
                <a:solidFill>
                  <a:srgbClr val="7030A0"/>
                </a:solidFill>
                <a:latin typeface="CHARLEEBOOTS" panose="02000603000000000000" pitchFamily="2" charset="-34"/>
                <a:ea typeface="CHARLEEBOOTS" panose="02000603000000000000" pitchFamily="2" charset="-34"/>
                <a:cs typeface="CHARLEEBOOTS" panose="02000603000000000000" pitchFamily="2" charset="-34"/>
              </a:rPr>
              <a:t>Le week-end de Labor Day</a:t>
            </a:r>
          </a:p>
        </p:txBody>
      </p:sp>
      <p:sp>
        <p:nvSpPr>
          <p:cNvPr id="2" name="Rectangle 1"/>
          <p:cNvSpPr/>
          <p:nvPr/>
        </p:nvSpPr>
        <p:spPr>
          <a:xfrm>
            <a:off x="144289" y="170965"/>
            <a:ext cx="1190003" cy="410405"/>
          </a:xfrm>
          <a:prstGeom prst="rect">
            <a:avLst/>
          </a:prstGeom>
        </p:spPr>
        <p:txBody>
          <a:bodyPr wrap="square" lIns="101636" tIns="50818" rIns="101636" bIns="50818">
            <a:spAutoFit/>
          </a:bodyPr>
          <a:lstStyle/>
          <a:p>
            <a:pPr lvl="0" algn="ctr"/>
            <a:r>
              <a:rPr lang="fr-FR" dirty="0">
                <a:solidFill>
                  <a:schemeClr val="accent4"/>
                </a:solidFill>
                <a:effectLst>
                  <a:outerShdw blurRad="38100" dist="38100" dir="2700000" algn="tl">
                    <a:srgbClr val="000000">
                      <a:alpha val="43137"/>
                    </a:srgbClr>
                  </a:outerShdw>
                </a:effectLst>
                <a:latin typeface="CHARLEEBOOTS" panose="02000603000000000000" pitchFamily="2" charset="-34"/>
                <a:ea typeface="CHARLEEBOOTS" panose="02000603000000000000" pitchFamily="2" charset="-34"/>
                <a:cs typeface="CHARLEEBOOTS" panose="02000603000000000000" pitchFamily="2" charset="-34"/>
              </a:rPr>
              <a:t>Anglais 2 </a:t>
            </a:r>
          </a:p>
        </p:txBody>
      </p:sp>
      <p:sp>
        <p:nvSpPr>
          <p:cNvPr id="11" name="ZoneTexte 10"/>
          <p:cNvSpPr txBox="1"/>
          <p:nvPr/>
        </p:nvSpPr>
        <p:spPr>
          <a:xfrm>
            <a:off x="175043" y="840753"/>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1</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25" name="Rectangle à coins arrondis 24"/>
          <p:cNvSpPr/>
          <p:nvPr/>
        </p:nvSpPr>
        <p:spPr>
          <a:xfrm>
            <a:off x="159673" y="1274613"/>
            <a:ext cx="4737144" cy="3297809"/>
          </a:xfrm>
          <a:prstGeom prst="roundRect">
            <a:avLst>
              <a:gd name="adj" fmla="val 4429"/>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65" name="Rectangle à coins arrondis 64"/>
          <p:cNvSpPr/>
          <p:nvPr/>
        </p:nvSpPr>
        <p:spPr>
          <a:xfrm>
            <a:off x="6022558" y="251942"/>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267976" y="590189"/>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61315"/>
            <a:ext cx="1149555" cy="338554"/>
          </a:xfrm>
          <a:prstGeom prst="rect">
            <a:avLst/>
          </a:prstGeom>
          <a:noFill/>
        </p:spPr>
        <p:txBody>
          <a:bodyPr wrap="square" rtlCol="0">
            <a:spAutoFit/>
          </a:bodyPr>
          <a:lstStyle/>
          <a:p>
            <a:pPr algn="ctr"/>
            <a:r>
              <a:rPr lang="fr-FR" sz="1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HARLEEBOOTS" panose="02000603000000000000" pitchFamily="2" charset="-34"/>
                <a:ea typeface="CHARLEEBOOTS" panose="02000603000000000000" pitchFamily="2" charset="-34"/>
                <a:cs typeface="CHARLEEBOOTS" panose="02000603000000000000" pitchFamily="2" charset="-34"/>
              </a:rPr>
              <a:t>Civilisation</a:t>
            </a:r>
            <a:endParaRPr lang="fr-FR" sz="1100" dirty="0">
              <a:ln w="12700">
                <a:noFill/>
                <a:prstDash val="solid"/>
              </a:ln>
              <a:latin typeface="CHARLEEBOOTS" panose="02000603000000000000" pitchFamily="2" charset="-34"/>
              <a:ea typeface="CHARLEEBOOTS" panose="02000603000000000000" pitchFamily="2" charset="-34"/>
              <a:cs typeface="CHARLEEBOOTS" panose="02000603000000000000" pitchFamily="2" charset="-34"/>
            </a:endParaRPr>
          </a:p>
        </p:txBody>
      </p:sp>
      <p:sp>
        <p:nvSpPr>
          <p:cNvPr id="30" name="ZoneTexte 29"/>
          <p:cNvSpPr txBox="1"/>
          <p:nvPr/>
        </p:nvSpPr>
        <p:spPr>
          <a:xfrm>
            <a:off x="6205303" y="590189"/>
            <a:ext cx="763357" cy="318072"/>
          </a:xfrm>
          <a:prstGeom prst="rect">
            <a:avLst/>
          </a:prstGeom>
          <a:noFill/>
        </p:spPr>
        <p:txBody>
          <a:bodyPr wrap="square" lIns="101636" tIns="50818" rIns="101636" bIns="50818" rtlCol="0">
            <a:spAutoFit/>
          </a:bodyPr>
          <a:lstStyle/>
          <a:p>
            <a:pPr algn="ctr"/>
            <a:r>
              <a:rPr lang="fr-FR" sz="1400" b="1" dirty="0">
                <a:latin typeface="CHARLEEBOOTS" panose="02000603000000000000" pitchFamily="2" charset="-34"/>
                <a:ea typeface="CHARLEEBOOTS" panose="02000603000000000000" pitchFamily="2" charset="-34"/>
                <a:cs typeface="CHARLEEBOOTS" panose="02000603000000000000" pitchFamily="2" charset="-34"/>
              </a:rPr>
              <a:t>Cycle 3</a:t>
            </a:r>
            <a:endParaRPr lang="fr-FR" sz="1600" b="1"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74" name="Rectangle à coins arrondis 73"/>
          <p:cNvSpPr/>
          <p:nvPr/>
        </p:nvSpPr>
        <p:spPr>
          <a:xfrm>
            <a:off x="175045" y="6474248"/>
            <a:ext cx="1633383" cy="2062102"/>
          </a:xfrm>
          <a:prstGeom prst="roundRect">
            <a:avLst>
              <a:gd name="adj" fmla="val 8487"/>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35" name="Rectangle 34"/>
          <p:cNvSpPr/>
          <p:nvPr/>
        </p:nvSpPr>
        <p:spPr>
          <a:xfrm>
            <a:off x="592246" y="6012582"/>
            <a:ext cx="2432364" cy="400110"/>
          </a:xfrm>
          <a:prstGeom prst="rect">
            <a:avLst/>
          </a:prstGeom>
        </p:spPr>
        <p:txBody>
          <a:bodyPr wrap="square">
            <a:spAutoFit/>
          </a:bodyPr>
          <a:lstStyle/>
          <a:p>
            <a:pPr lvl="0">
              <a:spcAft>
                <a:spcPts val="600"/>
              </a:spcAft>
            </a:pPr>
            <a:r>
              <a:rPr lang="fr-FR" dirty="0">
                <a:solidFill>
                  <a:srgbClr val="7030A0"/>
                </a:solidFill>
                <a:latin typeface="CHARLEEBOOTS" panose="02000603000000000000" pitchFamily="2" charset="-34"/>
                <a:ea typeface="CHARLEEBOOTS" panose="02000603000000000000" pitchFamily="2" charset="-34"/>
                <a:cs typeface="CHARLEEBOOTS" panose="02000603000000000000" pitchFamily="2" charset="-34"/>
              </a:rPr>
              <a:t>Saison des ouragans</a:t>
            </a:r>
          </a:p>
        </p:txBody>
      </p:sp>
      <p:sp>
        <p:nvSpPr>
          <p:cNvPr id="75" name="Larme 74"/>
          <p:cNvSpPr/>
          <p:nvPr/>
        </p:nvSpPr>
        <p:spPr>
          <a:xfrm>
            <a:off x="144289" y="6076649"/>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p:cNvSpPr txBox="1"/>
          <p:nvPr/>
        </p:nvSpPr>
        <p:spPr>
          <a:xfrm>
            <a:off x="175043" y="6031028"/>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2</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29" name="Rectangle 4"/>
          <p:cNvSpPr>
            <a:spLocks noChangeArrowheads="1"/>
          </p:cNvSpPr>
          <p:nvPr/>
        </p:nvSpPr>
        <p:spPr bwMode="auto">
          <a:xfrm>
            <a:off x="185536" y="1294602"/>
            <a:ext cx="4711281"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80000"/>
              </a:lnSpc>
              <a:spcBef>
                <a:spcPct val="0"/>
              </a:spcBef>
              <a:spcAft>
                <a:spcPts val="600"/>
              </a:spcAft>
              <a:buClrTx/>
              <a:buSzTx/>
              <a:buFontTx/>
              <a:buNone/>
              <a:tabLst/>
            </a:pPr>
            <a:r>
              <a:rPr kumimoji="0" lang="fr-FR" altLang="fr-FR" sz="1600" b="0" i="0" u="none" strike="noStrike" cap="none" normalizeH="0" baseline="0" dirty="0">
                <a:ln>
                  <a:noFill/>
                </a:ln>
                <a:solidFill>
                  <a:schemeClr val="tx1"/>
                </a:solidFill>
                <a:effectLst/>
                <a:latin typeface="KG Primary Italics" panose="02000506000000020003" pitchFamily="2" charset="0"/>
                <a:ea typeface="Times New Roman" pitchFamily="18" charset="0"/>
                <a:cs typeface="Arial" pitchFamily="34" charset="0"/>
              </a:rPr>
              <a:t>La saison d'automne commence traditionnellement par le jour férié "Labor Day" (jour du travail) au début de septembre et termine par le jour férié de "Thanksgiving Day" (action de grâce) à la fin de novembre. </a:t>
            </a:r>
          </a:p>
          <a:p>
            <a:pPr marL="0" marR="0" lvl="0" indent="0" defTabSz="914400" rtl="0" eaLnBrk="0" fontAlgn="base" latinLnBrk="0" hangingPunct="0">
              <a:lnSpc>
                <a:spcPct val="80000"/>
              </a:lnSpc>
              <a:spcBef>
                <a:spcPct val="0"/>
              </a:spcBef>
              <a:spcAft>
                <a:spcPts val="600"/>
              </a:spcAft>
              <a:buClrTx/>
              <a:buSzTx/>
              <a:buFontTx/>
              <a:buNone/>
              <a:tabLst/>
            </a:pPr>
            <a:r>
              <a:rPr kumimoji="0" lang="fr-FR" altLang="fr-FR" sz="1600" b="0" i="0" u="none" strike="noStrike" cap="none" normalizeH="0" baseline="0" dirty="0">
                <a:ln>
                  <a:noFill/>
                </a:ln>
                <a:solidFill>
                  <a:schemeClr val="tx1"/>
                </a:solidFill>
                <a:effectLst/>
                <a:latin typeface="KG Primary Italics" panose="02000506000000020003" pitchFamily="2" charset="0"/>
                <a:ea typeface="Times New Roman" pitchFamily="18" charset="0"/>
                <a:cs typeface="Arial" pitchFamily="34" charset="0"/>
              </a:rPr>
              <a:t>Labor Day signifie la fin de l'été et la fin des vacances scolaires de trois mois pour la plupart des enfants. Dans les états du nord les piscines ferment immédiatement après le week-end de Labor Day et la plupart des activités sportives d'été prennent fin. </a:t>
            </a:r>
          </a:p>
          <a:p>
            <a:pPr marL="0" marR="0" lvl="0" indent="0" defTabSz="914400" rtl="0" eaLnBrk="0" fontAlgn="base" latinLnBrk="0" hangingPunct="0">
              <a:lnSpc>
                <a:spcPct val="80000"/>
              </a:lnSpc>
              <a:spcBef>
                <a:spcPct val="0"/>
              </a:spcBef>
              <a:spcAft>
                <a:spcPts val="600"/>
              </a:spcAft>
              <a:buClrTx/>
              <a:buSzTx/>
              <a:buFontTx/>
              <a:buNone/>
              <a:tabLst/>
            </a:pPr>
            <a:r>
              <a:rPr kumimoji="0" lang="fr-FR" altLang="fr-FR" sz="1600" b="0" i="0" u="none" strike="noStrike" cap="none" normalizeH="0" baseline="0" dirty="0">
                <a:ln>
                  <a:noFill/>
                </a:ln>
                <a:solidFill>
                  <a:schemeClr val="tx1"/>
                </a:solidFill>
                <a:effectLst/>
                <a:latin typeface="KG Primary Italics" panose="02000506000000020003" pitchFamily="2" charset="0"/>
                <a:ea typeface="Times New Roman" pitchFamily="18" charset="0"/>
                <a:cs typeface="Arial" pitchFamily="34" charset="0"/>
              </a:rPr>
              <a:t>Ce jour férié est toujours célébré un lundi et les travailleurs ont un week-end prolongé. Il est souvent employé pour de dernières mini-vacances pour la famille avant que l'école ne recommence. </a:t>
            </a:r>
          </a:p>
          <a:p>
            <a:pPr marL="0" marR="0" lvl="0" indent="0" defTabSz="914400" rtl="0" eaLnBrk="0" fontAlgn="base" latinLnBrk="0" hangingPunct="0">
              <a:lnSpc>
                <a:spcPct val="80000"/>
              </a:lnSpc>
              <a:spcBef>
                <a:spcPct val="0"/>
              </a:spcBef>
              <a:spcAft>
                <a:spcPts val="600"/>
              </a:spcAft>
              <a:buClrTx/>
              <a:buSzTx/>
              <a:buFontTx/>
              <a:buNone/>
              <a:tabLst/>
            </a:pPr>
            <a:r>
              <a:rPr kumimoji="0" lang="fr-FR" altLang="fr-FR" sz="1600" b="0" i="0" u="none" strike="noStrike" cap="none" normalizeH="0" baseline="0" dirty="0">
                <a:ln>
                  <a:noFill/>
                </a:ln>
                <a:solidFill>
                  <a:schemeClr val="tx1"/>
                </a:solidFill>
                <a:effectLst/>
                <a:latin typeface="KG Primary Italics" panose="02000506000000020003" pitchFamily="2" charset="0"/>
                <a:ea typeface="Times New Roman" pitchFamily="18" charset="0"/>
                <a:cs typeface="Arial" pitchFamily="34" charset="0"/>
              </a:rPr>
              <a:t>Les pique-niques et des barbecues à l'extérieur sont une activité préférée ce jour-là. </a:t>
            </a:r>
            <a:endParaRPr kumimoji="0" lang="fr-FR" altLang="fr-FR" sz="1600" b="0" i="0" u="none" strike="noStrike" cap="none" normalizeH="0" baseline="0" dirty="0">
              <a:ln>
                <a:noFill/>
              </a:ln>
              <a:solidFill>
                <a:schemeClr val="tx1"/>
              </a:solidFill>
              <a:effectLst/>
              <a:latin typeface="KG Primary Italics" panose="02000506000000020003" pitchFamily="2" charset="0"/>
              <a:cs typeface="Arial"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057" y="1073819"/>
            <a:ext cx="1900303" cy="3498603"/>
          </a:xfrm>
          <a:prstGeom prst="roundRect">
            <a:avLst>
              <a:gd name="adj" fmla="val 63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24624"/>
          <a:stretch/>
        </p:blipFill>
        <p:spPr bwMode="auto">
          <a:xfrm>
            <a:off x="1987056" y="6466234"/>
            <a:ext cx="2075107" cy="2062104"/>
          </a:xfrm>
          <a:prstGeom prst="roundRect">
            <a:avLst>
              <a:gd name="adj" fmla="val 833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185536" y="6474247"/>
            <a:ext cx="1622892" cy="2062103"/>
          </a:xfrm>
          <a:prstGeom prst="rect">
            <a:avLst/>
          </a:prstGeom>
        </p:spPr>
        <p:txBody>
          <a:bodyPr wrap="square">
            <a:spAutoFit/>
          </a:bodyPr>
          <a:lstStyle/>
          <a:p>
            <a:pPr lvl="0">
              <a:lnSpc>
                <a:spcPct val="80000"/>
              </a:lnSpc>
              <a:spcAft>
                <a:spcPts val="600"/>
              </a:spcAft>
            </a:pPr>
            <a:r>
              <a:rPr lang="fr-FR" sz="1600" dirty="0">
                <a:solidFill>
                  <a:prstClr val="black"/>
                </a:solidFill>
                <a:latin typeface="KG Primary Italics" panose="02000506000000020003" pitchFamily="2" charset="0"/>
              </a:rPr>
              <a:t>Le long de la partie sud de la côte atlantique et autour du Golfe du Mexique l'automne peut apporter de dangereuses tempêtes appelées "Hurricanes" (ouragans). </a:t>
            </a:r>
          </a:p>
        </p:txBody>
      </p:sp>
      <p:pic>
        <p:nvPicPr>
          <p:cNvPr id="1034"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7600" t="4196" r="8965" b="4546"/>
          <a:stretch/>
        </p:blipFill>
        <p:spPr bwMode="auto">
          <a:xfrm>
            <a:off x="4264531" y="6474248"/>
            <a:ext cx="2923555" cy="2102423"/>
          </a:xfrm>
          <a:prstGeom prst="roundRect">
            <a:avLst>
              <a:gd name="adj" fmla="val 1168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ZoneTexte 32"/>
          <p:cNvSpPr txBox="1"/>
          <p:nvPr/>
        </p:nvSpPr>
        <p:spPr>
          <a:xfrm>
            <a:off x="185536" y="4771023"/>
            <a:ext cx="6986577" cy="1169551"/>
          </a:xfrm>
          <a:prstGeom prst="rect">
            <a:avLst/>
          </a:prstGeom>
          <a:noFill/>
        </p:spPr>
        <p:txBody>
          <a:bodyPr wrap="square" rtlCol="0">
            <a:spAutoFit/>
          </a:bodyPr>
          <a:lstStyle/>
          <a:p>
            <a:r>
              <a:rPr lang="fr-FR" sz="1000" dirty="0">
                <a:latin typeface="Short Stack" panose="02010500040000000007" pitchFamily="2" charset="0"/>
              </a:rPr>
              <a:t>1) Quand commence et finit l’automne aux Etats-Unis ?  __________________________________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____________________________________________________________________________________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2) Que signifie Labor Day ? ____________________________________________________________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3) Quel jour de la semaine est toujours le Labor Day ? ____________________________________</a:t>
            </a:r>
          </a:p>
        </p:txBody>
      </p:sp>
      <p:sp>
        <p:nvSpPr>
          <p:cNvPr id="59" name="ZoneTexte 58"/>
          <p:cNvSpPr txBox="1"/>
          <p:nvPr/>
        </p:nvSpPr>
        <p:spPr>
          <a:xfrm>
            <a:off x="201509" y="8720687"/>
            <a:ext cx="6986577" cy="1477328"/>
          </a:xfrm>
          <a:prstGeom prst="rect">
            <a:avLst/>
          </a:prstGeom>
          <a:noFill/>
        </p:spPr>
        <p:txBody>
          <a:bodyPr wrap="square" rtlCol="0">
            <a:spAutoFit/>
          </a:bodyPr>
          <a:lstStyle/>
          <a:p>
            <a:r>
              <a:rPr lang="fr-FR" sz="1000" dirty="0">
                <a:latin typeface="Short Stack" panose="02010500040000000007" pitchFamily="2" charset="0"/>
              </a:rPr>
              <a:t>1) Comment dit-on « ouragan » en anglais ?  ____________________________________________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2) Dans quel partie des Etats-Unis ont surtout lieux ces tempêtes ? </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____________________________________________________________________________________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3) Comment s’appellent les tempêtes sur la côte est de l’Asie ? 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Et celles autour de l’Australie ainsi que dans l’océan Indien ? _____________________________</a:t>
            </a:r>
          </a:p>
        </p:txBody>
      </p:sp>
      <p:sp>
        <p:nvSpPr>
          <p:cNvPr id="3" name="Rectangle 2">
            <a:extLst>
              <a:ext uri="{FF2B5EF4-FFF2-40B4-BE49-F238E27FC236}">
                <a16:creationId xmlns:a16="http://schemas.microsoft.com/office/drawing/2014/main" id="{A5F3D087-A062-36C7-DB4F-BA201502A2C8}"/>
              </a:ext>
            </a:extLst>
          </p:cNvPr>
          <p:cNvSpPr/>
          <p:nvPr/>
        </p:nvSpPr>
        <p:spPr>
          <a:xfrm>
            <a:off x="1608078" y="7949"/>
            <a:ext cx="4140694" cy="656626"/>
          </a:xfrm>
          <a:prstGeom prst="rect">
            <a:avLst/>
          </a:prstGeom>
          <a:noFill/>
        </p:spPr>
        <p:txBody>
          <a:bodyPr wrap="none" lIns="101636" tIns="50818" rIns="101636" bIns="50818">
            <a:spAutoFit/>
          </a:bodyPr>
          <a:lstStyle/>
          <a:p>
            <a:pPr algn="ctr"/>
            <a:r>
              <a:rPr lang="fr-FR" sz="3600" b="1" dirty="0">
                <a:ln w="19050" cmpd="sng">
                  <a:noFill/>
                  <a:prstDash val="solid"/>
                </a:ln>
                <a:solidFill>
                  <a:srgbClr val="FFFFFF"/>
                </a:solidFill>
                <a:effectLst>
                  <a:outerShdw blurRad="50800" dist="38100" dir="2700000" algn="tl" rotWithShape="0">
                    <a:prstClr val="black">
                      <a:alpha val="40000"/>
                    </a:prstClr>
                  </a:outerShdw>
                </a:effectLst>
                <a:latin typeface="Love Taking" panose="02000500000000000000" pitchFamily="2" charset="0"/>
                <a:ea typeface="Chewy" panose="02000000000000000000" pitchFamily="2" charset="0"/>
                <a:cs typeface="CHARLEEBOOTS" panose="02000603000000000000" pitchFamily="2" charset="-34"/>
              </a:rPr>
              <a:t>L’automne aux usa</a:t>
            </a:r>
          </a:p>
        </p:txBody>
      </p:sp>
      <p:sp>
        <p:nvSpPr>
          <p:cNvPr id="5" name="ZoneTexte 4">
            <a:extLst>
              <a:ext uri="{FF2B5EF4-FFF2-40B4-BE49-F238E27FC236}">
                <a16:creationId xmlns:a16="http://schemas.microsoft.com/office/drawing/2014/main" id="{027C6CA1-798A-9167-477F-2CE9FFEA12E6}"/>
              </a:ext>
            </a:extLst>
          </p:cNvPr>
          <p:cNvSpPr txBox="1"/>
          <p:nvPr/>
        </p:nvSpPr>
        <p:spPr>
          <a:xfrm>
            <a:off x="5433284" y="10210768"/>
            <a:ext cx="1954197" cy="246221"/>
          </a:xfrm>
          <a:prstGeom prst="rect">
            <a:avLst/>
          </a:prstGeom>
          <a:noFill/>
        </p:spPr>
        <p:txBody>
          <a:bodyPr wrap="square" rtlCol="0">
            <a:spAutoFit/>
          </a:bodyPr>
          <a:lstStyle/>
          <a:p>
            <a:pPr algn="r"/>
            <a:r>
              <a:rPr lang="fr-FR" sz="1000" dirty="0">
                <a:latin typeface="Dreaming Outloud Script Pro" panose="03050502040304050704" pitchFamily="66" charset="77"/>
                <a:cs typeface="Dreaming Outloud Script Pro" panose="03050502040304050704" pitchFamily="66" charset="77"/>
              </a:rPr>
              <a:t>La Trousse de </a:t>
            </a:r>
            <a:r>
              <a:rPr lang="fr-FR" sz="1000" dirty="0" err="1">
                <a:latin typeface="Dreaming Outloud Script Pro" panose="03050502040304050704" pitchFamily="66" charset="77"/>
                <a:cs typeface="Dreaming Outloud Script Pro" panose="03050502040304050704" pitchFamily="66" charset="77"/>
              </a:rPr>
              <a:t>Sobelle</a:t>
            </a:r>
            <a:endParaRPr lang="fr-FR" sz="1000" dirty="0">
              <a:latin typeface="Dreaming Outloud Script Pro" panose="03050502040304050704" pitchFamily="66" charset="77"/>
              <a:cs typeface="Dreaming Outloud Script Pro" panose="03050502040304050704" pitchFamily="66" charset="77"/>
            </a:endParaRPr>
          </a:p>
        </p:txBody>
      </p:sp>
    </p:spTree>
    <p:extLst>
      <p:ext uri="{BB962C8B-B14F-4D97-AF65-F5344CB8AC3E}">
        <p14:creationId xmlns:p14="http://schemas.microsoft.com/office/powerpoint/2010/main" val="311869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arme 7"/>
          <p:cNvSpPr/>
          <p:nvPr/>
        </p:nvSpPr>
        <p:spPr>
          <a:xfrm>
            <a:off x="4464768" y="886374"/>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912724" y="802653"/>
            <a:ext cx="2072324" cy="410405"/>
          </a:xfrm>
          <a:prstGeom prst="rect">
            <a:avLst/>
          </a:prstGeom>
          <a:noFill/>
        </p:spPr>
        <p:txBody>
          <a:bodyPr wrap="square" lIns="101636" tIns="50818" rIns="101636" bIns="50818" rtlCol="0">
            <a:spAutoFit/>
          </a:bodyPr>
          <a:lstStyle/>
          <a:p>
            <a:r>
              <a:rPr lang="fr-FR" dirty="0">
                <a:solidFill>
                  <a:srgbClr val="7030A0"/>
                </a:solidFill>
                <a:latin typeface="CHARLEEBOOTS" panose="02000603000000000000" pitchFamily="2" charset="-34"/>
                <a:ea typeface="CHARLEEBOOTS" panose="02000603000000000000" pitchFamily="2" charset="-34"/>
                <a:cs typeface="CHARLEEBOOTS" panose="02000603000000000000" pitchFamily="2" charset="-34"/>
              </a:rPr>
              <a:t>Le sport</a:t>
            </a:r>
          </a:p>
        </p:txBody>
      </p:sp>
      <p:sp>
        <p:nvSpPr>
          <p:cNvPr id="11" name="ZoneTexte 10"/>
          <p:cNvSpPr txBox="1"/>
          <p:nvPr/>
        </p:nvSpPr>
        <p:spPr>
          <a:xfrm>
            <a:off x="4495522" y="840753"/>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3</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25" name="Rectangle à coins arrondis 24"/>
          <p:cNvSpPr/>
          <p:nvPr/>
        </p:nvSpPr>
        <p:spPr>
          <a:xfrm>
            <a:off x="4480152" y="1260054"/>
            <a:ext cx="2576905" cy="3422800"/>
          </a:xfrm>
          <a:prstGeom prst="roundRect">
            <a:avLst>
              <a:gd name="adj" fmla="val 4429"/>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74" name="Rectangle à coins arrondis 73"/>
          <p:cNvSpPr/>
          <p:nvPr/>
        </p:nvSpPr>
        <p:spPr>
          <a:xfrm>
            <a:off x="175045" y="6330231"/>
            <a:ext cx="4524103" cy="3911141"/>
          </a:xfrm>
          <a:prstGeom prst="roundRect">
            <a:avLst>
              <a:gd name="adj" fmla="val 4437"/>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31" name="Rectangle 30"/>
          <p:cNvSpPr/>
          <p:nvPr/>
        </p:nvSpPr>
        <p:spPr>
          <a:xfrm>
            <a:off x="4495525" y="1274613"/>
            <a:ext cx="2561532" cy="3408241"/>
          </a:xfrm>
          <a:prstGeom prst="rect">
            <a:avLst/>
          </a:prstGeom>
        </p:spPr>
        <p:txBody>
          <a:bodyPr wrap="square">
            <a:spAutoFit/>
          </a:bodyPr>
          <a:lstStyle/>
          <a:p>
            <a:pPr>
              <a:lnSpc>
                <a:spcPct val="80000"/>
              </a:lnSpc>
              <a:spcAft>
                <a:spcPts val="600"/>
              </a:spcAft>
            </a:pPr>
            <a:r>
              <a:rPr lang="fr-FR" sz="1600" dirty="0">
                <a:latin typeface="KG Primary Italics" panose="02000506000000020003" pitchFamily="2" charset="0"/>
              </a:rPr>
              <a:t>La saison de baseball touche à sa fin et les équipes de base-ball professionnel commencent leurs éliminatoires en vue des "World </a:t>
            </a:r>
            <a:r>
              <a:rPr lang="fr-FR" sz="1600" dirty="0" err="1">
                <a:latin typeface="KG Primary Italics" panose="02000506000000020003" pitchFamily="2" charset="0"/>
              </a:rPr>
              <a:t>Series</a:t>
            </a:r>
            <a:r>
              <a:rPr lang="fr-FR" sz="1600" dirty="0">
                <a:latin typeface="KG Primary Italics" panose="02000506000000020003" pitchFamily="2" charset="0"/>
              </a:rPr>
              <a:t>". </a:t>
            </a:r>
          </a:p>
          <a:p>
            <a:pPr>
              <a:lnSpc>
                <a:spcPct val="80000"/>
              </a:lnSpc>
              <a:spcAft>
                <a:spcPts val="600"/>
              </a:spcAft>
            </a:pPr>
            <a:r>
              <a:rPr lang="fr-FR" sz="1600" dirty="0">
                <a:latin typeface="KG Primary Italics" panose="02000506000000020003" pitchFamily="2" charset="0"/>
              </a:rPr>
              <a:t>La saison du football américain commence. Chaque week-end, des équipes de lycée et d'universités partout aux États-Unis s'engagent dans des parties locales. </a:t>
            </a:r>
          </a:p>
          <a:p>
            <a:pPr>
              <a:lnSpc>
                <a:spcPct val="80000"/>
              </a:lnSpc>
              <a:spcAft>
                <a:spcPts val="600"/>
              </a:spcAft>
            </a:pPr>
            <a:r>
              <a:rPr lang="fr-FR" sz="1600" dirty="0">
                <a:latin typeface="KG Primary Italics" panose="02000506000000020003" pitchFamily="2" charset="0"/>
              </a:rPr>
              <a:t>Les dimanches après midis, partout dans le pays les postes de télévision se mettent sur les jeux professionnels de la National Football League. </a:t>
            </a:r>
          </a:p>
        </p:txBody>
      </p:sp>
      <p:sp>
        <p:nvSpPr>
          <p:cNvPr id="35" name="Rectangle 34"/>
          <p:cNvSpPr/>
          <p:nvPr/>
        </p:nvSpPr>
        <p:spPr>
          <a:xfrm>
            <a:off x="592246" y="5868566"/>
            <a:ext cx="2432364" cy="400110"/>
          </a:xfrm>
          <a:prstGeom prst="rect">
            <a:avLst/>
          </a:prstGeom>
        </p:spPr>
        <p:txBody>
          <a:bodyPr wrap="square">
            <a:spAutoFit/>
          </a:bodyPr>
          <a:lstStyle/>
          <a:p>
            <a:pPr lvl="0">
              <a:spcAft>
                <a:spcPts val="600"/>
              </a:spcAft>
            </a:pPr>
            <a:r>
              <a:rPr lang="fr-FR" dirty="0">
                <a:solidFill>
                  <a:srgbClr val="7030A0"/>
                </a:solidFill>
                <a:latin typeface="CHARLEEBOOTS" panose="02000603000000000000" pitchFamily="2" charset="-34"/>
                <a:ea typeface="CHARLEEBOOTS" panose="02000603000000000000" pitchFamily="2" charset="-34"/>
                <a:cs typeface="CHARLEEBOOTS" panose="02000603000000000000" pitchFamily="2" charset="-34"/>
              </a:rPr>
              <a:t>Halloween</a:t>
            </a:r>
            <a:endParaRPr lang="fr-FR" sz="2400" dirty="0">
              <a:solidFill>
                <a:srgbClr val="7030A0"/>
              </a:solidFill>
              <a:latin typeface="CHARLEEBOOTS" panose="02000603000000000000" pitchFamily="2" charset="-34"/>
              <a:ea typeface="CHARLEEBOOTS" panose="02000603000000000000" pitchFamily="2" charset="-34"/>
              <a:cs typeface="CHARLEEBOOTS" panose="02000603000000000000" pitchFamily="2" charset="-34"/>
            </a:endParaRPr>
          </a:p>
        </p:txBody>
      </p:sp>
      <p:sp>
        <p:nvSpPr>
          <p:cNvPr id="75" name="Larme 74"/>
          <p:cNvSpPr/>
          <p:nvPr/>
        </p:nvSpPr>
        <p:spPr>
          <a:xfrm>
            <a:off x="144289" y="5932633"/>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p:cNvSpPr txBox="1"/>
          <p:nvPr/>
        </p:nvSpPr>
        <p:spPr>
          <a:xfrm>
            <a:off x="175043" y="5887012"/>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4</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32" name="Rectangle 31"/>
          <p:cNvSpPr/>
          <p:nvPr/>
        </p:nvSpPr>
        <p:spPr>
          <a:xfrm>
            <a:off x="201779" y="6372622"/>
            <a:ext cx="4551022" cy="3868751"/>
          </a:xfrm>
          <a:prstGeom prst="rect">
            <a:avLst/>
          </a:prstGeom>
        </p:spPr>
        <p:txBody>
          <a:bodyPr wrap="square">
            <a:spAutoFit/>
          </a:bodyPr>
          <a:lstStyle/>
          <a:p>
            <a:pPr>
              <a:lnSpc>
                <a:spcPct val="80000"/>
              </a:lnSpc>
              <a:spcAft>
                <a:spcPts val="600"/>
              </a:spcAft>
            </a:pPr>
            <a:r>
              <a:rPr lang="fr-FR" sz="1600" dirty="0">
                <a:latin typeface="KG Primary Italics" panose="02000506000000020003" pitchFamily="2" charset="0"/>
              </a:rPr>
              <a:t>Halloween est toujours célébré le 31 octobre. Dans tout le pays les enfants se déguisent et visitent toutes les maisons de leur voisinage pour recevoir des friandises et sucreries. Les jardins devant beaucoup de maisons sont décorés de sorcières, des fantômes, des squelettes et de visages géants taillés dans des potirons et illuminés, appelés "jack-o-</a:t>
            </a:r>
            <a:r>
              <a:rPr lang="fr-FR" sz="1600" dirty="0" err="1">
                <a:latin typeface="KG Primary Italics" panose="02000506000000020003" pitchFamily="2" charset="0"/>
              </a:rPr>
              <a:t>lanterns</a:t>
            </a:r>
            <a:r>
              <a:rPr lang="fr-FR" sz="1600" dirty="0">
                <a:latin typeface="KG Primary Italics" panose="02000506000000020003" pitchFamily="2" charset="0"/>
              </a:rPr>
              <a:t>". </a:t>
            </a:r>
          </a:p>
          <a:p>
            <a:pPr>
              <a:lnSpc>
                <a:spcPct val="80000"/>
              </a:lnSpc>
              <a:spcAft>
                <a:spcPts val="600"/>
              </a:spcAft>
            </a:pPr>
            <a:r>
              <a:rPr lang="fr-FR" sz="1600" dirty="0">
                <a:latin typeface="KG Primary Italics" panose="02000506000000020003" pitchFamily="2" charset="0"/>
              </a:rPr>
              <a:t>Les jours précédant Halloween, chaque ville et village tient une parade avec beaucoup d'enfants et parfois quelques adultes déguisés marchant au pas par les rues. On attribue des prix au meilleur déguisement. </a:t>
            </a:r>
          </a:p>
          <a:p>
            <a:pPr>
              <a:lnSpc>
                <a:spcPct val="80000"/>
              </a:lnSpc>
              <a:spcAft>
                <a:spcPts val="600"/>
              </a:spcAft>
            </a:pPr>
            <a:r>
              <a:rPr lang="fr-FR" sz="1600" dirty="0">
                <a:latin typeface="KG Primary Italics" panose="02000506000000020003" pitchFamily="2" charset="0"/>
              </a:rPr>
              <a:t>Les parades les plus célèbres sont tenues à San Francisco  et à New York où les résidants défilent dans des costumes incroyablement extravagants. </a:t>
            </a:r>
          </a:p>
          <a:p>
            <a:pPr>
              <a:lnSpc>
                <a:spcPct val="80000"/>
              </a:lnSpc>
              <a:spcAft>
                <a:spcPts val="600"/>
              </a:spcAft>
            </a:pPr>
            <a:r>
              <a:rPr lang="fr-FR" sz="1600" dirty="0">
                <a:latin typeface="KG Primary Italics" panose="02000506000000020003" pitchFamily="2" charset="0"/>
              </a:rPr>
              <a:t>Le 30 octobre est connu comme nuit du diable quand les gens qui n'ont pas été gentils envers les enfants du voisinage peuvent trouver les buissons de leurs jardins décorés de papier de toilette ou leurs fenêtres couvertes de savon. </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7879" y="1084420"/>
            <a:ext cx="2466975" cy="1847850"/>
          </a:xfrm>
          <a:prstGeom prst="roundRect">
            <a:avLst>
              <a:gd name="adj" fmla="val 12543"/>
            </a:avLst>
          </a:prstGeom>
          <a:ln w="9525">
            <a:solidFill>
              <a:schemeClr val="accent4"/>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376537" y="828006"/>
            <a:ext cx="1944216" cy="1305605"/>
          </a:xfrm>
          <a:prstGeom prst="roundRect">
            <a:avLst>
              <a:gd name="adj" fmla="val 16667"/>
            </a:avLst>
          </a:prstGeom>
          <a:ln w="9525">
            <a:solidFill>
              <a:schemeClr val="accent4"/>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3" name="ZoneTexte 2"/>
          <p:cNvSpPr txBox="1"/>
          <p:nvPr/>
        </p:nvSpPr>
        <p:spPr>
          <a:xfrm>
            <a:off x="499690" y="1146366"/>
            <a:ext cx="1236534" cy="369332"/>
          </a:xfrm>
          <a:prstGeom prst="rect">
            <a:avLst/>
          </a:prstGeom>
          <a:noFill/>
        </p:spPr>
        <p:txBody>
          <a:bodyPr wrap="square" rtlCol="0">
            <a:spAutoFit/>
          </a:bodyPr>
          <a:lstStyle/>
          <a:p>
            <a:r>
              <a:rPr lang="fr-FR" sz="1800" dirty="0">
                <a:solidFill>
                  <a:schemeClr val="bg1"/>
                </a:solidFill>
                <a:latin typeface="KG Primary Italics" panose="02000506000000020003" pitchFamily="2" charset="0"/>
              </a:rPr>
              <a:t>Baseball</a:t>
            </a:r>
          </a:p>
        </p:txBody>
      </p:sp>
      <p:pic>
        <p:nvPicPr>
          <p:cNvPr id="2052" name="Picture 4"/>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t="16729"/>
          <a:stretch/>
        </p:blipFill>
        <p:spPr bwMode="auto">
          <a:xfrm>
            <a:off x="1422628" y="3090076"/>
            <a:ext cx="2874362" cy="1592777"/>
          </a:xfrm>
          <a:prstGeom prst="roundRect">
            <a:avLst>
              <a:gd name="adj" fmla="val 9491"/>
            </a:avLst>
          </a:prstGeom>
          <a:ln w="9525">
            <a:solidFill>
              <a:schemeClr val="accent4"/>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33" name="ZoneTexte 32"/>
          <p:cNvSpPr txBox="1"/>
          <p:nvPr/>
        </p:nvSpPr>
        <p:spPr>
          <a:xfrm>
            <a:off x="3024610" y="2556198"/>
            <a:ext cx="1236534" cy="547201"/>
          </a:xfrm>
          <a:prstGeom prst="rect">
            <a:avLst/>
          </a:prstGeom>
          <a:noFill/>
        </p:spPr>
        <p:txBody>
          <a:bodyPr wrap="square" rtlCol="0">
            <a:spAutoFit/>
          </a:bodyPr>
          <a:lstStyle/>
          <a:p>
            <a:pPr algn="ctr">
              <a:lnSpc>
                <a:spcPct val="80000"/>
              </a:lnSpc>
            </a:pPr>
            <a:r>
              <a:rPr lang="fr-FR" sz="1800" dirty="0">
                <a:latin typeface="KG Primary Italics" panose="02000506000000020003" pitchFamily="2" charset="0"/>
              </a:rPr>
              <a:t>Football américain</a:t>
            </a:r>
          </a:p>
        </p:txBody>
      </p:sp>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879" y="3223959"/>
            <a:ext cx="1038096" cy="132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ZoneTexte 33"/>
          <p:cNvSpPr txBox="1"/>
          <p:nvPr/>
        </p:nvSpPr>
        <p:spPr>
          <a:xfrm>
            <a:off x="185536" y="4915039"/>
            <a:ext cx="6986577" cy="861774"/>
          </a:xfrm>
          <a:prstGeom prst="rect">
            <a:avLst/>
          </a:prstGeom>
          <a:noFill/>
        </p:spPr>
        <p:txBody>
          <a:bodyPr wrap="square" rtlCol="0">
            <a:spAutoFit/>
          </a:bodyPr>
          <a:lstStyle/>
          <a:p>
            <a:r>
              <a:rPr lang="fr-FR" sz="1000" dirty="0">
                <a:latin typeface="Short Stack" panose="02010500040000000007" pitchFamily="2" charset="0"/>
              </a:rPr>
              <a:t>1) Quels sont les sports les plus importants aux Etats-Unis ?  </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____________________________________________________________________________________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2) Quand commence la saison du football américain ?____________________________________</a:t>
            </a:r>
          </a:p>
        </p:txBody>
      </p:sp>
      <p:pic>
        <p:nvPicPr>
          <p:cNvPr id="36" name="Picture 5"/>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r="7575"/>
          <a:stretch/>
        </p:blipFill>
        <p:spPr bwMode="auto">
          <a:xfrm>
            <a:off x="4912725" y="6084590"/>
            <a:ext cx="2246614" cy="1820712"/>
          </a:xfrm>
          <a:prstGeom prst="roundRect">
            <a:avLst>
              <a:gd name="adj" fmla="val 717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r="21981"/>
          <a:stretch/>
        </p:blipFill>
        <p:spPr bwMode="auto">
          <a:xfrm>
            <a:off x="4912726" y="8121326"/>
            <a:ext cx="2259388" cy="1927131"/>
          </a:xfrm>
          <a:prstGeom prst="roundRect">
            <a:avLst>
              <a:gd name="adj" fmla="val 106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rganigramme : Document 66">
            <a:extLst>
              <a:ext uri="{FF2B5EF4-FFF2-40B4-BE49-F238E27FC236}">
                <a16:creationId xmlns:a16="http://schemas.microsoft.com/office/drawing/2014/main" id="{DFFDCDF6-109B-01A1-3F4B-32987696A847}"/>
              </a:ext>
            </a:extLst>
          </p:cNvPr>
          <p:cNvSpPr/>
          <p:nvPr/>
        </p:nvSpPr>
        <p:spPr>
          <a:xfrm>
            <a:off x="0" y="0"/>
            <a:ext cx="7345363" cy="765082"/>
          </a:xfrm>
          <a:prstGeom prst="flowChartDocumen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7" name="Ellipse 6">
            <a:extLst>
              <a:ext uri="{FF2B5EF4-FFF2-40B4-BE49-F238E27FC236}">
                <a16:creationId xmlns:a16="http://schemas.microsoft.com/office/drawing/2014/main" id="{35592882-FEE0-A8FC-6C97-763B7E209FBC}"/>
              </a:ext>
            </a:extLst>
          </p:cNvPr>
          <p:cNvSpPr/>
          <p:nvPr/>
        </p:nvSpPr>
        <p:spPr>
          <a:xfrm>
            <a:off x="82967" y="152470"/>
            <a:ext cx="1270068" cy="479247"/>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9" name="Rectangle 8">
            <a:extLst>
              <a:ext uri="{FF2B5EF4-FFF2-40B4-BE49-F238E27FC236}">
                <a16:creationId xmlns:a16="http://schemas.microsoft.com/office/drawing/2014/main" id="{013F55A7-54BD-8741-C049-F8097C36D9A7}"/>
              </a:ext>
            </a:extLst>
          </p:cNvPr>
          <p:cNvSpPr/>
          <p:nvPr/>
        </p:nvSpPr>
        <p:spPr>
          <a:xfrm>
            <a:off x="144289" y="170965"/>
            <a:ext cx="1190003" cy="410405"/>
          </a:xfrm>
          <a:prstGeom prst="rect">
            <a:avLst/>
          </a:prstGeom>
        </p:spPr>
        <p:txBody>
          <a:bodyPr wrap="square" lIns="101636" tIns="50818" rIns="101636" bIns="50818">
            <a:spAutoFit/>
          </a:bodyPr>
          <a:lstStyle/>
          <a:p>
            <a:pPr lvl="0" algn="ctr"/>
            <a:r>
              <a:rPr lang="fr-FR" dirty="0">
                <a:solidFill>
                  <a:schemeClr val="accent4"/>
                </a:solidFill>
                <a:effectLst>
                  <a:outerShdw blurRad="38100" dist="38100" dir="2700000" algn="tl">
                    <a:srgbClr val="000000">
                      <a:alpha val="43137"/>
                    </a:srgbClr>
                  </a:outerShdw>
                </a:effectLst>
                <a:latin typeface="CHARLEEBOOTS" panose="02000603000000000000" pitchFamily="2" charset="-34"/>
                <a:ea typeface="CHARLEEBOOTS" panose="02000603000000000000" pitchFamily="2" charset="-34"/>
                <a:cs typeface="CHARLEEBOOTS" panose="02000603000000000000" pitchFamily="2" charset="-34"/>
              </a:rPr>
              <a:t>Anglais 2 </a:t>
            </a:r>
          </a:p>
        </p:txBody>
      </p:sp>
      <p:sp>
        <p:nvSpPr>
          <p:cNvPr id="12" name="Rectangle à coins arrondis 64">
            <a:extLst>
              <a:ext uri="{FF2B5EF4-FFF2-40B4-BE49-F238E27FC236}">
                <a16:creationId xmlns:a16="http://schemas.microsoft.com/office/drawing/2014/main" id="{A76FFE9C-DE92-EB25-B896-24D67C0F79B5}"/>
              </a:ext>
            </a:extLst>
          </p:cNvPr>
          <p:cNvSpPr/>
          <p:nvPr/>
        </p:nvSpPr>
        <p:spPr>
          <a:xfrm>
            <a:off x="6022558" y="251942"/>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7">
            <a:extLst>
              <a:ext uri="{FF2B5EF4-FFF2-40B4-BE49-F238E27FC236}">
                <a16:creationId xmlns:a16="http://schemas.microsoft.com/office/drawing/2014/main" id="{4324F4FF-2FAD-7B9C-1858-DEF5D6D917D9}"/>
              </a:ext>
            </a:extLst>
          </p:cNvPr>
          <p:cNvSpPr/>
          <p:nvPr/>
        </p:nvSpPr>
        <p:spPr>
          <a:xfrm>
            <a:off x="6267976" y="590189"/>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4" name="ZoneTexte 13">
            <a:extLst>
              <a:ext uri="{FF2B5EF4-FFF2-40B4-BE49-F238E27FC236}">
                <a16:creationId xmlns:a16="http://schemas.microsoft.com/office/drawing/2014/main" id="{3DE25927-28E6-E4F6-9550-C10EB46A3923}"/>
              </a:ext>
            </a:extLst>
          </p:cNvPr>
          <p:cNvSpPr txBox="1"/>
          <p:nvPr/>
        </p:nvSpPr>
        <p:spPr>
          <a:xfrm>
            <a:off x="6038531" y="261315"/>
            <a:ext cx="1149555" cy="338554"/>
          </a:xfrm>
          <a:prstGeom prst="rect">
            <a:avLst/>
          </a:prstGeom>
          <a:noFill/>
        </p:spPr>
        <p:txBody>
          <a:bodyPr wrap="square" rtlCol="0">
            <a:spAutoFit/>
          </a:bodyPr>
          <a:lstStyle/>
          <a:p>
            <a:pPr algn="ctr"/>
            <a:r>
              <a:rPr lang="fr-FR" sz="1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HARLEEBOOTS" panose="02000603000000000000" pitchFamily="2" charset="-34"/>
                <a:ea typeface="CHARLEEBOOTS" panose="02000603000000000000" pitchFamily="2" charset="-34"/>
                <a:cs typeface="CHARLEEBOOTS" panose="02000603000000000000" pitchFamily="2" charset="-34"/>
              </a:rPr>
              <a:t>Civilisation</a:t>
            </a:r>
            <a:endParaRPr lang="fr-FR" sz="1100" dirty="0">
              <a:ln w="12700">
                <a:noFill/>
                <a:prstDash val="solid"/>
              </a:ln>
              <a:latin typeface="CHARLEEBOOTS" panose="02000603000000000000" pitchFamily="2" charset="-34"/>
              <a:ea typeface="CHARLEEBOOTS" panose="02000603000000000000" pitchFamily="2" charset="-34"/>
              <a:cs typeface="CHARLEEBOOTS" panose="02000603000000000000" pitchFamily="2" charset="-34"/>
            </a:endParaRPr>
          </a:p>
        </p:txBody>
      </p:sp>
      <p:sp>
        <p:nvSpPr>
          <p:cNvPr id="15" name="ZoneTexte 14">
            <a:extLst>
              <a:ext uri="{FF2B5EF4-FFF2-40B4-BE49-F238E27FC236}">
                <a16:creationId xmlns:a16="http://schemas.microsoft.com/office/drawing/2014/main" id="{BE394ABD-861C-C57E-9534-9C9ED4F4EED6}"/>
              </a:ext>
            </a:extLst>
          </p:cNvPr>
          <p:cNvSpPr txBox="1"/>
          <p:nvPr/>
        </p:nvSpPr>
        <p:spPr>
          <a:xfrm>
            <a:off x="6205303" y="590189"/>
            <a:ext cx="763357" cy="318072"/>
          </a:xfrm>
          <a:prstGeom prst="rect">
            <a:avLst/>
          </a:prstGeom>
          <a:noFill/>
        </p:spPr>
        <p:txBody>
          <a:bodyPr wrap="square" lIns="101636" tIns="50818" rIns="101636" bIns="50818" rtlCol="0">
            <a:spAutoFit/>
          </a:bodyPr>
          <a:lstStyle/>
          <a:p>
            <a:pPr algn="ctr"/>
            <a:r>
              <a:rPr lang="fr-FR" sz="1400" b="1" dirty="0">
                <a:latin typeface="CHARLEEBOOTS" panose="02000603000000000000" pitchFamily="2" charset="-34"/>
                <a:ea typeface="CHARLEEBOOTS" panose="02000603000000000000" pitchFamily="2" charset="-34"/>
                <a:cs typeface="CHARLEEBOOTS" panose="02000603000000000000" pitchFamily="2" charset="-34"/>
              </a:rPr>
              <a:t>Cycle 3</a:t>
            </a:r>
            <a:endParaRPr lang="fr-FR" sz="1600" b="1"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16" name="Rectangle 15">
            <a:extLst>
              <a:ext uri="{FF2B5EF4-FFF2-40B4-BE49-F238E27FC236}">
                <a16:creationId xmlns:a16="http://schemas.microsoft.com/office/drawing/2014/main" id="{B5DCB2DC-ABDB-A550-12AA-083760B5B9B8}"/>
              </a:ext>
            </a:extLst>
          </p:cNvPr>
          <p:cNvSpPr/>
          <p:nvPr/>
        </p:nvSpPr>
        <p:spPr>
          <a:xfrm>
            <a:off x="1608078" y="7949"/>
            <a:ext cx="4140694" cy="656626"/>
          </a:xfrm>
          <a:prstGeom prst="rect">
            <a:avLst/>
          </a:prstGeom>
          <a:noFill/>
        </p:spPr>
        <p:txBody>
          <a:bodyPr wrap="none" lIns="101636" tIns="50818" rIns="101636" bIns="50818">
            <a:spAutoFit/>
          </a:bodyPr>
          <a:lstStyle/>
          <a:p>
            <a:pPr algn="ctr"/>
            <a:r>
              <a:rPr lang="fr-FR" sz="3600" b="1" dirty="0">
                <a:ln w="19050" cmpd="sng">
                  <a:noFill/>
                  <a:prstDash val="solid"/>
                </a:ln>
                <a:solidFill>
                  <a:srgbClr val="FFFFFF"/>
                </a:solidFill>
                <a:effectLst>
                  <a:outerShdw blurRad="50800" dist="38100" dir="2700000" algn="tl" rotWithShape="0">
                    <a:prstClr val="black">
                      <a:alpha val="40000"/>
                    </a:prstClr>
                  </a:outerShdw>
                </a:effectLst>
                <a:latin typeface="Love Taking" panose="02000500000000000000" pitchFamily="2" charset="0"/>
                <a:ea typeface="Chewy" panose="02000000000000000000" pitchFamily="2" charset="0"/>
                <a:cs typeface="CHARLEEBOOTS" panose="02000603000000000000" pitchFamily="2" charset="-34"/>
              </a:rPr>
              <a:t>L’automne aux usa</a:t>
            </a:r>
          </a:p>
        </p:txBody>
      </p:sp>
      <p:sp>
        <p:nvSpPr>
          <p:cNvPr id="19" name="ZoneTexte 18">
            <a:extLst>
              <a:ext uri="{FF2B5EF4-FFF2-40B4-BE49-F238E27FC236}">
                <a16:creationId xmlns:a16="http://schemas.microsoft.com/office/drawing/2014/main" id="{4857C5C8-28A2-BDA8-BB04-010CFEBB4387}"/>
              </a:ext>
            </a:extLst>
          </p:cNvPr>
          <p:cNvSpPr txBox="1"/>
          <p:nvPr/>
        </p:nvSpPr>
        <p:spPr>
          <a:xfrm>
            <a:off x="5433284" y="10210768"/>
            <a:ext cx="1954197" cy="246221"/>
          </a:xfrm>
          <a:prstGeom prst="rect">
            <a:avLst/>
          </a:prstGeom>
          <a:noFill/>
        </p:spPr>
        <p:txBody>
          <a:bodyPr wrap="square" rtlCol="0">
            <a:spAutoFit/>
          </a:bodyPr>
          <a:lstStyle/>
          <a:p>
            <a:pPr algn="r"/>
            <a:r>
              <a:rPr lang="fr-FR" sz="1000" dirty="0">
                <a:latin typeface="Dreaming Outloud Script Pro" panose="03050502040304050704" pitchFamily="66" charset="77"/>
                <a:cs typeface="Dreaming Outloud Script Pro" panose="03050502040304050704" pitchFamily="66" charset="77"/>
              </a:rPr>
              <a:t>La Trousse de </a:t>
            </a:r>
            <a:r>
              <a:rPr lang="fr-FR" sz="1000" dirty="0" err="1">
                <a:latin typeface="Dreaming Outloud Script Pro" panose="03050502040304050704" pitchFamily="66" charset="77"/>
                <a:cs typeface="Dreaming Outloud Script Pro" panose="03050502040304050704" pitchFamily="66" charset="77"/>
              </a:rPr>
              <a:t>Sobelle</a:t>
            </a:r>
            <a:endParaRPr lang="fr-FR" sz="1000" dirty="0">
              <a:latin typeface="Dreaming Outloud Script Pro" panose="03050502040304050704" pitchFamily="66" charset="77"/>
              <a:cs typeface="Dreaming Outloud Script Pro" panose="03050502040304050704" pitchFamily="66" charset="77"/>
            </a:endParaRPr>
          </a:p>
        </p:txBody>
      </p:sp>
    </p:spTree>
    <p:extLst>
      <p:ext uri="{BB962C8B-B14F-4D97-AF65-F5344CB8AC3E}">
        <p14:creationId xmlns:p14="http://schemas.microsoft.com/office/powerpoint/2010/main" val="11676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à coins arrondis 73"/>
          <p:cNvSpPr/>
          <p:nvPr/>
        </p:nvSpPr>
        <p:spPr>
          <a:xfrm>
            <a:off x="175043" y="3881960"/>
            <a:ext cx="6899403" cy="2922710"/>
          </a:xfrm>
          <a:prstGeom prst="roundRect">
            <a:avLst>
              <a:gd name="adj" fmla="val 6024"/>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31" name="Rectangle 30"/>
          <p:cNvSpPr/>
          <p:nvPr/>
        </p:nvSpPr>
        <p:spPr>
          <a:xfrm>
            <a:off x="185536" y="3899259"/>
            <a:ext cx="6888910" cy="2905411"/>
          </a:xfrm>
          <a:prstGeom prst="rect">
            <a:avLst/>
          </a:prstGeom>
        </p:spPr>
        <p:txBody>
          <a:bodyPr wrap="square">
            <a:spAutoFit/>
          </a:bodyPr>
          <a:lstStyle/>
          <a:p>
            <a:pPr>
              <a:spcAft>
                <a:spcPts val="600"/>
              </a:spcAft>
            </a:pPr>
            <a:r>
              <a:rPr lang="fr-FR" sz="1600" dirty="0">
                <a:latin typeface="KG Primary Italics" panose="02000506000000020003" pitchFamily="2" charset="0"/>
              </a:rPr>
              <a:t>La saison d'automne se termine par le week-end férié de Thanksgiving Day (jour d'action de grâce) le 4</a:t>
            </a:r>
            <a:r>
              <a:rPr lang="fr-FR" sz="1600" baseline="30000" dirty="0">
                <a:latin typeface="KG Primary Italics" panose="02000506000000020003" pitchFamily="2" charset="0"/>
              </a:rPr>
              <a:t>ème</a:t>
            </a:r>
            <a:r>
              <a:rPr lang="fr-FR" sz="1600" dirty="0">
                <a:latin typeface="KG Primary Italics" panose="02000506000000020003" pitchFamily="2" charset="0"/>
              </a:rPr>
              <a:t> jeudi de novembre. Cette célébration des moissons est un moment où les familles se réunissent pour un grand banquet. De nombreux sont les américains qui prennent un jour de congé le lendemain afin de disposer d’un long congé de quatre jours.</a:t>
            </a:r>
          </a:p>
          <a:p>
            <a:r>
              <a:rPr lang="fr-FR" sz="1600" dirty="0">
                <a:latin typeface="KG Primary Italics" panose="02000506000000020003" pitchFamily="2" charset="0"/>
              </a:rPr>
              <a:t>La dinde rôtie (the </a:t>
            </a:r>
            <a:r>
              <a:rPr lang="fr-FR" sz="1600" dirty="0" err="1">
                <a:latin typeface="KG Primary Italics" panose="02000506000000020003" pitchFamily="2" charset="0"/>
              </a:rPr>
              <a:t>turkey</a:t>
            </a:r>
            <a:r>
              <a:rPr lang="fr-FR" sz="1600" dirty="0">
                <a:latin typeface="KG Primary Italics" panose="02000506000000020003" pitchFamily="2" charset="0"/>
              </a:rPr>
              <a:t>) avec de la compote d'airelles, les patates douces confites (</a:t>
            </a:r>
            <a:r>
              <a:rPr lang="fr-FR" sz="1600" dirty="0" err="1">
                <a:latin typeface="KG Primary Italics" panose="02000506000000020003" pitchFamily="2" charset="0"/>
              </a:rPr>
              <a:t>sweet</a:t>
            </a:r>
            <a:r>
              <a:rPr lang="fr-FR" sz="1600" dirty="0">
                <a:latin typeface="KG Primary Italics" panose="02000506000000020003" pitchFamily="2" charset="0"/>
              </a:rPr>
              <a:t> </a:t>
            </a:r>
            <a:r>
              <a:rPr lang="fr-FR" sz="1600" dirty="0" err="1">
                <a:latin typeface="KG Primary Italics" panose="02000506000000020003" pitchFamily="2" charset="0"/>
              </a:rPr>
              <a:t>potatoes</a:t>
            </a:r>
            <a:r>
              <a:rPr lang="fr-FR" sz="1600" dirty="0">
                <a:latin typeface="KG Primary Italics" panose="02000506000000020003" pitchFamily="2" charset="0"/>
              </a:rPr>
              <a:t>), de maïs (</a:t>
            </a:r>
            <a:r>
              <a:rPr lang="fr-FR" sz="1600" dirty="0" err="1">
                <a:latin typeface="KG Primary Italics" panose="02000506000000020003" pitchFamily="2" charset="0"/>
              </a:rPr>
              <a:t>sweet</a:t>
            </a:r>
            <a:r>
              <a:rPr lang="fr-FR" sz="1600" dirty="0">
                <a:latin typeface="KG Primary Italics" panose="02000506000000020003" pitchFamily="2" charset="0"/>
              </a:rPr>
              <a:t> corn) et la tarte de potiron (</a:t>
            </a:r>
            <a:r>
              <a:rPr lang="fr-FR" sz="1600" dirty="0" err="1">
                <a:latin typeface="KG Primary Italics" panose="02000506000000020003" pitchFamily="2" charset="0"/>
              </a:rPr>
              <a:t>pumpkin</a:t>
            </a:r>
            <a:r>
              <a:rPr lang="fr-FR" sz="1600" dirty="0">
                <a:latin typeface="KG Primary Italics" panose="02000506000000020003" pitchFamily="2" charset="0"/>
              </a:rPr>
              <a:t> pie) sont les plats traditionnels servis à Thanksgiving. </a:t>
            </a:r>
            <a:endParaRPr lang="fr-FR" sz="1600" dirty="0"/>
          </a:p>
          <a:p>
            <a:r>
              <a:rPr lang="fr-FR" sz="1600" dirty="0">
                <a:latin typeface="KG Primary Italics" panose="02000506000000020003" pitchFamily="2" charset="0"/>
              </a:rPr>
              <a:t>Chaque année, le président américain gracie une dinde qui passera le restant de ses jours en liberté dans une ferme. </a:t>
            </a:r>
          </a:p>
          <a:p>
            <a:pPr>
              <a:lnSpc>
                <a:spcPct val="90000"/>
              </a:lnSpc>
              <a:spcAft>
                <a:spcPts val="600"/>
              </a:spcAft>
            </a:pPr>
            <a:r>
              <a:rPr lang="fr-FR" sz="1600" dirty="0">
                <a:latin typeface="KG Primary Italics" panose="02000506000000020003" pitchFamily="2" charset="0"/>
              </a:rPr>
              <a:t>Le samedi après Thanksgiving est le premier jour de la nouvelle saison des achats de Noël. </a:t>
            </a:r>
          </a:p>
          <a:p>
            <a:pPr algn="ctr">
              <a:lnSpc>
                <a:spcPct val="90000"/>
              </a:lnSpc>
              <a:spcAft>
                <a:spcPts val="600"/>
              </a:spcAft>
            </a:pPr>
            <a:r>
              <a:rPr lang="fr-FR" sz="1600" dirty="0">
                <a:latin typeface="KG Primary Italics" panose="02000506000000020003" pitchFamily="2" charset="0"/>
              </a:rPr>
              <a:t>Thanksgiving signifie « merci d’avoir donné »</a:t>
            </a:r>
          </a:p>
        </p:txBody>
      </p:sp>
      <p:sp>
        <p:nvSpPr>
          <p:cNvPr id="35" name="Rectangle 34"/>
          <p:cNvSpPr/>
          <p:nvPr/>
        </p:nvSpPr>
        <p:spPr>
          <a:xfrm>
            <a:off x="592245" y="3420294"/>
            <a:ext cx="6220407" cy="400110"/>
          </a:xfrm>
          <a:prstGeom prst="rect">
            <a:avLst/>
          </a:prstGeom>
        </p:spPr>
        <p:txBody>
          <a:bodyPr wrap="square">
            <a:spAutoFit/>
          </a:bodyPr>
          <a:lstStyle/>
          <a:p>
            <a:pPr lvl="0">
              <a:spcAft>
                <a:spcPts val="600"/>
              </a:spcAft>
            </a:pPr>
            <a:r>
              <a:rPr lang="fr-FR" dirty="0">
                <a:solidFill>
                  <a:srgbClr val="7030A0"/>
                </a:solidFill>
                <a:latin typeface="Dreaming Outloud Script Pro" panose="03050502040304050704" pitchFamily="66" charset="77"/>
                <a:ea typeface="CHARLEEBOOTS" panose="02000603000000000000" pitchFamily="2" charset="-34"/>
                <a:cs typeface="Dreaming Outloud Script Pro" panose="03050502040304050704" pitchFamily="66" charset="77"/>
              </a:rPr>
              <a:t>T</a:t>
            </a:r>
            <a:r>
              <a:rPr lang="fr-FR" dirty="0">
                <a:solidFill>
                  <a:srgbClr val="7030A0"/>
                </a:solidFill>
                <a:latin typeface="CHARLEEBOOTS" panose="02000603000000000000" pitchFamily="2" charset="-34"/>
                <a:ea typeface="CHARLEEBOOTS" panose="02000603000000000000" pitchFamily="2" charset="-34"/>
                <a:cs typeface="CHARLEEBOOTS" panose="02000603000000000000" pitchFamily="2" charset="-34"/>
              </a:rPr>
              <a:t>hanksgiving, un jour pour festoyer en famille</a:t>
            </a:r>
          </a:p>
        </p:txBody>
      </p:sp>
      <p:sp>
        <p:nvSpPr>
          <p:cNvPr id="75" name="Larme 74"/>
          <p:cNvSpPr/>
          <p:nvPr/>
        </p:nvSpPr>
        <p:spPr>
          <a:xfrm>
            <a:off x="144289" y="3484361"/>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p:cNvSpPr txBox="1"/>
          <p:nvPr/>
        </p:nvSpPr>
        <p:spPr>
          <a:xfrm>
            <a:off x="175043" y="3438740"/>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5</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23" name="ZoneTexte 22"/>
          <p:cNvSpPr txBox="1"/>
          <p:nvPr/>
        </p:nvSpPr>
        <p:spPr>
          <a:xfrm>
            <a:off x="122450" y="972022"/>
            <a:ext cx="7087545" cy="2400657"/>
          </a:xfrm>
          <a:prstGeom prst="rect">
            <a:avLst/>
          </a:prstGeom>
          <a:noFill/>
        </p:spPr>
        <p:txBody>
          <a:bodyPr wrap="square" lIns="36000" rIns="36000" rtlCol="0">
            <a:spAutoFit/>
          </a:bodyPr>
          <a:lstStyle/>
          <a:p>
            <a:r>
              <a:rPr lang="fr-FR" sz="1000" dirty="0">
                <a:latin typeface="Short Stack" panose="02010500040000000007" pitchFamily="2" charset="0"/>
              </a:rPr>
              <a:t>1) Quand a lieu Halloween ? _____________________________________________________________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2) Comment s’appellent les citrouilles creusées, découpées et illuminées ? ___________________</a:t>
            </a:r>
          </a:p>
          <a:p>
            <a:endParaRPr lang="fr-FR" sz="1000" dirty="0">
              <a:latin typeface="Short Stack" panose="02010500040000000007" pitchFamily="2" charset="0"/>
            </a:endParaRPr>
          </a:p>
          <a:p>
            <a:r>
              <a:rPr lang="fr-FR" sz="1000" dirty="0">
                <a:latin typeface="Short Stack" panose="02010500040000000007" pitchFamily="2" charset="0"/>
              </a:rPr>
              <a:t>3) Que se passe-t-il les jours précédant Halloween ? _______________________________________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______________________________________________________________________________________ </a:t>
            </a:r>
          </a:p>
          <a:p>
            <a:endParaRPr lang="fr-FR" sz="1000" dirty="0">
              <a:latin typeface="Short Stack" panose="02010500040000000007" pitchFamily="2" charset="0"/>
            </a:endParaRPr>
          </a:p>
          <a:p>
            <a:r>
              <a:rPr lang="fr-FR" sz="1000" dirty="0">
                <a:latin typeface="Short Stack" panose="02010500040000000007" pitchFamily="2" charset="0"/>
              </a:rPr>
              <a:t>4) Dans quelles villes ont lieu les plus grandes parades ? ___________________________________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5) Que peut-il se passer lors de la nuit du diable ? Recopie la phrase.</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______________________________________________________________________________________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______________________________________________________________________________________</a:t>
            </a:r>
          </a:p>
        </p:txBody>
      </p:sp>
      <p:pic>
        <p:nvPicPr>
          <p:cNvPr id="3077" name="Picture 5"/>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61"/>
          <a:stretch/>
        </p:blipFill>
        <p:spPr bwMode="auto">
          <a:xfrm>
            <a:off x="234882" y="7092702"/>
            <a:ext cx="4322351" cy="2664296"/>
          </a:xfrm>
          <a:prstGeom prst="roundRect">
            <a:avLst>
              <a:gd name="adj" fmla="val 9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ZoneTexte 27"/>
          <p:cNvSpPr txBox="1"/>
          <p:nvPr/>
        </p:nvSpPr>
        <p:spPr>
          <a:xfrm>
            <a:off x="4707247" y="7009574"/>
            <a:ext cx="2592288" cy="3170099"/>
          </a:xfrm>
          <a:prstGeom prst="rect">
            <a:avLst/>
          </a:prstGeom>
          <a:noFill/>
        </p:spPr>
        <p:txBody>
          <a:bodyPr wrap="square" rtlCol="0">
            <a:spAutoFit/>
          </a:bodyPr>
          <a:lstStyle/>
          <a:p>
            <a:r>
              <a:rPr lang="fr-FR" sz="1000" dirty="0">
                <a:latin typeface="Short Stack" panose="02010500040000000007" pitchFamily="2" charset="0"/>
              </a:rPr>
              <a:t>1) Cite 4 plats servies à Thanksgiving :</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2) Quand a lieu Thanksgiving ? </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a:t>
            </a:r>
          </a:p>
          <a:p>
            <a:endParaRPr lang="fr-FR" sz="1000" dirty="0">
              <a:latin typeface="Short Stack" panose="02010500040000000007" pitchFamily="2" charset="0"/>
            </a:endParaRPr>
          </a:p>
          <a:p>
            <a:r>
              <a:rPr lang="fr-FR" sz="1000" dirty="0">
                <a:latin typeface="Short Stack" panose="02010500040000000007" pitchFamily="2" charset="0"/>
              </a:rPr>
              <a:t>3) Que signifie Thanksgiving ?</a:t>
            </a:r>
          </a:p>
          <a:p>
            <a:endParaRPr lang="fr-FR" sz="1000" dirty="0">
              <a:latin typeface="Short Stack" panose="02010500040000000007" pitchFamily="2" charset="0"/>
            </a:endParaRPr>
          </a:p>
          <a:p>
            <a:r>
              <a:rPr lang="fr-FR" sz="1000" dirty="0">
                <a:latin typeface="Short Stack" panose="02010500040000000007" pitchFamily="2" charset="0"/>
              </a:rPr>
              <a:t>_____________________________</a:t>
            </a:r>
          </a:p>
        </p:txBody>
      </p:sp>
      <p:sp>
        <p:nvSpPr>
          <p:cNvPr id="3" name="Organigramme : Document 66">
            <a:extLst>
              <a:ext uri="{FF2B5EF4-FFF2-40B4-BE49-F238E27FC236}">
                <a16:creationId xmlns:a16="http://schemas.microsoft.com/office/drawing/2014/main" id="{5130E812-6BDF-E420-4201-F414366634F8}"/>
              </a:ext>
            </a:extLst>
          </p:cNvPr>
          <p:cNvSpPr/>
          <p:nvPr/>
        </p:nvSpPr>
        <p:spPr>
          <a:xfrm>
            <a:off x="0" y="0"/>
            <a:ext cx="7345363" cy="765082"/>
          </a:xfrm>
          <a:prstGeom prst="flowChartDocumen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5" name="Ellipse 4">
            <a:extLst>
              <a:ext uri="{FF2B5EF4-FFF2-40B4-BE49-F238E27FC236}">
                <a16:creationId xmlns:a16="http://schemas.microsoft.com/office/drawing/2014/main" id="{ADEE8D77-A23E-8E7C-E5F5-10BBB8C7F016}"/>
              </a:ext>
            </a:extLst>
          </p:cNvPr>
          <p:cNvSpPr/>
          <p:nvPr/>
        </p:nvSpPr>
        <p:spPr>
          <a:xfrm>
            <a:off x="82967" y="152470"/>
            <a:ext cx="1270068" cy="479247"/>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 name="Rectangle 6">
            <a:extLst>
              <a:ext uri="{FF2B5EF4-FFF2-40B4-BE49-F238E27FC236}">
                <a16:creationId xmlns:a16="http://schemas.microsoft.com/office/drawing/2014/main" id="{FDBD6258-B039-2FDD-AFCF-5C38BE59B8DE}"/>
              </a:ext>
            </a:extLst>
          </p:cNvPr>
          <p:cNvSpPr/>
          <p:nvPr/>
        </p:nvSpPr>
        <p:spPr>
          <a:xfrm>
            <a:off x="144289" y="170965"/>
            <a:ext cx="1190003" cy="410405"/>
          </a:xfrm>
          <a:prstGeom prst="rect">
            <a:avLst/>
          </a:prstGeom>
        </p:spPr>
        <p:txBody>
          <a:bodyPr wrap="square" lIns="101636" tIns="50818" rIns="101636" bIns="50818">
            <a:spAutoFit/>
          </a:bodyPr>
          <a:lstStyle/>
          <a:p>
            <a:pPr lvl="0" algn="ctr"/>
            <a:r>
              <a:rPr lang="fr-FR" dirty="0">
                <a:solidFill>
                  <a:schemeClr val="accent4"/>
                </a:solidFill>
                <a:effectLst>
                  <a:outerShdw blurRad="38100" dist="38100" dir="2700000" algn="tl">
                    <a:srgbClr val="000000">
                      <a:alpha val="43137"/>
                    </a:srgbClr>
                  </a:outerShdw>
                </a:effectLst>
                <a:latin typeface="CHARLEEBOOTS" panose="02000603000000000000" pitchFamily="2" charset="-34"/>
                <a:ea typeface="CHARLEEBOOTS" panose="02000603000000000000" pitchFamily="2" charset="-34"/>
                <a:cs typeface="CHARLEEBOOTS" panose="02000603000000000000" pitchFamily="2" charset="-34"/>
              </a:rPr>
              <a:t>Anglais 2 </a:t>
            </a:r>
          </a:p>
        </p:txBody>
      </p:sp>
      <p:sp>
        <p:nvSpPr>
          <p:cNvPr id="8" name="Rectangle à coins arrondis 64">
            <a:extLst>
              <a:ext uri="{FF2B5EF4-FFF2-40B4-BE49-F238E27FC236}">
                <a16:creationId xmlns:a16="http://schemas.microsoft.com/office/drawing/2014/main" id="{5002E7C2-D0CB-5B08-EDDC-96D813B2DF6F}"/>
              </a:ext>
            </a:extLst>
          </p:cNvPr>
          <p:cNvSpPr/>
          <p:nvPr/>
        </p:nvSpPr>
        <p:spPr>
          <a:xfrm>
            <a:off x="6022558" y="251942"/>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17">
            <a:extLst>
              <a:ext uri="{FF2B5EF4-FFF2-40B4-BE49-F238E27FC236}">
                <a16:creationId xmlns:a16="http://schemas.microsoft.com/office/drawing/2014/main" id="{D843E1A4-46F4-B5AD-8097-D366B95C6F36}"/>
              </a:ext>
            </a:extLst>
          </p:cNvPr>
          <p:cNvSpPr/>
          <p:nvPr/>
        </p:nvSpPr>
        <p:spPr>
          <a:xfrm>
            <a:off x="6267976" y="590189"/>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0" name="ZoneTexte 9">
            <a:extLst>
              <a:ext uri="{FF2B5EF4-FFF2-40B4-BE49-F238E27FC236}">
                <a16:creationId xmlns:a16="http://schemas.microsoft.com/office/drawing/2014/main" id="{20001AD0-4B27-7BE7-2F0B-D972A8EC4D04}"/>
              </a:ext>
            </a:extLst>
          </p:cNvPr>
          <p:cNvSpPr txBox="1"/>
          <p:nvPr/>
        </p:nvSpPr>
        <p:spPr>
          <a:xfrm>
            <a:off x="6038531" y="261315"/>
            <a:ext cx="1149555" cy="338554"/>
          </a:xfrm>
          <a:prstGeom prst="rect">
            <a:avLst/>
          </a:prstGeom>
          <a:noFill/>
        </p:spPr>
        <p:txBody>
          <a:bodyPr wrap="square" rtlCol="0">
            <a:spAutoFit/>
          </a:bodyPr>
          <a:lstStyle/>
          <a:p>
            <a:pPr algn="ctr"/>
            <a:r>
              <a:rPr lang="fr-FR" sz="1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HARLEEBOOTS" panose="02000603000000000000" pitchFamily="2" charset="-34"/>
                <a:ea typeface="CHARLEEBOOTS" panose="02000603000000000000" pitchFamily="2" charset="-34"/>
                <a:cs typeface="CHARLEEBOOTS" panose="02000603000000000000" pitchFamily="2" charset="-34"/>
              </a:rPr>
              <a:t>Civilisation</a:t>
            </a:r>
            <a:endParaRPr lang="fr-FR" sz="1100" dirty="0">
              <a:ln w="12700">
                <a:noFill/>
                <a:prstDash val="solid"/>
              </a:ln>
              <a:latin typeface="CHARLEEBOOTS" panose="02000603000000000000" pitchFamily="2" charset="-34"/>
              <a:ea typeface="CHARLEEBOOTS" panose="02000603000000000000" pitchFamily="2" charset="-34"/>
              <a:cs typeface="CHARLEEBOOTS" panose="02000603000000000000" pitchFamily="2" charset="-34"/>
            </a:endParaRPr>
          </a:p>
        </p:txBody>
      </p:sp>
      <p:sp>
        <p:nvSpPr>
          <p:cNvPr id="11" name="ZoneTexte 10">
            <a:extLst>
              <a:ext uri="{FF2B5EF4-FFF2-40B4-BE49-F238E27FC236}">
                <a16:creationId xmlns:a16="http://schemas.microsoft.com/office/drawing/2014/main" id="{28DBEF62-C454-A477-C9B4-3D61BDA41FC3}"/>
              </a:ext>
            </a:extLst>
          </p:cNvPr>
          <p:cNvSpPr txBox="1"/>
          <p:nvPr/>
        </p:nvSpPr>
        <p:spPr>
          <a:xfrm>
            <a:off x="6205303" y="590189"/>
            <a:ext cx="763357" cy="318072"/>
          </a:xfrm>
          <a:prstGeom prst="rect">
            <a:avLst/>
          </a:prstGeom>
          <a:noFill/>
        </p:spPr>
        <p:txBody>
          <a:bodyPr wrap="square" lIns="101636" tIns="50818" rIns="101636" bIns="50818" rtlCol="0">
            <a:spAutoFit/>
          </a:bodyPr>
          <a:lstStyle/>
          <a:p>
            <a:pPr algn="ctr"/>
            <a:r>
              <a:rPr lang="fr-FR" sz="1400" b="1" dirty="0">
                <a:latin typeface="CHARLEEBOOTS" panose="02000603000000000000" pitchFamily="2" charset="-34"/>
                <a:ea typeface="CHARLEEBOOTS" panose="02000603000000000000" pitchFamily="2" charset="-34"/>
                <a:cs typeface="CHARLEEBOOTS" panose="02000603000000000000" pitchFamily="2" charset="-34"/>
              </a:rPr>
              <a:t>Cycle 3</a:t>
            </a:r>
            <a:endParaRPr lang="fr-FR" sz="1600" b="1"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12" name="Rectangle 11">
            <a:extLst>
              <a:ext uri="{FF2B5EF4-FFF2-40B4-BE49-F238E27FC236}">
                <a16:creationId xmlns:a16="http://schemas.microsoft.com/office/drawing/2014/main" id="{710671A0-0224-EC53-1EB3-218EC468FC69}"/>
              </a:ext>
            </a:extLst>
          </p:cNvPr>
          <p:cNvSpPr/>
          <p:nvPr/>
        </p:nvSpPr>
        <p:spPr>
          <a:xfrm>
            <a:off x="1608078" y="7949"/>
            <a:ext cx="4140694" cy="656626"/>
          </a:xfrm>
          <a:prstGeom prst="rect">
            <a:avLst/>
          </a:prstGeom>
          <a:noFill/>
        </p:spPr>
        <p:txBody>
          <a:bodyPr wrap="none" lIns="101636" tIns="50818" rIns="101636" bIns="50818">
            <a:spAutoFit/>
          </a:bodyPr>
          <a:lstStyle/>
          <a:p>
            <a:pPr algn="ctr"/>
            <a:r>
              <a:rPr lang="fr-FR" sz="3600" b="1" dirty="0">
                <a:ln w="19050" cmpd="sng">
                  <a:noFill/>
                  <a:prstDash val="solid"/>
                </a:ln>
                <a:solidFill>
                  <a:srgbClr val="FFFFFF"/>
                </a:solidFill>
                <a:effectLst>
                  <a:outerShdw blurRad="50800" dist="38100" dir="2700000" algn="tl" rotWithShape="0">
                    <a:prstClr val="black">
                      <a:alpha val="40000"/>
                    </a:prstClr>
                  </a:outerShdw>
                </a:effectLst>
                <a:latin typeface="Love Taking" panose="02000500000000000000" pitchFamily="2" charset="0"/>
                <a:ea typeface="Chewy" panose="02000000000000000000" pitchFamily="2" charset="0"/>
                <a:cs typeface="CHARLEEBOOTS" panose="02000603000000000000" pitchFamily="2" charset="-34"/>
              </a:rPr>
              <a:t>L’automne aux usa</a:t>
            </a:r>
          </a:p>
        </p:txBody>
      </p:sp>
      <p:sp>
        <p:nvSpPr>
          <p:cNvPr id="13" name="ZoneTexte 12">
            <a:extLst>
              <a:ext uri="{FF2B5EF4-FFF2-40B4-BE49-F238E27FC236}">
                <a16:creationId xmlns:a16="http://schemas.microsoft.com/office/drawing/2014/main" id="{68EF2971-1EEE-87CA-F881-919430A63804}"/>
              </a:ext>
            </a:extLst>
          </p:cNvPr>
          <p:cNvSpPr txBox="1"/>
          <p:nvPr/>
        </p:nvSpPr>
        <p:spPr>
          <a:xfrm>
            <a:off x="-347367" y="10146912"/>
            <a:ext cx="1954197" cy="246221"/>
          </a:xfrm>
          <a:prstGeom prst="rect">
            <a:avLst/>
          </a:prstGeom>
          <a:noFill/>
        </p:spPr>
        <p:txBody>
          <a:bodyPr wrap="square" rtlCol="0">
            <a:spAutoFit/>
          </a:bodyPr>
          <a:lstStyle/>
          <a:p>
            <a:pPr algn="r"/>
            <a:r>
              <a:rPr lang="fr-FR" sz="1000" dirty="0">
                <a:latin typeface="Dreaming Outloud Script Pro" panose="03050502040304050704" pitchFamily="66" charset="77"/>
                <a:cs typeface="Dreaming Outloud Script Pro" panose="03050502040304050704" pitchFamily="66" charset="77"/>
              </a:rPr>
              <a:t>La Trousse de </a:t>
            </a:r>
            <a:r>
              <a:rPr lang="fr-FR" sz="1000" dirty="0" err="1">
                <a:latin typeface="Dreaming Outloud Script Pro" panose="03050502040304050704" pitchFamily="66" charset="77"/>
                <a:cs typeface="Dreaming Outloud Script Pro" panose="03050502040304050704" pitchFamily="66" charset="77"/>
              </a:rPr>
              <a:t>Sobelle</a:t>
            </a:r>
            <a:endParaRPr lang="fr-FR" sz="1000" dirty="0">
              <a:latin typeface="Dreaming Outloud Script Pro" panose="03050502040304050704" pitchFamily="66" charset="77"/>
              <a:cs typeface="Dreaming Outloud Script Pro" panose="03050502040304050704" pitchFamily="66" charset="77"/>
            </a:endParaRPr>
          </a:p>
        </p:txBody>
      </p:sp>
    </p:spTree>
    <p:extLst>
      <p:ext uri="{BB962C8B-B14F-4D97-AF65-F5344CB8AC3E}">
        <p14:creationId xmlns:p14="http://schemas.microsoft.com/office/powerpoint/2010/main" val="216091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Document 66">
            <a:extLst>
              <a:ext uri="{FF2B5EF4-FFF2-40B4-BE49-F238E27FC236}">
                <a16:creationId xmlns:a16="http://schemas.microsoft.com/office/drawing/2014/main" id="{C7F01E93-1770-5C49-CBE1-06B502D63827}"/>
              </a:ext>
            </a:extLst>
          </p:cNvPr>
          <p:cNvSpPr/>
          <p:nvPr/>
        </p:nvSpPr>
        <p:spPr>
          <a:xfrm>
            <a:off x="0" y="0"/>
            <a:ext cx="7345363" cy="765082"/>
          </a:xfrm>
          <a:prstGeom prst="flowChartDocumen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3" name="Ellipse 2">
            <a:extLst>
              <a:ext uri="{FF2B5EF4-FFF2-40B4-BE49-F238E27FC236}">
                <a16:creationId xmlns:a16="http://schemas.microsoft.com/office/drawing/2014/main" id="{D784A006-1DD2-CA34-5EDC-626ACBB0F677}"/>
              </a:ext>
            </a:extLst>
          </p:cNvPr>
          <p:cNvSpPr/>
          <p:nvPr/>
        </p:nvSpPr>
        <p:spPr>
          <a:xfrm>
            <a:off x="82967" y="152470"/>
            <a:ext cx="1270068" cy="479247"/>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36" name="Rectangle 35">
            <a:extLst>
              <a:ext uri="{FF2B5EF4-FFF2-40B4-BE49-F238E27FC236}">
                <a16:creationId xmlns:a16="http://schemas.microsoft.com/office/drawing/2014/main" id="{F6BE6A0B-D547-79A7-18A6-ACA07FBE15F5}"/>
              </a:ext>
            </a:extLst>
          </p:cNvPr>
          <p:cNvSpPr/>
          <p:nvPr/>
        </p:nvSpPr>
        <p:spPr>
          <a:xfrm>
            <a:off x="144289" y="170965"/>
            <a:ext cx="1190003" cy="410405"/>
          </a:xfrm>
          <a:prstGeom prst="rect">
            <a:avLst/>
          </a:prstGeom>
        </p:spPr>
        <p:txBody>
          <a:bodyPr wrap="square" lIns="101636" tIns="50818" rIns="101636" bIns="50818">
            <a:spAutoFit/>
          </a:bodyPr>
          <a:lstStyle/>
          <a:p>
            <a:pPr lvl="0" algn="ctr"/>
            <a:r>
              <a:rPr lang="fr-FR" dirty="0">
                <a:solidFill>
                  <a:schemeClr val="accent4"/>
                </a:solidFill>
                <a:effectLst>
                  <a:outerShdw blurRad="38100" dist="38100" dir="2700000" algn="tl">
                    <a:srgbClr val="000000">
                      <a:alpha val="43137"/>
                    </a:srgbClr>
                  </a:outerShdw>
                </a:effectLst>
                <a:latin typeface="CHARLEEBOOTS" panose="02000603000000000000" pitchFamily="2" charset="-34"/>
                <a:ea typeface="CHARLEEBOOTS" panose="02000603000000000000" pitchFamily="2" charset="-34"/>
                <a:cs typeface="CHARLEEBOOTS" panose="02000603000000000000" pitchFamily="2" charset="-34"/>
              </a:rPr>
              <a:t>Anglais 2 </a:t>
            </a:r>
          </a:p>
        </p:txBody>
      </p:sp>
      <p:sp>
        <p:nvSpPr>
          <p:cNvPr id="37" name="Rectangle à coins arrondis 64">
            <a:extLst>
              <a:ext uri="{FF2B5EF4-FFF2-40B4-BE49-F238E27FC236}">
                <a16:creationId xmlns:a16="http://schemas.microsoft.com/office/drawing/2014/main" id="{583A20E7-EBBF-02FA-7B5F-C020FBDDD63A}"/>
              </a:ext>
            </a:extLst>
          </p:cNvPr>
          <p:cNvSpPr/>
          <p:nvPr/>
        </p:nvSpPr>
        <p:spPr>
          <a:xfrm>
            <a:off x="6022558" y="251942"/>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17">
            <a:extLst>
              <a:ext uri="{FF2B5EF4-FFF2-40B4-BE49-F238E27FC236}">
                <a16:creationId xmlns:a16="http://schemas.microsoft.com/office/drawing/2014/main" id="{0ED42477-F3D7-357D-6CE9-61B4F3E87D64}"/>
              </a:ext>
            </a:extLst>
          </p:cNvPr>
          <p:cNvSpPr/>
          <p:nvPr/>
        </p:nvSpPr>
        <p:spPr>
          <a:xfrm>
            <a:off x="6267976" y="590189"/>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9" name="ZoneTexte 38">
            <a:extLst>
              <a:ext uri="{FF2B5EF4-FFF2-40B4-BE49-F238E27FC236}">
                <a16:creationId xmlns:a16="http://schemas.microsoft.com/office/drawing/2014/main" id="{59882EEA-401F-FDFA-253D-ABE0EB2B3969}"/>
              </a:ext>
            </a:extLst>
          </p:cNvPr>
          <p:cNvSpPr txBox="1"/>
          <p:nvPr/>
        </p:nvSpPr>
        <p:spPr>
          <a:xfrm>
            <a:off x="6038531" y="261315"/>
            <a:ext cx="1149555" cy="338554"/>
          </a:xfrm>
          <a:prstGeom prst="rect">
            <a:avLst/>
          </a:prstGeom>
          <a:noFill/>
        </p:spPr>
        <p:txBody>
          <a:bodyPr wrap="square" rtlCol="0">
            <a:spAutoFit/>
          </a:bodyPr>
          <a:lstStyle/>
          <a:p>
            <a:pPr algn="ctr"/>
            <a:r>
              <a:rPr lang="fr-FR" sz="1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HARLEEBOOTS" panose="02000603000000000000" pitchFamily="2" charset="-34"/>
                <a:ea typeface="CHARLEEBOOTS" panose="02000603000000000000" pitchFamily="2" charset="-34"/>
                <a:cs typeface="CHARLEEBOOTS" panose="02000603000000000000" pitchFamily="2" charset="-34"/>
              </a:rPr>
              <a:t>Civilisation</a:t>
            </a:r>
            <a:endParaRPr lang="fr-FR" sz="1100" dirty="0">
              <a:ln w="12700">
                <a:noFill/>
                <a:prstDash val="solid"/>
              </a:ln>
              <a:latin typeface="CHARLEEBOOTS" panose="02000603000000000000" pitchFamily="2" charset="-34"/>
              <a:ea typeface="CHARLEEBOOTS" panose="02000603000000000000" pitchFamily="2" charset="-34"/>
              <a:cs typeface="CHARLEEBOOTS" panose="02000603000000000000" pitchFamily="2" charset="-34"/>
            </a:endParaRPr>
          </a:p>
        </p:txBody>
      </p:sp>
      <p:sp>
        <p:nvSpPr>
          <p:cNvPr id="40" name="ZoneTexte 39">
            <a:extLst>
              <a:ext uri="{FF2B5EF4-FFF2-40B4-BE49-F238E27FC236}">
                <a16:creationId xmlns:a16="http://schemas.microsoft.com/office/drawing/2014/main" id="{D800C355-CB65-6279-4773-AF0E97B9F368}"/>
              </a:ext>
            </a:extLst>
          </p:cNvPr>
          <p:cNvSpPr txBox="1"/>
          <p:nvPr/>
        </p:nvSpPr>
        <p:spPr>
          <a:xfrm>
            <a:off x="6205303" y="590189"/>
            <a:ext cx="763357" cy="318072"/>
          </a:xfrm>
          <a:prstGeom prst="rect">
            <a:avLst/>
          </a:prstGeom>
          <a:noFill/>
        </p:spPr>
        <p:txBody>
          <a:bodyPr wrap="square" lIns="101636" tIns="50818" rIns="101636" bIns="50818" rtlCol="0">
            <a:spAutoFit/>
          </a:bodyPr>
          <a:lstStyle/>
          <a:p>
            <a:pPr algn="ctr"/>
            <a:r>
              <a:rPr lang="fr-FR" sz="1400" b="1" dirty="0">
                <a:latin typeface="CHARLEEBOOTS" panose="02000603000000000000" pitchFamily="2" charset="-34"/>
                <a:ea typeface="CHARLEEBOOTS" panose="02000603000000000000" pitchFamily="2" charset="-34"/>
                <a:cs typeface="CHARLEEBOOTS" panose="02000603000000000000" pitchFamily="2" charset="-34"/>
              </a:rPr>
              <a:t>Cycle 3</a:t>
            </a:r>
            <a:endParaRPr lang="fr-FR" sz="1600" b="1"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41" name="Rectangle 40">
            <a:extLst>
              <a:ext uri="{FF2B5EF4-FFF2-40B4-BE49-F238E27FC236}">
                <a16:creationId xmlns:a16="http://schemas.microsoft.com/office/drawing/2014/main" id="{E995B5E0-2F2C-505B-BF37-CBCC19B29FBA}"/>
              </a:ext>
            </a:extLst>
          </p:cNvPr>
          <p:cNvSpPr/>
          <p:nvPr/>
        </p:nvSpPr>
        <p:spPr>
          <a:xfrm>
            <a:off x="1608078" y="7949"/>
            <a:ext cx="4140694" cy="656626"/>
          </a:xfrm>
          <a:prstGeom prst="rect">
            <a:avLst/>
          </a:prstGeom>
          <a:noFill/>
        </p:spPr>
        <p:txBody>
          <a:bodyPr wrap="none" lIns="101636" tIns="50818" rIns="101636" bIns="50818">
            <a:spAutoFit/>
          </a:bodyPr>
          <a:lstStyle/>
          <a:p>
            <a:pPr algn="ctr"/>
            <a:r>
              <a:rPr lang="fr-FR" sz="3600" b="1" dirty="0">
                <a:ln w="19050" cmpd="sng">
                  <a:noFill/>
                  <a:prstDash val="solid"/>
                </a:ln>
                <a:solidFill>
                  <a:srgbClr val="FFFFFF"/>
                </a:solidFill>
                <a:effectLst>
                  <a:outerShdw blurRad="50800" dist="38100" dir="2700000" algn="tl" rotWithShape="0">
                    <a:prstClr val="black">
                      <a:alpha val="40000"/>
                    </a:prstClr>
                  </a:outerShdw>
                </a:effectLst>
                <a:latin typeface="Love Taking" panose="02000500000000000000" pitchFamily="2" charset="0"/>
                <a:ea typeface="Chewy" panose="02000000000000000000" pitchFamily="2" charset="0"/>
                <a:cs typeface="CHARLEEBOOTS" panose="02000603000000000000" pitchFamily="2" charset="-34"/>
              </a:rPr>
              <a:t>L’automne aux usa</a:t>
            </a:r>
          </a:p>
        </p:txBody>
      </p:sp>
      <p:sp>
        <p:nvSpPr>
          <p:cNvPr id="67" name="Rectangle 66">
            <a:extLst>
              <a:ext uri="{FF2B5EF4-FFF2-40B4-BE49-F238E27FC236}">
                <a16:creationId xmlns:a16="http://schemas.microsoft.com/office/drawing/2014/main" id="{6141D8A5-895E-04B4-A746-829621A7FCA9}"/>
              </a:ext>
            </a:extLst>
          </p:cNvPr>
          <p:cNvSpPr/>
          <p:nvPr/>
        </p:nvSpPr>
        <p:spPr>
          <a:xfrm>
            <a:off x="288305" y="1176971"/>
            <a:ext cx="4124304" cy="8978663"/>
          </a:xfrm>
          <a:prstGeom prst="rect">
            <a:avLst/>
          </a:prstGeom>
          <a: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tile tx="0" ty="0" sx="100000" sy="100000" flip="none" algn="tl"/>
          </a:blip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a:extLst>
              <a:ext uri="{FF2B5EF4-FFF2-40B4-BE49-F238E27FC236}">
                <a16:creationId xmlns:a16="http://schemas.microsoft.com/office/drawing/2014/main" id="{8311E718-63FD-3EAE-4910-199DFE806AA5}"/>
              </a:ext>
            </a:extLst>
          </p:cNvPr>
          <p:cNvSpPr txBox="1"/>
          <p:nvPr/>
        </p:nvSpPr>
        <p:spPr>
          <a:xfrm>
            <a:off x="594215" y="1232014"/>
            <a:ext cx="3512484" cy="471960"/>
          </a:xfrm>
          <a:prstGeom prst="rect">
            <a:avLst/>
          </a:prstGeom>
          <a:noFill/>
        </p:spPr>
        <p:txBody>
          <a:bodyPr wrap="square" lIns="101636" tIns="50818" rIns="101636" bIns="50818" rtlCol="0">
            <a:spAutoFit/>
          </a:bodyPr>
          <a:lstStyle/>
          <a:p>
            <a:pPr algn="ctr"/>
            <a:r>
              <a:rPr lang="fr-FR" sz="2400" dirty="0">
                <a:solidFill>
                  <a:schemeClr val="tx1">
                    <a:lumMod val="65000"/>
                    <a:lumOff val="35000"/>
                  </a:schemeClr>
                </a:solidFill>
                <a:latin typeface="Love Taking" panose="02000500000000000000" pitchFamily="2" charset="0"/>
              </a:rPr>
              <a:t>Happy Halloween </a:t>
            </a:r>
            <a:r>
              <a:rPr lang="fr-FR" sz="2400" dirty="0" err="1">
                <a:solidFill>
                  <a:schemeClr val="tx1">
                    <a:lumMod val="65000"/>
                    <a:lumOff val="35000"/>
                  </a:schemeClr>
                </a:solidFill>
                <a:latin typeface="Love Taking" panose="02000500000000000000" pitchFamily="2" charset="0"/>
              </a:rPr>
              <a:t>song</a:t>
            </a:r>
            <a:endParaRPr lang="fr-FR" sz="2400" dirty="0">
              <a:solidFill>
                <a:schemeClr val="tx1">
                  <a:lumMod val="65000"/>
                  <a:lumOff val="35000"/>
                </a:schemeClr>
              </a:solidFill>
              <a:latin typeface="Love Taking" panose="02000500000000000000" pitchFamily="2" charset="0"/>
            </a:endParaRPr>
          </a:p>
        </p:txBody>
      </p:sp>
      <p:sp>
        <p:nvSpPr>
          <p:cNvPr id="69" name="Rectangle 4">
            <a:extLst>
              <a:ext uri="{FF2B5EF4-FFF2-40B4-BE49-F238E27FC236}">
                <a16:creationId xmlns:a16="http://schemas.microsoft.com/office/drawing/2014/main" id="{976F0C02-DE9F-A822-9FA5-1314D5BD3217}"/>
              </a:ext>
            </a:extLst>
          </p:cNvPr>
          <p:cNvSpPr>
            <a:spLocks noChangeArrowheads="1"/>
          </p:cNvSpPr>
          <p:nvPr/>
        </p:nvSpPr>
        <p:spPr bwMode="auto">
          <a:xfrm>
            <a:off x="320964" y="1703974"/>
            <a:ext cx="4124304" cy="827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lnSpc>
                <a:spcPct val="130000"/>
              </a:lnSpc>
              <a:spcBef>
                <a:spcPct val="0"/>
              </a:spcBef>
            </a:pPr>
            <a:r>
              <a:rPr lang="fr-FR" sz="1050" b="1" dirty="0">
                <a:latin typeface="Robaga Rounded" panose="02000500000000000000" pitchFamily="2" charset="0"/>
                <a:ea typeface="Hachi Maru Pop" pitchFamily="2" charset="-128"/>
              </a:rPr>
              <a:t>One </a:t>
            </a:r>
            <a:r>
              <a:rPr lang="fr-FR" sz="1050" b="1" dirty="0" err="1">
                <a:latin typeface="Robaga Rounded" panose="02000500000000000000" pitchFamily="2" charset="0"/>
                <a:ea typeface="Hachi Maru Pop" pitchFamily="2" charset="-128"/>
              </a:rPr>
              <a:t>little</a:t>
            </a:r>
            <a:r>
              <a:rPr lang="fr-FR" sz="1050" b="1" dirty="0">
                <a:latin typeface="Robaga Rounded" panose="02000500000000000000" pitchFamily="2" charset="0"/>
                <a:ea typeface="Hachi Maru Pop" pitchFamily="2" charset="-128"/>
              </a:rPr>
              <a:t> zombie </a:t>
            </a:r>
            <a:r>
              <a:rPr lang="fr-FR" sz="1050" b="1" dirty="0" err="1">
                <a:latin typeface="Robaga Rounded" panose="02000500000000000000" pitchFamily="2" charset="0"/>
                <a:ea typeface="Hachi Maru Pop" pitchFamily="2" charset="-128"/>
              </a:rPr>
              <a:t>roaming</a:t>
            </a:r>
            <a:r>
              <a:rPr lang="fr-FR" sz="1050" b="1" dirty="0">
                <a:latin typeface="Robaga Rounded" panose="02000500000000000000" pitchFamily="2" charset="0"/>
                <a:ea typeface="Hachi Maru Pop" pitchFamily="2" charset="-128"/>
              </a:rPr>
              <a:t> all </a:t>
            </a:r>
            <a:r>
              <a:rPr lang="fr-FR" sz="1050" b="1" dirty="0" err="1">
                <a:latin typeface="Robaga Rounded" panose="02000500000000000000" pitchFamily="2" charset="0"/>
                <a:ea typeface="Hachi Maru Pop" pitchFamily="2" charset="-128"/>
              </a:rPr>
              <a:t>around</a:t>
            </a:r>
            <a:endParaRPr lang="fr-FR" sz="1050" b="1" dirty="0">
              <a:latin typeface="Robaga Rounded" panose="02000500000000000000" pitchFamily="2" charset="0"/>
              <a:ea typeface="Hachi Maru Pop" pitchFamily="2" charset="-128"/>
            </a:endParaRPr>
          </a:p>
          <a:p>
            <a:pPr lvl="0" defTabSz="914400" fontAlgn="base">
              <a:lnSpc>
                <a:spcPct val="130000"/>
              </a:lnSpc>
              <a:spcBef>
                <a:spcPct val="0"/>
              </a:spcBef>
            </a:pPr>
            <a:r>
              <a:rPr kumimoji="0" lang="fr-FR" altLang="fr-FR" sz="1050" b="1" i="0" u="none" strike="noStrike" cap="none" normalizeH="0" baseline="0" dirty="0" err="1">
                <a:ln>
                  <a:noFill/>
                </a:ln>
                <a:solidFill>
                  <a:schemeClr val="tx1"/>
                </a:solidFill>
                <a:effectLst/>
                <a:latin typeface="Robaga Rounded" panose="02000500000000000000" pitchFamily="2" charset="0"/>
                <a:ea typeface="Hachi Maru Pop" pitchFamily="2" charset="-128"/>
                <a:cs typeface="Arial" pitchFamily="34" charset="0"/>
              </a:rPr>
              <a:t>Stumbled</a:t>
            </a:r>
            <a:r>
              <a:rPr kumimoji="0" lang="fr-FR" altLang="fr-FR" sz="1050" b="1" i="0" u="none" strike="noStrike" cap="none" normalizeH="0" dirty="0">
                <a:ln>
                  <a:noFill/>
                </a:ln>
                <a:solidFill>
                  <a:schemeClr val="tx1"/>
                </a:solidFill>
                <a:effectLst/>
                <a:latin typeface="Robaga Rounded" panose="02000500000000000000" pitchFamily="2" charset="0"/>
                <a:ea typeface="Hachi Maru Pop" pitchFamily="2" charset="-128"/>
                <a:cs typeface="Arial" pitchFamily="34" charset="0"/>
              </a:rPr>
              <a:t> and </a:t>
            </a:r>
            <a:r>
              <a:rPr kumimoji="0" lang="fr-FR" altLang="fr-FR" sz="1050" b="1" i="0" u="none" strike="noStrike" cap="none" normalizeH="0" dirty="0" err="1">
                <a:ln>
                  <a:noFill/>
                </a:ln>
                <a:solidFill>
                  <a:schemeClr val="tx1"/>
                </a:solidFill>
                <a:effectLst/>
                <a:latin typeface="Robaga Rounded" panose="02000500000000000000" pitchFamily="2" charset="0"/>
                <a:ea typeface="Hachi Maru Pop" pitchFamily="2" charset="-128"/>
                <a:cs typeface="Arial" pitchFamily="34" charset="0"/>
              </a:rPr>
              <a:t>fell</a:t>
            </a:r>
            <a:r>
              <a:rPr kumimoji="0" lang="fr-FR" altLang="fr-FR" sz="1050" b="1" i="0" u="none" strike="noStrike" cap="none" normalizeH="0" dirty="0">
                <a:ln>
                  <a:noFill/>
                </a:ln>
                <a:solidFill>
                  <a:schemeClr val="tx1"/>
                </a:solidFill>
                <a:effectLst/>
                <a:latin typeface="Robaga Rounded" panose="02000500000000000000" pitchFamily="2" charset="0"/>
                <a:ea typeface="Hachi Maru Pop" pitchFamily="2" charset="-128"/>
                <a:cs typeface="Arial" pitchFamily="34" charset="0"/>
              </a:rPr>
              <a:t> down back to the </a:t>
            </a:r>
            <a:r>
              <a:rPr kumimoji="0" lang="fr-FR" altLang="fr-FR" sz="1050" b="1" i="0" u="none" strike="noStrike" cap="none" normalizeH="0" dirty="0" err="1">
                <a:ln>
                  <a:noFill/>
                </a:ln>
                <a:solidFill>
                  <a:schemeClr val="tx1"/>
                </a:solidFill>
                <a:effectLst/>
                <a:latin typeface="Robaga Rounded" panose="02000500000000000000" pitchFamily="2" charset="0"/>
                <a:ea typeface="Hachi Maru Pop" pitchFamily="2" charset="-128"/>
                <a:cs typeface="Arial" pitchFamily="34" charset="0"/>
              </a:rPr>
              <a:t>ground</a:t>
            </a:r>
            <a:endParaRPr kumimoji="0" lang="fr-FR" altLang="fr-FR" sz="1050" b="1" i="0" u="none" strike="noStrike" cap="none" normalizeH="0" dirty="0">
              <a:ln>
                <a:noFill/>
              </a:ln>
              <a:solidFill>
                <a:schemeClr val="tx1"/>
              </a:solidFill>
              <a:effectLst/>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Stumbled</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fell</a:t>
            </a:r>
            <a:r>
              <a:rPr lang="fr-FR" altLang="fr-FR" sz="1050" b="1" dirty="0">
                <a:latin typeface="Robaga Rounded" panose="02000500000000000000" pitchFamily="2" charset="0"/>
                <a:ea typeface="Hachi Maru Pop" pitchFamily="2" charset="-128"/>
                <a:cs typeface="Arial" pitchFamily="34" charset="0"/>
              </a:rPr>
              <a:t> down back to the </a:t>
            </a:r>
            <a:r>
              <a:rPr lang="fr-FR" altLang="fr-FR" sz="1050" b="1" dirty="0" err="1">
                <a:latin typeface="Robaga Rounded" panose="02000500000000000000" pitchFamily="2" charset="0"/>
                <a:ea typeface="Hachi Maru Pop" pitchFamily="2" charset="-128"/>
                <a:cs typeface="Arial" pitchFamily="34" charset="0"/>
              </a:rPr>
              <a:t>ground</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Two</a:t>
            </a:r>
            <a:r>
              <a:rPr lang="fr-FR" altLang="fr-FR" sz="1050" b="1" dirty="0">
                <a:latin typeface="Robaga Rounded" panose="02000500000000000000" pitchFamily="2" charset="0"/>
                <a:ea typeface="Hachi Maru Pop" pitchFamily="2" charset="-128"/>
                <a:cs typeface="Arial" pitchFamily="34" charset="0"/>
              </a:rPr>
              <a:t> white </a:t>
            </a:r>
            <a:r>
              <a:rPr lang="fr-FR" altLang="fr-FR" sz="1050" b="1" dirty="0" err="1">
                <a:latin typeface="Robaga Rounded" panose="02000500000000000000" pitchFamily="2" charset="0"/>
                <a:ea typeface="Hachi Maru Pop" pitchFamily="2" charset="-128"/>
                <a:cs typeface="Arial" pitchFamily="34" charset="0"/>
              </a:rPr>
              <a:t>ghosts</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flying</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overhead</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they</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Saw</a:t>
            </a:r>
            <a:r>
              <a:rPr lang="fr-FR" altLang="fr-FR" sz="1050" b="1" dirty="0">
                <a:latin typeface="Robaga Rounded" panose="02000500000000000000" pitchFamily="2" charset="0"/>
                <a:ea typeface="Hachi Maru Pop" pitchFamily="2" charset="-128"/>
                <a:cs typeface="Arial" pitchFamily="34" charset="0"/>
              </a:rPr>
              <a:t> a </a:t>
            </a:r>
            <a:r>
              <a:rPr lang="fr-FR" altLang="fr-FR" sz="1050" b="1" dirty="0" err="1">
                <a:latin typeface="Robaga Rounded" panose="02000500000000000000" pitchFamily="2" charset="0"/>
                <a:ea typeface="Hachi Maru Pop" pitchFamily="2" charset="-128"/>
                <a:cs typeface="Arial" pitchFamily="34" charset="0"/>
              </a:rPr>
              <a:t>scary</a:t>
            </a:r>
            <a:r>
              <a:rPr lang="fr-FR" altLang="fr-FR" sz="1050" b="1" dirty="0">
                <a:latin typeface="Robaga Rounded" panose="02000500000000000000" pitchFamily="2" charset="0"/>
                <a:ea typeface="Hachi Maru Pop" pitchFamily="2" charset="-128"/>
                <a:cs typeface="Arial" pitchFamily="34" charset="0"/>
              </a:rPr>
              <a:t> spider and </a:t>
            </a:r>
            <a:r>
              <a:rPr lang="fr-FR" altLang="fr-FR" sz="1050" b="1" dirty="0" err="1">
                <a:latin typeface="Robaga Rounded" panose="02000500000000000000" pitchFamily="2" charset="0"/>
                <a:ea typeface="Hachi Maru Pop" pitchFamily="2" charset="-128"/>
                <a:cs typeface="Arial" pitchFamily="34" charset="0"/>
              </a:rPr>
              <a:t>ran</a:t>
            </a:r>
            <a:r>
              <a:rPr lang="fr-FR" altLang="fr-FR" sz="1050" b="1" dirty="0">
                <a:latin typeface="Robaga Rounded" panose="02000500000000000000" pitchFamily="2" charset="0"/>
                <a:ea typeface="Hachi Maru Pop" pitchFamily="2" charset="-128"/>
                <a:cs typeface="Arial" pitchFamily="34" charset="0"/>
              </a:rPr>
              <a:t> back </a:t>
            </a:r>
            <a:r>
              <a:rPr lang="fr-FR" altLang="fr-FR" sz="1050" b="1" dirty="0" err="1">
                <a:latin typeface="Robaga Rounded" panose="02000500000000000000" pitchFamily="2" charset="0"/>
                <a:ea typeface="Hachi Maru Pop" pitchFamily="2" charset="-128"/>
                <a:cs typeface="Arial" pitchFamily="34" charset="0"/>
              </a:rPr>
              <a:t>under</a:t>
            </a:r>
            <a:r>
              <a:rPr lang="fr-FR" altLang="fr-FR" sz="1050" b="1" dirty="0">
                <a:latin typeface="Robaga Rounded" panose="02000500000000000000" pitchFamily="2" charset="0"/>
                <a:ea typeface="Hachi Maru Pop" pitchFamily="2" charset="-128"/>
                <a:cs typeface="Arial" pitchFamily="34" charset="0"/>
              </a:rPr>
              <a:t> the </a:t>
            </a:r>
            <a:r>
              <a:rPr lang="fr-FR" altLang="fr-FR" sz="1050" b="1" dirty="0" err="1">
                <a:latin typeface="Robaga Rounded" panose="02000500000000000000" pitchFamily="2" charset="0"/>
                <a:ea typeface="Hachi Maru Pop" pitchFamily="2" charset="-128"/>
                <a:cs typeface="Arial" pitchFamily="34" charset="0"/>
              </a:rPr>
              <a:t>bed</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Saw</a:t>
            </a:r>
            <a:r>
              <a:rPr lang="fr-FR" altLang="fr-FR" sz="1050" b="1" dirty="0">
                <a:latin typeface="Robaga Rounded" panose="02000500000000000000" pitchFamily="2" charset="0"/>
                <a:ea typeface="Hachi Maru Pop" pitchFamily="2" charset="-128"/>
                <a:cs typeface="Arial" pitchFamily="34" charset="0"/>
              </a:rPr>
              <a:t> a </a:t>
            </a:r>
            <a:r>
              <a:rPr lang="fr-FR" altLang="fr-FR" sz="1050" b="1" dirty="0" err="1">
                <a:latin typeface="Robaga Rounded" panose="02000500000000000000" pitchFamily="2" charset="0"/>
                <a:ea typeface="Hachi Maru Pop" pitchFamily="2" charset="-128"/>
                <a:cs typeface="Arial" pitchFamily="34" charset="0"/>
              </a:rPr>
              <a:t>scary</a:t>
            </a:r>
            <a:r>
              <a:rPr lang="fr-FR" altLang="fr-FR" sz="1050" b="1" dirty="0">
                <a:latin typeface="Robaga Rounded" panose="02000500000000000000" pitchFamily="2" charset="0"/>
                <a:ea typeface="Hachi Maru Pop" pitchFamily="2" charset="-128"/>
                <a:cs typeface="Arial" pitchFamily="34" charset="0"/>
              </a:rPr>
              <a:t> spider and </a:t>
            </a:r>
            <a:r>
              <a:rPr lang="fr-FR" altLang="fr-FR" sz="1050" b="1" dirty="0" err="1">
                <a:latin typeface="Robaga Rounded" panose="02000500000000000000" pitchFamily="2" charset="0"/>
                <a:ea typeface="Hachi Maru Pop" pitchFamily="2" charset="-128"/>
                <a:cs typeface="Arial" pitchFamily="34" charset="0"/>
              </a:rPr>
              <a:t>ran</a:t>
            </a:r>
            <a:r>
              <a:rPr lang="fr-FR" altLang="fr-FR" sz="1050" b="1" dirty="0">
                <a:latin typeface="Robaga Rounded" panose="02000500000000000000" pitchFamily="2" charset="0"/>
                <a:ea typeface="Hachi Maru Pop" pitchFamily="2" charset="-128"/>
                <a:cs typeface="Arial" pitchFamily="34" charset="0"/>
              </a:rPr>
              <a:t> back </a:t>
            </a:r>
            <a:r>
              <a:rPr lang="fr-FR" altLang="fr-FR" sz="1050" b="1" dirty="0" err="1">
                <a:latin typeface="Robaga Rounded" panose="02000500000000000000" pitchFamily="2" charset="0"/>
                <a:ea typeface="Hachi Maru Pop" pitchFamily="2" charset="-128"/>
                <a:cs typeface="Arial" pitchFamily="34" charset="0"/>
              </a:rPr>
              <a:t>under</a:t>
            </a:r>
            <a:r>
              <a:rPr lang="fr-FR" altLang="fr-FR" sz="1050" b="1" dirty="0">
                <a:latin typeface="Robaga Rounded" panose="02000500000000000000" pitchFamily="2" charset="0"/>
                <a:ea typeface="Hachi Maru Pop" pitchFamily="2" charset="-128"/>
                <a:cs typeface="Arial" pitchFamily="34" charset="0"/>
              </a:rPr>
              <a:t> the </a:t>
            </a:r>
            <a:r>
              <a:rPr lang="fr-FR" altLang="fr-FR" sz="1050" b="1" dirty="0" err="1">
                <a:latin typeface="Robaga Rounded" panose="02000500000000000000" pitchFamily="2" charset="0"/>
                <a:ea typeface="Hachi Maru Pop" pitchFamily="2" charset="-128"/>
                <a:cs typeface="Arial" pitchFamily="34" charset="0"/>
              </a:rPr>
              <a:t>bed</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Three</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wampires</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looking</a:t>
            </a:r>
            <a:r>
              <a:rPr lang="fr-FR" altLang="fr-FR" sz="1050" b="1" dirty="0">
                <a:latin typeface="Robaga Rounded" panose="02000500000000000000" pitchFamily="2" charset="0"/>
                <a:ea typeface="Hachi Maru Pop" pitchFamily="2" charset="-128"/>
                <a:cs typeface="Arial" pitchFamily="34" charset="0"/>
              </a:rPr>
              <a:t> for </a:t>
            </a:r>
            <a:r>
              <a:rPr lang="fr-FR" altLang="fr-FR" sz="1050" b="1" dirty="0" err="1">
                <a:latin typeface="Robaga Rounded" panose="02000500000000000000" pitchFamily="2" charset="0"/>
                <a:ea typeface="Hachi Maru Pop" pitchFamily="2" charset="-128"/>
                <a:cs typeface="Arial" pitchFamily="34" charset="0"/>
              </a:rPr>
              <a:t>some</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blood</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It </a:t>
            </a:r>
            <a:r>
              <a:rPr lang="fr-FR" altLang="fr-FR" sz="1050" b="1" dirty="0" err="1">
                <a:latin typeface="Robaga Rounded" panose="02000500000000000000" pitchFamily="2" charset="0"/>
                <a:ea typeface="Hachi Maru Pop" pitchFamily="2" charset="-128"/>
                <a:cs typeface="Arial" pitchFamily="34" charset="0"/>
              </a:rPr>
              <a:t>started</a:t>
            </a:r>
            <a:r>
              <a:rPr lang="fr-FR" altLang="fr-FR" sz="1050" b="1" dirty="0">
                <a:latin typeface="Robaga Rounded" panose="02000500000000000000" pitchFamily="2" charset="0"/>
                <a:ea typeface="Hachi Maru Pop" pitchFamily="2" charset="-128"/>
                <a:cs typeface="Arial" pitchFamily="34" charset="0"/>
              </a:rPr>
              <a:t> to </a:t>
            </a:r>
            <a:r>
              <a:rPr lang="fr-FR" altLang="fr-FR" sz="1050" b="1" dirty="0" err="1">
                <a:latin typeface="Robaga Rounded" panose="02000500000000000000" pitchFamily="2" charset="0"/>
                <a:ea typeface="Hachi Maru Pop" pitchFamily="2" charset="-128"/>
                <a:cs typeface="Arial" pitchFamily="34" charset="0"/>
              </a:rPr>
              <a:t>rain</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they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slipped</a:t>
            </a:r>
            <a:r>
              <a:rPr lang="fr-FR" altLang="fr-FR" sz="1050" b="1" dirty="0">
                <a:latin typeface="Robaga Rounded" panose="02000500000000000000" pitchFamily="2" charset="0"/>
                <a:ea typeface="Hachi Maru Pop" pitchFamily="2" charset="-128"/>
                <a:cs typeface="Arial" pitchFamily="34" charset="0"/>
              </a:rPr>
              <a:t> on the </a:t>
            </a:r>
            <a:r>
              <a:rPr lang="fr-FR" altLang="fr-FR" sz="1050" b="1" dirty="0" err="1">
                <a:latin typeface="Robaga Rounded" panose="02000500000000000000" pitchFamily="2" charset="0"/>
                <a:ea typeface="Hachi Maru Pop" pitchFamily="2" charset="-128"/>
                <a:cs typeface="Arial" pitchFamily="34" charset="0"/>
              </a:rPr>
              <a:t>mud</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It </a:t>
            </a:r>
            <a:r>
              <a:rPr lang="fr-FR" altLang="fr-FR" sz="1050" b="1" dirty="0" err="1">
                <a:latin typeface="Robaga Rounded" panose="02000500000000000000" pitchFamily="2" charset="0"/>
                <a:ea typeface="Hachi Maru Pop" pitchFamily="2" charset="-128"/>
                <a:cs typeface="Arial" pitchFamily="34" charset="0"/>
              </a:rPr>
              <a:t>started</a:t>
            </a:r>
            <a:r>
              <a:rPr lang="fr-FR" altLang="fr-FR" sz="1050" b="1" dirty="0">
                <a:latin typeface="Robaga Rounded" panose="02000500000000000000" pitchFamily="2" charset="0"/>
                <a:ea typeface="Hachi Maru Pop" pitchFamily="2" charset="-128"/>
                <a:cs typeface="Arial" pitchFamily="34" charset="0"/>
              </a:rPr>
              <a:t> to </a:t>
            </a:r>
            <a:r>
              <a:rPr lang="fr-FR" altLang="fr-FR" sz="1050" b="1" dirty="0" err="1">
                <a:latin typeface="Robaga Rounded" panose="02000500000000000000" pitchFamily="2" charset="0"/>
                <a:ea typeface="Hachi Maru Pop" pitchFamily="2" charset="-128"/>
                <a:cs typeface="Arial" pitchFamily="34" charset="0"/>
              </a:rPr>
              <a:t>rain</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they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slipped</a:t>
            </a:r>
            <a:r>
              <a:rPr lang="fr-FR" altLang="fr-FR" sz="1050" b="1" dirty="0">
                <a:latin typeface="Robaga Rounded" panose="02000500000000000000" pitchFamily="2" charset="0"/>
                <a:ea typeface="Hachi Maru Pop" pitchFamily="2" charset="-128"/>
                <a:cs typeface="Arial" pitchFamily="34" charset="0"/>
              </a:rPr>
              <a:t> on the </a:t>
            </a:r>
            <a:r>
              <a:rPr lang="fr-FR" altLang="fr-FR" sz="1050" b="1" dirty="0" err="1">
                <a:latin typeface="Robaga Rounded" panose="02000500000000000000" pitchFamily="2" charset="0"/>
                <a:ea typeface="Hachi Maru Pop" pitchFamily="2" charset="-128"/>
                <a:cs typeface="Arial" pitchFamily="34" charset="0"/>
              </a:rPr>
              <a:t>mud</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Four </a:t>
            </a:r>
            <a:r>
              <a:rPr lang="fr-FR" altLang="fr-FR" sz="1050" b="1" dirty="0" err="1">
                <a:latin typeface="Robaga Rounded" panose="02000500000000000000" pitchFamily="2" charset="0"/>
                <a:ea typeface="Hachi Maru Pop" pitchFamily="2" charset="-128"/>
                <a:cs typeface="Arial" pitchFamily="34" charset="0"/>
              </a:rPr>
              <a:t>old</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witches</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flying</a:t>
            </a:r>
            <a:r>
              <a:rPr lang="fr-FR" altLang="fr-FR" sz="1050" b="1" dirty="0">
                <a:latin typeface="Robaga Rounded" panose="02000500000000000000" pitchFamily="2" charset="0"/>
                <a:ea typeface="Hachi Maru Pop" pitchFamily="2" charset="-128"/>
                <a:cs typeface="Arial" pitchFamily="34" charset="0"/>
              </a:rPr>
              <a:t> on </a:t>
            </a:r>
            <a:r>
              <a:rPr lang="fr-FR" altLang="fr-FR" sz="1050" b="1" dirty="0" err="1">
                <a:latin typeface="Robaga Rounded" panose="02000500000000000000" pitchFamily="2" charset="0"/>
                <a:ea typeface="Hachi Maru Pop" pitchFamily="2" charset="-128"/>
                <a:cs typeface="Arial" pitchFamily="34" charset="0"/>
              </a:rPr>
              <a:t>their</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brooms</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An </a:t>
            </a:r>
            <a:r>
              <a:rPr lang="fr-FR" altLang="fr-FR" sz="1050" b="1" dirty="0" err="1">
                <a:latin typeface="Robaga Rounded" panose="02000500000000000000" pitchFamily="2" charset="0"/>
                <a:ea typeface="Hachi Maru Pop" pitchFamily="2" charset="-128"/>
                <a:cs typeface="Arial" pitchFamily="34" charset="0"/>
              </a:rPr>
              <a:t>owl</a:t>
            </a:r>
            <a:r>
              <a:rPr lang="fr-FR" altLang="fr-FR" sz="1050" b="1" dirty="0">
                <a:latin typeface="Robaga Rounded" panose="02000500000000000000" pitchFamily="2" charset="0"/>
                <a:ea typeface="Hachi Maru Pop" pitchFamily="2" charset="-128"/>
                <a:cs typeface="Arial" pitchFamily="34" charset="0"/>
              </a:rPr>
              <a:t> came and </a:t>
            </a:r>
            <a:r>
              <a:rPr lang="fr-FR" altLang="fr-FR" sz="1050" b="1" dirty="0" err="1">
                <a:latin typeface="Robaga Rounded" panose="02000500000000000000" pitchFamily="2" charset="0"/>
                <a:ea typeface="Hachi Maru Pop" pitchFamily="2" charset="-128"/>
                <a:cs typeface="Arial" pitchFamily="34" charset="0"/>
              </a:rPr>
              <a:t>chased</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them</a:t>
            </a:r>
            <a:r>
              <a:rPr lang="fr-FR" altLang="fr-FR" sz="1050" b="1" dirty="0">
                <a:latin typeface="Robaga Rounded" panose="02000500000000000000" pitchFamily="2" charset="0"/>
                <a:ea typeface="Hachi Maru Pop" pitchFamily="2" charset="-128"/>
                <a:cs typeface="Arial" pitchFamily="34" charset="0"/>
              </a:rPr>
              <a:t> right to </a:t>
            </a:r>
            <a:r>
              <a:rPr lang="fr-FR" altLang="fr-FR" sz="1050" b="1" dirty="0" err="1">
                <a:latin typeface="Robaga Rounded" panose="02000500000000000000" pitchFamily="2" charset="0"/>
                <a:ea typeface="Hachi Maru Pop" pitchFamily="2" charset="-128"/>
                <a:cs typeface="Arial" pitchFamily="34" charset="0"/>
              </a:rPr>
              <a:t>their</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rooms</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An </a:t>
            </a:r>
            <a:r>
              <a:rPr lang="fr-FR" altLang="fr-FR" sz="1050" b="1" dirty="0" err="1">
                <a:latin typeface="Robaga Rounded" panose="02000500000000000000" pitchFamily="2" charset="0"/>
                <a:ea typeface="Hachi Maru Pop" pitchFamily="2" charset="-128"/>
                <a:cs typeface="Arial" pitchFamily="34" charset="0"/>
              </a:rPr>
              <a:t>owl</a:t>
            </a:r>
            <a:r>
              <a:rPr lang="fr-FR" altLang="fr-FR" sz="1050" b="1" dirty="0">
                <a:latin typeface="Robaga Rounded" panose="02000500000000000000" pitchFamily="2" charset="0"/>
                <a:ea typeface="Hachi Maru Pop" pitchFamily="2" charset="-128"/>
                <a:cs typeface="Arial" pitchFamily="34" charset="0"/>
              </a:rPr>
              <a:t> came and </a:t>
            </a:r>
            <a:r>
              <a:rPr lang="fr-FR" altLang="fr-FR" sz="1050" b="1" dirty="0" err="1">
                <a:latin typeface="Robaga Rounded" panose="02000500000000000000" pitchFamily="2" charset="0"/>
                <a:ea typeface="Hachi Maru Pop" pitchFamily="2" charset="-128"/>
                <a:cs typeface="Arial" pitchFamily="34" charset="0"/>
              </a:rPr>
              <a:t>chased</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them</a:t>
            </a:r>
            <a:r>
              <a:rPr lang="fr-FR" altLang="fr-FR" sz="1050" b="1" dirty="0">
                <a:latin typeface="Robaga Rounded" panose="02000500000000000000" pitchFamily="2" charset="0"/>
                <a:ea typeface="Hachi Maru Pop" pitchFamily="2" charset="-128"/>
                <a:cs typeface="Arial" pitchFamily="34" charset="0"/>
              </a:rPr>
              <a:t> right to </a:t>
            </a:r>
            <a:r>
              <a:rPr lang="fr-FR" altLang="fr-FR" sz="1050" b="1" dirty="0" err="1">
                <a:latin typeface="Robaga Rounded" panose="02000500000000000000" pitchFamily="2" charset="0"/>
                <a:ea typeface="Hachi Maru Pop" pitchFamily="2" charset="-128"/>
                <a:cs typeface="Arial" pitchFamily="34" charset="0"/>
              </a:rPr>
              <a:t>their</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rooms</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Five </a:t>
            </a:r>
            <a:r>
              <a:rPr lang="fr-FR" altLang="fr-FR" sz="1050" b="1" dirty="0" err="1">
                <a:latin typeface="Robaga Rounded" panose="02000500000000000000" pitchFamily="2" charset="0"/>
                <a:ea typeface="Hachi Maru Pop" pitchFamily="2" charset="-128"/>
                <a:cs typeface="Arial" pitchFamily="34" charset="0"/>
              </a:rPr>
              <a:t>ugly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monsters</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with</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nothing</a:t>
            </a:r>
            <a:r>
              <a:rPr lang="fr-FR" altLang="fr-FR" sz="1050" b="1" dirty="0">
                <a:latin typeface="Robaga Rounded" panose="02000500000000000000" pitchFamily="2" charset="0"/>
                <a:ea typeface="Hachi Maru Pop" pitchFamily="2" charset="-128"/>
                <a:cs typeface="Arial" pitchFamily="34" charset="0"/>
              </a:rPr>
              <a:t> to do</a:t>
            </a: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A dog </a:t>
            </a:r>
            <a:r>
              <a:rPr lang="fr-FR" altLang="fr-FR" sz="1050" b="1" dirty="0" err="1">
                <a:latin typeface="Robaga Rounded" panose="02000500000000000000" pitchFamily="2" charset="0"/>
                <a:ea typeface="Hachi Maru Pop" pitchFamily="2" charset="-128"/>
                <a:cs typeface="Arial" pitchFamily="34" charset="0"/>
              </a:rPr>
              <a:t>barked</a:t>
            </a:r>
            <a:r>
              <a:rPr lang="fr-FR" altLang="fr-FR" sz="1050" b="1" dirty="0">
                <a:latin typeface="Robaga Rounded" panose="02000500000000000000" pitchFamily="2" charset="0"/>
                <a:ea typeface="Hachi Maru Pop" pitchFamily="2" charset="-128"/>
                <a:cs typeface="Arial" pitchFamily="34" charset="0"/>
              </a:rPr>
              <a:t> at </a:t>
            </a:r>
            <a:r>
              <a:rPr lang="fr-FR" altLang="fr-FR" sz="1050" b="1" dirty="0" err="1">
                <a:latin typeface="Robaga Rounded" panose="02000500000000000000" pitchFamily="2" charset="0"/>
                <a:ea typeface="Hachi Maru Pop" pitchFamily="2" charset="-128"/>
                <a:cs typeface="Arial" pitchFamily="34" charset="0"/>
              </a:rPr>
              <a:t>them</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they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ran</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too</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A dog </a:t>
            </a:r>
            <a:r>
              <a:rPr lang="fr-FR" altLang="fr-FR" sz="1050" b="1" dirty="0" err="1">
                <a:latin typeface="Robaga Rounded" panose="02000500000000000000" pitchFamily="2" charset="0"/>
                <a:ea typeface="Hachi Maru Pop" pitchFamily="2" charset="-128"/>
                <a:cs typeface="Arial" pitchFamily="34" charset="0"/>
              </a:rPr>
              <a:t>barked</a:t>
            </a:r>
            <a:r>
              <a:rPr lang="fr-FR" altLang="fr-FR" sz="1050" b="1" dirty="0">
                <a:latin typeface="Robaga Rounded" panose="02000500000000000000" pitchFamily="2" charset="0"/>
                <a:ea typeface="Hachi Maru Pop" pitchFamily="2" charset="-128"/>
                <a:cs typeface="Arial" pitchFamily="34" charset="0"/>
              </a:rPr>
              <a:t> at </a:t>
            </a:r>
            <a:r>
              <a:rPr lang="fr-FR" altLang="fr-FR" sz="1050" b="1" dirty="0" err="1">
                <a:latin typeface="Robaga Rounded" panose="02000500000000000000" pitchFamily="2" charset="0"/>
                <a:ea typeface="Hachi Maru Pop" pitchFamily="2" charset="-128"/>
                <a:cs typeface="Arial" pitchFamily="34" charset="0"/>
              </a:rPr>
              <a:t>them</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they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ran</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too</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Six </a:t>
            </a:r>
            <a:r>
              <a:rPr lang="fr-FR" altLang="fr-FR" sz="1050" b="1" dirty="0" err="1">
                <a:latin typeface="Robaga Rounded" panose="02000500000000000000" pitchFamily="2" charset="0"/>
                <a:ea typeface="Hachi Maru Pop" pitchFamily="2" charset="-128"/>
                <a:cs typeface="Arial" pitchFamily="34" charset="0"/>
              </a:rPr>
              <a:t>werewolves</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looking</a:t>
            </a:r>
            <a:r>
              <a:rPr lang="fr-FR" altLang="fr-FR" sz="1050" b="1" dirty="0">
                <a:latin typeface="Robaga Rounded" panose="02000500000000000000" pitchFamily="2" charset="0"/>
                <a:ea typeface="Hachi Maru Pop" pitchFamily="2" charset="-128"/>
                <a:cs typeface="Arial" pitchFamily="34" charset="0"/>
              </a:rPr>
              <a:t> for </a:t>
            </a:r>
            <a:r>
              <a:rPr lang="fr-FR" altLang="fr-FR" sz="1050" b="1" dirty="0" err="1">
                <a:latin typeface="Robaga Rounded" panose="02000500000000000000" pitchFamily="2" charset="0"/>
                <a:ea typeface="Hachi Maru Pop" pitchFamily="2" charset="-128"/>
                <a:cs typeface="Arial" pitchFamily="34" charset="0"/>
              </a:rPr>
              <a:t>food</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It </a:t>
            </a:r>
            <a:r>
              <a:rPr lang="fr-FR" altLang="fr-FR" sz="1050" b="1" dirty="0" err="1">
                <a:latin typeface="Robaga Rounded" panose="02000500000000000000" pitchFamily="2" charset="0"/>
                <a:ea typeface="Hachi Maru Pop" pitchFamily="2" charset="-128"/>
                <a:cs typeface="Arial" pitchFamily="34" charset="0"/>
              </a:rPr>
              <a:t>stormed</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they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hurried</a:t>
            </a:r>
            <a:r>
              <a:rPr lang="fr-FR" altLang="fr-FR" sz="1050" b="1" dirty="0">
                <a:latin typeface="Robaga Rounded" panose="02000500000000000000" pitchFamily="2" charset="0"/>
                <a:ea typeface="Hachi Maru Pop" pitchFamily="2" charset="-128"/>
                <a:cs typeface="Arial" pitchFamily="34" charset="0"/>
              </a:rPr>
              <a:t> back right to the </a:t>
            </a:r>
            <a:r>
              <a:rPr lang="fr-FR" altLang="fr-FR" sz="1050" b="1" dirty="0" err="1">
                <a:latin typeface="Robaga Rounded" panose="02000500000000000000" pitchFamily="2" charset="0"/>
                <a:ea typeface="Hachi Maru Pop" pitchFamily="2" charset="-128"/>
                <a:cs typeface="Arial" pitchFamily="34" charset="0"/>
              </a:rPr>
              <a:t>woods</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It </a:t>
            </a:r>
            <a:r>
              <a:rPr lang="fr-FR" altLang="fr-FR" sz="1050" b="1" dirty="0" err="1">
                <a:latin typeface="Robaga Rounded" panose="02000500000000000000" pitchFamily="2" charset="0"/>
                <a:ea typeface="Hachi Maru Pop" pitchFamily="2" charset="-128"/>
                <a:cs typeface="Arial" pitchFamily="34" charset="0"/>
              </a:rPr>
              <a:t>stormed</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they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hurried</a:t>
            </a:r>
            <a:r>
              <a:rPr lang="fr-FR" altLang="fr-FR" sz="1050" b="1" dirty="0">
                <a:latin typeface="Robaga Rounded" panose="02000500000000000000" pitchFamily="2" charset="0"/>
                <a:ea typeface="Hachi Maru Pop" pitchFamily="2" charset="-128"/>
                <a:cs typeface="Arial" pitchFamily="34" charset="0"/>
              </a:rPr>
              <a:t> back right to the </a:t>
            </a:r>
            <a:r>
              <a:rPr lang="fr-FR" altLang="fr-FR" sz="1050" b="1" dirty="0" err="1">
                <a:latin typeface="Robaga Rounded" panose="02000500000000000000" pitchFamily="2" charset="0"/>
                <a:ea typeface="Hachi Maru Pop" pitchFamily="2" charset="-128"/>
                <a:cs typeface="Arial" pitchFamily="34" charset="0"/>
              </a:rPr>
              <a:t>woods</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Seven</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skeletons</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playing</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with</a:t>
            </a:r>
            <a:r>
              <a:rPr lang="fr-FR" altLang="fr-FR" sz="1050" b="1" dirty="0">
                <a:latin typeface="Robaga Rounded" panose="02000500000000000000" pitchFamily="2" charset="0"/>
                <a:ea typeface="Hachi Maru Pop" pitchFamily="2" charset="-128"/>
                <a:cs typeface="Arial" pitchFamily="34" charset="0"/>
              </a:rPr>
              <a:t> stones</a:t>
            </a: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The </a:t>
            </a:r>
            <a:r>
              <a:rPr lang="fr-FR" altLang="fr-FR" sz="1050" b="1" dirty="0" err="1">
                <a:latin typeface="Robaga Rounded" panose="02000500000000000000" pitchFamily="2" charset="0"/>
                <a:ea typeface="Hachi Maru Pop" pitchFamily="2" charset="-128"/>
                <a:cs typeface="Arial" pitchFamily="34" charset="0"/>
              </a:rPr>
              <a:t>heavy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wind</a:t>
            </a:r>
            <a:r>
              <a:rPr lang="fr-FR" altLang="fr-FR" sz="1050" b="1" dirty="0">
                <a:latin typeface="Robaga Rounded" panose="02000500000000000000" pitchFamily="2" charset="0"/>
                <a:ea typeface="Hachi Maru Pop" pitchFamily="2" charset="-128"/>
                <a:cs typeface="Arial" pitchFamily="34" charset="0"/>
              </a:rPr>
              <a:t> came in </a:t>
            </a:r>
            <a:r>
              <a:rPr lang="fr-FR" altLang="fr-FR" sz="1050" b="1" dirty="0" err="1">
                <a:latin typeface="Robaga Rounded" panose="02000500000000000000" pitchFamily="2" charset="0"/>
                <a:ea typeface="Hachi Maru Pop" pitchFamily="2" charset="-128"/>
                <a:cs typeface="Arial" pitchFamily="34" charset="0"/>
              </a:rPr>
              <a:t>they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turned</a:t>
            </a:r>
            <a:r>
              <a:rPr lang="fr-FR" altLang="fr-FR" sz="1050" b="1" dirty="0">
                <a:latin typeface="Robaga Rounded" panose="02000500000000000000" pitchFamily="2" charset="0"/>
                <a:ea typeface="Hachi Maru Pop" pitchFamily="2" charset="-128"/>
                <a:cs typeface="Arial" pitchFamily="34" charset="0"/>
              </a:rPr>
              <a:t> to a pile of </a:t>
            </a:r>
            <a:r>
              <a:rPr lang="fr-FR" altLang="fr-FR" sz="1050" b="1" dirty="0" err="1">
                <a:latin typeface="Robaga Rounded" panose="02000500000000000000" pitchFamily="2" charset="0"/>
                <a:ea typeface="Hachi Maru Pop" pitchFamily="2" charset="-128"/>
                <a:cs typeface="Arial" pitchFamily="34" charset="0"/>
              </a:rPr>
              <a:t>bones</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a:latin typeface="Robaga Rounded" panose="02000500000000000000" pitchFamily="2" charset="0"/>
                <a:ea typeface="Hachi Maru Pop" pitchFamily="2" charset="-128"/>
                <a:cs typeface="Arial" pitchFamily="34" charset="0"/>
              </a:rPr>
              <a:t>The </a:t>
            </a:r>
            <a:r>
              <a:rPr lang="fr-FR" altLang="fr-FR" sz="1050" b="1" dirty="0" err="1">
                <a:latin typeface="Robaga Rounded" panose="02000500000000000000" pitchFamily="2" charset="0"/>
                <a:ea typeface="Hachi Maru Pop" pitchFamily="2" charset="-128"/>
                <a:cs typeface="Arial" pitchFamily="34" charset="0"/>
              </a:rPr>
              <a:t>heavy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wind</a:t>
            </a:r>
            <a:r>
              <a:rPr lang="fr-FR" altLang="fr-FR" sz="1050" b="1" dirty="0">
                <a:latin typeface="Robaga Rounded" panose="02000500000000000000" pitchFamily="2" charset="0"/>
                <a:ea typeface="Hachi Maru Pop" pitchFamily="2" charset="-128"/>
                <a:cs typeface="Arial" pitchFamily="34" charset="0"/>
              </a:rPr>
              <a:t> came in </a:t>
            </a:r>
            <a:r>
              <a:rPr lang="fr-FR" altLang="fr-FR" sz="1050" b="1" dirty="0" err="1">
                <a:latin typeface="Robaga Rounded" panose="02000500000000000000" pitchFamily="2" charset="0"/>
                <a:ea typeface="Hachi Maru Pop" pitchFamily="2" charset="-128"/>
                <a:cs typeface="Arial" pitchFamily="34" charset="0"/>
              </a:rPr>
              <a:t>they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turned</a:t>
            </a:r>
            <a:r>
              <a:rPr lang="fr-FR" altLang="fr-FR" sz="1050" b="1" dirty="0">
                <a:latin typeface="Robaga Rounded" panose="02000500000000000000" pitchFamily="2" charset="0"/>
                <a:ea typeface="Hachi Maru Pop" pitchFamily="2" charset="-128"/>
                <a:cs typeface="Arial" pitchFamily="34" charset="0"/>
              </a:rPr>
              <a:t> to a pile of </a:t>
            </a:r>
            <a:r>
              <a:rPr lang="fr-FR" altLang="fr-FR" sz="1050" b="1" dirty="0" err="1">
                <a:latin typeface="Robaga Rounded" panose="02000500000000000000" pitchFamily="2" charset="0"/>
                <a:ea typeface="Hachi Maru Pop" pitchFamily="2" charset="-128"/>
                <a:cs typeface="Arial" pitchFamily="34" charset="0"/>
              </a:rPr>
              <a:t>bones</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Eight</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goblins</a:t>
            </a:r>
            <a:r>
              <a:rPr lang="fr-FR" altLang="fr-FR" sz="1050" b="1" dirty="0">
                <a:latin typeface="Robaga Rounded" panose="02000500000000000000" pitchFamily="2" charset="0"/>
                <a:ea typeface="Hachi Maru Pop" pitchFamily="2" charset="-128"/>
                <a:cs typeface="Arial" pitchFamily="34" charset="0"/>
              </a:rPr>
              <a:t> planning </a:t>
            </a:r>
            <a:r>
              <a:rPr lang="fr-FR" altLang="fr-FR" sz="1050" b="1" dirty="0" err="1">
                <a:latin typeface="Robaga Rounded" panose="02000500000000000000" pitchFamily="2" charset="0"/>
                <a:ea typeface="Hachi Maru Pop" pitchFamily="2" charset="-128"/>
                <a:cs typeface="Arial" pitchFamily="34" charset="0"/>
              </a:rPr>
              <a:t>mischief</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they</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saw</a:t>
            </a:r>
            <a:r>
              <a:rPr lang="fr-FR" altLang="fr-FR" sz="1050" b="1" dirty="0">
                <a:latin typeface="Robaga Rounded" panose="02000500000000000000" pitchFamily="2" charset="0"/>
                <a:ea typeface="Hachi Maru Pop" pitchFamily="2" charset="-128"/>
                <a:cs typeface="Arial" pitchFamily="34" charset="0"/>
              </a:rPr>
              <a:t> a rat and </a:t>
            </a:r>
            <a:r>
              <a:rPr lang="fr-FR" altLang="fr-FR" sz="1050" b="1" dirty="0" err="1">
                <a:latin typeface="Robaga Rounded" panose="02000500000000000000" pitchFamily="2" charset="0"/>
                <a:ea typeface="Hachi Maru Pop" pitchFamily="2" charset="-128"/>
                <a:cs typeface="Arial" pitchFamily="34" charset="0"/>
              </a:rPr>
              <a:t>turned</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ran</a:t>
            </a:r>
            <a:r>
              <a:rPr lang="fr-FR" altLang="fr-FR" sz="1050" b="1" dirty="0">
                <a:latin typeface="Robaga Rounded" panose="02000500000000000000" pitchFamily="2" charset="0"/>
                <a:ea typeface="Hachi Maru Pop" pitchFamily="2" charset="-128"/>
                <a:cs typeface="Arial" pitchFamily="34" charset="0"/>
              </a:rPr>
              <a:t> back to </a:t>
            </a:r>
            <a:r>
              <a:rPr lang="fr-FR" altLang="fr-FR" sz="1050" b="1" dirty="0" err="1">
                <a:latin typeface="Robaga Rounded" panose="02000500000000000000" pitchFamily="2" charset="0"/>
                <a:ea typeface="Hachi Maru Pop" pitchFamily="2" charset="-128"/>
                <a:cs typeface="Arial" pitchFamily="34" charset="0"/>
              </a:rPr>
              <a:t>their</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chief</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saw</a:t>
            </a:r>
            <a:r>
              <a:rPr lang="fr-FR" altLang="fr-FR" sz="1050" b="1" dirty="0">
                <a:latin typeface="Robaga Rounded" panose="02000500000000000000" pitchFamily="2" charset="0"/>
                <a:ea typeface="Hachi Maru Pop" pitchFamily="2" charset="-128"/>
                <a:cs typeface="Arial" pitchFamily="34" charset="0"/>
              </a:rPr>
              <a:t> a rat and </a:t>
            </a:r>
            <a:r>
              <a:rPr lang="fr-FR" altLang="fr-FR" sz="1050" b="1" dirty="0" err="1">
                <a:latin typeface="Robaga Rounded" panose="02000500000000000000" pitchFamily="2" charset="0"/>
                <a:ea typeface="Hachi Maru Pop" pitchFamily="2" charset="-128"/>
                <a:cs typeface="Arial" pitchFamily="34" charset="0"/>
              </a:rPr>
              <a:t>turned</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ran</a:t>
            </a:r>
            <a:r>
              <a:rPr lang="fr-FR" altLang="fr-FR" sz="1050" b="1" dirty="0">
                <a:latin typeface="Robaga Rounded" panose="02000500000000000000" pitchFamily="2" charset="0"/>
                <a:ea typeface="Hachi Maru Pop" pitchFamily="2" charset="-128"/>
                <a:cs typeface="Arial" pitchFamily="34" charset="0"/>
              </a:rPr>
              <a:t> back to </a:t>
            </a:r>
            <a:r>
              <a:rPr lang="fr-FR" altLang="fr-FR" sz="1050" b="1" dirty="0" err="1">
                <a:latin typeface="Robaga Rounded" panose="02000500000000000000" pitchFamily="2" charset="0"/>
                <a:ea typeface="Hachi Maru Pop" pitchFamily="2" charset="-128"/>
                <a:cs typeface="Arial" pitchFamily="34" charset="0"/>
              </a:rPr>
              <a:t>their</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chief</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Nine</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big</a:t>
            </a:r>
            <a:r>
              <a:rPr lang="fr-FR" altLang="fr-FR" sz="1050" b="1" dirty="0">
                <a:latin typeface="Robaga Rounded" panose="02000500000000000000" pitchFamily="2" charset="0"/>
                <a:ea typeface="Hachi Maru Pop" pitchFamily="2" charset="-128"/>
                <a:cs typeface="Arial" pitchFamily="34" charset="0"/>
              </a:rPr>
              <a:t> trolls </a:t>
            </a:r>
            <a:r>
              <a:rPr lang="fr-FR" altLang="fr-FR" sz="1050" b="1" dirty="0" err="1">
                <a:latin typeface="Robaga Rounded" panose="02000500000000000000" pitchFamily="2" charset="0"/>
                <a:ea typeface="Hachi Maru Pop" pitchFamily="2" charset="-128"/>
                <a:cs typeface="Arial" pitchFamily="34" charset="0"/>
              </a:rPr>
              <a:t>chewing</a:t>
            </a:r>
            <a:r>
              <a:rPr lang="fr-FR" altLang="fr-FR" sz="1050" b="1" dirty="0">
                <a:latin typeface="Robaga Rounded" panose="02000500000000000000" pitchFamily="2" charset="0"/>
                <a:ea typeface="Hachi Maru Pop" pitchFamily="2" charset="-128"/>
                <a:cs typeface="Arial" pitchFamily="34" charset="0"/>
              </a:rPr>
              <a:t> on </a:t>
            </a:r>
            <a:r>
              <a:rPr lang="fr-FR" altLang="fr-FR" sz="1050" b="1" dirty="0" err="1">
                <a:latin typeface="Robaga Rounded" panose="02000500000000000000" pitchFamily="2" charset="0"/>
                <a:ea typeface="Hachi Maru Pop" pitchFamily="2" charset="-128"/>
                <a:cs typeface="Arial" pitchFamily="34" charset="0"/>
              </a:rPr>
              <a:t>some</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treess</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They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weren’t</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careful</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got</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stung</a:t>
            </a:r>
            <a:r>
              <a:rPr lang="fr-FR" altLang="fr-FR" sz="1050" b="1" dirty="0">
                <a:latin typeface="Robaga Rounded" panose="02000500000000000000" pitchFamily="2" charset="0"/>
                <a:ea typeface="Hachi Maru Pop" pitchFamily="2" charset="-128"/>
                <a:cs typeface="Arial" pitchFamily="34" charset="0"/>
              </a:rPr>
              <a:t> by the </a:t>
            </a:r>
            <a:r>
              <a:rPr lang="fr-FR" altLang="fr-FR" sz="1050" b="1" dirty="0" err="1">
                <a:latin typeface="Robaga Rounded" panose="02000500000000000000" pitchFamily="2" charset="0"/>
                <a:ea typeface="Hachi Maru Pop" pitchFamily="2" charset="-128"/>
                <a:cs typeface="Arial" pitchFamily="34" charset="0"/>
              </a:rPr>
              <a:t>bees</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They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weren’t</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careful</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got</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stung</a:t>
            </a:r>
            <a:r>
              <a:rPr lang="fr-FR" altLang="fr-FR" sz="1050" b="1" dirty="0">
                <a:latin typeface="Robaga Rounded" panose="02000500000000000000" pitchFamily="2" charset="0"/>
                <a:ea typeface="Hachi Maru Pop" pitchFamily="2" charset="-128"/>
                <a:cs typeface="Arial" pitchFamily="34" charset="0"/>
              </a:rPr>
              <a:t> by the </a:t>
            </a:r>
            <a:r>
              <a:rPr lang="fr-FR" altLang="fr-FR" sz="1050" b="1" dirty="0" err="1">
                <a:latin typeface="Robaga Rounded" panose="02000500000000000000" pitchFamily="2" charset="0"/>
                <a:ea typeface="Hachi Maru Pop" pitchFamily="2" charset="-128"/>
                <a:cs typeface="Arial" pitchFamily="34" charset="0"/>
              </a:rPr>
              <a:t>bees</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Ten</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scary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mummies</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looking</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very</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mean</a:t>
            </a:r>
            <a:endParaRPr lang="fr-FR" altLang="fr-FR" sz="1050" b="1" dirty="0">
              <a:latin typeface="Robaga Rounded" panose="02000500000000000000" pitchFamily="2" charset="0"/>
              <a:ea typeface="Hachi Maru Pop" pitchFamily="2" charset="-128"/>
              <a:cs typeface="Arial" pitchFamily="34" charset="0"/>
            </a:endParaRP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Smiled</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suddenly</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said</a:t>
            </a:r>
            <a:r>
              <a:rPr lang="fr-FR" altLang="fr-FR" sz="1050" b="1" dirty="0">
                <a:latin typeface="Robaga Rounded" panose="02000500000000000000" pitchFamily="2" charset="0"/>
                <a:ea typeface="Hachi Maru Pop" pitchFamily="2" charset="-128"/>
                <a:cs typeface="Arial" pitchFamily="34" charset="0"/>
              </a:rPr>
              <a:t> HAPPY HALLOWEEN !!!</a:t>
            </a:r>
          </a:p>
          <a:p>
            <a:pPr defTabSz="914400" fontAlgn="base">
              <a:lnSpc>
                <a:spcPct val="130000"/>
              </a:lnSpc>
              <a:spcBef>
                <a:spcPct val="0"/>
              </a:spcBef>
            </a:pPr>
            <a:r>
              <a:rPr lang="fr-FR" altLang="fr-FR" sz="1050" b="1" dirty="0" err="1">
                <a:latin typeface="Robaga Rounded" panose="02000500000000000000" pitchFamily="2" charset="0"/>
                <a:ea typeface="Hachi Maru Pop" pitchFamily="2" charset="-128"/>
                <a:cs typeface="Arial" pitchFamily="34" charset="0"/>
              </a:rPr>
              <a:t>Smiled</a:t>
            </a:r>
            <a:r>
              <a:rPr lang="fr-FR" altLang="fr-FR" sz="1050" b="1" dirty="0">
                <a:latin typeface="Robaga Rounded" panose="02000500000000000000" pitchFamily="2" charset="0"/>
                <a:ea typeface="Hachi Maru Pop" pitchFamily="2" charset="-128"/>
                <a:cs typeface="Arial" pitchFamily="34" charset="0"/>
              </a:rPr>
              <a:t> </a:t>
            </a:r>
            <a:r>
              <a:rPr lang="fr-FR" altLang="fr-FR" sz="1050" b="1" dirty="0" err="1">
                <a:latin typeface="Robaga Rounded" panose="02000500000000000000" pitchFamily="2" charset="0"/>
                <a:ea typeface="Hachi Maru Pop" pitchFamily="2" charset="-128"/>
                <a:cs typeface="Arial" pitchFamily="34" charset="0"/>
              </a:rPr>
              <a:t>suddenly</a:t>
            </a:r>
            <a:r>
              <a:rPr lang="fr-FR" altLang="fr-FR" sz="1050" b="1" dirty="0">
                <a:latin typeface="Robaga Rounded" panose="02000500000000000000" pitchFamily="2" charset="0"/>
                <a:ea typeface="Hachi Maru Pop" pitchFamily="2" charset="-128"/>
                <a:cs typeface="Arial" pitchFamily="34" charset="0"/>
              </a:rPr>
              <a:t> and </a:t>
            </a:r>
            <a:r>
              <a:rPr lang="fr-FR" altLang="fr-FR" sz="1050" b="1" dirty="0" err="1">
                <a:latin typeface="Robaga Rounded" panose="02000500000000000000" pitchFamily="2" charset="0"/>
                <a:ea typeface="Hachi Maru Pop" pitchFamily="2" charset="-128"/>
                <a:cs typeface="Arial" pitchFamily="34" charset="0"/>
              </a:rPr>
              <a:t>said</a:t>
            </a:r>
            <a:r>
              <a:rPr lang="fr-FR" altLang="fr-FR" sz="1050" b="1" dirty="0">
                <a:latin typeface="Robaga Rounded" panose="02000500000000000000" pitchFamily="2" charset="0"/>
                <a:ea typeface="Hachi Maru Pop" pitchFamily="2" charset="-128"/>
                <a:cs typeface="Arial" pitchFamily="34" charset="0"/>
              </a:rPr>
              <a:t> HAPPY HALLOWEEN !!!</a:t>
            </a:r>
          </a:p>
        </p:txBody>
      </p:sp>
      <p:pic>
        <p:nvPicPr>
          <p:cNvPr id="70" name="Picture 4">
            <a:extLst>
              <a:ext uri="{FF2B5EF4-FFF2-40B4-BE49-F238E27FC236}">
                <a16:creationId xmlns:a16="http://schemas.microsoft.com/office/drawing/2014/main" id="{915B62BD-054D-F504-D7B1-BF38F34B83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0747"/>
          <a:stretch/>
        </p:blipFill>
        <p:spPr bwMode="auto">
          <a:xfrm>
            <a:off x="5623121" y="3570349"/>
            <a:ext cx="887811" cy="100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6">
            <a:extLst>
              <a:ext uri="{FF2B5EF4-FFF2-40B4-BE49-F238E27FC236}">
                <a16:creationId xmlns:a16="http://schemas.microsoft.com/office/drawing/2014/main" id="{408C8CE2-30BD-7389-79E6-518A88FD67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614" r="52645" b="3540"/>
          <a:stretch/>
        </p:blipFill>
        <p:spPr bwMode="auto">
          <a:xfrm>
            <a:off x="5859881" y="6737580"/>
            <a:ext cx="842446" cy="89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9">
            <a:extLst>
              <a:ext uri="{FF2B5EF4-FFF2-40B4-BE49-F238E27FC236}">
                <a16:creationId xmlns:a16="http://schemas.microsoft.com/office/drawing/2014/main" id="{227E768C-4E5B-00F7-9D6F-8516CCF5F5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994" y="2669243"/>
            <a:ext cx="747127" cy="100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
            <a:extLst>
              <a:ext uri="{FF2B5EF4-FFF2-40B4-BE49-F238E27FC236}">
                <a16:creationId xmlns:a16="http://schemas.microsoft.com/office/drawing/2014/main" id="{4591A747-7D4B-D584-5223-FB74E3D8DFB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r="55249" b="5589"/>
          <a:stretch/>
        </p:blipFill>
        <p:spPr bwMode="auto">
          <a:xfrm>
            <a:off x="5581433" y="2011341"/>
            <a:ext cx="749536" cy="68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a:extLst>
              <a:ext uri="{FF2B5EF4-FFF2-40B4-BE49-F238E27FC236}">
                <a16:creationId xmlns:a16="http://schemas.microsoft.com/office/drawing/2014/main" id="{1F40AAAE-21DD-BEDE-F833-F3CC506372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2461" y="4357375"/>
            <a:ext cx="548319" cy="839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Rectangle à coins arrondis 39">
            <a:extLst>
              <a:ext uri="{FF2B5EF4-FFF2-40B4-BE49-F238E27FC236}">
                <a16:creationId xmlns:a16="http://schemas.microsoft.com/office/drawing/2014/main" id="{C6C70A16-ABC2-133D-8AD7-1759E53B6BFF}"/>
              </a:ext>
            </a:extLst>
          </p:cNvPr>
          <p:cNvSpPr/>
          <p:nvPr/>
        </p:nvSpPr>
        <p:spPr>
          <a:xfrm>
            <a:off x="6508522" y="2199248"/>
            <a:ext cx="473520" cy="37329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à coins arrondis 40">
            <a:extLst>
              <a:ext uri="{FF2B5EF4-FFF2-40B4-BE49-F238E27FC236}">
                <a16:creationId xmlns:a16="http://schemas.microsoft.com/office/drawing/2014/main" id="{64CCD2B3-DF0F-4F60-C6B9-605E07095DA8}"/>
              </a:ext>
            </a:extLst>
          </p:cNvPr>
          <p:cNvSpPr/>
          <p:nvPr/>
        </p:nvSpPr>
        <p:spPr>
          <a:xfrm>
            <a:off x="5719441" y="2949094"/>
            <a:ext cx="473520" cy="37329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à coins arrondis 41">
            <a:extLst>
              <a:ext uri="{FF2B5EF4-FFF2-40B4-BE49-F238E27FC236}">
                <a16:creationId xmlns:a16="http://schemas.microsoft.com/office/drawing/2014/main" id="{E0A991A5-A6D5-F783-ADDE-25E0F09F150C}"/>
              </a:ext>
            </a:extLst>
          </p:cNvPr>
          <p:cNvSpPr/>
          <p:nvPr/>
        </p:nvSpPr>
        <p:spPr>
          <a:xfrm>
            <a:off x="6584734" y="3984016"/>
            <a:ext cx="473520" cy="37329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à coins arrondis 42">
            <a:extLst>
              <a:ext uri="{FF2B5EF4-FFF2-40B4-BE49-F238E27FC236}">
                <a16:creationId xmlns:a16="http://schemas.microsoft.com/office/drawing/2014/main" id="{3ED4BC8B-74C7-D165-7E04-50DEA218F167}"/>
              </a:ext>
            </a:extLst>
          </p:cNvPr>
          <p:cNvSpPr/>
          <p:nvPr/>
        </p:nvSpPr>
        <p:spPr>
          <a:xfrm>
            <a:off x="5386361" y="4715490"/>
            <a:ext cx="473520" cy="37329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9" name="Image 78">
            <a:extLst>
              <a:ext uri="{FF2B5EF4-FFF2-40B4-BE49-F238E27FC236}">
                <a16:creationId xmlns:a16="http://schemas.microsoft.com/office/drawing/2014/main" id="{AA4C5962-095B-E209-99E3-80F28CB44412}"/>
              </a:ext>
            </a:extLst>
          </p:cNvPr>
          <p:cNvPicPr>
            <a:picLocks noChangeAspect="1"/>
          </p:cNvPicPr>
          <p:nvPr/>
        </p:nvPicPr>
        <p:blipFill>
          <a:blip r:embed="rId9"/>
          <a:stretch>
            <a:fillRect/>
          </a:stretch>
        </p:blipFill>
        <p:spPr>
          <a:xfrm>
            <a:off x="5989764" y="5141903"/>
            <a:ext cx="669801" cy="975893"/>
          </a:xfrm>
          <a:prstGeom prst="rect">
            <a:avLst/>
          </a:prstGeom>
        </p:spPr>
      </p:pic>
      <p:sp>
        <p:nvSpPr>
          <p:cNvPr id="80" name="Rectangle à coins arrondis 43">
            <a:extLst>
              <a:ext uri="{FF2B5EF4-FFF2-40B4-BE49-F238E27FC236}">
                <a16:creationId xmlns:a16="http://schemas.microsoft.com/office/drawing/2014/main" id="{E5EE9D7D-6C95-748F-1423-E9F687EA451B}"/>
              </a:ext>
            </a:extLst>
          </p:cNvPr>
          <p:cNvSpPr/>
          <p:nvPr/>
        </p:nvSpPr>
        <p:spPr>
          <a:xfrm>
            <a:off x="6674743" y="5522208"/>
            <a:ext cx="473520" cy="37329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1" name="Picture 10">
            <a:extLst>
              <a:ext uri="{FF2B5EF4-FFF2-40B4-BE49-F238E27FC236}">
                <a16:creationId xmlns:a16="http://schemas.microsoft.com/office/drawing/2014/main" id="{BC876AB2-FB37-5719-BEF7-BA2FE10F56C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7068"/>
          <a:stretch/>
        </p:blipFill>
        <p:spPr bwMode="auto">
          <a:xfrm>
            <a:off x="4732203" y="5737080"/>
            <a:ext cx="722399" cy="82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Image 81">
            <a:extLst>
              <a:ext uri="{FF2B5EF4-FFF2-40B4-BE49-F238E27FC236}">
                <a16:creationId xmlns:a16="http://schemas.microsoft.com/office/drawing/2014/main" id="{9D6E63BE-CAE6-A50E-3E13-ED3019E9D3EC}"/>
              </a:ext>
            </a:extLst>
          </p:cNvPr>
          <p:cNvPicPr>
            <a:picLocks noChangeAspect="1"/>
          </p:cNvPicPr>
          <p:nvPr/>
        </p:nvPicPr>
        <p:blipFill>
          <a:blip r:embed="rId11"/>
          <a:stretch>
            <a:fillRect/>
          </a:stretch>
        </p:blipFill>
        <p:spPr>
          <a:xfrm>
            <a:off x="4797987" y="8794593"/>
            <a:ext cx="890918" cy="1189422"/>
          </a:xfrm>
          <a:prstGeom prst="rect">
            <a:avLst/>
          </a:prstGeom>
        </p:spPr>
      </p:pic>
      <p:sp>
        <p:nvSpPr>
          <p:cNvPr id="83" name="Rectangle à coins arrondis 45">
            <a:extLst>
              <a:ext uri="{FF2B5EF4-FFF2-40B4-BE49-F238E27FC236}">
                <a16:creationId xmlns:a16="http://schemas.microsoft.com/office/drawing/2014/main" id="{F228E78B-E9E6-4E12-2DAB-C79C69AEE9BF}"/>
              </a:ext>
            </a:extLst>
          </p:cNvPr>
          <p:cNvSpPr/>
          <p:nvPr/>
        </p:nvSpPr>
        <p:spPr>
          <a:xfrm>
            <a:off x="5580779" y="6217279"/>
            <a:ext cx="473520" cy="37329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à coins arrondis 46">
            <a:extLst>
              <a:ext uri="{FF2B5EF4-FFF2-40B4-BE49-F238E27FC236}">
                <a16:creationId xmlns:a16="http://schemas.microsoft.com/office/drawing/2014/main" id="{19D5BC54-ABF2-03A7-F673-400D43E2B5B4}"/>
              </a:ext>
            </a:extLst>
          </p:cNvPr>
          <p:cNvSpPr/>
          <p:nvPr/>
        </p:nvSpPr>
        <p:spPr>
          <a:xfrm>
            <a:off x="6633416" y="7153483"/>
            <a:ext cx="473520" cy="37329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à coins arrondis 47">
            <a:extLst>
              <a:ext uri="{FF2B5EF4-FFF2-40B4-BE49-F238E27FC236}">
                <a16:creationId xmlns:a16="http://schemas.microsoft.com/office/drawing/2014/main" id="{0CC08D7F-F6D4-6635-953F-8960E7EEF793}"/>
              </a:ext>
            </a:extLst>
          </p:cNvPr>
          <p:cNvSpPr/>
          <p:nvPr/>
        </p:nvSpPr>
        <p:spPr>
          <a:xfrm>
            <a:off x="5801771" y="7827394"/>
            <a:ext cx="473520" cy="37329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6" name="Image 85">
            <a:extLst>
              <a:ext uri="{FF2B5EF4-FFF2-40B4-BE49-F238E27FC236}">
                <a16:creationId xmlns:a16="http://schemas.microsoft.com/office/drawing/2014/main" id="{9D4AD2BE-B328-3D7E-29B9-EC1B193B94BD}"/>
              </a:ext>
            </a:extLst>
          </p:cNvPr>
          <p:cNvPicPr>
            <a:picLocks noChangeAspect="1"/>
          </p:cNvPicPr>
          <p:nvPr/>
        </p:nvPicPr>
        <p:blipFill>
          <a:blip r:embed="rId12"/>
          <a:stretch>
            <a:fillRect/>
          </a:stretch>
        </p:blipFill>
        <p:spPr>
          <a:xfrm>
            <a:off x="5850286" y="8546075"/>
            <a:ext cx="778366" cy="696259"/>
          </a:xfrm>
          <a:prstGeom prst="rect">
            <a:avLst/>
          </a:prstGeom>
        </p:spPr>
      </p:pic>
      <p:pic>
        <p:nvPicPr>
          <p:cNvPr id="87" name="Image 86">
            <a:extLst>
              <a:ext uri="{FF2B5EF4-FFF2-40B4-BE49-F238E27FC236}">
                <a16:creationId xmlns:a16="http://schemas.microsoft.com/office/drawing/2014/main" id="{D8443463-2984-F49D-A5B4-44EF86257222}"/>
              </a:ext>
            </a:extLst>
          </p:cNvPr>
          <p:cNvPicPr>
            <a:picLocks noChangeAspect="1"/>
          </p:cNvPicPr>
          <p:nvPr/>
        </p:nvPicPr>
        <p:blipFill>
          <a:blip r:embed="rId13"/>
          <a:stretch>
            <a:fillRect/>
          </a:stretch>
        </p:blipFill>
        <p:spPr>
          <a:xfrm>
            <a:off x="4750092" y="7167599"/>
            <a:ext cx="898821" cy="1178557"/>
          </a:xfrm>
          <a:prstGeom prst="rect">
            <a:avLst/>
          </a:prstGeom>
        </p:spPr>
      </p:pic>
      <p:sp>
        <p:nvSpPr>
          <p:cNvPr id="88" name="Rectangle à coins arrondis 48">
            <a:extLst>
              <a:ext uri="{FF2B5EF4-FFF2-40B4-BE49-F238E27FC236}">
                <a16:creationId xmlns:a16="http://schemas.microsoft.com/office/drawing/2014/main" id="{2353B87B-0CEE-1806-55E7-AF4528FF5723}"/>
              </a:ext>
            </a:extLst>
          </p:cNvPr>
          <p:cNvSpPr/>
          <p:nvPr/>
        </p:nvSpPr>
        <p:spPr>
          <a:xfrm>
            <a:off x="6628652" y="8815048"/>
            <a:ext cx="473520" cy="37329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à coins arrondis 49">
            <a:extLst>
              <a:ext uri="{FF2B5EF4-FFF2-40B4-BE49-F238E27FC236}">
                <a16:creationId xmlns:a16="http://schemas.microsoft.com/office/drawing/2014/main" id="{DD6914A5-27BE-7652-1E34-4235A8D4A2F5}"/>
              </a:ext>
            </a:extLst>
          </p:cNvPr>
          <p:cNvSpPr/>
          <p:nvPr/>
        </p:nvSpPr>
        <p:spPr>
          <a:xfrm>
            <a:off x="5719441" y="9548453"/>
            <a:ext cx="473520" cy="37329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a:extLst>
              <a:ext uri="{FF2B5EF4-FFF2-40B4-BE49-F238E27FC236}">
                <a16:creationId xmlns:a16="http://schemas.microsoft.com/office/drawing/2014/main" id="{A369D097-F06D-34EA-6811-D084D5E26206}"/>
              </a:ext>
            </a:extLst>
          </p:cNvPr>
          <p:cNvSpPr/>
          <p:nvPr/>
        </p:nvSpPr>
        <p:spPr>
          <a:xfrm>
            <a:off x="4552666" y="1040505"/>
            <a:ext cx="2720416" cy="683264"/>
          </a:xfrm>
          <a:prstGeom prst="rect">
            <a:avLst/>
          </a:prstGeom>
        </p:spPr>
        <p:txBody>
          <a:bodyPr wrap="square">
            <a:spAutoFit/>
          </a:bodyPr>
          <a:lstStyle/>
          <a:p>
            <a:pPr lvl="0">
              <a:lnSpc>
                <a:spcPct val="80000"/>
              </a:lnSpc>
            </a:pPr>
            <a:r>
              <a:rPr lang="fr-FR" sz="1600" dirty="0">
                <a:solidFill>
                  <a:srgbClr val="7030A0"/>
                </a:solidFill>
                <a:latin typeface="CHARLEEBOOTS" panose="02000603000000000000" pitchFamily="2" charset="-34"/>
                <a:ea typeface="CHARLEEBOOTS" panose="02000603000000000000" pitchFamily="2" charset="-34"/>
                <a:cs typeface="CHARLEEBOOTS" panose="02000603000000000000" pitchFamily="2" charset="-34"/>
              </a:rPr>
              <a:t>Ecris le nombre de chaque personnage qu’il y a dans la chanson dans les cadres</a:t>
            </a:r>
            <a:endParaRPr lang="fr-FR" dirty="0">
              <a:solidFill>
                <a:srgbClr val="7030A0"/>
              </a:solidFill>
              <a:latin typeface="CHARLEEBOOTS" panose="02000603000000000000" pitchFamily="2" charset="-34"/>
              <a:ea typeface="CHARLEEBOOTS" panose="02000603000000000000" pitchFamily="2" charset="-34"/>
              <a:cs typeface="CHARLEEBOOTS" panose="02000603000000000000" pitchFamily="2" charset="-34"/>
            </a:endParaRPr>
          </a:p>
        </p:txBody>
      </p:sp>
      <p:sp>
        <p:nvSpPr>
          <p:cNvPr id="91" name="ZoneTexte 90">
            <a:extLst>
              <a:ext uri="{FF2B5EF4-FFF2-40B4-BE49-F238E27FC236}">
                <a16:creationId xmlns:a16="http://schemas.microsoft.com/office/drawing/2014/main" id="{77F33C9A-2BB6-C2B5-249C-3E8D6E2E07EE}"/>
              </a:ext>
            </a:extLst>
          </p:cNvPr>
          <p:cNvSpPr txBox="1"/>
          <p:nvPr/>
        </p:nvSpPr>
        <p:spPr>
          <a:xfrm>
            <a:off x="5433284" y="10210768"/>
            <a:ext cx="1954197" cy="246221"/>
          </a:xfrm>
          <a:prstGeom prst="rect">
            <a:avLst/>
          </a:prstGeom>
          <a:noFill/>
        </p:spPr>
        <p:txBody>
          <a:bodyPr wrap="square" rtlCol="0">
            <a:spAutoFit/>
          </a:bodyPr>
          <a:lstStyle/>
          <a:p>
            <a:pPr algn="r"/>
            <a:r>
              <a:rPr lang="fr-FR" sz="1000" dirty="0">
                <a:latin typeface="Dreaming Outloud Script Pro" panose="03050502040304050704" pitchFamily="66" charset="77"/>
                <a:cs typeface="Dreaming Outloud Script Pro" panose="03050502040304050704" pitchFamily="66" charset="77"/>
              </a:rPr>
              <a:t>La Trousse de </a:t>
            </a:r>
            <a:r>
              <a:rPr lang="fr-FR" sz="1000" dirty="0" err="1">
                <a:latin typeface="Dreaming Outloud Script Pro" panose="03050502040304050704" pitchFamily="66" charset="77"/>
                <a:cs typeface="Dreaming Outloud Script Pro" panose="03050502040304050704" pitchFamily="66" charset="77"/>
              </a:rPr>
              <a:t>Sobelle</a:t>
            </a:r>
            <a:endParaRPr lang="fr-FR" sz="1000" dirty="0">
              <a:latin typeface="Dreaming Outloud Script Pro" panose="03050502040304050704" pitchFamily="66" charset="77"/>
              <a:cs typeface="Dreaming Outloud Script Pro" panose="03050502040304050704" pitchFamily="66" charset="77"/>
            </a:endParaRPr>
          </a:p>
        </p:txBody>
      </p:sp>
    </p:spTree>
    <p:extLst>
      <p:ext uri="{BB962C8B-B14F-4D97-AF65-F5344CB8AC3E}">
        <p14:creationId xmlns:p14="http://schemas.microsoft.com/office/powerpoint/2010/main" val="303235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à coins arrondis 73"/>
          <p:cNvSpPr/>
          <p:nvPr/>
        </p:nvSpPr>
        <p:spPr>
          <a:xfrm>
            <a:off x="137578" y="1245824"/>
            <a:ext cx="6899403" cy="4622742"/>
          </a:xfrm>
          <a:prstGeom prst="roundRect">
            <a:avLst>
              <a:gd name="adj" fmla="val 6024"/>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31" name="Rectangle 30"/>
          <p:cNvSpPr/>
          <p:nvPr/>
        </p:nvSpPr>
        <p:spPr>
          <a:xfrm>
            <a:off x="148071" y="1286127"/>
            <a:ext cx="6888910" cy="4498860"/>
          </a:xfrm>
          <a:prstGeom prst="rect">
            <a:avLst/>
          </a:prstGeom>
        </p:spPr>
        <p:txBody>
          <a:bodyPr wrap="square">
            <a:spAutoFit/>
          </a:bodyPr>
          <a:lstStyle/>
          <a:p>
            <a:pPr>
              <a:lnSpc>
                <a:spcPct val="150000"/>
              </a:lnSpc>
              <a:spcAft>
                <a:spcPts val="600"/>
              </a:spcAft>
            </a:pPr>
            <a:r>
              <a:rPr lang="fr-FR" sz="1050" dirty="0">
                <a:latin typeface="Short Stack" panose="02010500040000000007" pitchFamily="2" charset="77"/>
              </a:rPr>
              <a:t>1) L’automne commence avec le « __________________  _____________ », qui signifie « ____________  _______  ___________________________ » un __________________ début du mois de ____________________________ .</a:t>
            </a:r>
          </a:p>
          <a:p>
            <a:pPr>
              <a:lnSpc>
                <a:spcPct val="150000"/>
              </a:lnSpc>
              <a:spcAft>
                <a:spcPts val="600"/>
              </a:spcAft>
            </a:pPr>
            <a:r>
              <a:rPr lang="fr-FR" sz="1050" dirty="0">
                <a:latin typeface="Short Stack" panose="02010500040000000007" pitchFamily="2" charset="77"/>
              </a:rPr>
              <a:t>2) L’automne est la saison des __________________________ qui s’appellent _______________________________ en anglais. Elles ont surtout lieu autour du ___________________  ________  _________________________ .</a:t>
            </a:r>
          </a:p>
          <a:p>
            <a:pPr>
              <a:lnSpc>
                <a:spcPct val="150000"/>
              </a:lnSpc>
              <a:spcAft>
                <a:spcPts val="600"/>
              </a:spcAft>
            </a:pPr>
            <a:r>
              <a:rPr lang="fr-FR" sz="1050" dirty="0">
                <a:latin typeface="Short Stack" panose="02010500040000000007" pitchFamily="2" charset="77"/>
              </a:rPr>
              <a:t>3) Pour les sports, la saison du ___________________________ se termine et celle du _____________________  _______________________________ commence. </a:t>
            </a:r>
          </a:p>
          <a:p>
            <a:pPr>
              <a:lnSpc>
                <a:spcPct val="150000"/>
              </a:lnSpc>
              <a:spcAft>
                <a:spcPts val="600"/>
              </a:spcAft>
            </a:pPr>
            <a:r>
              <a:rPr lang="fr-FR" sz="1050" dirty="0">
                <a:latin typeface="Short Stack" panose="02010500040000000007" pitchFamily="2" charset="77"/>
              </a:rPr>
              <a:t>4) Halloween se fête toujours le _____  ____________________ . Les enfants se ____________________, et vont demander des _____________________ chez les voisins. De grandes parades ont lieu dans les villes de ______________________ et _______  _____________________________ .</a:t>
            </a:r>
          </a:p>
          <a:p>
            <a:pPr>
              <a:lnSpc>
                <a:spcPct val="150000"/>
              </a:lnSpc>
              <a:spcAft>
                <a:spcPts val="600"/>
              </a:spcAft>
            </a:pPr>
            <a:r>
              <a:rPr lang="fr-FR" sz="1050" dirty="0">
                <a:latin typeface="Short Stack" panose="02010500040000000007" pitchFamily="2" charset="77"/>
              </a:rPr>
              <a:t>5) La fête de ____________________________ marque la fin de l’automne. Elle a lieu le 4</a:t>
            </a:r>
            <a:r>
              <a:rPr lang="fr-FR" sz="1050" baseline="30000" dirty="0">
                <a:latin typeface="Short Stack" panose="02010500040000000007" pitchFamily="2" charset="77"/>
              </a:rPr>
              <a:t>ème</a:t>
            </a:r>
            <a:r>
              <a:rPr lang="fr-FR" sz="1050" dirty="0">
                <a:latin typeface="Short Stack" panose="02010500040000000007" pitchFamily="2" charset="77"/>
              </a:rPr>
              <a:t> _______________ de __________________________ . Cette fête signifie « ________________  _____________  _________________ ». On mange de la __________________, du ______________ , des _________________ ______________ et de la _________________  ______  ____________________ .</a:t>
            </a:r>
          </a:p>
        </p:txBody>
      </p:sp>
      <p:sp>
        <p:nvSpPr>
          <p:cNvPr id="35" name="Rectangle 34"/>
          <p:cNvSpPr/>
          <p:nvPr/>
        </p:nvSpPr>
        <p:spPr>
          <a:xfrm>
            <a:off x="2840146" y="828006"/>
            <a:ext cx="1424252" cy="307777"/>
          </a:xfrm>
          <a:prstGeom prst="rect">
            <a:avLst/>
          </a:prstGeom>
          <a:solidFill>
            <a:schemeClr val="accent4">
              <a:lumMod val="40000"/>
              <a:lumOff val="60000"/>
            </a:schemeClr>
          </a:solidFill>
          <a:ln w="19050">
            <a:solidFill>
              <a:schemeClr val="accent4"/>
            </a:solidFill>
          </a:ln>
          <a:effectLst>
            <a:outerShdw blurRad="63500" sx="102000" sy="102000" algn="ctr" rotWithShape="0">
              <a:prstClr val="black">
                <a:alpha val="40000"/>
              </a:prstClr>
            </a:outerShdw>
          </a:effectLst>
        </p:spPr>
        <p:txBody>
          <a:bodyPr wrap="square" tIns="0" bIns="0">
            <a:spAutoFit/>
          </a:bodyPr>
          <a:lstStyle/>
          <a:p>
            <a:pPr lvl="0" algn="ctr">
              <a:spcAft>
                <a:spcPts val="600"/>
              </a:spcAft>
            </a:pPr>
            <a:r>
              <a:rPr lang="fr-FR" dirty="0">
                <a:solidFill>
                  <a:srgbClr val="000000"/>
                </a:solidFill>
                <a:latin typeface="CHARLEEBOOTS" panose="02000603000000000000" pitchFamily="2" charset="-34"/>
                <a:ea typeface="CHARLEEBOOTS" panose="02000603000000000000" pitchFamily="2" charset="-34"/>
                <a:cs typeface="CHARLEEBOOTS" panose="02000603000000000000" pitchFamily="2" charset="-34"/>
              </a:rPr>
              <a:t>Je retiens</a:t>
            </a:r>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62491"/>
          <a:stretch/>
        </p:blipFill>
        <p:spPr bwMode="auto">
          <a:xfrm>
            <a:off x="236619" y="6143625"/>
            <a:ext cx="1513708" cy="1979982"/>
          </a:xfrm>
          <a:prstGeom prst="roundRect">
            <a:avLst>
              <a:gd name="adj" fmla="val 2502"/>
            </a:avLst>
          </a:prstGeom>
          <a:ln w="9525">
            <a:solidFill>
              <a:schemeClr val="accent4"/>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6700" y="8316838"/>
            <a:ext cx="2705942" cy="1882829"/>
          </a:xfrm>
          <a:prstGeom prst="roundRect">
            <a:avLst>
              <a:gd name="adj" fmla="val 96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725278" y="7827067"/>
            <a:ext cx="2896948" cy="2372600"/>
          </a:xfrm>
          <a:prstGeom prst="roundRect">
            <a:avLst>
              <a:gd name="adj" fmla="val 935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959671" y="6162303"/>
            <a:ext cx="2132721" cy="1419229"/>
          </a:xfrm>
          <a:prstGeom prst="roundRect">
            <a:avLst>
              <a:gd name="adj" fmla="val 1174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41960" y="5961224"/>
            <a:ext cx="2619375" cy="1743075"/>
          </a:xfrm>
          <a:prstGeom prst="roundRect">
            <a:avLst>
              <a:gd name="adj" fmla="val 133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24"/>
          <p:cNvSpPr txBox="1"/>
          <p:nvPr/>
        </p:nvSpPr>
        <p:spPr>
          <a:xfrm>
            <a:off x="1959671" y="7588076"/>
            <a:ext cx="1236534" cy="535531"/>
          </a:xfrm>
          <a:prstGeom prst="rect">
            <a:avLst/>
          </a:prstGeom>
          <a:noFill/>
        </p:spPr>
        <p:txBody>
          <a:bodyPr wrap="square" rtlCol="0">
            <a:spAutoFit/>
          </a:bodyPr>
          <a:lstStyle/>
          <a:p>
            <a:pPr>
              <a:lnSpc>
                <a:spcPct val="80000"/>
              </a:lnSpc>
            </a:pPr>
            <a:r>
              <a:rPr lang="fr-FR" sz="1800" dirty="0">
                <a:latin typeface="KG Primary Italics" panose="02000506000000020003" pitchFamily="2" charset="0"/>
              </a:rPr>
              <a:t>Football américain</a:t>
            </a:r>
          </a:p>
        </p:txBody>
      </p:sp>
      <p:sp>
        <p:nvSpPr>
          <p:cNvPr id="26" name="ZoneTexte 25"/>
          <p:cNvSpPr txBox="1"/>
          <p:nvPr/>
        </p:nvSpPr>
        <p:spPr>
          <a:xfrm>
            <a:off x="5008201" y="5941602"/>
            <a:ext cx="1960459" cy="325602"/>
          </a:xfrm>
          <a:prstGeom prst="rect">
            <a:avLst/>
          </a:prstGeom>
          <a:noFill/>
        </p:spPr>
        <p:txBody>
          <a:bodyPr wrap="square" rtlCol="0">
            <a:spAutoFit/>
          </a:bodyPr>
          <a:lstStyle/>
          <a:p>
            <a:pPr algn="r">
              <a:lnSpc>
                <a:spcPct val="80000"/>
              </a:lnSpc>
            </a:pPr>
            <a:r>
              <a:rPr lang="fr-FR" sz="1800" b="1" dirty="0">
                <a:solidFill>
                  <a:schemeClr val="bg1"/>
                </a:solidFill>
                <a:latin typeface="KG Primary Italics" panose="02000506000000020003" pitchFamily="2" charset="0"/>
              </a:rPr>
              <a:t>Thanksgiving</a:t>
            </a:r>
          </a:p>
        </p:txBody>
      </p:sp>
      <p:sp>
        <p:nvSpPr>
          <p:cNvPr id="29" name="ZoneTexte 28"/>
          <p:cNvSpPr txBox="1"/>
          <p:nvPr/>
        </p:nvSpPr>
        <p:spPr>
          <a:xfrm>
            <a:off x="723137" y="8421054"/>
            <a:ext cx="1236534" cy="325602"/>
          </a:xfrm>
          <a:prstGeom prst="rect">
            <a:avLst/>
          </a:prstGeom>
          <a:noFill/>
        </p:spPr>
        <p:txBody>
          <a:bodyPr wrap="square" rtlCol="0">
            <a:spAutoFit/>
          </a:bodyPr>
          <a:lstStyle/>
          <a:p>
            <a:pPr>
              <a:lnSpc>
                <a:spcPct val="80000"/>
              </a:lnSpc>
            </a:pPr>
            <a:r>
              <a:rPr lang="fr-FR" sz="1800" dirty="0">
                <a:latin typeface="KG Primary Italics" panose="02000506000000020003" pitchFamily="2" charset="0"/>
              </a:rPr>
              <a:t>Ouragans </a:t>
            </a:r>
          </a:p>
        </p:txBody>
      </p:sp>
      <p:sp>
        <p:nvSpPr>
          <p:cNvPr id="32" name="ZoneTexte 31"/>
          <p:cNvSpPr txBox="1"/>
          <p:nvPr/>
        </p:nvSpPr>
        <p:spPr>
          <a:xfrm>
            <a:off x="5376774" y="9756998"/>
            <a:ext cx="1236534" cy="325602"/>
          </a:xfrm>
          <a:prstGeom prst="rect">
            <a:avLst/>
          </a:prstGeom>
          <a:noFill/>
        </p:spPr>
        <p:txBody>
          <a:bodyPr wrap="square" rtlCol="0">
            <a:spAutoFit/>
          </a:bodyPr>
          <a:lstStyle/>
          <a:p>
            <a:pPr>
              <a:lnSpc>
                <a:spcPct val="80000"/>
              </a:lnSpc>
            </a:pPr>
            <a:r>
              <a:rPr lang="fr-FR" sz="1800" b="1" dirty="0">
                <a:solidFill>
                  <a:schemeClr val="bg1"/>
                </a:solidFill>
                <a:latin typeface="KG Primary Italics" panose="02000506000000020003" pitchFamily="2" charset="0"/>
              </a:rPr>
              <a:t>Halloween</a:t>
            </a:r>
          </a:p>
        </p:txBody>
      </p:sp>
      <p:sp>
        <p:nvSpPr>
          <p:cNvPr id="3" name="Organigramme : Document 66">
            <a:extLst>
              <a:ext uri="{FF2B5EF4-FFF2-40B4-BE49-F238E27FC236}">
                <a16:creationId xmlns:a16="http://schemas.microsoft.com/office/drawing/2014/main" id="{A1C4E76E-0595-66C3-9FF0-B3D60D4600F3}"/>
              </a:ext>
            </a:extLst>
          </p:cNvPr>
          <p:cNvSpPr/>
          <p:nvPr/>
        </p:nvSpPr>
        <p:spPr>
          <a:xfrm>
            <a:off x="0" y="0"/>
            <a:ext cx="7345363" cy="765082"/>
          </a:xfrm>
          <a:prstGeom prst="flowChartDocumen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5" name="Ellipse 4">
            <a:extLst>
              <a:ext uri="{FF2B5EF4-FFF2-40B4-BE49-F238E27FC236}">
                <a16:creationId xmlns:a16="http://schemas.microsoft.com/office/drawing/2014/main" id="{43F6314B-D25C-2134-5872-96006C3DC3D2}"/>
              </a:ext>
            </a:extLst>
          </p:cNvPr>
          <p:cNvSpPr/>
          <p:nvPr/>
        </p:nvSpPr>
        <p:spPr>
          <a:xfrm>
            <a:off x="82967" y="152470"/>
            <a:ext cx="1270068" cy="479247"/>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 name="Rectangle 6">
            <a:extLst>
              <a:ext uri="{FF2B5EF4-FFF2-40B4-BE49-F238E27FC236}">
                <a16:creationId xmlns:a16="http://schemas.microsoft.com/office/drawing/2014/main" id="{7D4D40C7-4225-5115-9698-B179C7B00AE6}"/>
              </a:ext>
            </a:extLst>
          </p:cNvPr>
          <p:cNvSpPr/>
          <p:nvPr/>
        </p:nvSpPr>
        <p:spPr>
          <a:xfrm>
            <a:off x="144289" y="170965"/>
            <a:ext cx="1190003" cy="410405"/>
          </a:xfrm>
          <a:prstGeom prst="rect">
            <a:avLst/>
          </a:prstGeom>
        </p:spPr>
        <p:txBody>
          <a:bodyPr wrap="square" lIns="101636" tIns="50818" rIns="101636" bIns="50818">
            <a:spAutoFit/>
          </a:bodyPr>
          <a:lstStyle/>
          <a:p>
            <a:pPr lvl="0" algn="ctr"/>
            <a:r>
              <a:rPr lang="fr-FR" dirty="0">
                <a:solidFill>
                  <a:schemeClr val="accent4"/>
                </a:solidFill>
                <a:effectLst>
                  <a:outerShdw blurRad="38100" dist="38100" dir="2700000" algn="tl">
                    <a:srgbClr val="000000">
                      <a:alpha val="43137"/>
                    </a:srgbClr>
                  </a:outerShdw>
                </a:effectLst>
                <a:latin typeface="CHARLEEBOOTS" panose="02000603000000000000" pitchFamily="2" charset="-34"/>
                <a:ea typeface="CHARLEEBOOTS" panose="02000603000000000000" pitchFamily="2" charset="-34"/>
                <a:cs typeface="CHARLEEBOOTS" panose="02000603000000000000" pitchFamily="2" charset="-34"/>
              </a:rPr>
              <a:t>Anglais 2 </a:t>
            </a:r>
          </a:p>
        </p:txBody>
      </p:sp>
      <p:sp>
        <p:nvSpPr>
          <p:cNvPr id="8" name="Rectangle à coins arrondis 64">
            <a:extLst>
              <a:ext uri="{FF2B5EF4-FFF2-40B4-BE49-F238E27FC236}">
                <a16:creationId xmlns:a16="http://schemas.microsoft.com/office/drawing/2014/main" id="{3273BD24-AE45-A12B-1BB8-EB7ECB1BCCCE}"/>
              </a:ext>
            </a:extLst>
          </p:cNvPr>
          <p:cNvSpPr/>
          <p:nvPr/>
        </p:nvSpPr>
        <p:spPr>
          <a:xfrm>
            <a:off x="6022558" y="251942"/>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17">
            <a:extLst>
              <a:ext uri="{FF2B5EF4-FFF2-40B4-BE49-F238E27FC236}">
                <a16:creationId xmlns:a16="http://schemas.microsoft.com/office/drawing/2014/main" id="{AF02A130-B950-3D3E-3111-5809A5041166}"/>
              </a:ext>
            </a:extLst>
          </p:cNvPr>
          <p:cNvSpPr/>
          <p:nvPr/>
        </p:nvSpPr>
        <p:spPr>
          <a:xfrm>
            <a:off x="6267976" y="590189"/>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0" name="ZoneTexte 9">
            <a:extLst>
              <a:ext uri="{FF2B5EF4-FFF2-40B4-BE49-F238E27FC236}">
                <a16:creationId xmlns:a16="http://schemas.microsoft.com/office/drawing/2014/main" id="{BE3A7A62-F45B-FB3E-B140-F83BE626DB53}"/>
              </a:ext>
            </a:extLst>
          </p:cNvPr>
          <p:cNvSpPr txBox="1"/>
          <p:nvPr/>
        </p:nvSpPr>
        <p:spPr>
          <a:xfrm>
            <a:off x="6038531" y="261315"/>
            <a:ext cx="1149555" cy="338554"/>
          </a:xfrm>
          <a:prstGeom prst="rect">
            <a:avLst/>
          </a:prstGeom>
          <a:noFill/>
        </p:spPr>
        <p:txBody>
          <a:bodyPr wrap="square" rtlCol="0">
            <a:spAutoFit/>
          </a:bodyPr>
          <a:lstStyle/>
          <a:p>
            <a:pPr algn="ctr"/>
            <a:r>
              <a:rPr lang="fr-FR" sz="1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HARLEEBOOTS" panose="02000603000000000000" pitchFamily="2" charset="-34"/>
                <a:ea typeface="CHARLEEBOOTS" panose="02000603000000000000" pitchFamily="2" charset="-34"/>
                <a:cs typeface="CHARLEEBOOTS" panose="02000603000000000000" pitchFamily="2" charset="-34"/>
              </a:rPr>
              <a:t>Civilisation</a:t>
            </a:r>
            <a:endParaRPr lang="fr-FR" sz="1100" dirty="0">
              <a:ln w="12700">
                <a:noFill/>
                <a:prstDash val="solid"/>
              </a:ln>
              <a:latin typeface="CHARLEEBOOTS" panose="02000603000000000000" pitchFamily="2" charset="-34"/>
              <a:ea typeface="CHARLEEBOOTS" panose="02000603000000000000" pitchFamily="2" charset="-34"/>
              <a:cs typeface="CHARLEEBOOTS" panose="02000603000000000000" pitchFamily="2" charset="-34"/>
            </a:endParaRPr>
          </a:p>
        </p:txBody>
      </p:sp>
      <p:sp>
        <p:nvSpPr>
          <p:cNvPr id="11" name="ZoneTexte 10">
            <a:extLst>
              <a:ext uri="{FF2B5EF4-FFF2-40B4-BE49-F238E27FC236}">
                <a16:creationId xmlns:a16="http://schemas.microsoft.com/office/drawing/2014/main" id="{1471666F-A9E6-AB7A-3770-61742D5D9E4F}"/>
              </a:ext>
            </a:extLst>
          </p:cNvPr>
          <p:cNvSpPr txBox="1"/>
          <p:nvPr/>
        </p:nvSpPr>
        <p:spPr>
          <a:xfrm>
            <a:off x="6205303" y="590189"/>
            <a:ext cx="763357" cy="318072"/>
          </a:xfrm>
          <a:prstGeom prst="rect">
            <a:avLst/>
          </a:prstGeom>
          <a:noFill/>
        </p:spPr>
        <p:txBody>
          <a:bodyPr wrap="square" lIns="101636" tIns="50818" rIns="101636" bIns="50818" rtlCol="0">
            <a:spAutoFit/>
          </a:bodyPr>
          <a:lstStyle/>
          <a:p>
            <a:pPr algn="ctr"/>
            <a:r>
              <a:rPr lang="fr-FR" sz="1400" b="1" dirty="0">
                <a:latin typeface="CHARLEEBOOTS" panose="02000603000000000000" pitchFamily="2" charset="-34"/>
                <a:ea typeface="CHARLEEBOOTS" panose="02000603000000000000" pitchFamily="2" charset="-34"/>
                <a:cs typeface="CHARLEEBOOTS" panose="02000603000000000000" pitchFamily="2" charset="-34"/>
              </a:rPr>
              <a:t>Cycle 3</a:t>
            </a:r>
            <a:endParaRPr lang="fr-FR" sz="1600" b="1"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12" name="Rectangle 11">
            <a:extLst>
              <a:ext uri="{FF2B5EF4-FFF2-40B4-BE49-F238E27FC236}">
                <a16:creationId xmlns:a16="http://schemas.microsoft.com/office/drawing/2014/main" id="{D2D66531-8DF7-4436-D055-984840100D63}"/>
              </a:ext>
            </a:extLst>
          </p:cNvPr>
          <p:cNvSpPr/>
          <p:nvPr/>
        </p:nvSpPr>
        <p:spPr>
          <a:xfrm>
            <a:off x="1608078" y="7949"/>
            <a:ext cx="4140694" cy="656626"/>
          </a:xfrm>
          <a:prstGeom prst="rect">
            <a:avLst/>
          </a:prstGeom>
          <a:noFill/>
        </p:spPr>
        <p:txBody>
          <a:bodyPr wrap="none" lIns="101636" tIns="50818" rIns="101636" bIns="50818">
            <a:spAutoFit/>
          </a:bodyPr>
          <a:lstStyle/>
          <a:p>
            <a:pPr algn="ctr"/>
            <a:r>
              <a:rPr lang="fr-FR" sz="3600" b="1" dirty="0">
                <a:ln w="19050" cmpd="sng">
                  <a:noFill/>
                  <a:prstDash val="solid"/>
                </a:ln>
                <a:solidFill>
                  <a:srgbClr val="FFFFFF"/>
                </a:solidFill>
                <a:effectLst>
                  <a:outerShdw blurRad="50800" dist="38100" dir="2700000" algn="tl" rotWithShape="0">
                    <a:prstClr val="black">
                      <a:alpha val="40000"/>
                    </a:prstClr>
                  </a:outerShdw>
                </a:effectLst>
                <a:latin typeface="Love Taking" panose="02000500000000000000" pitchFamily="2" charset="0"/>
                <a:ea typeface="Chewy" panose="02000000000000000000" pitchFamily="2" charset="0"/>
                <a:cs typeface="CHARLEEBOOTS" panose="02000603000000000000" pitchFamily="2" charset="-34"/>
              </a:rPr>
              <a:t>L’automne aux usa</a:t>
            </a:r>
          </a:p>
        </p:txBody>
      </p:sp>
      <p:sp>
        <p:nvSpPr>
          <p:cNvPr id="15" name="ZoneTexte 14">
            <a:extLst>
              <a:ext uri="{FF2B5EF4-FFF2-40B4-BE49-F238E27FC236}">
                <a16:creationId xmlns:a16="http://schemas.microsoft.com/office/drawing/2014/main" id="{5BCACAB7-B0B2-3B9D-5F0B-B1F55FCC16BA}"/>
              </a:ext>
            </a:extLst>
          </p:cNvPr>
          <p:cNvSpPr txBox="1"/>
          <p:nvPr/>
        </p:nvSpPr>
        <p:spPr>
          <a:xfrm>
            <a:off x="5433284" y="10210768"/>
            <a:ext cx="1954197" cy="246221"/>
          </a:xfrm>
          <a:prstGeom prst="rect">
            <a:avLst/>
          </a:prstGeom>
          <a:noFill/>
        </p:spPr>
        <p:txBody>
          <a:bodyPr wrap="square" rtlCol="0">
            <a:spAutoFit/>
          </a:bodyPr>
          <a:lstStyle/>
          <a:p>
            <a:pPr algn="r"/>
            <a:r>
              <a:rPr lang="fr-FR" sz="1000" dirty="0">
                <a:latin typeface="Dreaming Outloud Script Pro" panose="03050502040304050704" pitchFamily="66" charset="77"/>
                <a:cs typeface="Dreaming Outloud Script Pro" panose="03050502040304050704" pitchFamily="66" charset="77"/>
              </a:rPr>
              <a:t>La Trousse de </a:t>
            </a:r>
            <a:r>
              <a:rPr lang="fr-FR" sz="1000" dirty="0" err="1">
                <a:latin typeface="Dreaming Outloud Script Pro" panose="03050502040304050704" pitchFamily="66" charset="77"/>
                <a:cs typeface="Dreaming Outloud Script Pro" panose="03050502040304050704" pitchFamily="66" charset="77"/>
              </a:rPr>
              <a:t>Sobelle</a:t>
            </a:r>
            <a:endParaRPr lang="fr-FR" sz="1000" dirty="0">
              <a:latin typeface="Dreaming Outloud Script Pro" panose="03050502040304050704" pitchFamily="66" charset="77"/>
              <a:cs typeface="Dreaming Outloud Script Pro" panose="03050502040304050704" pitchFamily="66" charset="77"/>
            </a:endParaRPr>
          </a:p>
        </p:txBody>
      </p:sp>
    </p:spTree>
    <p:extLst>
      <p:ext uri="{BB962C8B-B14F-4D97-AF65-F5344CB8AC3E}">
        <p14:creationId xmlns:p14="http://schemas.microsoft.com/office/powerpoint/2010/main" val="134875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à coins arrondis 73"/>
          <p:cNvSpPr/>
          <p:nvPr/>
        </p:nvSpPr>
        <p:spPr>
          <a:xfrm>
            <a:off x="175043" y="1361679"/>
            <a:ext cx="6899403" cy="3041153"/>
          </a:xfrm>
          <a:prstGeom prst="roundRect">
            <a:avLst>
              <a:gd name="adj" fmla="val 6024"/>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31" name="Rectangle 30"/>
          <p:cNvSpPr/>
          <p:nvPr/>
        </p:nvSpPr>
        <p:spPr>
          <a:xfrm>
            <a:off x="185536" y="1480721"/>
            <a:ext cx="6888910" cy="2827825"/>
          </a:xfrm>
          <a:prstGeom prst="rect">
            <a:avLst/>
          </a:prstGeom>
        </p:spPr>
        <p:txBody>
          <a:bodyPr wrap="square">
            <a:spAutoFit/>
          </a:bodyPr>
          <a:lstStyle/>
          <a:p>
            <a:pPr>
              <a:lnSpc>
                <a:spcPct val="120000"/>
              </a:lnSpc>
              <a:spcAft>
                <a:spcPts val="600"/>
              </a:spcAft>
            </a:pPr>
            <a:r>
              <a:rPr lang="fr-FR" sz="1100" dirty="0">
                <a:latin typeface="Short Stack" panose="02010500040000000007" pitchFamily="2" charset="77"/>
              </a:rPr>
              <a:t>1) L’automne commence avec le « </a:t>
            </a:r>
            <a:r>
              <a:rPr lang="fr-FR" sz="1100" u="sng" dirty="0" err="1">
                <a:solidFill>
                  <a:srgbClr val="FF0000"/>
                </a:solidFill>
                <a:latin typeface="Short Stack" panose="02010500040000000007" pitchFamily="2" charset="77"/>
              </a:rPr>
              <a:t>labor</a:t>
            </a:r>
            <a:r>
              <a:rPr lang="fr-FR" sz="1100" u="sng" dirty="0">
                <a:solidFill>
                  <a:srgbClr val="FF0000"/>
                </a:solidFill>
                <a:latin typeface="Short Stack" panose="02010500040000000007" pitchFamily="2" charset="77"/>
              </a:rPr>
              <a:t> </a:t>
            </a:r>
            <a:r>
              <a:rPr lang="fr-FR" sz="1100" u="sng" dirty="0" err="1">
                <a:solidFill>
                  <a:srgbClr val="FF0000"/>
                </a:solidFill>
                <a:latin typeface="Short Stack" panose="02010500040000000007" pitchFamily="2" charset="77"/>
              </a:rPr>
              <a:t>day</a:t>
            </a:r>
            <a:r>
              <a:rPr lang="fr-FR" sz="1100" u="sng" dirty="0">
                <a:solidFill>
                  <a:srgbClr val="FF0000"/>
                </a:solidFill>
                <a:latin typeface="Short Stack" panose="02010500040000000007" pitchFamily="2" charset="77"/>
              </a:rPr>
              <a:t> </a:t>
            </a:r>
            <a:r>
              <a:rPr lang="fr-FR" sz="1100" dirty="0">
                <a:latin typeface="Short Stack" panose="02010500040000000007" pitchFamily="2" charset="77"/>
              </a:rPr>
              <a:t>», qui signifie « </a:t>
            </a:r>
            <a:r>
              <a:rPr lang="fr-FR" sz="1100" u="sng" dirty="0">
                <a:solidFill>
                  <a:srgbClr val="FF0000"/>
                </a:solidFill>
                <a:latin typeface="Short Stack" panose="02010500040000000007" pitchFamily="2" charset="77"/>
              </a:rPr>
              <a:t>jour du travail</a:t>
            </a:r>
            <a:r>
              <a:rPr lang="fr-FR" sz="1100" u="sng" dirty="0">
                <a:latin typeface="Short Stack" panose="02010500040000000007" pitchFamily="2" charset="77"/>
              </a:rPr>
              <a:t> </a:t>
            </a:r>
            <a:r>
              <a:rPr lang="fr-FR" sz="1100" dirty="0">
                <a:latin typeface="Short Stack" panose="02010500040000000007" pitchFamily="2" charset="77"/>
              </a:rPr>
              <a:t>» un </a:t>
            </a:r>
            <a:r>
              <a:rPr lang="fr-FR" sz="1100" u="sng" dirty="0">
                <a:solidFill>
                  <a:srgbClr val="FF0000"/>
                </a:solidFill>
                <a:latin typeface="Short Stack" panose="02010500040000000007" pitchFamily="2" charset="77"/>
              </a:rPr>
              <a:t>lundi</a:t>
            </a:r>
            <a:r>
              <a:rPr lang="fr-FR" sz="1100" dirty="0">
                <a:solidFill>
                  <a:srgbClr val="FF0000"/>
                </a:solidFill>
                <a:latin typeface="Short Stack" panose="02010500040000000007" pitchFamily="2" charset="77"/>
              </a:rPr>
              <a:t> </a:t>
            </a:r>
            <a:r>
              <a:rPr lang="fr-FR" sz="1100" dirty="0">
                <a:latin typeface="Short Stack" panose="02010500040000000007" pitchFamily="2" charset="77"/>
              </a:rPr>
              <a:t>début du mois de </a:t>
            </a:r>
            <a:r>
              <a:rPr lang="fr-FR" sz="1100" u="sng" dirty="0">
                <a:solidFill>
                  <a:srgbClr val="FF0000"/>
                </a:solidFill>
                <a:latin typeface="Short Stack" panose="02010500040000000007" pitchFamily="2" charset="77"/>
              </a:rPr>
              <a:t>septembre</a:t>
            </a:r>
            <a:r>
              <a:rPr lang="fr-FR" sz="1100" dirty="0">
                <a:latin typeface="Short Stack" panose="02010500040000000007" pitchFamily="2" charset="77"/>
              </a:rPr>
              <a:t>.</a:t>
            </a:r>
          </a:p>
          <a:p>
            <a:pPr>
              <a:lnSpc>
                <a:spcPct val="120000"/>
              </a:lnSpc>
              <a:spcAft>
                <a:spcPts val="600"/>
              </a:spcAft>
            </a:pPr>
            <a:r>
              <a:rPr lang="fr-FR" sz="1100" dirty="0">
                <a:latin typeface="Short Stack" panose="02010500040000000007" pitchFamily="2" charset="77"/>
              </a:rPr>
              <a:t>2) L’automne est la saison des </a:t>
            </a:r>
            <a:r>
              <a:rPr lang="fr-FR" sz="1100" u="sng" dirty="0">
                <a:solidFill>
                  <a:srgbClr val="FF0000"/>
                </a:solidFill>
                <a:latin typeface="Short Stack" panose="02010500040000000007" pitchFamily="2" charset="77"/>
              </a:rPr>
              <a:t>ouragans</a:t>
            </a:r>
            <a:r>
              <a:rPr lang="fr-FR" sz="1100" dirty="0">
                <a:solidFill>
                  <a:srgbClr val="FF0000"/>
                </a:solidFill>
                <a:latin typeface="Short Stack" panose="02010500040000000007" pitchFamily="2" charset="77"/>
              </a:rPr>
              <a:t> </a:t>
            </a:r>
            <a:r>
              <a:rPr lang="fr-FR" sz="1100" dirty="0">
                <a:latin typeface="Short Stack" panose="02010500040000000007" pitchFamily="2" charset="77"/>
              </a:rPr>
              <a:t>qui s’appellent </a:t>
            </a:r>
            <a:r>
              <a:rPr lang="fr-FR" sz="1100" u="sng" dirty="0">
                <a:solidFill>
                  <a:srgbClr val="FF0000"/>
                </a:solidFill>
                <a:latin typeface="Short Stack" panose="02010500040000000007" pitchFamily="2" charset="77"/>
              </a:rPr>
              <a:t>hurricanes</a:t>
            </a:r>
            <a:r>
              <a:rPr lang="fr-FR" sz="1100" dirty="0">
                <a:solidFill>
                  <a:srgbClr val="FF0000"/>
                </a:solidFill>
                <a:latin typeface="Short Stack" panose="02010500040000000007" pitchFamily="2" charset="77"/>
              </a:rPr>
              <a:t> </a:t>
            </a:r>
            <a:r>
              <a:rPr lang="fr-FR" sz="1100" dirty="0">
                <a:latin typeface="Short Stack" panose="02010500040000000007" pitchFamily="2" charset="77"/>
              </a:rPr>
              <a:t>en anglais. Elles ont surtout lieu autour du </a:t>
            </a:r>
            <a:r>
              <a:rPr lang="fr-FR" sz="1100" u="sng" dirty="0">
                <a:solidFill>
                  <a:srgbClr val="FF0000"/>
                </a:solidFill>
                <a:latin typeface="Short Stack" panose="02010500040000000007" pitchFamily="2" charset="77"/>
              </a:rPr>
              <a:t>Golfe du Mexique</a:t>
            </a:r>
            <a:r>
              <a:rPr lang="fr-FR" sz="1100" dirty="0">
                <a:latin typeface="Short Stack" panose="02010500040000000007" pitchFamily="2" charset="77"/>
              </a:rPr>
              <a:t>.</a:t>
            </a:r>
          </a:p>
          <a:p>
            <a:pPr>
              <a:lnSpc>
                <a:spcPct val="120000"/>
              </a:lnSpc>
              <a:spcAft>
                <a:spcPts val="600"/>
              </a:spcAft>
            </a:pPr>
            <a:r>
              <a:rPr lang="fr-FR" sz="1100" dirty="0">
                <a:latin typeface="Short Stack" panose="02010500040000000007" pitchFamily="2" charset="77"/>
              </a:rPr>
              <a:t>3) Pour les sports, la saison du </a:t>
            </a:r>
            <a:r>
              <a:rPr lang="fr-FR" sz="1100" u="sng" dirty="0">
                <a:solidFill>
                  <a:srgbClr val="FF0000"/>
                </a:solidFill>
                <a:latin typeface="Short Stack" panose="02010500040000000007" pitchFamily="2" charset="77"/>
              </a:rPr>
              <a:t>baseball</a:t>
            </a:r>
            <a:r>
              <a:rPr lang="fr-FR" sz="1100" dirty="0">
                <a:solidFill>
                  <a:srgbClr val="FF0000"/>
                </a:solidFill>
                <a:latin typeface="Short Stack" panose="02010500040000000007" pitchFamily="2" charset="77"/>
              </a:rPr>
              <a:t> </a:t>
            </a:r>
            <a:r>
              <a:rPr lang="fr-FR" sz="1100" dirty="0">
                <a:latin typeface="Short Stack" panose="02010500040000000007" pitchFamily="2" charset="77"/>
              </a:rPr>
              <a:t>se termine et celle du </a:t>
            </a:r>
            <a:r>
              <a:rPr lang="fr-FR" sz="1100" u="sng" dirty="0">
                <a:solidFill>
                  <a:srgbClr val="FF0000"/>
                </a:solidFill>
                <a:latin typeface="Short Stack" panose="02010500040000000007" pitchFamily="2" charset="77"/>
              </a:rPr>
              <a:t>football américain</a:t>
            </a:r>
            <a:r>
              <a:rPr lang="fr-FR" sz="1100" u="sng" dirty="0">
                <a:latin typeface="Short Stack" panose="02010500040000000007" pitchFamily="2" charset="77"/>
              </a:rPr>
              <a:t> </a:t>
            </a:r>
            <a:r>
              <a:rPr lang="fr-FR" sz="1100" dirty="0">
                <a:latin typeface="Short Stack" panose="02010500040000000007" pitchFamily="2" charset="77"/>
              </a:rPr>
              <a:t>commence. </a:t>
            </a:r>
          </a:p>
          <a:p>
            <a:pPr>
              <a:lnSpc>
                <a:spcPct val="120000"/>
              </a:lnSpc>
              <a:spcAft>
                <a:spcPts val="600"/>
              </a:spcAft>
            </a:pPr>
            <a:r>
              <a:rPr lang="fr-FR" sz="1100" dirty="0">
                <a:latin typeface="Short Stack" panose="02010500040000000007" pitchFamily="2" charset="77"/>
              </a:rPr>
              <a:t>4) Halloween se fête toujours le </a:t>
            </a:r>
            <a:r>
              <a:rPr lang="fr-FR" sz="1100" u="sng" dirty="0">
                <a:solidFill>
                  <a:srgbClr val="FF0000"/>
                </a:solidFill>
                <a:latin typeface="Short Stack" panose="02010500040000000007" pitchFamily="2" charset="77"/>
              </a:rPr>
              <a:t>31 octobre</a:t>
            </a:r>
            <a:r>
              <a:rPr lang="fr-FR" sz="1100" dirty="0">
                <a:latin typeface="Short Stack" panose="02010500040000000007" pitchFamily="2" charset="77"/>
              </a:rPr>
              <a:t>. Les enfants se </a:t>
            </a:r>
            <a:r>
              <a:rPr lang="fr-FR" sz="1100" u="sng" dirty="0">
                <a:solidFill>
                  <a:srgbClr val="FF0000"/>
                </a:solidFill>
                <a:latin typeface="Short Stack" panose="02010500040000000007" pitchFamily="2" charset="77"/>
              </a:rPr>
              <a:t>déguisent</a:t>
            </a:r>
            <a:r>
              <a:rPr lang="fr-FR" sz="1100" dirty="0">
                <a:solidFill>
                  <a:srgbClr val="FF0000"/>
                </a:solidFill>
                <a:latin typeface="Short Stack" panose="02010500040000000007" pitchFamily="2" charset="77"/>
              </a:rPr>
              <a:t> </a:t>
            </a:r>
            <a:r>
              <a:rPr lang="fr-FR" sz="1100" dirty="0">
                <a:latin typeface="Short Stack" panose="02010500040000000007" pitchFamily="2" charset="77"/>
              </a:rPr>
              <a:t>et vont demander des </a:t>
            </a:r>
            <a:r>
              <a:rPr lang="fr-FR" sz="1100" u="sng" dirty="0">
                <a:solidFill>
                  <a:srgbClr val="FF0000"/>
                </a:solidFill>
                <a:latin typeface="Short Stack" panose="02010500040000000007" pitchFamily="2" charset="77"/>
              </a:rPr>
              <a:t>bonbons</a:t>
            </a:r>
            <a:r>
              <a:rPr lang="fr-FR" sz="1100" dirty="0">
                <a:solidFill>
                  <a:srgbClr val="FF0000"/>
                </a:solidFill>
                <a:latin typeface="Short Stack" panose="02010500040000000007" pitchFamily="2" charset="77"/>
              </a:rPr>
              <a:t> </a:t>
            </a:r>
            <a:r>
              <a:rPr lang="fr-FR" sz="1100" dirty="0">
                <a:latin typeface="Short Stack" panose="02010500040000000007" pitchFamily="2" charset="77"/>
              </a:rPr>
              <a:t>chez les voisins. De grandes parades ont lieu dans les villes de </a:t>
            </a:r>
            <a:r>
              <a:rPr lang="fr-FR" sz="1100" u="sng" dirty="0">
                <a:solidFill>
                  <a:srgbClr val="FF0000"/>
                </a:solidFill>
                <a:latin typeface="Short Stack" panose="02010500040000000007" pitchFamily="2" charset="77"/>
              </a:rPr>
              <a:t>New York </a:t>
            </a:r>
            <a:r>
              <a:rPr lang="fr-FR" sz="1100" dirty="0">
                <a:latin typeface="Short Stack" panose="02010500040000000007" pitchFamily="2" charset="77"/>
              </a:rPr>
              <a:t>et </a:t>
            </a:r>
            <a:r>
              <a:rPr lang="fr-FR" sz="1100" u="sng" dirty="0">
                <a:solidFill>
                  <a:srgbClr val="FF0000"/>
                </a:solidFill>
                <a:latin typeface="Short Stack" panose="02010500040000000007" pitchFamily="2" charset="77"/>
              </a:rPr>
              <a:t>San Francisco</a:t>
            </a:r>
            <a:r>
              <a:rPr lang="fr-FR" sz="1100" dirty="0">
                <a:latin typeface="Short Stack" panose="02010500040000000007" pitchFamily="2" charset="77"/>
              </a:rPr>
              <a:t>.</a:t>
            </a:r>
          </a:p>
          <a:p>
            <a:pPr>
              <a:lnSpc>
                <a:spcPct val="120000"/>
              </a:lnSpc>
              <a:spcAft>
                <a:spcPts val="600"/>
              </a:spcAft>
            </a:pPr>
            <a:r>
              <a:rPr lang="fr-FR" sz="1100" dirty="0">
                <a:latin typeface="Short Stack" panose="02010500040000000007" pitchFamily="2" charset="77"/>
              </a:rPr>
              <a:t>5) La fête de </a:t>
            </a:r>
            <a:r>
              <a:rPr lang="fr-FR" sz="1100" u="sng" dirty="0">
                <a:solidFill>
                  <a:srgbClr val="FF0000"/>
                </a:solidFill>
                <a:latin typeface="Short Stack" panose="02010500040000000007" pitchFamily="2" charset="77"/>
              </a:rPr>
              <a:t>Thanksgiving</a:t>
            </a:r>
            <a:r>
              <a:rPr lang="fr-FR" sz="1100" dirty="0">
                <a:solidFill>
                  <a:srgbClr val="FF0000"/>
                </a:solidFill>
                <a:latin typeface="Short Stack" panose="02010500040000000007" pitchFamily="2" charset="77"/>
              </a:rPr>
              <a:t> </a:t>
            </a:r>
            <a:r>
              <a:rPr lang="fr-FR" sz="1100" dirty="0">
                <a:latin typeface="Short Stack" panose="02010500040000000007" pitchFamily="2" charset="77"/>
              </a:rPr>
              <a:t>marque la fin de l’automne. Elle a lieu le 4</a:t>
            </a:r>
            <a:r>
              <a:rPr lang="fr-FR" sz="1100" baseline="30000" dirty="0">
                <a:latin typeface="Short Stack" panose="02010500040000000007" pitchFamily="2" charset="77"/>
              </a:rPr>
              <a:t>ème</a:t>
            </a:r>
            <a:r>
              <a:rPr lang="fr-FR" sz="1100" dirty="0">
                <a:latin typeface="Short Stack" panose="02010500040000000007" pitchFamily="2" charset="77"/>
              </a:rPr>
              <a:t> </a:t>
            </a:r>
            <a:r>
              <a:rPr lang="fr-FR" sz="1100" u="sng" dirty="0">
                <a:solidFill>
                  <a:srgbClr val="FF0000"/>
                </a:solidFill>
                <a:latin typeface="Short Stack" panose="02010500040000000007" pitchFamily="2" charset="77"/>
              </a:rPr>
              <a:t>jeudi</a:t>
            </a:r>
            <a:r>
              <a:rPr lang="fr-FR" sz="1100" dirty="0">
                <a:solidFill>
                  <a:srgbClr val="FF0000"/>
                </a:solidFill>
                <a:latin typeface="Short Stack" panose="02010500040000000007" pitchFamily="2" charset="77"/>
              </a:rPr>
              <a:t> </a:t>
            </a:r>
            <a:r>
              <a:rPr lang="fr-FR" sz="1100" dirty="0">
                <a:latin typeface="Short Stack" panose="02010500040000000007" pitchFamily="2" charset="77"/>
              </a:rPr>
              <a:t>de </a:t>
            </a:r>
            <a:r>
              <a:rPr lang="fr-FR" sz="1100" u="sng" dirty="0">
                <a:solidFill>
                  <a:srgbClr val="FF0000"/>
                </a:solidFill>
                <a:latin typeface="Short Stack" panose="02010500040000000007" pitchFamily="2" charset="77"/>
              </a:rPr>
              <a:t>novembre</a:t>
            </a:r>
            <a:r>
              <a:rPr lang="fr-FR" sz="1100" dirty="0">
                <a:latin typeface="Short Stack" panose="02010500040000000007" pitchFamily="2" charset="77"/>
              </a:rPr>
              <a:t>. Cette fête signifie « </a:t>
            </a:r>
            <a:r>
              <a:rPr lang="fr-FR" sz="1100" u="sng" dirty="0">
                <a:solidFill>
                  <a:srgbClr val="FF0000"/>
                </a:solidFill>
                <a:latin typeface="Short Stack" panose="02010500040000000007" pitchFamily="2" charset="77"/>
              </a:rPr>
              <a:t>merci d’avoir donné</a:t>
            </a:r>
            <a:r>
              <a:rPr lang="fr-FR" sz="1100" u="sng" dirty="0">
                <a:latin typeface="Short Stack" panose="02010500040000000007" pitchFamily="2" charset="77"/>
              </a:rPr>
              <a:t> </a:t>
            </a:r>
            <a:r>
              <a:rPr lang="fr-FR" sz="1100" dirty="0">
                <a:latin typeface="Short Stack" panose="02010500040000000007" pitchFamily="2" charset="77"/>
              </a:rPr>
              <a:t>». On mange de la </a:t>
            </a:r>
            <a:r>
              <a:rPr lang="fr-FR" sz="1100" u="sng" dirty="0">
                <a:solidFill>
                  <a:srgbClr val="FF0000"/>
                </a:solidFill>
                <a:latin typeface="Short Stack" panose="02010500040000000007" pitchFamily="2" charset="77"/>
              </a:rPr>
              <a:t>dinde</a:t>
            </a:r>
            <a:r>
              <a:rPr lang="fr-FR" sz="1100" dirty="0">
                <a:solidFill>
                  <a:srgbClr val="FF0000"/>
                </a:solidFill>
                <a:latin typeface="Short Stack" panose="02010500040000000007" pitchFamily="2" charset="77"/>
              </a:rPr>
              <a:t>, </a:t>
            </a:r>
            <a:r>
              <a:rPr lang="fr-FR" sz="1100" dirty="0">
                <a:latin typeface="Short Stack" panose="02010500040000000007" pitchFamily="2" charset="77"/>
              </a:rPr>
              <a:t>du </a:t>
            </a:r>
            <a:r>
              <a:rPr lang="fr-FR" sz="1100" u="sng" dirty="0">
                <a:solidFill>
                  <a:srgbClr val="FF0000"/>
                </a:solidFill>
                <a:latin typeface="Short Stack" panose="02010500040000000007" pitchFamily="2" charset="77"/>
              </a:rPr>
              <a:t>maïs</a:t>
            </a:r>
            <a:r>
              <a:rPr lang="fr-FR" sz="1100" dirty="0">
                <a:latin typeface="Short Stack" panose="02010500040000000007" pitchFamily="2" charset="77"/>
              </a:rPr>
              <a:t>, des </a:t>
            </a:r>
            <a:r>
              <a:rPr lang="fr-FR" sz="1100" u="sng" dirty="0">
                <a:solidFill>
                  <a:srgbClr val="FF0000"/>
                </a:solidFill>
                <a:latin typeface="Short Stack" panose="02010500040000000007" pitchFamily="2" charset="77"/>
              </a:rPr>
              <a:t>patates douces </a:t>
            </a:r>
            <a:r>
              <a:rPr lang="fr-FR" sz="1100" dirty="0">
                <a:latin typeface="Short Stack" panose="02010500040000000007" pitchFamily="2" charset="77"/>
              </a:rPr>
              <a:t>et de la </a:t>
            </a:r>
            <a:r>
              <a:rPr lang="fr-FR" sz="1100" u="sng" dirty="0">
                <a:solidFill>
                  <a:srgbClr val="FF0000"/>
                </a:solidFill>
                <a:latin typeface="Short Stack" panose="02010500040000000007" pitchFamily="2" charset="77"/>
              </a:rPr>
              <a:t>tarte au potiron</a:t>
            </a:r>
            <a:r>
              <a:rPr lang="fr-FR" sz="1100" dirty="0">
                <a:latin typeface="Short Stack" panose="02010500040000000007" pitchFamily="2" charset="77"/>
              </a:rPr>
              <a:t>.</a:t>
            </a:r>
          </a:p>
        </p:txBody>
      </p:sp>
      <p:sp>
        <p:nvSpPr>
          <p:cNvPr id="3" name="Organigramme : Document 66">
            <a:extLst>
              <a:ext uri="{FF2B5EF4-FFF2-40B4-BE49-F238E27FC236}">
                <a16:creationId xmlns:a16="http://schemas.microsoft.com/office/drawing/2014/main" id="{6BD79781-2132-4019-F646-81CAA0ABA6B7}"/>
              </a:ext>
            </a:extLst>
          </p:cNvPr>
          <p:cNvSpPr/>
          <p:nvPr/>
        </p:nvSpPr>
        <p:spPr>
          <a:xfrm>
            <a:off x="0" y="0"/>
            <a:ext cx="7345363" cy="765082"/>
          </a:xfrm>
          <a:prstGeom prst="flowChartDocumen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5" name="Ellipse 4">
            <a:extLst>
              <a:ext uri="{FF2B5EF4-FFF2-40B4-BE49-F238E27FC236}">
                <a16:creationId xmlns:a16="http://schemas.microsoft.com/office/drawing/2014/main" id="{9C848FB5-FD97-1B50-4BE1-BC1A85A91B39}"/>
              </a:ext>
            </a:extLst>
          </p:cNvPr>
          <p:cNvSpPr/>
          <p:nvPr/>
        </p:nvSpPr>
        <p:spPr>
          <a:xfrm>
            <a:off x="82967" y="152470"/>
            <a:ext cx="1270068" cy="479247"/>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 name="Rectangle 6">
            <a:extLst>
              <a:ext uri="{FF2B5EF4-FFF2-40B4-BE49-F238E27FC236}">
                <a16:creationId xmlns:a16="http://schemas.microsoft.com/office/drawing/2014/main" id="{A452C54C-7796-C187-8AB1-874483542EB8}"/>
              </a:ext>
            </a:extLst>
          </p:cNvPr>
          <p:cNvSpPr/>
          <p:nvPr/>
        </p:nvSpPr>
        <p:spPr>
          <a:xfrm>
            <a:off x="144289" y="170965"/>
            <a:ext cx="1190003" cy="410405"/>
          </a:xfrm>
          <a:prstGeom prst="rect">
            <a:avLst/>
          </a:prstGeom>
        </p:spPr>
        <p:txBody>
          <a:bodyPr wrap="square" lIns="101636" tIns="50818" rIns="101636" bIns="50818">
            <a:spAutoFit/>
          </a:bodyPr>
          <a:lstStyle/>
          <a:p>
            <a:pPr lvl="0" algn="ctr"/>
            <a:r>
              <a:rPr lang="fr-FR" dirty="0">
                <a:solidFill>
                  <a:schemeClr val="accent4"/>
                </a:solidFill>
                <a:effectLst>
                  <a:outerShdw blurRad="38100" dist="38100" dir="2700000" algn="tl">
                    <a:srgbClr val="000000">
                      <a:alpha val="43137"/>
                    </a:srgbClr>
                  </a:outerShdw>
                </a:effectLst>
                <a:latin typeface="CHARLEEBOOTS" panose="02000603000000000000" pitchFamily="2" charset="-34"/>
                <a:ea typeface="CHARLEEBOOTS" panose="02000603000000000000" pitchFamily="2" charset="-34"/>
                <a:cs typeface="CHARLEEBOOTS" panose="02000603000000000000" pitchFamily="2" charset="-34"/>
              </a:rPr>
              <a:t>Anglais 2 </a:t>
            </a:r>
          </a:p>
        </p:txBody>
      </p:sp>
      <p:sp>
        <p:nvSpPr>
          <p:cNvPr id="8" name="Rectangle à coins arrondis 64">
            <a:extLst>
              <a:ext uri="{FF2B5EF4-FFF2-40B4-BE49-F238E27FC236}">
                <a16:creationId xmlns:a16="http://schemas.microsoft.com/office/drawing/2014/main" id="{F9329609-EAF0-F832-BA23-91E780492A8C}"/>
              </a:ext>
            </a:extLst>
          </p:cNvPr>
          <p:cNvSpPr/>
          <p:nvPr/>
        </p:nvSpPr>
        <p:spPr>
          <a:xfrm>
            <a:off x="6022558" y="251942"/>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17">
            <a:extLst>
              <a:ext uri="{FF2B5EF4-FFF2-40B4-BE49-F238E27FC236}">
                <a16:creationId xmlns:a16="http://schemas.microsoft.com/office/drawing/2014/main" id="{281E8B47-5464-130D-8340-4C1A8E7517E3}"/>
              </a:ext>
            </a:extLst>
          </p:cNvPr>
          <p:cNvSpPr/>
          <p:nvPr/>
        </p:nvSpPr>
        <p:spPr>
          <a:xfrm>
            <a:off x="6267976" y="590189"/>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0" name="ZoneTexte 9">
            <a:extLst>
              <a:ext uri="{FF2B5EF4-FFF2-40B4-BE49-F238E27FC236}">
                <a16:creationId xmlns:a16="http://schemas.microsoft.com/office/drawing/2014/main" id="{A7F0631F-8E70-D7BE-C4B0-A6ED4A7A9BFB}"/>
              </a:ext>
            </a:extLst>
          </p:cNvPr>
          <p:cNvSpPr txBox="1"/>
          <p:nvPr/>
        </p:nvSpPr>
        <p:spPr>
          <a:xfrm>
            <a:off x="6038531" y="261315"/>
            <a:ext cx="1149555" cy="338554"/>
          </a:xfrm>
          <a:prstGeom prst="rect">
            <a:avLst/>
          </a:prstGeom>
          <a:noFill/>
        </p:spPr>
        <p:txBody>
          <a:bodyPr wrap="square" rtlCol="0">
            <a:spAutoFit/>
          </a:bodyPr>
          <a:lstStyle/>
          <a:p>
            <a:pPr algn="ctr"/>
            <a:r>
              <a:rPr lang="fr-FR" sz="1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CHARLEEBOOTS" panose="02000603000000000000" pitchFamily="2" charset="-34"/>
                <a:ea typeface="CHARLEEBOOTS" panose="02000603000000000000" pitchFamily="2" charset="-34"/>
                <a:cs typeface="CHARLEEBOOTS" panose="02000603000000000000" pitchFamily="2" charset="-34"/>
              </a:rPr>
              <a:t>Civilisation</a:t>
            </a:r>
            <a:endParaRPr lang="fr-FR" sz="1100" dirty="0">
              <a:ln w="12700">
                <a:noFill/>
                <a:prstDash val="solid"/>
              </a:ln>
              <a:latin typeface="CHARLEEBOOTS" panose="02000603000000000000" pitchFamily="2" charset="-34"/>
              <a:ea typeface="CHARLEEBOOTS" panose="02000603000000000000" pitchFamily="2" charset="-34"/>
              <a:cs typeface="CHARLEEBOOTS" panose="02000603000000000000" pitchFamily="2" charset="-34"/>
            </a:endParaRPr>
          </a:p>
        </p:txBody>
      </p:sp>
      <p:sp>
        <p:nvSpPr>
          <p:cNvPr id="11" name="ZoneTexte 10">
            <a:extLst>
              <a:ext uri="{FF2B5EF4-FFF2-40B4-BE49-F238E27FC236}">
                <a16:creationId xmlns:a16="http://schemas.microsoft.com/office/drawing/2014/main" id="{4D596C36-C601-93DA-4AB2-D12771F6F0DF}"/>
              </a:ext>
            </a:extLst>
          </p:cNvPr>
          <p:cNvSpPr txBox="1"/>
          <p:nvPr/>
        </p:nvSpPr>
        <p:spPr>
          <a:xfrm>
            <a:off x="6205303" y="590189"/>
            <a:ext cx="763357" cy="318072"/>
          </a:xfrm>
          <a:prstGeom prst="rect">
            <a:avLst/>
          </a:prstGeom>
          <a:noFill/>
        </p:spPr>
        <p:txBody>
          <a:bodyPr wrap="square" lIns="101636" tIns="50818" rIns="101636" bIns="50818" rtlCol="0">
            <a:spAutoFit/>
          </a:bodyPr>
          <a:lstStyle/>
          <a:p>
            <a:pPr algn="ctr"/>
            <a:r>
              <a:rPr lang="fr-FR" sz="1400" b="1" dirty="0">
                <a:latin typeface="CHARLEEBOOTS" panose="02000603000000000000" pitchFamily="2" charset="-34"/>
                <a:ea typeface="CHARLEEBOOTS" panose="02000603000000000000" pitchFamily="2" charset="-34"/>
                <a:cs typeface="CHARLEEBOOTS" panose="02000603000000000000" pitchFamily="2" charset="-34"/>
              </a:rPr>
              <a:t>Cycle 3</a:t>
            </a:r>
            <a:endParaRPr lang="fr-FR" sz="1600" b="1" dirty="0">
              <a:latin typeface="CHARLEEBOOTS" panose="02000603000000000000" pitchFamily="2" charset="-34"/>
              <a:ea typeface="CHARLEEBOOTS" panose="02000603000000000000" pitchFamily="2" charset="-34"/>
              <a:cs typeface="CHARLEEBOOTS" panose="02000603000000000000" pitchFamily="2" charset="-34"/>
            </a:endParaRPr>
          </a:p>
        </p:txBody>
      </p:sp>
      <p:sp>
        <p:nvSpPr>
          <p:cNvPr id="12" name="Rectangle 11">
            <a:extLst>
              <a:ext uri="{FF2B5EF4-FFF2-40B4-BE49-F238E27FC236}">
                <a16:creationId xmlns:a16="http://schemas.microsoft.com/office/drawing/2014/main" id="{8D094345-69FC-3157-544F-A12E562E824E}"/>
              </a:ext>
            </a:extLst>
          </p:cNvPr>
          <p:cNvSpPr/>
          <p:nvPr/>
        </p:nvSpPr>
        <p:spPr>
          <a:xfrm>
            <a:off x="1608078" y="7949"/>
            <a:ext cx="4140694" cy="656626"/>
          </a:xfrm>
          <a:prstGeom prst="rect">
            <a:avLst/>
          </a:prstGeom>
          <a:noFill/>
        </p:spPr>
        <p:txBody>
          <a:bodyPr wrap="none" lIns="101636" tIns="50818" rIns="101636" bIns="50818">
            <a:spAutoFit/>
          </a:bodyPr>
          <a:lstStyle/>
          <a:p>
            <a:pPr algn="ctr"/>
            <a:r>
              <a:rPr lang="fr-FR" sz="3600" b="1" dirty="0">
                <a:ln w="19050" cmpd="sng">
                  <a:noFill/>
                  <a:prstDash val="solid"/>
                </a:ln>
                <a:solidFill>
                  <a:srgbClr val="FFFFFF"/>
                </a:solidFill>
                <a:effectLst>
                  <a:outerShdw blurRad="50800" dist="38100" dir="2700000" algn="tl" rotWithShape="0">
                    <a:prstClr val="black">
                      <a:alpha val="40000"/>
                    </a:prstClr>
                  </a:outerShdw>
                </a:effectLst>
                <a:latin typeface="Love Taking" panose="02000500000000000000" pitchFamily="2" charset="0"/>
                <a:ea typeface="Chewy" panose="02000000000000000000" pitchFamily="2" charset="0"/>
                <a:cs typeface="CHARLEEBOOTS" panose="02000603000000000000" pitchFamily="2" charset="-34"/>
              </a:rPr>
              <a:t>L’automne aux usa</a:t>
            </a:r>
          </a:p>
        </p:txBody>
      </p:sp>
      <p:sp>
        <p:nvSpPr>
          <p:cNvPr id="13" name="Rectangle 12">
            <a:extLst>
              <a:ext uri="{FF2B5EF4-FFF2-40B4-BE49-F238E27FC236}">
                <a16:creationId xmlns:a16="http://schemas.microsoft.com/office/drawing/2014/main" id="{F97D3546-60D5-B465-8B38-ADCD06DC104B}"/>
              </a:ext>
            </a:extLst>
          </p:cNvPr>
          <p:cNvSpPr/>
          <p:nvPr/>
        </p:nvSpPr>
        <p:spPr>
          <a:xfrm>
            <a:off x="2840146" y="952277"/>
            <a:ext cx="1424252" cy="307777"/>
          </a:xfrm>
          <a:prstGeom prst="rect">
            <a:avLst/>
          </a:prstGeom>
          <a:solidFill>
            <a:schemeClr val="accent4">
              <a:lumMod val="40000"/>
              <a:lumOff val="60000"/>
            </a:schemeClr>
          </a:solidFill>
          <a:ln w="19050">
            <a:solidFill>
              <a:schemeClr val="accent4"/>
            </a:solidFill>
          </a:ln>
          <a:effectLst>
            <a:outerShdw blurRad="63500" sx="102000" sy="102000" algn="ctr" rotWithShape="0">
              <a:prstClr val="black">
                <a:alpha val="40000"/>
              </a:prstClr>
            </a:outerShdw>
          </a:effectLst>
        </p:spPr>
        <p:txBody>
          <a:bodyPr wrap="square" tIns="0" bIns="0">
            <a:spAutoFit/>
          </a:bodyPr>
          <a:lstStyle/>
          <a:p>
            <a:pPr lvl="0" algn="ctr">
              <a:spcAft>
                <a:spcPts val="600"/>
              </a:spcAft>
            </a:pPr>
            <a:r>
              <a:rPr lang="fr-FR" dirty="0">
                <a:solidFill>
                  <a:srgbClr val="000000"/>
                </a:solidFill>
                <a:latin typeface="CHARLEEBOOTS" panose="02000603000000000000" pitchFamily="2" charset="-34"/>
                <a:ea typeface="CHARLEEBOOTS" panose="02000603000000000000" pitchFamily="2" charset="-34"/>
                <a:cs typeface="CHARLEEBOOTS" panose="02000603000000000000" pitchFamily="2" charset="-34"/>
              </a:rPr>
              <a:t>Je retiens</a:t>
            </a:r>
          </a:p>
        </p:txBody>
      </p:sp>
    </p:spTree>
    <p:extLst>
      <p:ext uri="{BB962C8B-B14F-4D97-AF65-F5344CB8AC3E}">
        <p14:creationId xmlns:p14="http://schemas.microsoft.com/office/powerpoint/2010/main" val="9189090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6133</TotalTime>
  <Words>1440</Words>
  <Application>Microsoft Macintosh PowerPoint</Application>
  <PresentationFormat>Personnalisé</PresentationFormat>
  <Paragraphs>171</Paragraphs>
  <Slides>6</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vt:i4>
      </vt:variant>
    </vt:vector>
  </HeadingPairs>
  <TitlesOfParts>
    <vt:vector size="17" baseType="lpstr">
      <vt:lpstr>Arial</vt:lpstr>
      <vt:lpstr>Calibri</vt:lpstr>
      <vt:lpstr>CHARLEEBOOTS</vt:lpstr>
      <vt:lpstr>Chinacat</vt:lpstr>
      <vt:lpstr>Dreaming Outloud Script Pro</vt:lpstr>
      <vt:lpstr>Fineliner Script</vt:lpstr>
      <vt:lpstr>KG Primary Italics</vt:lpstr>
      <vt:lpstr>Love Taking</vt:lpstr>
      <vt:lpstr>Robaga Rounded</vt:lpstr>
      <vt:lpstr>Short Stack</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 BonanBrou</cp:lastModifiedBy>
  <cp:revision>267</cp:revision>
  <cp:lastPrinted>2013-09-26T11:43:32Z</cp:lastPrinted>
  <dcterms:created xsi:type="dcterms:W3CDTF">2013-09-22T07:50:11Z</dcterms:created>
  <dcterms:modified xsi:type="dcterms:W3CDTF">2022-10-10T07:23:33Z</dcterms:modified>
</cp:coreProperties>
</file>