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7345363" cy="10440988"/>
  <p:notesSz cx="6735763" cy="9866313"/>
  <p:defaultTextStyle>
    <a:defPPr>
      <a:defRPr lang="fr-FR"/>
    </a:defPPr>
    <a:lvl1pPr marL="0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F9FF"/>
    <a:srgbClr val="CCFFFF"/>
    <a:srgbClr val="CCECFF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8" autoAdjust="0"/>
    <p:restoredTop sz="94660"/>
  </p:normalViewPr>
  <p:slideViewPr>
    <p:cSldViewPr>
      <p:cViewPr>
        <p:scale>
          <a:sx n="100" d="100"/>
          <a:sy n="100" d="100"/>
        </p:scale>
        <p:origin x="42" y="-2934"/>
      </p:cViewPr>
      <p:guideLst>
        <p:guide orient="horz" pos="3289"/>
        <p:guide pos="23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C6831-DC9E-452E-A929-C2B284279061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739775"/>
            <a:ext cx="26019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6634-DA6D-4104-99B8-F466701FFF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73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D6634-DA6D-4104-99B8-F466701FFF6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97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D6634-DA6D-4104-99B8-F466701FFF6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24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50902" y="3243476"/>
            <a:ext cx="6243559" cy="223804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1805" y="5916560"/>
            <a:ext cx="514175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46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994040" y="558304"/>
            <a:ext cx="1239531" cy="1187662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75452" y="558304"/>
            <a:ext cx="3596168" cy="118766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6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57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0233" y="6709302"/>
            <a:ext cx="6243559" cy="207369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0233" y="4425338"/>
            <a:ext cx="6243559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3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7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8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90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72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5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5451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15723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84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9" y="2337138"/>
            <a:ext cx="3245478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7269" y="3311146"/>
            <a:ext cx="3245478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731343" y="2337138"/>
            <a:ext cx="3246752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731343" y="3311146"/>
            <a:ext cx="3246752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32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5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19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9" y="415707"/>
            <a:ext cx="241657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1833" y="415707"/>
            <a:ext cx="4106262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7269" y="2184874"/>
            <a:ext cx="241657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47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9742" y="7308692"/>
            <a:ext cx="4407218" cy="86283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39742" y="932921"/>
            <a:ext cx="440721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08178" indent="0">
              <a:buNone/>
              <a:defRPr sz="3100"/>
            </a:lvl2pPr>
            <a:lvl3pPr marL="1016356" indent="0">
              <a:buNone/>
              <a:defRPr sz="2700"/>
            </a:lvl3pPr>
            <a:lvl4pPr marL="1524533" indent="0">
              <a:buNone/>
              <a:defRPr sz="2200"/>
            </a:lvl4pPr>
            <a:lvl5pPr marL="2032711" indent="0">
              <a:buNone/>
              <a:defRPr sz="2200"/>
            </a:lvl5pPr>
            <a:lvl6pPr marL="2540889" indent="0">
              <a:buNone/>
              <a:defRPr sz="2200"/>
            </a:lvl6pPr>
            <a:lvl7pPr marL="3049067" indent="0">
              <a:buNone/>
              <a:defRPr sz="2200"/>
            </a:lvl7pPr>
            <a:lvl8pPr marL="3557245" indent="0">
              <a:buNone/>
              <a:defRPr sz="2200"/>
            </a:lvl8pPr>
            <a:lvl9pPr marL="4065422" indent="0">
              <a:buNone/>
              <a:defRPr sz="2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39742" y="8171525"/>
            <a:ext cx="440721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47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  <a:prstGeom prst="rect">
            <a:avLst/>
          </a:prstGeom>
        </p:spPr>
        <p:txBody>
          <a:bodyPr vert="horz" lIns="101636" tIns="50818" rIns="101636" bIns="50818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8" y="2436232"/>
            <a:ext cx="6610827" cy="6890569"/>
          </a:xfrm>
          <a:prstGeom prst="rect">
            <a:avLst/>
          </a:prstGeom>
        </p:spPr>
        <p:txBody>
          <a:bodyPr vert="horz" lIns="101636" tIns="50818" rIns="101636" bIns="50818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7268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EECC-1494-4A94-92E8-2069CFE9F7B8}" type="datetimeFigureOut">
              <a:rPr lang="fr-FR" smtClean="0"/>
              <a:t>20/09/2018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9666" y="9677250"/>
            <a:ext cx="2326032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264177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19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6356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133" indent="-381133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5789" indent="-317611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445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8622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800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978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156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1334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511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78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356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533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711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889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7245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422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579406" y="1117905"/>
            <a:ext cx="1579222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b="1" dirty="0" smtClean="0">
                <a:latin typeface="Fineliner Script" pitchFamily="50" charset="0"/>
              </a:rPr>
              <a:t>Lis la chanson</a:t>
            </a:r>
            <a:endParaRPr lang="fr-FR" b="1" dirty="0">
              <a:latin typeface="Fineliner Script" pitchFamily="50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019258" y="3446580"/>
            <a:ext cx="2292318" cy="2133954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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Remets dans l’ordre</a:t>
            </a:r>
          </a:p>
          <a:p>
            <a:pPr lvl="0">
              <a:lnSpc>
                <a:spcPct val="150000"/>
              </a:lnSpc>
            </a:pPr>
            <a:r>
              <a:rPr lang="fr-FR" sz="1600" dirty="0" smtClean="0">
                <a:latin typeface="KG Primary Italics" panose="02000506000000020003" pitchFamily="2" charset="0"/>
              </a:rPr>
              <a:t>do </a:t>
            </a:r>
            <a:r>
              <a:rPr lang="fr-FR" sz="1600" dirty="0">
                <a:latin typeface="KG Primary Italics" panose="02000506000000020003" pitchFamily="2" charset="0"/>
              </a:rPr>
              <a:t>/ </a:t>
            </a:r>
            <a:r>
              <a:rPr lang="fr-FR" sz="1600" spc="-150" dirty="0" err="1" smtClean="0">
                <a:latin typeface="KG Primary Italics" panose="02000506000000020003" pitchFamily="2" charset="0"/>
              </a:rPr>
              <a:t>Where</a:t>
            </a:r>
            <a:r>
              <a:rPr lang="fr-FR" sz="1600" dirty="0" smtClean="0">
                <a:latin typeface="KG Primary Italics" panose="02000506000000020003" pitchFamily="2" charset="0"/>
              </a:rPr>
              <a:t> / live / ? / </a:t>
            </a:r>
            <a:r>
              <a:rPr lang="fr-FR" sz="1600" dirty="0" err="1" smtClean="0">
                <a:latin typeface="KG Primary Italics" panose="02000506000000020003" pitchFamily="2" charset="0"/>
              </a:rPr>
              <a:t>you</a:t>
            </a:r>
            <a:endParaRPr lang="fr-FR" sz="1600" dirty="0">
              <a:latin typeface="KG Primary Italics" panose="02000506000000020003" pitchFamily="2" charset="0"/>
            </a:endParaRPr>
          </a:p>
          <a:p>
            <a:pPr lvl="0">
              <a:lnSpc>
                <a:spcPct val="200000"/>
              </a:lnSpc>
            </a:pPr>
            <a:r>
              <a:rPr lang="fr-FR" sz="1200" dirty="0">
                <a:latin typeface="Short Stack" panose="02010500040000000007" pitchFamily="2" charset="0"/>
              </a:rPr>
              <a:t>____________________</a:t>
            </a:r>
            <a:endParaRPr lang="fr-FR" sz="1100" dirty="0">
              <a:latin typeface="Short Stack" panose="02010500040000000007" pitchFamily="2" charset="0"/>
            </a:endParaRPr>
          </a:p>
          <a:p>
            <a:pPr lvl="0" algn="ctr"/>
            <a:r>
              <a:rPr lang="fr-FR" sz="1200" dirty="0" smtClean="0">
                <a:latin typeface="KG Primary Italics" panose="02000506000000020003" pitchFamily="2" charset="0"/>
              </a:rPr>
              <a:t>  </a:t>
            </a:r>
          </a:p>
          <a:p>
            <a:pPr lvl="0">
              <a:lnSpc>
                <a:spcPct val="150000"/>
              </a:lnSpc>
            </a:pPr>
            <a:r>
              <a:rPr lang="fr-FR" sz="1600" dirty="0" smtClean="0">
                <a:latin typeface="KG Primary Italics" panose="02000506000000020003" pitchFamily="2" charset="0"/>
              </a:rPr>
              <a:t>in / France / live / </a:t>
            </a:r>
            <a:r>
              <a:rPr lang="fr-FR" sz="1600" dirty="0" smtClean="0">
                <a:latin typeface="KG Primary Italics" panose="02000506000000020003" pitchFamily="2" charset="0"/>
              </a:rPr>
              <a:t>I / .</a:t>
            </a:r>
            <a:endParaRPr lang="fr-FR" sz="1600" dirty="0" smtClean="0">
              <a:latin typeface="KG Primary Italics" panose="02000506000000020003" pitchFamily="2" charset="0"/>
            </a:endParaRPr>
          </a:p>
          <a:p>
            <a:pPr lvl="0">
              <a:lnSpc>
                <a:spcPct val="200000"/>
              </a:lnSpc>
            </a:pPr>
            <a:r>
              <a:rPr lang="fr-FR" sz="1200" dirty="0" smtClean="0">
                <a:latin typeface="Short Stack" panose="02010500040000000007" pitchFamily="2" charset="0"/>
              </a:rPr>
              <a:t>____________________</a:t>
            </a:r>
            <a:endParaRPr lang="fr-FR" sz="1100" dirty="0">
              <a:latin typeface="Short Stack" panose="02010500040000000007" pitchFamily="2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181774" y="1176607"/>
            <a:ext cx="4715043" cy="4377468"/>
          </a:xfrm>
          <a:prstGeom prst="roundRect">
            <a:avLst>
              <a:gd name="adj" fmla="val 55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40" name="ZoneTexte 39"/>
          <p:cNvSpPr txBox="1"/>
          <p:nvPr/>
        </p:nvSpPr>
        <p:spPr>
          <a:xfrm>
            <a:off x="216297" y="1448121"/>
            <a:ext cx="2218984" cy="1087514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Where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do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live, Helen ?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I live in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England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.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You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speak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english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very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well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Sure ! I live in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England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! </a:t>
            </a: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I’m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English</a:t>
            </a:r>
          </a:p>
        </p:txBody>
      </p:sp>
      <p:sp>
        <p:nvSpPr>
          <p:cNvPr id="13" name="Étoile à 7 branches 12"/>
          <p:cNvSpPr/>
          <p:nvPr/>
        </p:nvSpPr>
        <p:spPr>
          <a:xfrm>
            <a:off x="5019258" y="1117905"/>
            <a:ext cx="560148" cy="518127"/>
          </a:xfrm>
          <a:prstGeom prst="star7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095706" y="1194947"/>
            <a:ext cx="407252" cy="37962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1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2495997" y="1438706"/>
            <a:ext cx="2328812" cy="1087514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Where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do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live Hannah ?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I live in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Australia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You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speak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english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very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well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Sure ! I live in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Australia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!</a:t>
            </a: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I’m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Australian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998959" y="1131129"/>
            <a:ext cx="426638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1043331" y="1116109"/>
            <a:ext cx="327524" cy="3180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1</a:t>
            </a:r>
            <a:endParaRPr lang="fr-F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998959" y="2631725"/>
            <a:ext cx="426638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1043331" y="2616705"/>
            <a:ext cx="327524" cy="3180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2</a:t>
            </a:r>
            <a:endParaRPr lang="fr-F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3462067" y="1131058"/>
            <a:ext cx="426638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3506439" y="1116038"/>
            <a:ext cx="327524" cy="3180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3</a:t>
            </a:r>
            <a:endParaRPr lang="fr-F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216297" y="2954393"/>
            <a:ext cx="2162934" cy="1087514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Where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do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live Haley ?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I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live in the USA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You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speak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english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very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well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Sure I live in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the USA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I’m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American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84885" y="1665011"/>
            <a:ext cx="211182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fr-FR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</a:t>
            </a:r>
            <a:r>
              <a:rPr lang="fr-FR" sz="1800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Relie</a:t>
            </a:r>
            <a:endParaRPr lang="fr-FR" sz="105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120000"/>
              </a:lnSpc>
            </a:pPr>
            <a:endParaRPr lang="fr-FR" sz="5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150000"/>
              </a:lnSpc>
            </a:pP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Helen </a:t>
            </a: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</a:t>
            </a: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	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  </a:t>
            </a:r>
            <a:r>
              <a:rPr lang="fr-FR" sz="1600" dirty="0" err="1" smtClean="0">
                <a:solidFill>
                  <a:prstClr val="black"/>
                </a:solidFill>
                <a:latin typeface="KG Primary Italics" panose="02000506000000020003" pitchFamily="2" charset="0"/>
              </a:rPr>
              <a:t>Australia</a:t>
            </a:r>
            <a:endParaRPr lang="fr-FR" sz="1600" dirty="0" smtClean="0">
              <a:solidFill>
                <a:prstClr val="black"/>
              </a:solidFill>
              <a:latin typeface="KG Primary Italics" panose="02000506000000020003" pitchFamily="2" charset="0"/>
            </a:endParaRPr>
          </a:p>
          <a:p>
            <a:pPr lvl="0">
              <a:lnSpc>
                <a:spcPct val="150000"/>
              </a:lnSpc>
            </a:pP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Haley 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 </a:t>
            </a: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	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  </a:t>
            </a:r>
            <a:r>
              <a:rPr lang="fr-FR" sz="1600" dirty="0" err="1" smtClean="0">
                <a:solidFill>
                  <a:prstClr val="black"/>
                </a:solidFill>
                <a:latin typeface="KG Primary Italics" panose="02000506000000020003" pitchFamily="2" charset="0"/>
              </a:rPr>
              <a:t>England</a:t>
            </a:r>
            <a:endParaRPr lang="fr-FR" sz="1600" dirty="0" smtClean="0">
              <a:solidFill>
                <a:prstClr val="black"/>
              </a:solidFill>
              <a:latin typeface="KG Primary Italics" panose="02000506000000020003" pitchFamily="2" charset="0"/>
            </a:endParaRPr>
          </a:p>
          <a:p>
            <a:pPr lvl="0">
              <a:lnSpc>
                <a:spcPct val="150000"/>
              </a:lnSpc>
            </a:pPr>
            <a:r>
              <a:rPr lang="fr-FR" sz="1600" spc="-15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Hannah 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 </a:t>
            </a: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	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  <a:sym typeface="Wingdings"/>
              </a:rPr>
              <a:t>  </a:t>
            </a:r>
            <a:r>
              <a:rPr lang="fr-FR" sz="1600" dirty="0" smtClean="0">
                <a:solidFill>
                  <a:prstClr val="black"/>
                </a:solidFill>
                <a:latin typeface="KG Primary Italics" panose="02000506000000020003" pitchFamily="2" charset="0"/>
              </a:rPr>
              <a:t>USA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867264" y="5830527"/>
            <a:ext cx="5278349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b="1" dirty="0" smtClean="0">
                <a:latin typeface="Fineliner Script" pitchFamily="50" charset="0"/>
              </a:rPr>
              <a:t>Les pays anglophones (où l’on parle anglais)</a:t>
            </a:r>
            <a:endParaRPr lang="fr-FR" b="1" dirty="0">
              <a:latin typeface="Fineliner Script" pitchFamily="50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74917" y="4161139"/>
            <a:ext cx="2196306" cy="1284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304289" y="4185923"/>
            <a:ext cx="2218984" cy="703947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I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a boy and I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nine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,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And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,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can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Speak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english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too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?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252239" y="4911677"/>
            <a:ext cx="2218984" cy="533516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dirty="0" smtClean="0">
                <a:latin typeface="Handlee" panose="02000000000000000000" pitchFamily="2" charset="0"/>
                <a:ea typeface="Coming Soon" panose="02000000000000000000" pitchFamily="2" charset="0"/>
              </a:rPr>
              <a:t>So many English speaking people ! (x2)</a:t>
            </a:r>
          </a:p>
        </p:txBody>
      </p:sp>
      <p:sp>
        <p:nvSpPr>
          <p:cNvPr id="47" name="Rectangle à coins arrondis 46"/>
          <p:cNvSpPr/>
          <p:nvPr/>
        </p:nvSpPr>
        <p:spPr>
          <a:xfrm>
            <a:off x="2576453" y="2601022"/>
            <a:ext cx="2196306" cy="1284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/>
          <p:cNvSpPr txBox="1"/>
          <p:nvPr/>
        </p:nvSpPr>
        <p:spPr>
          <a:xfrm>
            <a:off x="2605825" y="2625806"/>
            <a:ext cx="2218984" cy="703947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I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a girl and I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am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ten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,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And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,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can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you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Speak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english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too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?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2553775" y="3351560"/>
            <a:ext cx="2218984" cy="533516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dirty="0" smtClean="0">
                <a:latin typeface="Handlee" panose="02000000000000000000" pitchFamily="2" charset="0"/>
                <a:ea typeface="Coming Soon" panose="02000000000000000000" pitchFamily="2" charset="0"/>
              </a:rPr>
              <a:t>So many English speaking people ! (x2)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2657798" y="3969899"/>
            <a:ext cx="2095003" cy="1481468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Hope in Kenya</a:t>
            </a:r>
          </a:p>
          <a:p>
            <a:pPr algn="ctr">
              <a:lnSpc>
                <a:spcPct val="80000"/>
              </a:lnSpc>
            </a:pP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Abah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 in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India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Gill in South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Africa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Paul in </a:t>
            </a:r>
            <a:r>
              <a:rPr lang="fr-FR" sz="1600" dirty="0">
                <a:latin typeface="KG Primary Italics" panose="02000506000000020003" pitchFamily="2" charset="0"/>
                <a:ea typeface="Clensey" panose="02000603000000000000" pitchFamily="2" charset="0"/>
              </a:rPr>
              <a:t>S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cotland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Georges in Ireland</a:t>
            </a: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Johny in New </a:t>
            </a:r>
            <a:r>
              <a:rPr lang="fr-FR" sz="1600" dirty="0" err="1" smtClean="0">
                <a:latin typeface="KG Primary Italics" panose="02000506000000020003" pitchFamily="2" charset="0"/>
                <a:ea typeface="Clensey" panose="02000603000000000000" pitchFamily="2" charset="0"/>
              </a:rPr>
              <a:t>Zealand</a:t>
            </a: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Ringo in Wales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b="2802"/>
          <a:stretch/>
        </p:blipFill>
        <p:spPr bwMode="auto">
          <a:xfrm>
            <a:off x="286896" y="6372622"/>
            <a:ext cx="6708804" cy="375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Étoile à 7 branches 56"/>
          <p:cNvSpPr/>
          <p:nvPr/>
        </p:nvSpPr>
        <p:spPr>
          <a:xfrm>
            <a:off x="210447" y="5773444"/>
            <a:ext cx="613327" cy="518127"/>
          </a:xfrm>
          <a:prstGeom prst="star7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ZoneTexte 57"/>
          <p:cNvSpPr txBox="1"/>
          <p:nvPr/>
        </p:nvSpPr>
        <p:spPr>
          <a:xfrm>
            <a:off x="286895" y="5850486"/>
            <a:ext cx="445915" cy="37962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2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726511" y="6442628"/>
            <a:ext cx="2150181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841630" y="6548638"/>
            <a:ext cx="1995265" cy="66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fr-FR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 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Colorie en rouge les pays anglophones</a:t>
            </a:r>
            <a:endParaRPr lang="fr-FR" sz="11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sp>
        <p:nvSpPr>
          <p:cNvPr id="51" name="Organigramme : Document 50"/>
          <p:cNvSpPr/>
          <p:nvPr/>
        </p:nvSpPr>
        <p:spPr>
          <a:xfrm>
            <a:off x="0" y="0"/>
            <a:ext cx="7345363" cy="765082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381114" y="0"/>
            <a:ext cx="4570235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Where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do </a:t>
            </a:r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you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live ?</a:t>
            </a:r>
            <a:endParaRPr lang="fr-FR" sz="3200" b="1" dirty="0">
              <a:ln w="6350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53" name="Ellipse 52"/>
          <p:cNvSpPr/>
          <p:nvPr/>
        </p:nvSpPr>
        <p:spPr>
          <a:xfrm>
            <a:off x="72282" y="244665"/>
            <a:ext cx="1298574" cy="580648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1440" y="257124"/>
            <a:ext cx="1320258" cy="533516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2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Anglais 1</a:t>
            </a:r>
            <a:endParaRPr lang="fr-FR" sz="28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56" name="Rectangle à coins arrondis 55"/>
          <p:cNvSpPr/>
          <p:nvPr/>
        </p:nvSpPr>
        <p:spPr>
          <a:xfrm>
            <a:off x="6022558" y="107927"/>
            <a:ext cx="1149555" cy="587972"/>
          </a:xfrm>
          <a:prstGeom prst="roundRect">
            <a:avLst>
              <a:gd name="adj" fmla="val 3619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à coins arrondis 58"/>
          <p:cNvSpPr/>
          <p:nvPr/>
        </p:nvSpPr>
        <p:spPr>
          <a:xfrm>
            <a:off x="6192961" y="623172"/>
            <a:ext cx="789081" cy="348850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6046363" y="47159"/>
            <a:ext cx="1149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ineliner Script" pitchFamily="50" charset="0"/>
              </a:rPr>
              <a:t>Grammaire  Civilisation</a:t>
            </a:r>
            <a:endParaRPr lang="fr-FR" sz="1100" dirty="0">
              <a:ln w="12700">
                <a:solidFill>
                  <a:schemeClr val="bg1"/>
                </a:solidFill>
                <a:prstDash val="solid"/>
              </a:ln>
              <a:latin typeface="Fineliner Script" pitchFamily="50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6192961" y="623172"/>
            <a:ext cx="789081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 smtClean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236368" y="1083352"/>
            <a:ext cx="3241436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b="1" dirty="0" smtClean="0">
                <a:latin typeface="Fineliner Script" pitchFamily="50" charset="0"/>
              </a:rPr>
              <a:t>Les pays anglophones (suite)</a:t>
            </a:r>
            <a:endParaRPr lang="fr-FR" b="1" dirty="0">
              <a:latin typeface="Fineliner Script" pitchFamily="50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104729" y="972022"/>
            <a:ext cx="1944216" cy="57968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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Complète avec </a:t>
            </a:r>
            <a:r>
              <a:rPr lang="fr-FR" sz="1100" dirty="0" err="1" smtClean="0">
                <a:solidFill>
                  <a:prstClr val="black"/>
                </a:solidFill>
                <a:latin typeface="Short Stack" panose="02010500040000000007" pitchFamily="2" charset="0"/>
              </a:rPr>
              <a:t>England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, Ireland, USA</a:t>
            </a:r>
            <a:endParaRPr lang="fr-FR" sz="11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236368" y="1620094"/>
            <a:ext cx="3589373" cy="2987499"/>
          </a:xfrm>
          <a:prstGeom prst="roundRect">
            <a:avLst>
              <a:gd name="adj" fmla="val 594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36" name="ZoneTexte 35"/>
          <p:cNvSpPr txBox="1"/>
          <p:nvPr/>
        </p:nvSpPr>
        <p:spPr>
          <a:xfrm>
            <a:off x="332276" y="1692103"/>
            <a:ext cx="3493465" cy="2860307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L’anglais est la langue maternelle dans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8 pays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:</a:t>
            </a:r>
          </a:p>
          <a:p>
            <a:pPr>
              <a:lnSpc>
                <a:spcPct val="80000"/>
              </a:lnSpc>
            </a:pP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Les Etats-Unis	L’Australie</a:t>
            </a:r>
          </a:p>
          <a:p>
            <a:pPr>
              <a:lnSpc>
                <a:spcPct val="80000"/>
              </a:lnSpc>
            </a:pPr>
            <a:r>
              <a:rPr lang="fr-FR" sz="1600" dirty="0">
                <a:latin typeface="KG Primary Italics" panose="02000506000000020003" pitchFamily="2" charset="0"/>
                <a:ea typeface="Clensey" panose="02000603000000000000" pitchFamily="2" charset="0"/>
              </a:rPr>
              <a:t>Le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Royaume-Uni	Le Canada</a:t>
            </a:r>
          </a:p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La Nouvelle-Zélande	L’Irlande</a:t>
            </a:r>
          </a:p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L’Afrique du sud	l’Inde</a:t>
            </a:r>
          </a:p>
          <a:p>
            <a:pPr>
              <a:lnSpc>
                <a:spcPct val="80000"/>
              </a:lnSpc>
            </a:pPr>
            <a:endParaRPr lang="fr-FR" sz="1600" dirty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Ces pays représentent environ 470 millions de personnes en 2008,</a:t>
            </a:r>
          </a:p>
          <a:p>
            <a:pPr>
              <a:lnSpc>
                <a:spcPct val="80000"/>
              </a:lnSpc>
            </a:pPr>
            <a:endParaRPr lang="fr-FR" sz="1600" dirty="0" smtClean="0">
              <a:latin typeface="KG Primary Italics" panose="02000506000000020003" pitchFamily="2" charset="0"/>
              <a:ea typeface="Clensey" panose="02000603000000000000" pitchFamily="2" charset="0"/>
            </a:endParaRPr>
          </a:p>
          <a:p>
            <a:pPr>
              <a:lnSpc>
                <a:spcPct val="80000"/>
              </a:lnSpc>
            </a:pP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Cependant, l’anglais est à présent la langue officielle dans 38 autres pays, soit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46 </a:t>
            </a:r>
            <a:r>
              <a:rPr lang="fr-FR" sz="1600" dirty="0" smtClean="0">
                <a:latin typeface="KG Primary Italics" panose="02000506000000020003" pitchFamily="2" charset="0"/>
                <a:ea typeface="Clensey" panose="02000603000000000000" pitchFamily="2" charset="0"/>
              </a:rPr>
              <a:t>pays où l’on parle anglais.</a:t>
            </a:r>
            <a:endParaRPr lang="fr-FR" sz="1600" dirty="0">
              <a:latin typeface="KG Primary Italics" panose="02000506000000020003" pitchFamily="2" charset="0"/>
              <a:ea typeface="Clensey" panose="02000603000000000000" pitchFamily="2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6" y="5580534"/>
            <a:ext cx="6846011" cy="4410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ZoneTexte 36"/>
          <p:cNvSpPr txBox="1"/>
          <p:nvPr/>
        </p:nvSpPr>
        <p:spPr>
          <a:xfrm>
            <a:off x="791284" y="4860454"/>
            <a:ext cx="4393565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b="1" dirty="0" smtClean="0">
                <a:latin typeface="Fineliner Script" pitchFamily="50" charset="0"/>
              </a:rPr>
              <a:t>Les drapeaux des pays anglophones </a:t>
            </a:r>
            <a:endParaRPr lang="fr-FR" b="1" dirty="0">
              <a:latin typeface="Fineliner Script" pitchFamily="50" charset="0"/>
            </a:endParaRPr>
          </a:p>
        </p:txBody>
      </p:sp>
      <p:sp>
        <p:nvSpPr>
          <p:cNvPr id="38" name="Étoile à 7 branches 37"/>
          <p:cNvSpPr/>
          <p:nvPr/>
        </p:nvSpPr>
        <p:spPr>
          <a:xfrm>
            <a:off x="231137" y="4802517"/>
            <a:ext cx="560148" cy="518127"/>
          </a:xfrm>
          <a:prstGeom prst="star7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307585" y="4879559"/>
            <a:ext cx="407252" cy="37962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nacat" panose="00000400000000000000" pitchFamily="2" charset="0"/>
              </a:rPr>
              <a:t>3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264" y="3637924"/>
            <a:ext cx="476436" cy="154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092" y="1174018"/>
            <a:ext cx="769045" cy="150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64" y="2484190"/>
            <a:ext cx="1102806" cy="1102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à coins arrondis 2"/>
          <p:cNvSpPr/>
          <p:nvPr/>
        </p:nvSpPr>
        <p:spPr>
          <a:xfrm>
            <a:off x="5146578" y="2772956"/>
            <a:ext cx="1550439" cy="793694"/>
          </a:xfrm>
          <a:prstGeom prst="wedgeRoundRectCallout">
            <a:avLst>
              <a:gd name="adj1" fmla="val -63526"/>
              <a:gd name="adj2" fmla="val -31592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48" name="ZoneTexte 2047"/>
          <p:cNvSpPr txBox="1"/>
          <p:nvPr/>
        </p:nvSpPr>
        <p:spPr>
          <a:xfrm>
            <a:off x="5175421" y="2788551"/>
            <a:ext cx="1521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 err="1" smtClean="0">
                <a:latin typeface="Short Stack" panose="02010500040000000007" pitchFamily="2" charset="0"/>
              </a:rPr>
              <a:t>I’m</a:t>
            </a:r>
            <a:r>
              <a:rPr lang="fr-FR" sz="1100" dirty="0" smtClean="0">
                <a:latin typeface="Short Stack" panose="02010500040000000007" pitchFamily="2" charset="0"/>
              </a:rPr>
              <a:t> </a:t>
            </a:r>
            <a:r>
              <a:rPr lang="fr-FR" sz="1100" dirty="0" err="1" smtClean="0">
                <a:latin typeface="Short Stack" panose="02010500040000000007" pitchFamily="2" charset="0"/>
              </a:rPr>
              <a:t>from</a:t>
            </a:r>
            <a:endParaRPr lang="fr-FR" sz="1100" dirty="0" smtClean="0">
              <a:latin typeface="Short Stack" panose="02010500040000000007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100" dirty="0" smtClean="0">
                <a:latin typeface="Short Stack" panose="02010500040000000007" pitchFamily="2" charset="0"/>
              </a:rPr>
              <a:t>_______________</a:t>
            </a:r>
            <a:endParaRPr lang="fr-FR" sz="1100" dirty="0">
              <a:latin typeface="Short Stack" panose="02010500040000000007" pitchFamily="2" charset="0"/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4641486" y="3835669"/>
            <a:ext cx="1550439" cy="793694"/>
          </a:xfrm>
          <a:prstGeom prst="wedgeRoundRectCallout">
            <a:avLst>
              <a:gd name="adj1" fmla="val 70342"/>
              <a:gd name="adj2" fmla="val 6810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/>
          <p:cNvSpPr txBox="1"/>
          <p:nvPr/>
        </p:nvSpPr>
        <p:spPr>
          <a:xfrm>
            <a:off x="4670329" y="3851264"/>
            <a:ext cx="1521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 err="1" smtClean="0">
                <a:latin typeface="Short Stack" panose="02010500040000000007" pitchFamily="2" charset="0"/>
              </a:rPr>
              <a:t>I’m</a:t>
            </a:r>
            <a:r>
              <a:rPr lang="fr-FR" sz="1100" dirty="0" smtClean="0">
                <a:latin typeface="Short Stack" panose="02010500040000000007" pitchFamily="2" charset="0"/>
              </a:rPr>
              <a:t> </a:t>
            </a:r>
            <a:r>
              <a:rPr lang="fr-FR" sz="1100" dirty="0" err="1" smtClean="0">
                <a:latin typeface="Short Stack" panose="02010500040000000007" pitchFamily="2" charset="0"/>
              </a:rPr>
              <a:t>from</a:t>
            </a:r>
            <a:endParaRPr lang="fr-FR" sz="1100" dirty="0" smtClean="0">
              <a:latin typeface="Short Stack" panose="02010500040000000007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100" dirty="0" smtClean="0">
                <a:latin typeface="Short Stack" panose="02010500040000000007" pitchFamily="2" charset="0"/>
              </a:rPr>
              <a:t>_______________</a:t>
            </a:r>
            <a:endParaRPr lang="fr-FR" sz="1100" dirty="0">
              <a:latin typeface="Short Stack" panose="02010500040000000007" pitchFamily="2" charset="0"/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4824809" y="1690496"/>
            <a:ext cx="1550439" cy="793694"/>
          </a:xfrm>
          <a:prstGeom prst="wedgeRoundRectCallout">
            <a:avLst>
              <a:gd name="adj1" fmla="val 69406"/>
              <a:gd name="adj2" fmla="val -49880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4853652" y="1706091"/>
            <a:ext cx="1521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 err="1" smtClean="0">
                <a:latin typeface="Short Stack" panose="02010500040000000007" pitchFamily="2" charset="0"/>
              </a:rPr>
              <a:t>I’m</a:t>
            </a:r>
            <a:r>
              <a:rPr lang="fr-FR" sz="1100" dirty="0" smtClean="0">
                <a:latin typeface="Short Stack" panose="02010500040000000007" pitchFamily="2" charset="0"/>
              </a:rPr>
              <a:t> </a:t>
            </a:r>
            <a:r>
              <a:rPr lang="fr-FR" sz="1100" dirty="0" err="1" smtClean="0">
                <a:latin typeface="Short Stack" panose="02010500040000000007" pitchFamily="2" charset="0"/>
              </a:rPr>
              <a:t>from</a:t>
            </a:r>
            <a:endParaRPr lang="fr-FR" sz="1100" dirty="0" smtClean="0">
              <a:latin typeface="Short Stack" panose="02010500040000000007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100" dirty="0" smtClean="0">
                <a:latin typeface="Short Stack" panose="02010500040000000007" pitchFamily="2" charset="0"/>
              </a:rPr>
              <a:t>_______________</a:t>
            </a:r>
            <a:endParaRPr lang="fr-FR" sz="1100" dirty="0">
              <a:latin typeface="Short Stack" panose="02010500040000000007" pitchFamily="2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4930763" y="8388846"/>
            <a:ext cx="2270310" cy="1256791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lvl="0"/>
            <a:r>
              <a:rPr lang="fr-FR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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1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Recherche les drapeaux des pays anglophones dans ton dictionnaire, colorie-les et écris leur nom en dessus.</a:t>
            </a:r>
            <a:endParaRPr lang="fr-FR" sz="11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sp>
        <p:nvSpPr>
          <p:cNvPr id="27" name="Organigramme : Document 26"/>
          <p:cNvSpPr/>
          <p:nvPr/>
        </p:nvSpPr>
        <p:spPr>
          <a:xfrm>
            <a:off x="0" y="0"/>
            <a:ext cx="7345363" cy="765082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81114" y="0"/>
            <a:ext cx="4570235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Where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do </a:t>
            </a:r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you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live ?</a:t>
            </a:r>
            <a:endParaRPr lang="fr-FR" sz="3200" b="1" dirty="0">
              <a:ln w="6350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72282" y="244665"/>
            <a:ext cx="1298574" cy="580648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440" y="257124"/>
            <a:ext cx="1320258" cy="533516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2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Anglais 1</a:t>
            </a:r>
            <a:endParaRPr lang="fr-FR" sz="28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6022558" y="284925"/>
            <a:ext cx="1149555" cy="410973"/>
          </a:xfrm>
          <a:prstGeom prst="roundRect">
            <a:avLst>
              <a:gd name="adj" fmla="val 3619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à coins arrondis 42"/>
          <p:cNvSpPr/>
          <p:nvPr/>
        </p:nvSpPr>
        <p:spPr>
          <a:xfrm>
            <a:off x="6192961" y="623172"/>
            <a:ext cx="789081" cy="348850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038531" y="294298"/>
            <a:ext cx="114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ineliner Script" pitchFamily="50" charset="0"/>
              </a:rPr>
              <a:t>Civilisation</a:t>
            </a:r>
            <a:endParaRPr lang="fr-FR" sz="1100" dirty="0">
              <a:ln w="12700">
                <a:solidFill>
                  <a:schemeClr val="bg1"/>
                </a:solidFill>
                <a:prstDash val="solid"/>
              </a:ln>
              <a:latin typeface="Fineliner Script" pitchFamily="50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192961" y="623172"/>
            <a:ext cx="789081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 smtClean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48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rganigramme : Document 26"/>
          <p:cNvSpPr/>
          <p:nvPr/>
        </p:nvSpPr>
        <p:spPr>
          <a:xfrm>
            <a:off x="0" y="0"/>
            <a:ext cx="7345363" cy="765082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81114" y="0"/>
            <a:ext cx="4570235" cy="779737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Where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do </a:t>
            </a:r>
            <a:r>
              <a:rPr lang="fr-FR" sz="4400" b="1" dirty="0" err="1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you</a:t>
            </a:r>
            <a:r>
              <a:rPr lang="fr-FR" sz="4400" b="1" dirty="0" smtClean="0">
                <a:ln w="6350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live ?</a:t>
            </a:r>
            <a:endParaRPr lang="fr-FR" sz="3200" b="1" dirty="0">
              <a:ln w="6350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144289" y="244665"/>
            <a:ext cx="1165616" cy="526857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440" y="257124"/>
            <a:ext cx="1320258" cy="471960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24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Anglais 1</a:t>
            </a:r>
            <a:endParaRPr lang="fr-FR" sz="24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6022558" y="212917"/>
            <a:ext cx="1149555" cy="410973"/>
          </a:xfrm>
          <a:prstGeom prst="roundRect">
            <a:avLst>
              <a:gd name="adj" fmla="val 36197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à coins arrondis 42"/>
          <p:cNvSpPr/>
          <p:nvPr/>
        </p:nvSpPr>
        <p:spPr>
          <a:xfrm>
            <a:off x="6192961" y="551164"/>
            <a:ext cx="789081" cy="348850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038531" y="222290"/>
            <a:ext cx="114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ineliner Script" pitchFamily="50" charset="0"/>
              </a:rPr>
              <a:t>Leçon</a:t>
            </a:r>
            <a:endParaRPr lang="fr-FR" sz="1100" dirty="0">
              <a:ln w="12700">
                <a:solidFill>
                  <a:schemeClr val="bg1"/>
                </a:solidFill>
                <a:prstDash val="solid"/>
              </a:ln>
              <a:latin typeface="Fineliner Script" pitchFamily="50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192961" y="551164"/>
            <a:ext cx="789081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 smtClean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144289" y="1070627"/>
            <a:ext cx="7027824" cy="2836225"/>
          </a:xfrm>
          <a:prstGeom prst="roundRect">
            <a:avLst>
              <a:gd name="adj" fmla="val 7508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723784" y="1042200"/>
            <a:ext cx="5697579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b="1" dirty="0" smtClean="0">
                <a:latin typeface="Fineliner Script" pitchFamily="50" charset="0"/>
              </a:rPr>
              <a:t>Je sais dire ou demander </a:t>
            </a:r>
            <a:r>
              <a:rPr lang="fr-FR" b="1" dirty="0" smtClean="0">
                <a:latin typeface="Fineliner Script" pitchFamily="50" charset="0"/>
              </a:rPr>
              <a:t>…. </a:t>
            </a:r>
            <a:r>
              <a:rPr lang="fr-FR" sz="1400" b="1" dirty="0" smtClean="0">
                <a:latin typeface="Fineliner Script" pitchFamily="50" charset="0"/>
              </a:rPr>
              <a:t>(complète avec un mot par trait) </a:t>
            </a:r>
            <a:endParaRPr lang="fr-FR" sz="1400" b="1" dirty="0">
              <a:latin typeface="Fineliner Script" pitchFamily="50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22580" y="1609825"/>
            <a:ext cx="570469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dirty="0" smtClean="0">
              <a:latin typeface="Short Stack" panose="02010500040000000007" pitchFamily="2" charset="0"/>
            </a:endParaRPr>
          </a:p>
          <a:p>
            <a:r>
              <a:rPr lang="fr-FR" sz="1200" dirty="0" smtClean="0">
                <a:latin typeface="Short Stack" panose="02010500040000000007" pitchFamily="2" charset="0"/>
                <a:sym typeface="Wingdings" panose="05000000000000000000" pitchFamily="2" charset="2"/>
              </a:rPr>
              <a:t>--&gt; </a:t>
            </a:r>
            <a:r>
              <a:rPr lang="fr-FR" sz="1200" dirty="0" smtClean="0">
                <a:latin typeface="Short Stack" panose="02010500040000000007" pitchFamily="2" charset="0"/>
                <a:sym typeface="Wingdings" panose="05000000000000000000" pitchFamily="2" charset="2"/>
              </a:rPr>
              <a:t>J’habite à / en … </a:t>
            </a:r>
            <a:r>
              <a:rPr lang="fr-FR" sz="1200" dirty="0" smtClean="0">
                <a:latin typeface="Short Stack" panose="02010500040000000007" pitchFamily="2" charset="0"/>
                <a:sym typeface="Wingdings" panose="05000000000000000000" pitchFamily="2" charset="2"/>
              </a:rPr>
              <a:t>: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____  ________  _____ …</a:t>
            </a:r>
            <a:endParaRPr lang="fr-FR" sz="1200" dirty="0">
              <a:latin typeface="Short Stack" panose="02010500040000000007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8305" y="1373370"/>
            <a:ext cx="5383200" cy="400110"/>
          </a:xfrm>
          <a:prstGeom prst="rect">
            <a:avLst/>
          </a:prstGeom>
          <a:noFill/>
        </p:spPr>
        <p:txBody>
          <a:bodyPr wrap="square" lIns="36000" rIns="0">
            <a:spAutoFit/>
          </a:bodyPr>
          <a:lstStyle/>
          <a:p>
            <a:pPr lvl="0"/>
            <a:r>
              <a:rPr lang="fr-FR" sz="1200" spc="-15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*</a:t>
            </a:r>
            <a:r>
              <a:rPr lang="fr-FR" spc="-150" dirty="0" smtClean="0">
                <a:solidFill>
                  <a:prstClr val="black"/>
                </a:solidFill>
                <a:latin typeface="Fineliner Script" pitchFamily="50" charset="0"/>
              </a:rPr>
              <a:t> </a:t>
            </a:r>
            <a:r>
              <a:rPr lang="fr-FR" sz="1200" spc="-15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Où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habites-tu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? 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___________  ____  _____  _______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?</a:t>
            </a:r>
            <a:endParaRPr lang="fr-FR" sz="12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3" y="986672"/>
            <a:ext cx="361950" cy="38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ZoneTexte 33"/>
          <p:cNvSpPr txBox="1"/>
          <p:nvPr/>
        </p:nvSpPr>
        <p:spPr>
          <a:xfrm>
            <a:off x="284378" y="1034367"/>
            <a:ext cx="445915" cy="3180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ssoon Infant Std" pitchFamily="34" charset="0"/>
              </a:rPr>
              <a:t>1</a:t>
            </a:r>
            <a:endParaRPr lang="fr-F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ssoon Infant Std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88305" y="2131225"/>
            <a:ext cx="566081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lvl="0"/>
            <a:r>
              <a:rPr lang="fr-FR" sz="1200" spc="-15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*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Je viens de…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 ___  ___________ …</a:t>
            </a:r>
            <a:endParaRPr lang="fr-FR" sz="18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16297" y="2424456"/>
            <a:ext cx="6856983" cy="122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</a:pP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*</a:t>
            </a:r>
            <a:r>
              <a:rPr lang="fr-FR" dirty="0" smtClean="0">
                <a:solidFill>
                  <a:prstClr val="black"/>
                </a:solidFill>
                <a:latin typeface="Fineliner Script" pitchFamily="50" charset="0"/>
              </a:rPr>
              <a:t>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Tu parles très bien anglais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: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____  _________  _____________  _____  _____</a:t>
            </a:r>
            <a:endParaRPr lang="fr-FR" sz="12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80000"/>
              </a:lnSpc>
            </a:pPr>
            <a:endParaRPr lang="fr-FR" sz="12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80000"/>
              </a:lnSpc>
            </a:pP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  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Sais-tu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parler anglais ?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______  ____  ___________  _______________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?</a:t>
            </a:r>
          </a:p>
          <a:p>
            <a:pPr lvl="0">
              <a:lnSpc>
                <a:spcPct val="80000"/>
              </a:lnSpc>
            </a:pPr>
            <a:endParaRPr lang="fr-FR" sz="12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80000"/>
              </a:lnSpc>
            </a:pP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* Je suis une fille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__ ___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 __  _______  Je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suis un garçon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__ ___  __  _______ </a:t>
            </a:r>
            <a:endParaRPr lang="fr-FR" sz="12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80000"/>
              </a:lnSpc>
            </a:pPr>
            <a:endParaRPr lang="fr-FR" sz="1200" dirty="0" smtClean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80000"/>
              </a:lnSpc>
            </a:pP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* j’ai 10 ans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__ ___ 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_____ ou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__ ___  _____ </a:t>
            </a:r>
            <a:r>
              <a:rPr lang="fr-FR" sz="1200" dirty="0" smtClean="0">
                <a:solidFill>
                  <a:prstClr val="black"/>
                </a:solidFill>
                <a:latin typeface="Short Stack" panose="02010500040000000007" pitchFamily="2" charset="0"/>
              </a:rPr>
              <a:t> ________  ______ </a:t>
            </a:r>
            <a:endParaRPr lang="fr-FR" sz="1200" dirty="0">
              <a:solidFill>
                <a:prstClr val="black"/>
              </a:solidFill>
              <a:latin typeface="Short Stack" panose="02010500040000000007" pitchFamily="2" charset="0"/>
            </a:endParaRPr>
          </a:p>
        </p:txBody>
      </p:sp>
      <p:sp>
        <p:nvSpPr>
          <p:cNvPr id="55" name="Rectangle à coins arrondis 54"/>
          <p:cNvSpPr/>
          <p:nvPr/>
        </p:nvSpPr>
        <p:spPr>
          <a:xfrm>
            <a:off x="144289" y="4077465"/>
            <a:ext cx="7043796" cy="6183589"/>
          </a:xfrm>
          <a:prstGeom prst="roundRect">
            <a:avLst>
              <a:gd name="adj" fmla="val 4352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882684" y="4083905"/>
            <a:ext cx="2236030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lvl="0"/>
            <a:r>
              <a:rPr lang="fr-FR" b="1" dirty="0" smtClean="0">
                <a:solidFill>
                  <a:prstClr val="black"/>
                </a:solidFill>
                <a:latin typeface="Fineliner Script" pitchFamily="50" charset="0"/>
              </a:rPr>
              <a:t>Les pays </a:t>
            </a:r>
            <a:r>
              <a:rPr lang="fr-FR" b="1" dirty="0" smtClean="0">
                <a:solidFill>
                  <a:prstClr val="black"/>
                </a:solidFill>
                <a:latin typeface="Fineliner Script" pitchFamily="50" charset="0"/>
              </a:rPr>
              <a:t>anglophones </a:t>
            </a:r>
            <a:endParaRPr lang="fr-FR" b="1" dirty="0">
              <a:solidFill>
                <a:prstClr val="black"/>
              </a:solidFill>
              <a:latin typeface="Fineliner Script" pitchFamily="50" charset="0"/>
            </a:endParaRPr>
          </a:p>
        </p:txBody>
      </p:sp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1" y="4046574"/>
            <a:ext cx="361950" cy="38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ZoneTexte 57"/>
          <p:cNvSpPr txBox="1"/>
          <p:nvPr/>
        </p:nvSpPr>
        <p:spPr>
          <a:xfrm>
            <a:off x="381416" y="4094269"/>
            <a:ext cx="445915" cy="3180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ssoon Infant Std" pitchFamily="34" charset="0"/>
              </a:rPr>
              <a:t>2</a:t>
            </a:r>
            <a:endParaRPr lang="fr-F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ssoon Infant Std" pitchFamily="34" charset="0"/>
            </a:endParaRP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6" y="4443231"/>
            <a:ext cx="6637346" cy="363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ZoneTexte 59"/>
          <p:cNvSpPr txBox="1"/>
          <p:nvPr/>
        </p:nvSpPr>
        <p:spPr>
          <a:xfrm>
            <a:off x="284378" y="8058271"/>
            <a:ext cx="6903707" cy="211856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 smtClean="0">
                <a:latin typeface="Short Stack" panose="02010500040000000007" pitchFamily="2" charset="0"/>
                <a:ea typeface="Clensey" panose="02000603000000000000" pitchFamily="2" charset="0"/>
              </a:rPr>
              <a:t>L’anglais est la langue maternelle dans __________ pays :</a:t>
            </a:r>
          </a:p>
          <a:p>
            <a:pPr>
              <a:lnSpc>
                <a:spcPct val="150000"/>
              </a:lnSpc>
            </a:pPr>
            <a:r>
              <a:rPr lang="fr-FR" sz="1200" dirty="0" smtClean="0">
                <a:latin typeface="Short Stack" panose="02010500040000000007" pitchFamily="2" charset="0"/>
                <a:ea typeface="Clensey" panose="02000603000000000000" pitchFamily="2" charset="0"/>
              </a:rPr>
              <a:t>____________________________	</a:t>
            </a:r>
            <a:r>
              <a:rPr lang="fr-FR" sz="1200" dirty="0">
                <a:latin typeface="Short Stack" panose="02010500040000000007" pitchFamily="2" charset="0"/>
                <a:ea typeface="Clensey" panose="02000603000000000000" pitchFamily="2" charset="0"/>
              </a:rPr>
              <a:t> ____________________________</a:t>
            </a:r>
            <a:endParaRPr lang="fr-FR" sz="1200" dirty="0" smtClean="0">
              <a:latin typeface="Short Stack" panose="02010500040000000007" pitchFamily="2" charset="0"/>
              <a:ea typeface="Clensey" panose="02000603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200" dirty="0">
                <a:latin typeface="Short Stack" panose="02010500040000000007" pitchFamily="2" charset="0"/>
                <a:ea typeface="Clensey" panose="02000603000000000000" pitchFamily="2" charset="0"/>
              </a:rPr>
              <a:t>____________________________	 ____________________________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Short Stack" panose="02010500040000000007" pitchFamily="2" charset="0"/>
                <a:ea typeface="Clensey" panose="02000603000000000000" pitchFamily="2" charset="0"/>
              </a:rPr>
              <a:t>____________________________	 ____________________________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200" dirty="0">
                <a:latin typeface="Short Stack" panose="02010500040000000007" pitchFamily="2" charset="0"/>
                <a:ea typeface="Clensey" panose="02000603000000000000" pitchFamily="2" charset="0"/>
              </a:rPr>
              <a:t>____________________________	 ____________________________</a:t>
            </a:r>
          </a:p>
          <a:p>
            <a:pPr>
              <a:lnSpc>
                <a:spcPct val="150000"/>
              </a:lnSpc>
            </a:pPr>
            <a:r>
              <a:rPr lang="fr-FR" sz="1200" dirty="0" smtClean="0">
                <a:latin typeface="Short Stack" panose="02010500040000000007" pitchFamily="2" charset="0"/>
                <a:ea typeface="Clensey" panose="02000603000000000000" pitchFamily="2" charset="0"/>
              </a:rPr>
              <a:t>Cependant, l’anglais est à présent la langue __________________ dans 38 autres pays, soit _______ pays où l’on parle anglais.</a:t>
            </a:r>
            <a:endParaRPr lang="fr-FR" sz="1200" dirty="0">
              <a:latin typeface="Short Stack" panose="02010500040000000007" pitchFamily="2" charset="0"/>
              <a:ea typeface="Clensey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4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77"/>
          <a:stretch/>
        </p:blipFill>
        <p:spPr bwMode="auto">
          <a:xfrm>
            <a:off x="178477" y="179934"/>
            <a:ext cx="70225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5" t="50000" r="7836" b="14510"/>
          <a:stretch/>
        </p:blipFill>
        <p:spPr bwMode="auto">
          <a:xfrm>
            <a:off x="149603" y="2217015"/>
            <a:ext cx="518019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645" y="2268166"/>
            <a:ext cx="1664412" cy="113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76337" y="147607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Ireland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403484" y="150867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Australia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033658" y="143036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New </a:t>
            </a:r>
            <a:r>
              <a:rPr lang="fr-FR" dirty="0" err="1" smtClean="0"/>
              <a:t>Zeland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747461" y="146309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United </a:t>
            </a:r>
            <a:r>
              <a:rPr lang="fr-FR" dirty="0" err="1" smtClean="0"/>
              <a:t>Kingdom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192070" y="3504925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South of </a:t>
            </a:r>
            <a:r>
              <a:rPr lang="fr-FR" dirty="0" err="1" smtClean="0"/>
              <a:t>Africa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887583" y="3458758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Canada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3689774" y="3477317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USA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576779" y="3574182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India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5382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4015</TotalTime>
  <Words>418</Words>
  <Application>Microsoft Office PowerPoint</Application>
  <PresentationFormat>Personnalisé</PresentationFormat>
  <Paragraphs>113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7" baseType="lpstr">
      <vt:lpstr>Arial</vt:lpstr>
      <vt:lpstr>Calibri</vt:lpstr>
      <vt:lpstr>Chewy</vt:lpstr>
      <vt:lpstr>Chinacat</vt:lpstr>
      <vt:lpstr>Clensey</vt:lpstr>
      <vt:lpstr>Coming Soon</vt:lpstr>
      <vt:lpstr>Fineliner Script</vt:lpstr>
      <vt:lpstr>Handlee</vt:lpstr>
      <vt:lpstr>KG Primary Italics</vt:lpstr>
      <vt:lpstr>Sassoon Infant Std</vt:lpstr>
      <vt:lpstr>Short Stack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</cp:lastModifiedBy>
  <cp:revision>114</cp:revision>
  <cp:lastPrinted>2013-09-26T11:43:32Z</cp:lastPrinted>
  <dcterms:created xsi:type="dcterms:W3CDTF">2013-09-22T07:50:11Z</dcterms:created>
  <dcterms:modified xsi:type="dcterms:W3CDTF">2018-09-20T12:57:36Z</dcterms:modified>
</cp:coreProperties>
</file>