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72" r:id="rId3"/>
    <p:sldId id="273" r:id="rId4"/>
    <p:sldId id="274" r:id="rId5"/>
    <p:sldId id="258" r:id="rId6"/>
    <p:sldId id="270" r:id="rId7"/>
    <p:sldId id="276" r:id="rId8"/>
    <p:sldId id="275" r:id="rId9"/>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3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8E00"/>
    <a:srgbClr val="FAB900"/>
    <a:srgbClr val="F4AF88"/>
    <a:srgbClr val="FFD357"/>
    <a:srgbClr val="FFF2CD"/>
    <a:srgbClr val="FEE3AC"/>
    <a:srgbClr val="DEA400"/>
    <a:srgbClr val="FEDD9C"/>
    <a:srgbClr val="FFC729"/>
    <a:srgbClr val="FFE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6" autoAdjust="0"/>
    <p:restoredTop sz="95775"/>
  </p:normalViewPr>
  <p:slideViewPr>
    <p:cSldViewPr>
      <p:cViewPr>
        <p:scale>
          <a:sx n="200" d="100"/>
          <a:sy n="200" d="100"/>
        </p:scale>
        <p:origin x="272" y="-8184"/>
      </p:cViewPr>
      <p:guideLst>
        <p:guide orient="horz" pos="3289"/>
        <p:guide pos="2314"/>
      </p:guideLst>
    </p:cSldViewPr>
  </p:slideViewPr>
  <p:notesTextViewPr>
    <p:cViewPr>
      <p:scale>
        <a:sx n="1" d="1"/>
        <a:sy n="1" d="1"/>
      </p:scale>
      <p:origin x="0" y="0"/>
    </p:cViewPr>
  </p:notesTextViewPr>
  <p:notesViewPr>
    <p:cSldViewPr>
      <p:cViewPr varScale="1">
        <p:scale>
          <a:sx n="77" d="100"/>
          <a:sy n="77" d="100"/>
        </p:scale>
        <p:origin x="414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8EE8383-8C3A-164C-9A71-2DEDA5B47D77}"/>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0AFD939-7BAD-C74E-9BD5-476015FC43F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45731D7-75F9-AB4C-A430-6EF5A549F86A}" type="datetimeFigureOut">
              <a:rPr lang="fr-FR" smtClean="0"/>
              <a:t>26/10/2019</a:t>
            </a:fld>
            <a:endParaRPr lang="fr-FR"/>
          </a:p>
        </p:txBody>
      </p:sp>
      <p:sp>
        <p:nvSpPr>
          <p:cNvPr id="4" name="Espace réservé du pied de page 3">
            <a:extLst>
              <a:ext uri="{FF2B5EF4-FFF2-40B4-BE49-F238E27FC236}">
                <a16:creationId xmlns:a16="http://schemas.microsoft.com/office/drawing/2014/main" id="{6CE4BE30-F3CC-0642-949F-B67331E6C116}"/>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432092C-05ED-CE49-92A2-EBD6AA582937}"/>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81845ED4-3A83-2E45-9CF4-FE982ABEA445}" type="slidenum">
              <a:rPr lang="fr-FR" smtClean="0"/>
              <a:t>‹N°›</a:t>
            </a:fld>
            <a:endParaRPr lang="fr-FR"/>
          </a:p>
        </p:txBody>
      </p:sp>
    </p:spTree>
    <p:extLst>
      <p:ext uri="{BB962C8B-B14F-4D97-AF65-F5344CB8AC3E}">
        <p14:creationId xmlns:p14="http://schemas.microsoft.com/office/powerpoint/2010/main" val="3208394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pPr/>
              <a:t>26/10/2019</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pPr/>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a:t>Modifiez le style du titre</a:t>
            </a: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pPr/>
              <a:t>26/10/2019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pPr/>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pPr/>
              <a:t>26/10/2019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pPr/>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pPr/>
              <a:t>26/10/2019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pPr/>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pPr/>
              <a:t>26/10/2019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pPr/>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a:t>Modifiez le style du titre</a:t>
            </a: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pPr/>
              <a:t>26/10/2019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pPr/>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D46EECC-1494-4A94-92E8-2069CFE9F7B8}" type="datetimeFigureOut">
              <a:rPr lang="fr-FR" smtClean="0"/>
              <a:pPr/>
              <a:t>26/10/2019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pPr/>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46EECC-1494-4A94-92E8-2069CFE9F7B8}" type="datetimeFigureOut">
              <a:rPr lang="fr-FR" smtClean="0"/>
              <a:pPr/>
              <a:t>26/10/2019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pPr/>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D46EECC-1494-4A94-92E8-2069CFE9F7B8}" type="datetimeFigureOut">
              <a:rPr lang="fr-FR" smtClean="0"/>
              <a:pPr/>
              <a:t>26/10/2019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pPr/>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pPr/>
              <a:t>26/10/2019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pPr/>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a:t>Modifiez le style du titre</a:t>
            </a: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pPr/>
              <a:t>26/10/2019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pPr/>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a:t>Modifiez le style du titre</a:t>
            </a: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pPr/>
              <a:t>26/10/2019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pPr/>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a:t>Modifiez le style du titre</a:t>
            </a: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pPr/>
              <a:t>26/10/2019</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pPr/>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10" Type="http://schemas.openxmlformats.org/officeDocument/2006/relationships/image" Target="../media/image6.png"/><Relationship Id="rId4" Type="http://schemas.openxmlformats.org/officeDocument/2006/relationships/image" Target="../media/image2.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tiff"/><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tiff"/><Relationship Id="rId5" Type="http://schemas.microsoft.com/office/2007/relationships/hdphoto" Target="../media/hdphoto2.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g"/><Relationship Id="rId5" Type="http://schemas.microsoft.com/office/2007/relationships/hdphoto" Target="../media/hdphoto2.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education.francetv.fr/matiere/developpement-durable/ce2/video/c-est-quoi-une-maree-noire" TargetMode="External"/><Relationship Id="rId3" Type="http://schemas.microsoft.com/office/2007/relationships/hdphoto" Target="../media/hdphoto1.wdp"/><Relationship Id="rId7" Type="http://schemas.openxmlformats.org/officeDocument/2006/relationships/hyperlink" Target="https://www.youtube.com/watch?v=Anl7KvVnc-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5dXbmdN8tSY" TargetMode="External"/><Relationship Id="rId5"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g"/><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02047" y="1348390"/>
            <a:ext cx="6941270" cy="2601236"/>
          </a:xfrm>
          <a:prstGeom prst="roundRect">
            <a:avLst>
              <a:gd name="adj" fmla="val 5420"/>
            </a:avLst>
          </a:prstGeom>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8" name="ZoneTexte 7"/>
          <p:cNvSpPr txBox="1"/>
          <p:nvPr/>
        </p:nvSpPr>
        <p:spPr>
          <a:xfrm>
            <a:off x="202046" y="1404070"/>
            <a:ext cx="6927020" cy="2512968"/>
          </a:xfrm>
          <a:prstGeom prst="rect">
            <a:avLst/>
          </a:prstGeom>
          <a:noFill/>
        </p:spPr>
        <p:txBody>
          <a:bodyPr wrap="square" lIns="101636" tIns="50818" rIns="101636" bIns="50818" rtlCol="0">
            <a:spAutoFit/>
          </a:bodyPr>
          <a:lstStyle/>
          <a:p>
            <a:pPr>
              <a:lnSpc>
                <a:spcPct val="80000"/>
              </a:lnSpc>
            </a:pPr>
            <a:r>
              <a:rPr lang="fr-FR" sz="1500" dirty="0">
                <a:latin typeface="KG Primary Italics" panose="02000506000000020003" pitchFamily="2" charset="77"/>
                <a:ea typeface="Clensey" panose="02000603000000000000" pitchFamily="2" charset="0"/>
              </a:rPr>
              <a:t>La grande majorité de la matière qui nous entoure est le résultat d’un mélange de constituants.</a:t>
            </a:r>
          </a:p>
          <a:p>
            <a:pPr>
              <a:lnSpc>
                <a:spcPct val="80000"/>
              </a:lnSpc>
            </a:pPr>
            <a:r>
              <a:rPr lang="fr-FR" sz="1500" dirty="0">
                <a:latin typeface="KG Primary Italics" panose="02000506000000020003" pitchFamily="2" charset="77"/>
                <a:ea typeface="Clensey" panose="02000603000000000000" pitchFamily="2" charset="0"/>
              </a:rPr>
              <a:t>Ces mélanges peut-être à l’état solide, liquide ou gazeux.</a:t>
            </a:r>
          </a:p>
          <a:p>
            <a:pPr>
              <a:lnSpc>
                <a:spcPct val="80000"/>
              </a:lnSpc>
            </a:pPr>
            <a:endParaRPr lang="fr-FR" sz="1500" dirty="0">
              <a:latin typeface="KG Primary Italics" panose="02000506000000020003" pitchFamily="2" charset="77"/>
              <a:ea typeface="Clensey" panose="02000603000000000000" pitchFamily="2" charset="0"/>
            </a:endParaRPr>
          </a:p>
          <a:p>
            <a:pPr>
              <a:lnSpc>
                <a:spcPct val="80000"/>
              </a:lnSpc>
            </a:pPr>
            <a:r>
              <a:rPr lang="fr-FR" sz="1500" dirty="0">
                <a:latin typeface="KG Primary Italics" panose="02000506000000020003" pitchFamily="2" charset="77"/>
                <a:ea typeface="Clensey" panose="02000603000000000000" pitchFamily="2" charset="0"/>
              </a:rPr>
              <a:t>* Il peut être homogène, c’est-à-dire qu’on ne distingue plus les matières qui se mélangent, comme le sel dans l’eau où le sel disparaît complètement.</a:t>
            </a:r>
          </a:p>
          <a:p>
            <a:pPr>
              <a:lnSpc>
                <a:spcPct val="80000"/>
              </a:lnSpc>
            </a:pPr>
            <a:r>
              <a:rPr lang="fr-FR" sz="1500" dirty="0">
                <a:latin typeface="KG Primary Italics" panose="02000506000000020003" pitchFamily="2" charset="77"/>
                <a:ea typeface="Clensey" panose="02000603000000000000" pitchFamily="2" charset="0"/>
              </a:rPr>
              <a:t>* Il peut aussi être hétérogène, c’est-à-dire que les matières mélangées restent visibles dans le mélange obtenu. Les deux éléments se distinguent bien.</a:t>
            </a:r>
          </a:p>
          <a:p>
            <a:pPr>
              <a:lnSpc>
                <a:spcPct val="80000"/>
              </a:lnSpc>
            </a:pPr>
            <a:endParaRPr lang="fr-FR" sz="1500" dirty="0">
              <a:latin typeface="KG Primary Italics" panose="02000506000000020003" pitchFamily="2" charset="77"/>
              <a:ea typeface="Clensey" panose="02000603000000000000" pitchFamily="2" charset="0"/>
            </a:endParaRPr>
          </a:p>
          <a:p>
            <a:pPr>
              <a:lnSpc>
                <a:spcPct val="80000"/>
              </a:lnSpc>
            </a:pPr>
            <a:r>
              <a:rPr lang="fr-FR" sz="1500" dirty="0">
                <a:latin typeface="KG Primary Italics" panose="02000506000000020003" pitchFamily="2" charset="77"/>
                <a:ea typeface="Clensey" panose="02000603000000000000" pitchFamily="2" charset="0"/>
              </a:rPr>
              <a:t>Certains mélanges semblent être homogènes mais ne le sont pas vraiment : comme le sucre et la farine. En regardant, on a l’impression qu’ils ne font qu’un mais en observant de plus près, les cristaux de sucre sont visibles.</a:t>
            </a:r>
          </a:p>
          <a:p>
            <a:pPr>
              <a:lnSpc>
                <a:spcPct val="80000"/>
              </a:lnSpc>
            </a:pPr>
            <a:r>
              <a:rPr lang="fr-FR" sz="1500" dirty="0">
                <a:latin typeface="KG Primary Italics" panose="02000506000000020003" pitchFamily="2" charset="77"/>
                <a:ea typeface="Clensey" panose="02000603000000000000" pitchFamily="2" charset="0"/>
              </a:rPr>
              <a:t>Pour obtenir des mélanges homogènes de 2 solides, il faut passer par la fusion, c’est-à-dire les faire chauffer. Les gaz forment naturellement des mélanges homogènes car ils sont invisibles.</a:t>
            </a:r>
          </a:p>
        </p:txBody>
      </p:sp>
      <p:sp>
        <p:nvSpPr>
          <p:cNvPr id="12" name="Nuage 11"/>
          <p:cNvSpPr/>
          <p:nvPr/>
        </p:nvSpPr>
        <p:spPr>
          <a:xfrm>
            <a:off x="216297" y="828006"/>
            <a:ext cx="407252" cy="456862"/>
          </a:xfrm>
          <a:prstGeom prst="cloud">
            <a:avLst/>
          </a:prstGeom>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10" name="ZoneTexte 9"/>
          <p:cNvSpPr txBox="1"/>
          <p:nvPr/>
        </p:nvSpPr>
        <p:spPr>
          <a:xfrm>
            <a:off x="623549" y="929851"/>
            <a:ext cx="4273268" cy="379627"/>
          </a:xfrm>
          <a:prstGeom prst="rect">
            <a:avLst/>
          </a:prstGeom>
          <a:noFill/>
        </p:spPr>
        <p:txBody>
          <a:bodyPr wrap="square" lIns="101636" tIns="50818" rIns="101636" bIns="50818" rtlCol="0">
            <a:spAutoFit/>
          </a:bodyPr>
          <a:lstStyle/>
          <a:p>
            <a:r>
              <a:rPr lang="fr-FR" sz="1800" b="1" dirty="0">
                <a:latin typeface="MamaeQueNosFaz" panose="020B0603050302020204" pitchFamily="34" charset="0"/>
              </a:rPr>
              <a:t>Mélange </a:t>
            </a:r>
            <a:r>
              <a:rPr lang="fr-FR" sz="1800" b="1" dirty="0" err="1">
                <a:latin typeface="MamaeQueNosFaz" panose="020B0603050302020204" pitchFamily="34" charset="0"/>
              </a:rPr>
              <a:t>homogenes</a:t>
            </a:r>
            <a:r>
              <a:rPr lang="fr-FR" sz="1800" b="1" dirty="0">
                <a:latin typeface="MamaeQueNosFaz" panose="020B0603050302020204" pitchFamily="34" charset="0"/>
              </a:rPr>
              <a:t> et </a:t>
            </a:r>
            <a:r>
              <a:rPr lang="fr-FR" sz="1800" b="1" dirty="0" err="1">
                <a:latin typeface="MamaeQueNosFaz" panose="020B0603050302020204" pitchFamily="34" charset="0"/>
              </a:rPr>
              <a:t>hétérogenes</a:t>
            </a:r>
            <a:endParaRPr lang="fr-FR" sz="1800" b="1" dirty="0">
              <a:latin typeface="MamaeQueNosFaz" panose="020B0603050302020204" pitchFamily="34" charset="0"/>
            </a:endParaRPr>
          </a:p>
        </p:txBody>
      </p:sp>
      <p:sp>
        <p:nvSpPr>
          <p:cNvPr id="11" name="ZoneTexte 10"/>
          <p:cNvSpPr txBox="1"/>
          <p:nvPr/>
        </p:nvSpPr>
        <p:spPr>
          <a:xfrm>
            <a:off x="216297" y="844332"/>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1</a:t>
            </a:r>
            <a:endParaRPr lang="fr-FR" b="1" dirty="0">
              <a:effectLst>
                <a:outerShdw blurRad="38100" dist="38100" dir="2700000" algn="tl">
                  <a:srgbClr val="000000">
                    <a:alpha val="43137"/>
                  </a:srgbClr>
                </a:outerShdw>
              </a:effectLst>
              <a:latin typeface="Fineliner Script" pitchFamily="50" charset="0"/>
            </a:endParaRPr>
          </a:p>
        </p:txBody>
      </p:sp>
      <p:sp>
        <p:nvSpPr>
          <p:cNvPr id="20" name="ZoneTexte 19"/>
          <p:cNvSpPr txBox="1"/>
          <p:nvPr/>
        </p:nvSpPr>
        <p:spPr>
          <a:xfrm>
            <a:off x="144289" y="7194752"/>
            <a:ext cx="3240360" cy="595071"/>
          </a:xfrm>
          <a:prstGeom prst="rect">
            <a:avLst/>
          </a:prstGeom>
          <a:noFill/>
        </p:spPr>
        <p:txBody>
          <a:bodyPr wrap="square" lIns="101636" tIns="50818" rIns="101636" bIns="50818" rtlCol="0">
            <a:spAutoFit/>
          </a:bodyPr>
          <a:lstStyle/>
          <a:p>
            <a:r>
              <a:rPr lang="fr-FR" dirty="0">
                <a:latin typeface="Short Stack" panose="02010500040000000007" pitchFamily="2" charset="0"/>
                <a:sym typeface="Wingdings"/>
              </a:rPr>
              <a:t></a:t>
            </a:r>
            <a:r>
              <a:rPr lang="fr-FR" sz="1200" dirty="0">
                <a:latin typeface="Short Stack" panose="02010500040000000007" pitchFamily="2" charset="0"/>
                <a:sym typeface="Wingdings"/>
              </a:rPr>
              <a:t> </a:t>
            </a:r>
            <a:r>
              <a:rPr lang="fr-FR" sz="1200" dirty="0">
                <a:latin typeface="Set Fire to the Rain" panose="02000506000000020004" pitchFamily="2" charset="77"/>
              </a:rPr>
              <a:t>Observe ces deux documents et indique de quoi sont composés l’air et le sang :</a:t>
            </a:r>
            <a:endParaRPr lang="fr-FR" sz="1100" dirty="0">
              <a:latin typeface="Set Fire to the Rain" panose="02000506000000020004" pitchFamily="2" charset="77"/>
            </a:endParaRPr>
          </a:p>
        </p:txBody>
      </p:sp>
      <p:grpSp>
        <p:nvGrpSpPr>
          <p:cNvPr id="25" name="Groupe 24"/>
          <p:cNvGrpSpPr/>
          <p:nvPr/>
        </p:nvGrpSpPr>
        <p:grpSpPr>
          <a:xfrm>
            <a:off x="1" y="-18010"/>
            <a:ext cx="7345362" cy="841375"/>
            <a:chOff x="-12700" y="1870075"/>
            <a:chExt cx="6938045" cy="841375"/>
          </a:xfrm>
          <a:effectLst>
            <a:outerShdw blurRad="50800" dist="38100" dir="5400000" algn="t" rotWithShape="0">
              <a:prstClr val="black">
                <a:alpha val="40000"/>
              </a:prstClr>
            </a:outerShdw>
          </a:effectLst>
        </p:grpSpPr>
        <p:pic>
          <p:nvPicPr>
            <p:cNvPr id="27" name="Picture 2"/>
            <p:cNvPicPr>
              <a:picLocks noChangeAspect="1" noChangeArrowheads="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Ellipse 28"/>
          <p:cNvSpPr/>
          <p:nvPr/>
        </p:nvSpPr>
        <p:spPr>
          <a:xfrm>
            <a:off x="80682" y="105614"/>
            <a:ext cx="639671" cy="739995"/>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30" name="Rectangle 29"/>
          <p:cNvSpPr/>
          <p:nvPr/>
        </p:nvSpPr>
        <p:spPr>
          <a:xfrm>
            <a:off x="75162" y="147298"/>
            <a:ext cx="639671"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S2</a:t>
            </a:r>
          </a:p>
        </p:txBody>
      </p:sp>
      <p:sp>
        <p:nvSpPr>
          <p:cNvPr id="31" name="Rectangle 30"/>
          <p:cNvSpPr/>
          <p:nvPr/>
        </p:nvSpPr>
        <p:spPr>
          <a:xfrm>
            <a:off x="1326177" y="35496"/>
            <a:ext cx="4328182" cy="718182"/>
          </a:xfrm>
          <a:prstGeom prst="rect">
            <a:avLst/>
          </a:prstGeom>
          <a:noFill/>
          <a:ln>
            <a:noFill/>
          </a:ln>
        </p:spPr>
        <p:txBody>
          <a:bodyPr wrap="none" lIns="101636" tIns="50818" rIns="101636" bIns="50818">
            <a:spAutoFit/>
          </a:bodyPr>
          <a:lstStyle/>
          <a:p>
            <a:pPr algn="ctr"/>
            <a:r>
              <a:rPr lang="fr-FR" sz="4000" b="1" dirty="0">
                <a:ln w="9525" cmpd="sng">
                  <a:solidFill>
                    <a:sysClr val="windowText" lastClr="000000"/>
                  </a:solidFill>
                  <a:prstDash val="solid"/>
                </a:ln>
                <a:solidFill>
                  <a:schemeClr val="bg1"/>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Mélange et solutions</a:t>
            </a:r>
          </a:p>
        </p:txBody>
      </p:sp>
      <p:sp>
        <p:nvSpPr>
          <p:cNvPr id="33" name="Rectangle à coins arrondis 32"/>
          <p:cNvSpPr/>
          <p:nvPr/>
        </p:nvSpPr>
        <p:spPr>
          <a:xfrm>
            <a:off x="6230332" y="179934"/>
            <a:ext cx="1042749" cy="464202"/>
          </a:xfrm>
          <a:prstGeom prst="roundRect">
            <a:avLst>
              <a:gd name="adj" fmla="val 33049"/>
            </a:avLst>
          </a:prstGeom>
          <a:solidFill>
            <a:schemeClr val="accent5">
              <a:lumMod val="40000"/>
              <a:lumOff val="60000"/>
            </a:schemeClr>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4" name="Rectangle à coins arrondis 33"/>
          <p:cNvSpPr/>
          <p:nvPr/>
        </p:nvSpPr>
        <p:spPr>
          <a:xfrm>
            <a:off x="6405248" y="594394"/>
            <a:ext cx="658723" cy="278041"/>
          </a:xfrm>
          <a:prstGeom prst="roundRect">
            <a:avLst>
              <a:gd name="adj" fmla="val 33049"/>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5" name="ZoneTexte 34"/>
          <p:cNvSpPr txBox="1"/>
          <p:nvPr/>
        </p:nvSpPr>
        <p:spPr>
          <a:xfrm>
            <a:off x="6405248" y="577027"/>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a:t>
            </a:r>
            <a:endParaRPr lang="fr-FR" sz="1800" b="1" dirty="0">
              <a:latin typeface="Fineliner Script" pitchFamily="50" charset="0"/>
            </a:endParaRPr>
          </a:p>
        </p:txBody>
      </p:sp>
      <p:sp>
        <p:nvSpPr>
          <p:cNvPr id="36" name="ZoneTexte 35"/>
          <p:cNvSpPr txBox="1"/>
          <p:nvPr/>
        </p:nvSpPr>
        <p:spPr>
          <a:xfrm>
            <a:off x="6230333" y="266111"/>
            <a:ext cx="1042748" cy="291848"/>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effectLst>
                  <a:outerShdw blurRad="38100" dist="38100" dir="2700000" algn="tl">
                    <a:srgbClr val="000000">
                      <a:alpha val="43137"/>
                    </a:srgbClr>
                  </a:outerShdw>
                </a:effectLst>
                <a:latin typeface="Fineliner Script" pitchFamily="50" charset="0"/>
              </a:rPr>
              <a:t>La matière</a:t>
            </a:r>
            <a:endParaRPr lang="fr-FR" sz="1800" b="1" dirty="0">
              <a:solidFill>
                <a:schemeClr val="bg1"/>
              </a:solidFill>
              <a:effectLst>
                <a:outerShdw blurRad="38100" dist="38100" dir="2700000" algn="tl">
                  <a:srgbClr val="000000">
                    <a:alpha val="43137"/>
                  </a:srgbClr>
                </a:outerShdw>
              </a:effectLst>
              <a:latin typeface="Fineliner Script" pitchFamily="50" charset="0"/>
            </a:endParaRPr>
          </a:p>
        </p:txBody>
      </p:sp>
      <p:sp>
        <p:nvSpPr>
          <p:cNvPr id="6" name="Rectangle 5">
            <a:extLst>
              <a:ext uri="{FF2B5EF4-FFF2-40B4-BE49-F238E27FC236}">
                <a16:creationId xmlns:a16="http://schemas.microsoft.com/office/drawing/2014/main" id="{33726260-027C-2D4F-9194-C761B01FA3F7}"/>
              </a:ext>
            </a:extLst>
          </p:cNvPr>
          <p:cNvSpPr/>
          <p:nvPr/>
        </p:nvSpPr>
        <p:spPr>
          <a:xfrm>
            <a:off x="3469903" y="4202504"/>
            <a:ext cx="3659163" cy="3000821"/>
          </a:xfrm>
          <a:prstGeom prst="rect">
            <a:avLst/>
          </a:prstGeom>
          <a:blipFill>
            <a:blip r:embed="rId6"/>
            <a:tile tx="0" ty="0" sx="100000" sy="100000" flip="none" algn="tl"/>
          </a:blipFill>
          <a:ln w="12700">
            <a:solidFill>
              <a:schemeClr val="accent5">
                <a:lumMod val="75000"/>
              </a:schemeClr>
            </a:solidFill>
          </a:ln>
          <a:effectLst>
            <a:outerShdw blurRad="63500" sx="102000" sy="102000" algn="ctr" rotWithShape="0">
              <a:prstClr val="black">
                <a:alpha val="40000"/>
              </a:prstClr>
            </a:outerShdw>
          </a:effectLst>
        </p:spPr>
        <p:txBody>
          <a:bodyPr wrap="square">
            <a:spAutoFit/>
          </a:bodyPr>
          <a:lstStyle/>
          <a:p>
            <a:r>
              <a:rPr lang="fr-FR" sz="1050" b="1" dirty="0">
                <a:solidFill>
                  <a:srgbClr val="0C849E"/>
                </a:solidFill>
                <a:latin typeface="+mj-lt"/>
              </a:rPr>
              <a:t>Quelques exemples de mélanges de matières :</a:t>
            </a:r>
          </a:p>
          <a:p>
            <a:r>
              <a:rPr lang="fr-FR" sz="1050" dirty="0">
                <a:solidFill>
                  <a:srgbClr val="0C849E"/>
                </a:solidFill>
                <a:latin typeface="+mj-lt"/>
              </a:rPr>
              <a:t>• </a:t>
            </a:r>
            <a:r>
              <a:rPr lang="fr-FR" sz="1050" dirty="0">
                <a:latin typeface="+mj-lt"/>
              </a:rPr>
              <a:t>le verre est un mélange homogène d’espèces solides qui ont été́ mélangées et chauffées : silice (principal constituant du sable) + chaux (oxyde de calcium) + soude + autres oxydes métalliques ;</a:t>
            </a:r>
            <a:br>
              <a:rPr lang="fr-FR" sz="1050" dirty="0">
                <a:latin typeface="+mj-lt"/>
              </a:rPr>
            </a:br>
            <a:r>
              <a:rPr lang="fr-FR" sz="1050" dirty="0">
                <a:solidFill>
                  <a:srgbClr val="0C849E"/>
                </a:solidFill>
                <a:latin typeface="+mj-lt"/>
              </a:rPr>
              <a:t>• </a:t>
            </a:r>
            <a:r>
              <a:rPr lang="fr-FR" sz="1050" dirty="0">
                <a:latin typeface="+mj-lt"/>
              </a:rPr>
              <a:t>l’eau potable (minérale ou du robinet) est un mélange homogène d’eau et d’espèces solides dissoutes dans l’eau (sels minéraux indiqués sur l’étiquette) ; les eaux gazeuses contiennent en plus du gaz (dioxyde de carbone) dissous dans l’eau ;</a:t>
            </a:r>
            <a:br>
              <a:rPr lang="fr-FR" sz="1050" dirty="0">
                <a:latin typeface="+mj-lt"/>
              </a:rPr>
            </a:br>
            <a:r>
              <a:rPr lang="fr-FR" sz="1050" dirty="0">
                <a:solidFill>
                  <a:srgbClr val="0C849E"/>
                </a:solidFill>
                <a:latin typeface="+mj-lt"/>
              </a:rPr>
              <a:t>• </a:t>
            </a:r>
            <a:r>
              <a:rPr lang="fr-FR" sz="1050" dirty="0"/>
              <a:t>les pièces de 1, 2 et 5 centimes d’euro sont en acier cuivré ; </a:t>
            </a:r>
            <a:r>
              <a:rPr lang="fr-FR" sz="1050" dirty="0">
                <a:latin typeface="+mj-lt"/>
              </a:rPr>
              <a:t>l’acier est un alliage obtenu en mélangeant du fer et du carbone</a:t>
            </a:r>
          </a:p>
          <a:p>
            <a:r>
              <a:rPr lang="fr-FR" sz="1050" dirty="0">
                <a:solidFill>
                  <a:srgbClr val="0C849E"/>
                </a:solidFill>
              </a:rPr>
              <a:t>•</a:t>
            </a:r>
            <a:r>
              <a:rPr lang="fr-FR" sz="1050" dirty="0">
                <a:latin typeface="+mj-lt"/>
              </a:rPr>
              <a:t> Les pièces de 10, 20 et 50 centimes d’euro sont en or nordique alliage constitué de cuivre, aluminium, zinc et étain ;</a:t>
            </a:r>
            <a:br>
              <a:rPr lang="fr-FR" sz="1050" dirty="0">
                <a:latin typeface="+mj-lt"/>
              </a:rPr>
            </a:br>
            <a:r>
              <a:rPr lang="fr-FR" sz="1050" dirty="0">
                <a:solidFill>
                  <a:srgbClr val="0C849E"/>
                </a:solidFill>
                <a:latin typeface="+mj-lt"/>
              </a:rPr>
              <a:t>• </a:t>
            </a:r>
            <a:r>
              <a:rPr lang="fr-FR" sz="1050" dirty="0">
                <a:latin typeface="+mj-lt"/>
              </a:rPr>
              <a:t>de nombreux aliments sont des mélanges comme le chocolat chaud.</a:t>
            </a:r>
            <a:br>
              <a:rPr lang="fr-FR" sz="1050" dirty="0">
                <a:latin typeface="+mj-lt"/>
              </a:rPr>
            </a:br>
            <a:r>
              <a:rPr lang="fr-FR" sz="1050" dirty="0">
                <a:solidFill>
                  <a:srgbClr val="0C849E"/>
                </a:solidFill>
                <a:latin typeface="+mj-lt"/>
              </a:rPr>
              <a:t>• </a:t>
            </a:r>
            <a:r>
              <a:rPr lang="fr-FR" sz="1050" dirty="0">
                <a:latin typeface="+mj-lt"/>
              </a:rPr>
              <a:t>les tissus textiles sont souvent composés de plusieurs types de fibres ; Un pull peut être un mélange de coton et de laine.</a:t>
            </a:r>
          </a:p>
        </p:txBody>
      </p:sp>
      <p:sp>
        <p:nvSpPr>
          <p:cNvPr id="9" name="Rectangle 8">
            <a:extLst>
              <a:ext uri="{FF2B5EF4-FFF2-40B4-BE49-F238E27FC236}">
                <a16:creationId xmlns:a16="http://schemas.microsoft.com/office/drawing/2014/main" id="{0C1CF16E-035D-E04C-B534-71D5E02AA053}"/>
              </a:ext>
            </a:extLst>
          </p:cNvPr>
          <p:cNvSpPr/>
          <p:nvPr/>
        </p:nvSpPr>
        <p:spPr>
          <a:xfrm>
            <a:off x="254765" y="9633895"/>
            <a:ext cx="3417916" cy="590354"/>
          </a:xfrm>
          <a:prstGeom prst="rect">
            <a:avLst/>
          </a:prstGeom>
        </p:spPr>
        <p:txBody>
          <a:bodyPr wrap="square">
            <a:spAutoFit/>
          </a:bodyPr>
          <a:lstStyle/>
          <a:p>
            <a:pPr>
              <a:lnSpc>
                <a:spcPct val="150000"/>
              </a:lnSpc>
            </a:pPr>
            <a:r>
              <a:rPr lang="fr-FR" sz="1000" dirty="0">
                <a:latin typeface="Short Stack" panose="02010500040000000007" pitchFamily="2" charset="77"/>
              </a:rPr>
              <a:t>L’air : _________________________________</a:t>
            </a:r>
          </a:p>
          <a:p>
            <a:pPr>
              <a:lnSpc>
                <a:spcPct val="200000"/>
              </a:lnSpc>
            </a:pPr>
            <a:r>
              <a:rPr lang="fr-FR" sz="1000" dirty="0">
                <a:latin typeface="Short Stack" panose="02010500040000000007" pitchFamily="2" charset="77"/>
              </a:rPr>
              <a:t>______________________________________</a:t>
            </a:r>
            <a:endParaRPr lang="fr-FR" sz="1000" dirty="0"/>
          </a:p>
        </p:txBody>
      </p:sp>
      <p:sp>
        <p:nvSpPr>
          <p:cNvPr id="32" name="ZoneTexte 31">
            <a:extLst>
              <a:ext uri="{FF2B5EF4-FFF2-40B4-BE49-F238E27FC236}">
                <a16:creationId xmlns:a16="http://schemas.microsoft.com/office/drawing/2014/main" id="{FEA15D26-0DAF-BE47-9ED0-7A227D48F70D}"/>
              </a:ext>
            </a:extLst>
          </p:cNvPr>
          <p:cNvSpPr txBox="1"/>
          <p:nvPr/>
        </p:nvSpPr>
        <p:spPr>
          <a:xfrm>
            <a:off x="144289" y="4025806"/>
            <a:ext cx="2952328" cy="595071"/>
          </a:xfrm>
          <a:prstGeom prst="rect">
            <a:avLst/>
          </a:prstGeom>
          <a:noFill/>
        </p:spPr>
        <p:txBody>
          <a:bodyPr wrap="square" lIns="101636" tIns="50818" rIns="101636" bIns="50818" rtlCol="0">
            <a:spAutoFit/>
          </a:bodyPr>
          <a:lstStyle/>
          <a:p>
            <a:r>
              <a:rPr lang="fr-FR" dirty="0">
                <a:latin typeface="Short Stack" panose="02010500040000000007" pitchFamily="2" charset="0"/>
                <a:sym typeface="Wingdings"/>
              </a:rPr>
              <a:t> </a:t>
            </a:r>
            <a:r>
              <a:rPr lang="fr-FR" sz="1200" dirty="0">
                <a:latin typeface="Set Fire to the Rain" panose="02000506000000020004" pitchFamily="2" charset="77"/>
                <a:sym typeface="Wingdings"/>
              </a:rPr>
              <a:t>Quelles matières sont mélangées pour obtenir :</a:t>
            </a:r>
            <a:endParaRPr lang="fr-FR" sz="1100" dirty="0">
              <a:latin typeface="Set Fire to the Rain" panose="02000506000000020004" pitchFamily="2" charset="77"/>
            </a:endParaRPr>
          </a:p>
        </p:txBody>
      </p:sp>
      <p:sp>
        <p:nvSpPr>
          <p:cNvPr id="37" name="Rectangle 36">
            <a:extLst>
              <a:ext uri="{FF2B5EF4-FFF2-40B4-BE49-F238E27FC236}">
                <a16:creationId xmlns:a16="http://schemas.microsoft.com/office/drawing/2014/main" id="{ACBECCA7-9B57-C043-9FD8-8C1685727752}"/>
              </a:ext>
            </a:extLst>
          </p:cNvPr>
          <p:cNvSpPr/>
          <p:nvPr/>
        </p:nvSpPr>
        <p:spPr>
          <a:xfrm>
            <a:off x="169899" y="4628585"/>
            <a:ext cx="3120013" cy="2514727"/>
          </a:xfrm>
          <a:prstGeom prst="rect">
            <a:avLst/>
          </a:prstGeom>
        </p:spPr>
        <p:txBody>
          <a:bodyPr wrap="square">
            <a:spAutoFit/>
          </a:bodyPr>
          <a:lstStyle/>
          <a:p>
            <a:pPr>
              <a:lnSpc>
                <a:spcPct val="200000"/>
              </a:lnSpc>
            </a:pPr>
            <a:r>
              <a:rPr lang="fr-FR" sz="1000" dirty="0">
                <a:latin typeface="Short Stack" panose="02010500040000000007" pitchFamily="2" charset="77"/>
              </a:rPr>
              <a:t>L’eau : ______________________________</a:t>
            </a:r>
          </a:p>
          <a:p>
            <a:pPr>
              <a:lnSpc>
                <a:spcPct val="200000"/>
              </a:lnSpc>
            </a:pPr>
            <a:r>
              <a:rPr lang="fr-FR" sz="1000" dirty="0">
                <a:latin typeface="Short Stack" panose="02010500040000000007" pitchFamily="2" charset="77"/>
              </a:rPr>
              <a:t>____________________________________</a:t>
            </a:r>
          </a:p>
          <a:p>
            <a:pPr>
              <a:lnSpc>
                <a:spcPct val="200000"/>
              </a:lnSpc>
            </a:pPr>
            <a:r>
              <a:rPr lang="fr-FR" sz="1000" dirty="0">
                <a:latin typeface="Short Stack" panose="02010500040000000007" pitchFamily="2" charset="77"/>
              </a:rPr>
              <a:t>De l’acier ?  _________________________</a:t>
            </a:r>
          </a:p>
          <a:p>
            <a:pPr>
              <a:lnSpc>
                <a:spcPct val="200000"/>
              </a:lnSpc>
            </a:pPr>
            <a:r>
              <a:rPr lang="fr-FR" sz="1000" dirty="0">
                <a:latin typeface="Short Stack" panose="02010500040000000007" pitchFamily="2" charset="77"/>
              </a:rPr>
              <a:t>____________________________________</a:t>
            </a:r>
          </a:p>
          <a:p>
            <a:pPr>
              <a:lnSpc>
                <a:spcPct val="200000"/>
              </a:lnSpc>
            </a:pPr>
            <a:r>
              <a:rPr lang="fr-FR" sz="1000" dirty="0">
                <a:latin typeface="Short Stack" panose="02010500040000000007" pitchFamily="2" charset="77"/>
              </a:rPr>
              <a:t>Du chocolat chaud ?  _________________</a:t>
            </a:r>
          </a:p>
          <a:p>
            <a:pPr>
              <a:lnSpc>
                <a:spcPct val="200000"/>
              </a:lnSpc>
            </a:pPr>
            <a:r>
              <a:rPr lang="fr-FR" sz="1000" dirty="0">
                <a:latin typeface="Short Stack" panose="02010500040000000007" pitchFamily="2" charset="77"/>
              </a:rPr>
              <a:t>____________________________________</a:t>
            </a:r>
          </a:p>
          <a:p>
            <a:pPr>
              <a:lnSpc>
                <a:spcPct val="200000"/>
              </a:lnSpc>
            </a:pPr>
            <a:r>
              <a:rPr lang="fr-FR" sz="1000" dirty="0">
                <a:latin typeface="Short Stack" panose="02010500040000000007" pitchFamily="2" charset="77"/>
              </a:rPr>
              <a:t>Un pull ? ____________________________</a:t>
            </a:r>
          </a:p>
          <a:p>
            <a:pPr>
              <a:lnSpc>
                <a:spcPct val="200000"/>
              </a:lnSpc>
            </a:pPr>
            <a:r>
              <a:rPr lang="fr-FR" sz="1000" dirty="0">
                <a:latin typeface="Short Stack" panose="02010500040000000007" pitchFamily="2" charset="77"/>
              </a:rPr>
              <a:t>____________________________________</a:t>
            </a:r>
          </a:p>
        </p:txBody>
      </p:sp>
      <p:pic>
        <p:nvPicPr>
          <p:cNvPr id="14" name="Image 13">
            <a:extLst>
              <a:ext uri="{FF2B5EF4-FFF2-40B4-BE49-F238E27FC236}">
                <a16:creationId xmlns:a16="http://schemas.microsoft.com/office/drawing/2014/main" id="{085502E1-E7D2-1245-80DA-0539B0C1284A}"/>
              </a:ext>
            </a:extLst>
          </p:cNvPr>
          <p:cNvPicPr>
            <a:picLocks noChangeAspect="1"/>
          </p:cNvPicPr>
          <p:nvPr/>
        </p:nvPicPr>
        <p:blipFill rotWithShape="1">
          <a:blip r:embed="rId7">
            <a:extLst>
              <a:ext uri="{28A0092B-C50C-407E-A947-70E740481C1C}">
                <a14:useLocalDpi xmlns:a14="http://schemas.microsoft.com/office/drawing/2010/main" val="0"/>
              </a:ext>
            </a:extLst>
          </a:blip>
          <a:srcRect b="10692"/>
          <a:stretch/>
        </p:blipFill>
        <p:spPr>
          <a:xfrm>
            <a:off x="3778229" y="7377149"/>
            <a:ext cx="3365088" cy="2217201"/>
          </a:xfrm>
          <a:prstGeom prst="rect">
            <a:avLst/>
          </a:prstGeom>
          <a:ln>
            <a:noFill/>
          </a:ln>
          <a:effectLst>
            <a:outerShdw blurRad="190500" algn="tl" rotWithShape="0">
              <a:srgbClr val="000000">
                <a:alpha val="70000"/>
              </a:srgbClr>
            </a:outerShdw>
          </a:effectLst>
        </p:spPr>
      </p:pic>
      <p:pic>
        <p:nvPicPr>
          <p:cNvPr id="16" name="Image 15" descr="Une image contenant dessin&#10;&#10;Description générée automatiquement">
            <a:extLst>
              <a:ext uri="{FF2B5EF4-FFF2-40B4-BE49-F238E27FC236}">
                <a16:creationId xmlns:a16="http://schemas.microsoft.com/office/drawing/2014/main" id="{CF9D6CDF-822C-CE44-A85F-900E0D852C50}"/>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320708" y="7993232"/>
            <a:ext cx="3063941" cy="1496503"/>
          </a:xfrm>
          <a:prstGeom prst="rect">
            <a:avLst/>
          </a:prstGeom>
          <a:ln>
            <a:solidFill>
              <a:schemeClr val="accent5">
                <a:lumMod val="75000"/>
              </a:schemeClr>
            </a:solidFill>
          </a:ln>
          <a:effectLst>
            <a:outerShdw blurRad="63500" sx="102000" sy="102000" algn="ctr" rotWithShape="0">
              <a:prstClr val="black">
                <a:alpha val="40000"/>
              </a:prstClr>
            </a:outerShdw>
          </a:effectLst>
        </p:spPr>
      </p:pic>
      <p:sp>
        <p:nvSpPr>
          <p:cNvPr id="38" name="Rectangle 37">
            <a:extLst>
              <a:ext uri="{FF2B5EF4-FFF2-40B4-BE49-F238E27FC236}">
                <a16:creationId xmlns:a16="http://schemas.microsoft.com/office/drawing/2014/main" id="{721CA125-C645-DC42-90B3-0220A5C406B2}"/>
              </a:ext>
            </a:extLst>
          </p:cNvPr>
          <p:cNvSpPr/>
          <p:nvPr/>
        </p:nvSpPr>
        <p:spPr>
          <a:xfrm>
            <a:off x="3816697" y="9684990"/>
            <a:ext cx="3417916" cy="590354"/>
          </a:xfrm>
          <a:prstGeom prst="rect">
            <a:avLst/>
          </a:prstGeom>
        </p:spPr>
        <p:txBody>
          <a:bodyPr wrap="square">
            <a:spAutoFit/>
          </a:bodyPr>
          <a:lstStyle/>
          <a:p>
            <a:pPr>
              <a:lnSpc>
                <a:spcPct val="150000"/>
              </a:lnSpc>
            </a:pPr>
            <a:r>
              <a:rPr lang="fr-FR" sz="1000" dirty="0">
                <a:latin typeface="Short Stack" panose="02010500040000000007" pitchFamily="2" charset="77"/>
              </a:rPr>
              <a:t>Le sang :  ______________________________</a:t>
            </a:r>
          </a:p>
          <a:p>
            <a:pPr>
              <a:lnSpc>
                <a:spcPct val="200000"/>
              </a:lnSpc>
            </a:pPr>
            <a:r>
              <a:rPr lang="fr-FR" sz="1000" dirty="0">
                <a:latin typeface="Short Stack" panose="02010500040000000007" pitchFamily="2" charset="77"/>
              </a:rPr>
              <a:t>_______________________________________</a:t>
            </a:r>
            <a:endParaRPr lang="fr-FR" sz="1000" dirty="0"/>
          </a:p>
        </p:txBody>
      </p:sp>
      <p:pic>
        <p:nvPicPr>
          <p:cNvPr id="39" name="Image 38">
            <a:extLst>
              <a:ext uri="{FF2B5EF4-FFF2-40B4-BE49-F238E27FC236}">
                <a16:creationId xmlns:a16="http://schemas.microsoft.com/office/drawing/2014/main" id="{A14CE78F-68A5-5246-AB47-13CFB74742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6639926" y="9436174"/>
            <a:ext cx="1224136" cy="253270"/>
          </a:xfrm>
          <a:prstGeom prst="rect">
            <a:avLst/>
          </a:prstGeom>
        </p:spPr>
      </p:pic>
    </p:spTree>
    <p:extLst>
      <p:ext uri="{BB962C8B-B14F-4D97-AF65-F5344CB8AC3E}">
        <p14:creationId xmlns:p14="http://schemas.microsoft.com/office/powerpoint/2010/main" val="311869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a:extLst>
              <a:ext uri="{FF2B5EF4-FFF2-40B4-BE49-F238E27FC236}">
                <a16:creationId xmlns:a16="http://schemas.microsoft.com/office/drawing/2014/main" id="{5BA90C96-1C5A-8C46-AD95-EEB660C40BAD}"/>
              </a:ext>
            </a:extLst>
          </p:cNvPr>
          <p:cNvSpPr/>
          <p:nvPr/>
        </p:nvSpPr>
        <p:spPr>
          <a:xfrm>
            <a:off x="4608784" y="1726593"/>
            <a:ext cx="1512169" cy="446326"/>
          </a:xfrm>
          <a:prstGeom prst="ellipse">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02047" y="6444630"/>
            <a:ext cx="6941270" cy="1329249"/>
          </a:xfrm>
          <a:prstGeom prst="roundRect">
            <a:avLst>
              <a:gd name="adj" fmla="val 5420"/>
            </a:avLst>
          </a:prstGeom>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8" name="ZoneTexte 7"/>
          <p:cNvSpPr txBox="1"/>
          <p:nvPr/>
        </p:nvSpPr>
        <p:spPr>
          <a:xfrm>
            <a:off x="202046" y="6481196"/>
            <a:ext cx="6927020" cy="1256791"/>
          </a:xfrm>
          <a:prstGeom prst="rect">
            <a:avLst/>
          </a:prstGeom>
          <a:noFill/>
        </p:spPr>
        <p:txBody>
          <a:bodyPr wrap="square" lIns="101636" tIns="50818" rIns="101636" bIns="50818" rtlCol="0">
            <a:spAutoFit/>
          </a:bodyPr>
          <a:lstStyle/>
          <a:p>
            <a:r>
              <a:rPr lang="fr-FR" sz="1500" dirty="0">
                <a:latin typeface="KG Primary Italics" panose="02000506000000020003" pitchFamily="2" charset="77"/>
              </a:rPr>
              <a:t>Certains liquides (comme l'eau et le sirop) se mélangent : ils sont </a:t>
            </a:r>
            <a:r>
              <a:rPr lang="fr-FR" sz="1500" b="1" dirty="0">
                <a:latin typeface="KG Primary Italics" panose="02000506000000020003" pitchFamily="2" charset="77"/>
              </a:rPr>
              <a:t>miscibles</a:t>
            </a:r>
            <a:r>
              <a:rPr lang="fr-FR" sz="1500" dirty="0">
                <a:latin typeface="KG Primary Italics" panose="02000506000000020003" pitchFamily="2" charset="77"/>
              </a:rPr>
              <a:t>. </a:t>
            </a:r>
          </a:p>
          <a:p>
            <a:r>
              <a:rPr lang="fr-FR" sz="1500" dirty="0">
                <a:latin typeface="KG Primary Italics" panose="02000506000000020003" pitchFamily="2" charset="77"/>
              </a:rPr>
              <a:t>Si après avoir mélangés ces deux liquides, ils restent distincts, on dit qu'ils sont </a:t>
            </a:r>
            <a:r>
              <a:rPr lang="fr-FR" sz="1500" b="1" dirty="0">
                <a:latin typeface="KG Primary Italics" panose="02000506000000020003" pitchFamily="2" charset="77"/>
              </a:rPr>
              <a:t>non-miscibles </a:t>
            </a:r>
            <a:r>
              <a:rPr lang="fr-FR" sz="1500" dirty="0">
                <a:latin typeface="KG Primary Italics" panose="02000506000000020003" pitchFamily="2" charset="77"/>
              </a:rPr>
              <a:t>(comme l’huile ou les hydrocarbures avec l’eau).</a:t>
            </a:r>
          </a:p>
          <a:p>
            <a:r>
              <a:rPr lang="fr-FR" sz="1500" dirty="0">
                <a:latin typeface="KG Primary Italics" panose="02000506000000020003" pitchFamily="2" charset="77"/>
              </a:rPr>
              <a:t>Si deux liquides sont miscibles, alors le mélange est </a:t>
            </a:r>
            <a:r>
              <a:rPr lang="fr-FR" sz="1500" b="1" dirty="0">
                <a:latin typeface="KG Primary Italics" panose="02000506000000020003" pitchFamily="2" charset="77"/>
              </a:rPr>
              <a:t>homogène</a:t>
            </a:r>
            <a:r>
              <a:rPr lang="fr-FR" sz="1500" dirty="0">
                <a:latin typeface="KG Primary Italics" panose="02000506000000020003" pitchFamily="2" charset="77"/>
              </a:rPr>
              <a:t>.</a:t>
            </a:r>
            <a:br>
              <a:rPr lang="fr-FR" sz="1500" dirty="0">
                <a:latin typeface="KG Primary Italics" panose="02000506000000020003" pitchFamily="2" charset="77"/>
              </a:rPr>
            </a:br>
            <a:r>
              <a:rPr lang="fr-FR" sz="1500" dirty="0">
                <a:latin typeface="KG Primary Italics" panose="02000506000000020003" pitchFamily="2" charset="77"/>
              </a:rPr>
              <a:t>Si deux liquides sont non-miscibles, alors le mélange est </a:t>
            </a:r>
            <a:r>
              <a:rPr lang="fr-FR" sz="1500" b="1" dirty="0">
                <a:latin typeface="KG Primary Italics" panose="02000506000000020003" pitchFamily="2" charset="77"/>
              </a:rPr>
              <a:t>hétérogène</a:t>
            </a:r>
            <a:r>
              <a:rPr lang="fr-FR" sz="1500" dirty="0">
                <a:latin typeface="KG Primary Italics" panose="02000506000000020003" pitchFamily="2" charset="77"/>
              </a:rPr>
              <a:t>. </a:t>
            </a:r>
          </a:p>
        </p:txBody>
      </p:sp>
      <p:sp>
        <p:nvSpPr>
          <p:cNvPr id="12" name="Nuage 11"/>
          <p:cNvSpPr/>
          <p:nvPr/>
        </p:nvSpPr>
        <p:spPr>
          <a:xfrm>
            <a:off x="216297" y="828006"/>
            <a:ext cx="407252" cy="456862"/>
          </a:xfrm>
          <a:prstGeom prst="cloud">
            <a:avLst/>
          </a:prstGeom>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10" name="ZoneTexte 9"/>
          <p:cNvSpPr txBox="1"/>
          <p:nvPr/>
        </p:nvSpPr>
        <p:spPr>
          <a:xfrm>
            <a:off x="623549" y="929851"/>
            <a:ext cx="4273268" cy="379627"/>
          </a:xfrm>
          <a:prstGeom prst="rect">
            <a:avLst/>
          </a:prstGeom>
          <a:noFill/>
        </p:spPr>
        <p:txBody>
          <a:bodyPr wrap="square" lIns="101636" tIns="50818" rIns="101636" bIns="50818" rtlCol="0">
            <a:spAutoFit/>
          </a:bodyPr>
          <a:lstStyle/>
          <a:p>
            <a:r>
              <a:rPr lang="fr-FR" sz="1800" b="1" dirty="0">
                <a:latin typeface="MamaeQueNosFaz" panose="020B0603050302020204" pitchFamily="34" charset="0"/>
              </a:rPr>
              <a:t>Les mélanges de plusieurs liquides </a:t>
            </a:r>
          </a:p>
        </p:txBody>
      </p:sp>
      <p:sp>
        <p:nvSpPr>
          <p:cNvPr id="11" name="ZoneTexte 10"/>
          <p:cNvSpPr txBox="1"/>
          <p:nvPr/>
        </p:nvSpPr>
        <p:spPr>
          <a:xfrm>
            <a:off x="216297" y="844332"/>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2</a:t>
            </a:r>
            <a:endParaRPr lang="fr-FR" b="1" dirty="0">
              <a:effectLst>
                <a:outerShdw blurRad="38100" dist="38100" dir="2700000" algn="tl">
                  <a:srgbClr val="000000">
                    <a:alpha val="43137"/>
                  </a:srgbClr>
                </a:outerShdw>
              </a:effectLst>
              <a:latin typeface="Fineliner Script" pitchFamily="50" charset="0"/>
            </a:endParaRPr>
          </a:p>
        </p:txBody>
      </p:sp>
      <p:grpSp>
        <p:nvGrpSpPr>
          <p:cNvPr id="25" name="Groupe 24"/>
          <p:cNvGrpSpPr/>
          <p:nvPr/>
        </p:nvGrpSpPr>
        <p:grpSpPr>
          <a:xfrm>
            <a:off x="1" y="-18010"/>
            <a:ext cx="7345362" cy="841375"/>
            <a:chOff x="-12700" y="1870075"/>
            <a:chExt cx="6938045" cy="841375"/>
          </a:xfrm>
          <a:effectLst>
            <a:outerShdw blurRad="50800" dist="38100" dir="5400000" algn="t" rotWithShape="0">
              <a:prstClr val="black">
                <a:alpha val="40000"/>
              </a:prstClr>
            </a:outerShdw>
          </a:effectLst>
        </p:grpSpPr>
        <p:pic>
          <p:nvPicPr>
            <p:cNvPr id="27" name="Picture 2"/>
            <p:cNvPicPr>
              <a:picLocks noChangeAspect="1" noChangeArrowheads="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Ellipse 28"/>
          <p:cNvSpPr/>
          <p:nvPr/>
        </p:nvSpPr>
        <p:spPr>
          <a:xfrm>
            <a:off x="80682" y="105614"/>
            <a:ext cx="639671" cy="739995"/>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30" name="Rectangle 29"/>
          <p:cNvSpPr/>
          <p:nvPr/>
        </p:nvSpPr>
        <p:spPr>
          <a:xfrm>
            <a:off x="75162" y="147298"/>
            <a:ext cx="639671"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S2</a:t>
            </a:r>
          </a:p>
        </p:txBody>
      </p:sp>
      <p:sp>
        <p:nvSpPr>
          <p:cNvPr id="31" name="Rectangle 30"/>
          <p:cNvSpPr/>
          <p:nvPr/>
        </p:nvSpPr>
        <p:spPr>
          <a:xfrm>
            <a:off x="1326177" y="35496"/>
            <a:ext cx="4328182" cy="718182"/>
          </a:xfrm>
          <a:prstGeom prst="rect">
            <a:avLst/>
          </a:prstGeom>
          <a:noFill/>
          <a:ln>
            <a:noFill/>
          </a:ln>
        </p:spPr>
        <p:txBody>
          <a:bodyPr wrap="none" lIns="101636" tIns="50818" rIns="101636" bIns="50818">
            <a:spAutoFit/>
          </a:bodyPr>
          <a:lstStyle/>
          <a:p>
            <a:pPr algn="ctr"/>
            <a:r>
              <a:rPr lang="fr-FR" sz="4000" b="1" dirty="0">
                <a:ln w="9525" cmpd="sng">
                  <a:solidFill>
                    <a:sysClr val="windowText" lastClr="000000"/>
                  </a:solidFill>
                  <a:prstDash val="solid"/>
                </a:ln>
                <a:solidFill>
                  <a:schemeClr val="bg1"/>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Mélange et solutions</a:t>
            </a:r>
          </a:p>
        </p:txBody>
      </p:sp>
      <p:sp>
        <p:nvSpPr>
          <p:cNvPr id="33" name="Rectangle à coins arrondis 32"/>
          <p:cNvSpPr/>
          <p:nvPr/>
        </p:nvSpPr>
        <p:spPr>
          <a:xfrm>
            <a:off x="6230332" y="179934"/>
            <a:ext cx="1042749" cy="464202"/>
          </a:xfrm>
          <a:prstGeom prst="roundRect">
            <a:avLst>
              <a:gd name="adj" fmla="val 33049"/>
            </a:avLst>
          </a:prstGeom>
          <a:solidFill>
            <a:schemeClr val="accent5">
              <a:lumMod val="40000"/>
              <a:lumOff val="60000"/>
            </a:schemeClr>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4" name="Rectangle à coins arrondis 33"/>
          <p:cNvSpPr/>
          <p:nvPr/>
        </p:nvSpPr>
        <p:spPr>
          <a:xfrm>
            <a:off x="6405248" y="594394"/>
            <a:ext cx="658723" cy="278041"/>
          </a:xfrm>
          <a:prstGeom prst="roundRect">
            <a:avLst>
              <a:gd name="adj" fmla="val 33049"/>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5" name="ZoneTexte 34"/>
          <p:cNvSpPr txBox="1"/>
          <p:nvPr/>
        </p:nvSpPr>
        <p:spPr>
          <a:xfrm>
            <a:off x="6405248" y="577027"/>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a:t>
            </a:r>
            <a:endParaRPr lang="fr-FR" sz="1800" b="1" dirty="0">
              <a:latin typeface="Fineliner Script" pitchFamily="50" charset="0"/>
            </a:endParaRPr>
          </a:p>
        </p:txBody>
      </p:sp>
      <p:sp>
        <p:nvSpPr>
          <p:cNvPr id="36" name="ZoneTexte 35"/>
          <p:cNvSpPr txBox="1"/>
          <p:nvPr/>
        </p:nvSpPr>
        <p:spPr>
          <a:xfrm>
            <a:off x="6230333" y="266111"/>
            <a:ext cx="1042748" cy="291848"/>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effectLst>
                  <a:outerShdw blurRad="38100" dist="38100" dir="2700000" algn="tl">
                    <a:srgbClr val="000000">
                      <a:alpha val="43137"/>
                    </a:srgbClr>
                  </a:outerShdw>
                </a:effectLst>
                <a:latin typeface="Fineliner Script" pitchFamily="50" charset="0"/>
              </a:rPr>
              <a:t>La matière</a:t>
            </a:r>
            <a:endParaRPr lang="fr-FR" sz="1800" b="1" dirty="0">
              <a:solidFill>
                <a:schemeClr val="bg1"/>
              </a:solidFill>
              <a:effectLst>
                <a:outerShdw blurRad="38100" dist="38100" dir="2700000" algn="tl">
                  <a:srgbClr val="000000">
                    <a:alpha val="43137"/>
                  </a:srgbClr>
                </a:outerShdw>
              </a:effectLst>
              <a:latin typeface="Fineliner Script" pitchFamily="50" charset="0"/>
            </a:endParaRPr>
          </a:p>
        </p:txBody>
      </p:sp>
      <p:sp>
        <p:nvSpPr>
          <p:cNvPr id="32" name="ZoneTexte 31">
            <a:extLst>
              <a:ext uri="{FF2B5EF4-FFF2-40B4-BE49-F238E27FC236}">
                <a16:creationId xmlns:a16="http://schemas.microsoft.com/office/drawing/2014/main" id="{FEA15D26-0DAF-BE47-9ED0-7A227D48F70D}"/>
              </a:ext>
            </a:extLst>
          </p:cNvPr>
          <p:cNvSpPr txBox="1"/>
          <p:nvPr/>
        </p:nvSpPr>
        <p:spPr>
          <a:xfrm>
            <a:off x="190687" y="1275880"/>
            <a:ext cx="7082394" cy="410405"/>
          </a:xfrm>
          <a:prstGeom prst="rect">
            <a:avLst/>
          </a:prstGeom>
          <a:noFill/>
        </p:spPr>
        <p:txBody>
          <a:bodyPr wrap="square" lIns="101636" tIns="50818" rIns="101636" bIns="50818" rtlCol="0">
            <a:spAutoFit/>
          </a:bodyPr>
          <a:lstStyle/>
          <a:p>
            <a:r>
              <a:rPr lang="fr-FR" dirty="0">
                <a:latin typeface="Short Stack" panose="02010500040000000007" pitchFamily="2" charset="0"/>
                <a:sym typeface="Wingdings"/>
              </a:rPr>
              <a:t> </a:t>
            </a:r>
            <a:r>
              <a:rPr lang="fr-FR" sz="1200" dirty="0">
                <a:latin typeface="Set Fire to the Rain" panose="02000506000000020004" pitchFamily="2" charset="77"/>
                <a:sym typeface="Wingdings"/>
              </a:rPr>
              <a:t>Après avoir effectué les mélanges suivants, dessine le résultat obtenu puis complète le tableau :</a:t>
            </a:r>
            <a:endParaRPr lang="fr-FR" sz="1100" dirty="0">
              <a:latin typeface="Set Fire to the Rain" panose="02000506000000020004" pitchFamily="2" charset="77"/>
            </a:endParaRPr>
          </a:p>
        </p:txBody>
      </p:sp>
      <p:graphicFrame>
        <p:nvGraphicFramePr>
          <p:cNvPr id="2" name="Tableau 1">
            <a:extLst>
              <a:ext uri="{FF2B5EF4-FFF2-40B4-BE49-F238E27FC236}">
                <a16:creationId xmlns:a16="http://schemas.microsoft.com/office/drawing/2014/main" id="{27526BE2-C378-8B45-80EB-F0CFAC792A35}"/>
              </a:ext>
            </a:extLst>
          </p:cNvPr>
          <p:cNvGraphicFramePr>
            <a:graphicFrameLocks noGrp="1"/>
          </p:cNvGraphicFramePr>
          <p:nvPr>
            <p:extLst>
              <p:ext uri="{D42A27DB-BD31-4B8C-83A1-F6EECF244321}">
                <p14:modId xmlns:p14="http://schemas.microsoft.com/office/powerpoint/2010/main" val="1135364324"/>
              </p:ext>
            </p:extLst>
          </p:nvPr>
        </p:nvGraphicFramePr>
        <p:xfrm>
          <a:off x="2848952" y="2275572"/>
          <a:ext cx="4280115" cy="1542988"/>
        </p:xfrm>
        <a:graphic>
          <a:graphicData uri="http://schemas.openxmlformats.org/drawingml/2006/table">
            <a:tbl>
              <a:tblPr firstRow="1" bandRow="1">
                <a:tableStyleId>{5940675A-B579-460E-94D1-54222C63F5DA}</a:tableStyleId>
              </a:tblPr>
              <a:tblGrid>
                <a:gridCol w="895737">
                  <a:extLst>
                    <a:ext uri="{9D8B030D-6E8A-4147-A177-3AD203B41FA5}">
                      <a16:colId xmlns:a16="http://schemas.microsoft.com/office/drawing/2014/main" val="4014553241"/>
                    </a:ext>
                  </a:extLst>
                </a:gridCol>
                <a:gridCol w="1692189">
                  <a:extLst>
                    <a:ext uri="{9D8B030D-6E8A-4147-A177-3AD203B41FA5}">
                      <a16:colId xmlns:a16="http://schemas.microsoft.com/office/drawing/2014/main" val="2106059374"/>
                    </a:ext>
                  </a:extLst>
                </a:gridCol>
                <a:gridCol w="1692189">
                  <a:extLst>
                    <a:ext uri="{9D8B030D-6E8A-4147-A177-3AD203B41FA5}">
                      <a16:colId xmlns:a16="http://schemas.microsoft.com/office/drawing/2014/main" val="220253683"/>
                    </a:ext>
                  </a:extLst>
                </a:gridCol>
              </a:tblGrid>
              <a:tr h="252721">
                <a:tc>
                  <a:txBody>
                    <a:bodyPr/>
                    <a:lstStyle/>
                    <a:p>
                      <a:endParaRPr lang="fr-FR" sz="1000" dirty="0">
                        <a:latin typeface="Short Stack" panose="02010500040000000007" pitchFamily="2" charset="77"/>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fr-FR" sz="900" dirty="0">
                          <a:latin typeface="Short Stack" panose="02010500040000000007" pitchFamily="2" charset="77"/>
                        </a:rPr>
                        <a:t>Mélange homogène : </a:t>
                      </a:r>
                    </a:p>
                    <a:p>
                      <a:pPr algn="ctr"/>
                      <a:r>
                        <a:rPr lang="fr-FR" sz="900" dirty="0">
                          <a:latin typeface="Short Stack" panose="02010500040000000007" pitchFamily="2" charset="77"/>
                        </a:rPr>
                        <a:t>miscible dans l’eau</a:t>
                      </a:r>
                    </a:p>
                  </a:txBody>
                  <a:tcPr/>
                </a:tc>
                <a:tc>
                  <a:txBody>
                    <a:bodyPr/>
                    <a:lstStyle/>
                    <a:p>
                      <a:pPr algn="ctr"/>
                      <a:r>
                        <a:rPr lang="fr-FR" sz="900" dirty="0">
                          <a:latin typeface="Short Stack" panose="02010500040000000007" pitchFamily="2" charset="77"/>
                        </a:rPr>
                        <a:t>Mélange hétérogène : </a:t>
                      </a:r>
                    </a:p>
                    <a:p>
                      <a:pPr algn="ctr"/>
                      <a:r>
                        <a:rPr lang="fr-FR" sz="900" dirty="0">
                          <a:latin typeface="Short Stack" panose="02010500040000000007" pitchFamily="2" charset="77"/>
                        </a:rPr>
                        <a:t>non miscible dans l’eau</a:t>
                      </a:r>
                    </a:p>
                  </a:txBody>
                  <a:tcPr/>
                </a:tc>
                <a:extLst>
                  <a:ext uri="{0D108BD9-81ED-4DB2-BD59-A6C34878D82A}">
                    <a16:rowId xmlns:a16="http://schemas.microsoft.com/office/drawing/2014/main" val="1948922116"/>
                  </a:ext>
                </a:extLst>
              </a:tr>
              <a:tr h="260017">
                <a:tc>
                  <a:txBody>
                    <a:bodyPr/>
                    <a:lstStyle/>
                    <a:p>
                      <a:r>
                        <a:rPr lang="fr-FR" sz="1000" dirty="0">
                          <a:latin typeface="Short Stack" panose="02010500040000000007" pitchFamily="2" charset="77"/>
                        </a:rPr>
                        <a:t>Huile</a:t>
                      </a: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extLst>
                  <a:ext uri="{0D108BD9-81ED-4DB2-BD59-A6C34878D82A}">
                    <a16:rowId xmlns:a16="http://schemas.microsoft.com/office/drawing/2014/main" val="4001365845"/>
                  </a:ext>
                </a:extLst>
              </a:tr>
              <a:tr h="260017">
                <a:tc>
                  <a:txBody>
                    <a:bodyPr/>
                    <a:lstStyle/>
                    <a:p>
                      <a:r>
                        <a:rPr lang="fr-FR" sz="1000" dirty="0">
                          <a:latin typeface="Short Stack" panose="02010500040000000007" pitchFamily="2" charset="77"/>
                        </a:rPr>
                        <a:t>Lait</a:t>
                      </a: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extLst>
                  <a:ext uri="{0D108BD9-81ED-4DB2-BD59-A6C34878D82A}">
                    <a16:rowId xmlns:a16="http://schemas.microsoft.com/office/drawing/2014/main" val="3570455323"/>
                  </a:ext>
                </a:extLst>
              </a:tr>
              <a:tr h="260017">
                <a:tc>
                  <a:txBody>
                    <a:bodyPr/>
                    <a:lstStyle/>
                    <a:p>
                      <a:r>
                        <a:rPr lang="fr-FR" sz="1000" dirty="0">
                          <a:latin typeface="Short Stack" panose="02010500040000000007" pitchFamily="2" charset="77"/>
                        </a:rPr>
                        <a:t>Vinaigre  </a:t>
                      </a: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extLst>
                  <a:ext uri="{0D108BD9-81ED-4DB2-BD59-A6C34878D82A}">
                    <a16:rowId xmlns:a16="http://schemas.microsoft.com/office/drawing/2014/main" val="612935435"/>
                  </a:ext>
                </a:extLst>
              </a:tr>
              <a:tr h="260017">
                <a:tc>
                  <a:txBody>
                    <a:bodyPr/>
                    <a:lstStyle/>
                    <a:p>
                      <a:r>
                        <a:rPr lang="fr-FR" sz="1000" dirty="0">
                          <a:latin typeface="Short Stack" panose="02010500040000000007" pitchFamily="2" charset="77"/>
                        </a:rPr>
                        <a:t>Beurre </a:t>
                      </a: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extLst>
                  <a:ext uri="{0D108BD9-81ED-4DB2-BD59-A6C34878D82A}">
                    <a16:rowId xmlns:a16="http://schemas.microsoft.com/office/drawing/2014/main" val="3373520164"/>
                  </a:ext>
                </a:extLst>
              </a:tr>
            </a:tbl>
          </a:graphicData>
        </a:graphic>
      </p:graphicFrame>
      <p:pic>
        <p:nvPicPr>
          <p:cNvPr id="3" name="Image 2">
            <a:extLst>
              <a:ext uri="{FF2B5EF4-FFF2-40B4-BE49-F238E27FC236}">
                <a16:creationId xmlns:a16="http://schemas.microsoft.com/office/drawing/2014/main" id="{43D22BD5-3426-6744-BCA2-219723D772A2}"/>
              </a:ext>
            </a:extLst>
          </p:cNvPr>
          <p:cNvPicPr>
            <a:picLocks noChangeAspect="1"/>
          </p:cNvPicPr>
          <p:nvPr/>
        </p:nvPicPr>
        <p:blipFill rotWithShape="1">
          <a:blip r:embed="rId6"/>
          <a:srcRect l="67299"/>
          <a:stretch/>
        </p:blipFill>
        <p:spPr>
          <a:xfrm>
            <a:off x="436938" y="1986383"/>
            <a:ext cx="657695" cy="644669"/>
          </a:xfrm>
          <a:prstGeom prst="rect">
            <a:avLst/>
          </a:prstGeom>
        </p:spPr>
      </p:pic>
      <p:pic>
        <p:nvPicPr>
          <p:cNvPr id="39" name="Image 38">
            <a:extLst>
              <a:ext uri="{FF2B5EF4-FFF2-40B4-BE49-F238E27FC236}">
                <a16:creationId xmlns:a16="http://schemas.microsoft.com/office/drawing/2014/main" id="{47BA2CD3-9E3D-DF45-8E6C-205F06E55C3D}"/>
              </a:ext>
            </a:extLst>
          </p:cNvPr>
          <p:cNvPicPr>
            <a:picLocks noChangeAspect="1"/>
          </p:cNvPicPr>
          <p:nvPr/>
        </p:nvPicPr>
        <p:blipFill rotWithShape="1">
          <a:blip r:embed="rId6"/>
          <a:srcRect l="67299"/>
          <a:stretch/>
        </p:blipFill>
        <p:spPr>
          <a:xfrm>
            <a:off x="1642945" y="1980134"/>
            <a:ext cx="657695" cy="644669"/>
          </a:xfrm>
          <a:prstGeom prst="rect">
            <a:avLst/>
          </a:prstGeom>
        </p:spPr>
      </p:pic>
      <p:pic>
        <p:nvPicPr>
          <p:cNvPr id="40" name="Image 39">
            <a:extLst>
              <a:ext uri="{FF2B5EF4-FFF2-40B4-BE49-F238E27FC236}">
                <a16:creationId xmlns:a16="http://schemas.microsoft.com/office/drawing/2014/main" id="{3B10FE9D-BE7A-704A-8690-7DCDB818D620}"/>
              </a:ext>
            </a:extLst>
          </p:cNvPr>
          <p:cNvPicPr>
            <a:picLocks noChangeAspect="1"/>
          </p:cNvPicPr>
          <p:nvPr/>
        </p:nvPicPr>
        <p:blipFill rotWithShape="1">
          <a:blip r:embed="rId6"/>
          <a:srcRect l="67299"/>
          <a:stretch/>
        </p:blipFill>
        <p:spPr>
          <a:xfrm>
            <a:off x="436938" y="3138511"/>
            <a:ext cx="657695" cy="668488"/>
          </a:xfrm>
          <a:prstGeom prst="rect">
            <a:avLst/>
          </a:prstGeom>
        </p:spPr>
      </p:pic>
      <p:pic>
        <p:nvPicPr>
          <p:cNvPr id="41" name="Image 40">
            <a:extLst>
              <a:ext uri="{FF2B5EF4-FFF2-40B4-BE49-F238E27FC236}">
                <a16:creationId xmlns:a16="http://schemas.microsoft.com/office/drawing/2014/main" id="{8CD77233-09A4-F548-88A2-D936B6496ACE}"/>
              </a:ext>
            </a:extLst>
          </p:cNvPr>
          <p:cNvPicPr>
            <a:picLocks noChangeAspect="1"/>
          </p:cNvPicPr>
          <p:nvPr/>
        </p:nvPicPr>
        <p:blipFill rotWithShape="1">
          <a:blip r:embed="rId6"/>
          <a:srcRect l="67299"/>
          <a:stretch/>
        </p:blipFill>
        <p:spPr>
          <a:xfrm>
            <a:off x="1642945" y="3132262"/>
            <a:ext cx="657695" cy="668488"/>
          </a:xfrm>
          <a:prstGeom prst="rect">
            <a:avLst/>
          </a:prstGeom>
        </p:spPr>
      </p:pic>
      <p:sp>
        <p:nvSpPr>
          <p:cNvPr id="4" name="Rectangle 3">
            <a:extLst>
              <a:ext uri="{FF2B5EF4-FFF2-40B4-BE49-F238E27FC236}">
                <a16:creationId xmlns:a16="http://schemas.microsoft.com/office/drawing/2014/main" id="{F3BA7EAF-3CB7-2743-9CB2-7099E5F894E0}"/>
              </a:ext>
            </a:extLst>
          </p:cNvPr>
          <p:cNvSpPr/>
          <p:nvPr/>
        </p:nvSpPr>
        <p:spPr>
          <a:xfrm>
            <a:off x="306706" y="1707280"/>
            <a:ext cx="1019471" cy="246221"/>
          </a:xfrm>
          <a:prstGeom prst="rect">
            <a:avLst/>
          </a:prstGeom>
        </p:spPr>
        <p:txBody>
          <a:bodyPr wrap="square">
            <a:spAutoFit/>
          </a:bodyPr>
          <a:lstStyle/>
          <a:p>
            <a:pPr algn="ctr"/>
            <a:r>
              <a:rPr lang="fr-FR" sz="1000" dirty="0">
                <a:latin typeface="Short Stack" panose="02010500040000000007" pitchFamily="2" charset="77"/>
              </a:rPr>
              <a:t>eau + huile</a:t>
            </a:r>
            <a:endParaRPr lang="fr-FR" sz="1000" dirty="0"/>
          </a:p>
        </p:txBody>
      </p:sp>
      <p:sp>
        <p:nvSpPr>
          <p:cNvPr id="42" name="Rectangle 41">
            <a:extLst>
              <a:ext uri="{FF2B5EF4-FFF2-40B4-BE49-F238E27FC236}">
                <a16:creationId xmlns:a16="http://schemas.microsoft.com/office/drawing/2014/main" id="{EB48F324-DFDA-F949-9870-D6B6637F54FE}"/>
              </a:ext>
            </a:extLst>
          </p:cNvPr>
          <p:cNvSpPr/>
          <p:nvPr/>
        </p:nvSpPr>
        <p:spPr>
          <a:xfrm>
            <a:off x="1512441" y="1707280"/>
            <a:ext cx="1019471" cy="246221"/>
          </a:xfrm>
          <a:prstGeom prst="rect">
            <a:avLst/>
          </a:prstGeom>
        </p:spPr>
        <p:txBody>
          <a:bodyPr wrap="square">
            <a:spAutoFit/>
          </a:bodyPr>
          <a:lstStyle/>
          <a:p>
            <a:pPr algn="ctr"/>
            <a:r>
              <a:rPr lang="fr-FR" sz="1000" dirty="0">
                <a:latin typeface="Short Stack" panose="02010500040000000007" pitchFamily="2" charset="77"/>
              </a:rPr>
              <a:t>eau + lait</a:t>
            </a:r>
            <a:endParaRPr lang="fr-FR" sz="1000" dirty="0"/>
          </a:p>
        </p:txBody>
      </p:sp>
      <p:sp>
        <p:nvSpPr>
          <p:cNvPr id="43" name="Rectangle 42">
            <a:extLst>
              <a:ext uri="{FF2B5EF4-FFF2-40B4-BE49-F238E27FC236}">
                <a16:creationId xmlns:a16="http://schemas.microsoft.com/office/drawing/2014/main" id="{1AE63143-1113-6F41-9674-982C668E207B}"/>
              </a:ext>
            </a:extLst>
          </p:cNvPr>
          <p:cNvSpPr/>
          <p:nvPr/>
        </p:nvSpPr>
        <p:spPr>
          <a:xfrm>
            <a:off x="163898" y="2802230"/>
            <a:ext cx="1285907" cy="246221"/>
          </a:xfrm>
          <a:prstGeom prst="rect">
            <a:avLst/>
          </a:prstGeom>
        </p:spPr>
        <p:txBody>
          <a:bodyPr wrap="square">
            <a:spAutoFit/>
          </a:bodyPr>
          <a:lstStyle/>
          <a:p>
            <a:pPr algn="ctr"/>
            <a:r>
              <a:rPr lang="fr-FR" sz="1000" dirty="0">
                <a:latin typeface="Short Stack" panose="02010500040000000007" pitchFamily="2" charset="77"/>
              </a:rPr>
              <a:t>eau + vinaigre</a:t>
            </a:r>
            <a:endParaRPr lang="fr-FR" sz="1000" dirty="0"/>
          </a:p>
        </p:txBody>
      </p:sp>
      <p:sp>
        <p:nvSpPr>
          <p:cNvPr id="44" name="Rectangle 43">
            <a:extLst>
              <a:ext uri="{FF2B5EF4-FFF2-40B4-BE49-F238E27FC236}">
                <a16:creationId xmlns:a16="http://schemas.microsoft.com/office/drawing/2014/main" id="{2282BC33-2612-C24B-869E-C0963617FA6A}"/>
              </a:ext>
            </a:extLst>
          </p:cNvPr>
          <p:cNvSpPr/>
          <p:nvPr/>
        </p:nvSpPr>
        <p:spPr>
          <a:xfrm>
            <a:off x="1416670" y="2801291"/>
            <a:ext cx="1165931" cy="246221"/>
          </a:xfrm>
          <a:prstGeom prst="rect">
            <a:avLst/>
          </a:prstGeom>
        </p:spPr>
        <p:txBody>
          <a:bodyPr wrap="square">
            <a:spAutoFit/>
          </a:bodyPr>
          <a:lstStyle/>
          <a:p>
            <a:pPr algn="ctr"/>
            <a:r>
              <a:rPr lang="fr-FR" sz="1000" dirty="0">
                <a:latin typeface="Short Stack" panose="02010500040000000007" pitchFamily="2" charset="77"/>
              </a:rPr>
              <a:t>eau + beurre</a:t>
            </a:r>
            <a:endParaRPr lang="fr-FR" sz="1000" dirty="0"/>
          </a:p>
        </p:txBody>
      </p:sp>
      <p:sp>
        <p:nvSpPr>
          <p:cNvPr id="45" name="Nuage 44">
            <a:extLst>
              <a:ext uri="{FF2B5EF4-FFF2-40B4-BE49-F238E27FC236}">
                <a16:creationId xmlns:a16="http://schemas.microsoft.com/office/drawing/2014/main" id="{F427314F-E96A-B84E-810B-A7D71C10C606}"/>
              </a:ext>
            </a:extLst>
          </p:cNvPr>
          <p:cNvSpPr/>
          <p:nvPr/>
        </p:nvSpPr>
        <p:spPr>
          <a:xfrm>
            <a:off x="222505" y="7884790"/>
            <a:ext cx="407252" cy="456862"/>
          </a:xfrm>
          <a:prstGeom prst="cloud">
            <a:avLst/>
          </a:prstGeom>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46" name="ZoneTexte 45">
            <a:extLst>
              <a:ext uri="{FF2B5EF4-FFF2-40B4-BE49-F238E27FC236}">
                <a16:creationId xmlns:a16="http://schemas.microsoft.com/office/drawing/2014/main" id="{B8F25C0E-114A-9B45-BC49-454ED7C20C1E}"/>
              </a:ext>
            </a:extLst>
          </p:cNvPr>
          <p:cNvSpPr txBox="1"/>
          <p:nvPr/>
        </p:nvSpPr>
        <p:spPr>
          <a:xfrm>
            <a:off x="629757" y="7986635"/>
            <a:ext cx="4273268" cy="379627"/>
          </a:xfrm>
          <a:prstGeom prst="rect">
            <a:avLst/>
          </a:prstGeom>
          <a:noFill/>
        </p:spPr>
        <p:txBody>
          <a:bodyPr wrap="square" lIns="101636" tIns="50818" rIns="101636" bIns="50818" rtlCol="0">
            <a:spAutoFit/>
          </a:bodyPr>
          <a:lstStyle/>
          <a:p>
            <a:r>
              <a:rPr lang="fr-FR" sz="1800" b="1" dirty="0">
                <a:latin typeface="MamaeQueNosFaz" panose="020B0603050302020204" pitchFamily="34" charset="0"/>
              </a:rPr>
              <a:t>Les mélanges de plusieurs solides et liquides </a:t>
            </a:r>
          </a:p>
        </p:txBody>
      </p:sp>
      <p:sp>
        <p:nvSpPr>
          <p:cNvPr id="47" name="ZoneTexte 46">
            <a:extLst>
              <a:ext uri="{FF2B5EF4-FFF2-40B4-BE49-F238E27FC236}">
                <a16:creationId xmlns:a16="http://schemas.microsoft.com/office/drawing/2014/main" id="{16E6FC75-0AAA-9244-8901-18EBA7AC4157}"/>
              </a:ext>
            </a:extLst>
          </p:cNvPr>
          <p:cNvSpPr txBox="1"/>
          <p:nvPr/>
        </p:nvSpPr>
        <p:spPr>
          <a:xfrm>
            <a:off x="222505" y="7901116"/>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3</a:t>
            </a:r>
            <a:endParaRPr lang="fr-FR" b="1" dirty="0">
              <a:effectLst>
                <a:outerShdw blurRad="38100" dist="38100" dir="2700000" algn="tl">
                  <a:srgbClr val="000000">
                    <a:alpha val="43137"/>
                  </a:srgbClr>
                </a:outerShdw>
              </a:effectLst>
              <a:latin typeface="Fineliner Script" pitchFamily="50" charset="0"/>
            </a:endParaRPr>
          </a:p>
        </p:txBody>
      </p:sp>
      <p:sp>
        <p:nvSpPr>
          <p:cNvPr id="48" name="ZoneTexte 47">
            <a:extLst>
              <a:ext uri="{FF2B5EF4-FFF2-40B4-BE49-F238E27FC236}">
                <a16:creationId xmlns:a16="http://schemas.microsoft.com/office/drawing/2014/main" id="{627A72DC-DEE4-9940-8306-6038F0CAC096}"/>
              </a:ext>
            </a:extLst>
          </p:cNvPr>
          <p:cNvSpPr txBox="1"/>
          <p:nvPr/>
        </p:nvSpPr>
        <p:spPr>
          <a:xfrm>
            <a:off x="213992" y="8316838"/>
            <a:ext cx="7010386" cy="1010569"/>
          </a:xfrm>
          <a:prstGeom prst="rect">
            <a:avLst/>
          </a:prstGeom>
          <a:noFill/>
        </p:spPr>
        <p:txBody>
          <a:bodyPr wrap="square" lIns="101636" tIns="50818" rIns="101636" bIns="50818" rtlCol="0">
            <a:spAutoFit/>
          </a:bodyPr>
          <a:lstStyle/>
          <a:p>
            <a:r>
              <a:rPr lang="fr-FR" dirty="0">
                <a:solidFill>
                  <a:prstClr val="black"/>
                </a:solidFill>
                <a:latin typeface="Short Stack" panose="02010500040000000007" pitchFamily="2" charset="0"/>
                <a:sym typeface="Wingdings"/>
              </a:rPr>
              <a:t> </a:t>
            </a:r>
            <a:r>
              <a:rPr lang="fr-FR" sz="1200" dirty="0">
                <a:solidFill>
                  <a:prstClr val="black"/>
                </a:solidFill>
                <a:latin typeface="Set Fire to the Rain" panose="02000506000000020004" pitchFamily="2" charset="77"/>
                <a:sym typeface="Wingdings"/>
              </a:rPr>
              <a:t>Hypothèses : A ton avis, quels éléments se mélangent à l’eau ? Entoure-les. </a:t>
            </a:r>
          </a:p>
          <a:p>
            <a:pPr algn="ctr">
              <a:lnSpc>
                <a:spcPct val="150000"/>
              </a:lnSpc>
            </a:pPr>
            <a:r>
              <a:rPr lang="fr-FR" sz="1000" dirty="0">
                <a:solidFill>
                  <a:prstClr val="black"/>
                </a:solidFill>
                <a:latin typeface="Short Stack" panose="02010500040000000007" pitchFamily="2" charset="77"/>
                <a:sym typeface="Wingdings"/>
              </a:rPr>
              <a:t>le sucre	 la farine	le poivre	 le sable	 le sel	</a:t>
            </a:r>
          </a:p>
          <a:p>
            <a:endParaRPr lang="fr-FR" sz="1200" dirty="0">
              <a:solidFill>
                <a:prstClr val="black"/>
              </a:solidFill>
              <a:latin typeface="Set Fire to the Rain" panose="02000506000000020004" pitchFamily="2" charset="77"/>
              <a:sym typeface="Wingdings"/>
            </a:endParaRPr>
          </a:p>
          <a:p>
            <a:r>
              <a:rPr lang="fr-FR" sz="1200" dirty="0">
                <a:solidFill>
                  <a:prstClr val="black"/>
                </a:solidFill>
                <a:latin typeface="Set Fire to the Rain" panose="02000506000000020004" pitchFamily="2" charset="77"/>
                <a:sym typeface="Wingdings"/>
              </a:rPr>
              <a:t>E</a:t>
            </a:r>
            <a:r>
              <a:rPr lang="fr-FR" sz="1200" dirty="0">
                <a:latin typeface="Set Fire to the Rain" panose="02000506000000020004" pitchFamily="2" charset="77"/>
                <a:sym typeface="Wingdings"/>
              </a:rPr>
              <a:t>ffectue les mélanges suivants. Dessine ce que tu observes.</a:t>
            </a:r>
            <a:endParaRPr lang="fr-FR" sz="1100" dirty="0">
              <a:latin typeface="Set Fire to the Rain" panose="02000506000000020004" pitchFamily="2" charset="77"/>
            </a:endParaRPr>
          </a:p>
        </p:txBody>
      </p:sp>
      <p:sp>
        <p:nvSpPr>
          <p:cNvPr id="49" name="Rectangle 48">
            <a:extLst>
              <a:ext uri="{FF2B5EF4-FFF2-40B4-BE49-F238E27FC236}">
                <a16:creationId xmlns:a16="http://schemas.microsoft.com/office/drawing/2014/main" id="{B28CA925-01E2-1B49-BC14-95DBFAB86E05}"/>
              </a:ext>
            </a:extLst>
          </p:cNvPr>
          <p:cNvSpPr/>
          <p:nvPr/>
        </p:nvSpPr>
        <p:spPr>
          <a:xfrm>
            <a:off x="1802606" y="10086841"/>
            <a:ext cx="1019471" cy="246221"/>
          </a:xfrm>
          <a:prstGeom prst="rect">
            <a:avLst/>
          </a:prstGeom>
        </p:spPr>
        <p:txBody>
          <a:bodyPr wrap="square">
            <a:spAutoFit/>
          </a:bodyPr>
          <a:lstStyle/>
          <a:p>
            <a:pPr algn="ctr"/>
            <a:r>
              <a:rPr lang="fr-FR" sz="1000" dirty="0">
                <a:latin typeface="Short Stack" panose="02010500040000000007" pitchFamily="2" charset="77"/>
              </a:rPr>
              <a:t>farine</a:t>
            </a:r>
            <a:endParaRPr lang="fr-FR" sz="1000" dirty="0"/>
          </a:p>
        </p:txBody>
      </p:sp>
      <p:sp>
        <p:nvSpPr>
          <p:cNvPr id="50" name="Rectangle 49">
            <a:extLst>
              <a:ext uri="{FF2B5EF4-FFF2-40B4-BE49-F238E27FC236}">
                <a16:creationId xmlns:a16="http://schemas.microsoft.com/office/drawing/2014/main" id="{B1FB4E67-64D7-4E42-8E27-869B2BD64F31}"/>
              </a:ext>
            </a:extLst>
          </p:cNvPr>
          <p:cNvSpPr/>
          <p:nvPr/>
        </p:nvSpPr>
        <p:spPr>
          <a:xfrm>
            <a:off x="224816" y="4499419"/>
            <a:ext cx="3616884" cy="1785104"/>
          </a:xfrm>
          <a:prstGeom prst="rect">
            <a:avLst/>
          </a:prstGeom>
        </p:spPr>
        <p:txBody>
          <a:bodyPr wrap="square">
            <a:spAutoFit/>
          </a:bodyPr>
          <a:lstStyle/>
          <a:p>
            <a:r>
              <a:rPr lang="fr-FR" sz="1000" u="sng" dirty="0">
                <a:latin typeface="Short Stack" panose="02010500040000000007" pitchFamily="2" charset="77"/>
              </a:rPr>
              <a:t>Questions</a:t>
            </a:r>
            <a:r>
              <a:rPr lang="fr-FR" sz="1000" dirty="0">
                <a:latin typeface="Short Stack" panose="02010500040000000007" pitchFamily="2" charset="77"/>
              </a:rPr>
              <a:t> :</a:t>
            </a:r>
          </a:p>
          <a:p>
            <a:r>
              <a:rPr lang="fr-FR" sz="1000" dirty="0">
                <a:latin typeface="Short Stack" panose="02010500040000000007" pitchFamily="2" charset="77"/>
              </a:rPr>
              <a:t>Le pétrole est-il miscible dans l’eau ? ________</a:t>
            </a:r>
          </a:p>
          <a:p>
            <a:endParaRPr lang="fr-FR" sz="1000" dirty="0">
              <a:latin typeface="Short Stack" panose="02010500040000000007" pitchFamily="2" charset="77"/>
            </a:endParaRPr>
          </a:p>
          <a:p>
            <a:r>
              <a:rPr lang="fr-FR" sz="1000" dirty="0">
                <a:latin typeface="Short Stack" panose="02010500040000000007" pitchFamily="2" charset="77"/>
              </a:rPr>
              <a:t>Comment le vois-tu ? _______________________</a:t>
            </a:r>
          </a:p>
          <a:p>
            <a:pPr>
              <a:lnSpc>
                <a:spcPct val="200000"/>
              </a:lnSpc>
            </a:pPr>
            <a:r>
              <a:rPr lang="fr-FR" sz="1000" dirty="0">
                <a:latin typeface="Short Stack" panose="02010500040000000007" pitchFamily="2" charset="77"/>
              </a:rPr>
              <a:t>__________________________________________</a:t>
            </a:r>
          </a:p>
          <a:p>
            <a:endParaRPr lang="fr-FR" sz="1000" dirty="0">
              <a:latin typeface="Short Stack" panose="02010500040000000007" pitchFamily="2" charset="77"/>
            </a:endParaRPr>
          </a:p>
          <a:p>
            <a:r>
              <a:rPr lang="fr-FR" sz="1000" u="sng" dirty="0">
                <a:latin typeface="Short Stack" panose="02010500040000000007" pitchFamily="2" charset="77"/>
              </a:rPr>
              <a:t>Entoure</a:t>
            </a:r>
            <a:r>
              <a:rPr lang="fr-FR" sz="1000" dirty="0">
                <a:latin typeface="Short Stack" panose="02010500040000000007" pitchFamily="2" charset="77"/>
              </a:rPr>
              <a:t> : Le mélange de l’eau et du pétrole (des hydrocarbures en général) est donc un mélange : </a:t>
            </a:r>
          </a:p>
          <a:p>
            <a:pPr algn="ctr"/>
            <a:r>
              <a:rPr lang="fr-FR" sz="1000" dirty="0">
                <a:latin typeface="Short Stack" panose="02010500040000000007" pitchFamily="2" charset="77"/>
              </a:rPr>
              <a:t>homogène   	     hétérogène</a:t>
            </a:r>
            <a:endParaRPr lang="fr-FR" sz="1000" dirty="0"/>
          </a:p>
        </p:txBody>
      </p:sp>
      <p:pic>
        <p:nvPicPr>
          <p:cNvPr id="5" name="Image 4">
            <a:extLst>
              <a:ext uri="{FF2B5EF4-FFF2-40B4-BE49-F238E27FC236}">
                <a16:creationId xmlns:a16="http://schemas.microsoft.com/office/drawing/2014/main" id="{FA78FC9B-8E6B-A44D-8FD3-5883073B50D2}"/>
              </a:ext>
            </a:extLst>
          </p:cNvPr>
          <p:cNvPicPr>
            <a:picLocks noChangeAspect="1"/>
          </p:cNvPicPr>
          <p:nvPr/>
        </p:nvPicPr>
        <p:blipFill rotWithShape="1">
          <a:blip r:embed="rId7"/>
          <a:srcRect b="11986"/>
          <a:stretch/>
        </p:blipFill>
        <p:spPr>
          <a:xfrm>
            <a:off x="4010438" y="4114207"/>
            <a:ext cx="3118293" cy="1826367"/>
          </a:xfrm>
          <a:prstGeom prst="rect">
            <a:avLst/>
          </a:prstGeom>
          <a:ln>
            <a:noFill/>
          </a:ln>
          <a:effectLst>
            <a:outerShdw blurRad="190500" algn="tl" rotWithShape="0">
              <a:srgbClr val="000000">
                <a:alpha val="70000"/>
              </a:srgbClr>
            </a:outerShdw>
          </a:effectLst>
        </p:spPr>
      </p:pic>
      <p:sp>
        <p:nvSpPr>
          <p:cNvPr id="51" name="ZoneTexte 50">
            <a:extLst>
              <a:ext uri="{FF2B5EF4-FFF2-40B4-BE49-F238E27FC236}">
                <a16:creationId xmlns:a16="http://schemas.microsoft.com/office/drawing/2014/main" id="{7A91891C-5E6F-C546-AA83-0574EBFBD670}"/>
              </a:ext>
            </a:extLst>
          </p:cNvPr>
          <p:cNvSpPr txBox="1"/>
          <p:nvPr/>
        </p:nvSpPr>
        <p:spPr>
          <a:xfrm>
            <a:off x="216297" y="3924350"/>
            <a:ext cx="3183388" cy="595071"/>
          </a:xfrm>
          <a:prstGeom prst="rect">
            <a:avLst/>
          </a:prstGeom>
          <a:noFill/>
        </p:spPr>
        <p:txBody>
          <a:bodyPr wrap="square" lIns="101636" tIns="50818" rIns="101636" bIns="50818" rtlCol="0">
            <a:spAutoFit/>
          </a:bodyPr>
          <a:lstStyle/>
          <a:p>
            <a:r>
              <a:rPr lang="fr-FR" dirty="0">
                <a:solidFill>
                  <a:prstClr val="black"/>
                </a:solidFill>
                <a:latin typeface="Short Stack" panose="02010500040000000007" pitchFamily="2" charset="0"/>
                <a:sym typeface="Wingdings"/>
              </a:rPr>
              <a:t></a:t>
            </a:r>
            <a:r>
              <a:rPr lang="fr-FR" dirty="0">
                <a:latin typeface="Short Stack" panose="02010500040000000007" pitchFamily="2" charset="0"/>
                <a:sym typeface="Wingdings"/>
              </a:rPr>
              <a:t> </a:t>
            </a:r>
            <a:r>
              <a:rPr lang="fr-FR" sz="1200" dirty="0">
                <a:latin typeface="Set Fire to the Rain" panose="02000506000000020004" pitchFamily="2" charset="77"/>
                <a:sym typeface="Wingdings"/>
              </a:rPr>
              <a:t>Observe cette photo d’une nappe de pétrole en mer. </a:t>
            </a:r>
            <a:endParaRPr lang="fr-FR" sz="1100" dirty="0">
              <a:latin typeface="Set Fire to the Rain" panose="02000506000000020004" pitchFamily="2" charset="77"/>
            </a:endParaRPr>
          </a:p>
        </p:txBody>
      </p:sp>
      <p:pic>
        <p:nvPicPr>
          <p:cNvPr id="52" name="Image 51">
            <a:extLst>
              <a:ext uri="{FF2B5EF4-FFF2-40B4-BE49-F238E27FC236}">
                <a16:creationId xmlns:a16="http://schemas.microsoft.com/office/drawing/2014/main" id="{94B2C712-66CE-FE46-A45E-E40C3C096D44}"/>
              </a:ext>
            </a:extLst>
          </p:cNvPr>
          <p:cNvPicPr>
            <a:picLocks noChangeAspect="1"/>
          </p:cNvPicPr>
          <p:nvPr/>
        </p:nvPicPr>
        <p:blipFill rotWithShape="1">
          <a:blip r:embed="rId6"/>
          <a:srcRect l="67299"/>
          <a:stretch/>
        </p:blipFill>
        <p:spPr>
          <a:xfrm>
            <a:off x="1983495" y="9346644"/>
            <a:ext cx="657695" cy="763055"/>
          </a:xfrm>
          <a:prstGeom prst="rect">
            <a:avLst/>
          </a:prstGeom>
        </p:spPr>
      </p:pic>
      <p:pic>
        <p:nvPicPr>
          <p:cNvPr id="53" name="Image 52">
            <a:extLst>
              <a:ext uri="{FF2B5EF4-FFF2-40B4-BE49-F238E27FC236}">
                <a16:creationId xmlns:a16="http://schemas.microsoft.com/office/drawing/2014/main" id="{C925A4DB-FFE6-E447-BD9D-CEED2814A659}"/>
              </a:ext>
            </a:extLst>
          </p:cNvPr>
          <p:cNvPicPr>
            <a:picLocks noChangeAspect="1"/>
          </p:cNvPicPr>
          <p:nvPr/>
        </p:nvPicPr>
        <p:blipFill rotWithShape="1">
          <a:blip r:embed="rId6"/>
          <a:srcRect l="67299"/>
          <a:stretch/>
        </p:blipFill>
        <p:spPr>
          <a:xfrm>
            <a:off x="3250967" y="9346644"/>
            <a:ext cx="657695" cy="763055"/>
          </a:xfrm>
          <a:prstGeom prst="rect">
            <a:avLst/>
          </a:prstGeom>
        </p:spPr>
      </p:pic>
      <p:pic>
        <p:nvPicPr>
          <p:cNvPr id="54" name="Image 53">
            <a:extLst>
              <a:ext uri="{FF2B5EF4-FFF2-40B4-BE49-F238E27FC236}">
                <a16:creationId xmlns:a16="http://schemas.microsoft.com/office/drawing/2014/main" id="{28ED12E0-0631-C245-B5D5-51ED8AD07C90}"/>
              </a:ext>
            </a:extLst>
          </p:cNvPr>
          <p:cNvPicPr>
            <a:picLocks noChangeAspect="1"/>
          </p:cNvPicPr>
          <p:nvPr/>
        </p:nvPicPr>
        <p:blipFill rotWithShape="1">
          <a:blip r:embed="rId6"/>
          <a:srcRect l="67299"/>
          <a:stretch/>
        </p:blipFill>
        <p:spPr>
          <a:xfrm>
            <a:off x="4520733" y="9353983"/>
            <a:ext cx="657695" cy="763055"/>
          </a:xfrm>
          <a:prstGeom prst="rect">
            <a:avLst/>
          </a:prstGeom>
        </p:spPr>
      </p:pic>
      <p:pic>
        <p:nvPicPr>
          <p:cNvPr id="55" name="Image 54">
            <a:extLst>
              <a:ext uri="{FF2B5EF4-FFF2-40B4-BE49-F238E27FC236}">
                <a16:creationId xmlns:a16="http://schemas.microsoft.com/office/drawing/2014/main" id="{2A5F2230-5CA5-6345-9379-CECCA8AC50B5}"/>
              </a:ext>
            </a:extLst>
          </p:cNvPr>
          <p:cNvPicPr>
            <a:picLocks noChangeAspect="1"/>
          </p:cNvPicPr>
          <p:nvPr/>
        </p:nvPicPr>
        <p:blipFill rotWithShape="1">
          <a:blip r:embed="rId6"/>
          <a:srcRect l="67299"/>
          <a:stretch/>
        </p:blipFill>
        <p:spPr>
          <a:xfrm>
            <a:off x="5744869" y="9353982"/>
            <a:ext cx="657695" cy="763055"/>
          </a:xfrm>
          <a:prstGeom prst="rect">
            <a:avLst/>
          </a:prstGeom>
        </p:spPr>
      </p:pic>
      <p:sp>
        <p:nvSpPr>
          <p:cNvPr id="57" name="Rectangle 56">
            <a:extLst>
              <a:ext uri="{FF2B5EF4-FFF2-40B4-BE49-F238E27FC236}">
                <a16:creationId xmlns:a16="http://schemas.microsoft.com/office/drawing/2014/main" id="{EA4FDD0B-CD4B-FA42-9621-D6101840F22A}"/>
              </a:ext>
            </a:extLst>
          </p:cNvPr>
          <p:cNvSpPr/>
          <p:nvPr/>
        </p:nvSpPr>
        <p:spPr>
          <a:xfrm>
            <a:off x="3045099" y="10086841"/>
            <a:ext cx="1019471" cy="246221"/>
          </a:xfrm>
          <a:prstGeom prst="rect">
            <a:avLst/>
          </a:prstGeom>
        </p:spPr>
        <p:txBody>
          <a:bodyPr wrap="square">
            <a:spAutoFit/>
          </a:bodyPr>
          <a:lstStyle/>
          <a:p>
            <a:pPr algn="ctr"/>
            <a:r>
              <a:rPr lang="fr-FR" sz="1000" dirty="0">
                <a:latin typeface="Short Stack" panose="02010500040000000007" pitchFamily="2" charset="77"/>
              </a:rPr>
              <a:t>poivre</a:t>
            </a:r>
            <a:endParaRPr lang="fr-FR" sz="1000" dirty="0"/>
          </a:p>
        </p:txBody>
      </p:sp>
      <p:sp>
        <p:nvSpPr>
          <p:cNvPr id="58" name="Rectangle 57">
            <a:extLst>
              <a:ext uri="{FF2B5EF4-FFF2-40B4-BE49-F238E27FC236}">
                <a16:creationId xmlns:a16="http://schemas.microsoft.com/office/drawing/2014/main" id="{78DBC09D-2238-4644-B168-7362F328DF2C}"/>
              </a:ext>
            </a:extLst>
          </p:cNvPr>
          <p:cNvSpPr/>
          <p:nvPr/>
        </p:nvSpPr>
        <p:spPr>
          <a:xfrm>
            <a:off x="4339844" y="10086841"/>
            <a:ext cx="1019471" cy="246221"/>
          </a:xfrm>
          <a:prstGeom prst="rect">
            <a:avLst/>
          </a:prstGeom>
        </p:spPr>
        <p:txBody>
          <a:bodyPr wrap="square">
            <a:spAutoFit/>
          </a:bodyPr>
          <a:lstStyle/>
          <a:p>
            <a:pPr algn="ctr"/>
            <a:r>
              <a:rPr lang="fr-FR" sz="1000" dirty="0">
                <a:latin typeface="Short Stack" panose="02010500040000000007" pitchFamily="2" charset="77"/>
              </a:rPr>
              <a:t>sable</a:t>
            </a:r>
            <a:endParaRPr lang="fr-FR" sz="1000" dirty="0"/>
          </a:p>
        </p:txBody>
      </p:sp>
      <p:sp>
        <p:nvSpPr>
          <p:cNvPr id="59" name="Rectangle 58">
            <a:extLst>
              <a:ext uri="{FF2B5EF4-FFF2-40B4-BE49-F238E27FC236}">
                <a16:creationId xmlns:a16="http://schemas.microsoft.com/office/drawing/2014/main" id="{CC2F343E-E4DD-1548-AA66-051458793E1D}"/>
              </a:ext>
            </a:extLst>
          </p:cNvPr>
          <p:cNvSpPr/>
          <p:nvPr/>
        </p:nvSpPr>
        <p:spPr>
          <a:xfrm>
            <a:off x="5563980" y="10086841"/>
            <a:ext cx="1019471" cy="246221"/>
          </a:xfrm>
          <a:prstGeom prst="rect">
            <a:avLst/>
          </a:prstGeom>
        </p:spPr>
        <p:txBody>
          <a:bodyPr wrap="square">
            <a:spAutoFit/>
          </a:bodyPr>
          <a:lstStyle/>
          <a:p>
            <a:pPr algn="ctr"/>
            <a:r>
              <a:rPr lang="fr-FR" sz="1000" dirty="0">
                <a:latin typeface="Short Stack" panose="02010500040000000007" pitchFamily="2" charset="77"/>
              </a:rPr>
              <a:t>sel</a:t>
            </a:r>
            <a:endParaRPr lang="fr-FR" sz="1000" dirty="0"/>
          </a:p>
        </p:txBody>
      </p:sp>
      <p:sp>
        <p:nvSpPr>
          <p:cNvPr id="61" name="Rectangle 60">
            <a:extLst>
              <a:ext uri="{FF2B5EF4-FFF2-40B4-BE49-F238E27FC236}">
                <a16:creationId xmlns:a16="http://schemas.microsoft.com/office/drawing/2014/main" id="{128190F2-99F5-DB4C-B0DF-1040B6CD0A0F}"/>
              </a:ext>
            </a:extLst>
          </p:cNvPr>
          <p:cNvSpPr/>
          <p:nvPr/>
        </p:nvSpPr>
        <p:spPr>
          <a:xfrm>
            <a:off x="4737827" y="1760455"/>
            <a:ext cx="1311879" cy="400110"/>
          </a:xfrm>
          <a:prstGeom prst="rect">
            <a:avLst/>
          </a:prstGeom>
        </p:spPr>
        <p:txBody>
          <a:bodyPr wrap="square">
            <a:spAutoFit/>
          </a:bodyPr>
          <a:lstStyle/>
          <a:p>
            <a:pPr algn="ctr"/>
            <a:r>
              <a:rPr lang="fr-FR" sz="1000" dirty="0">
                <a:latin typeface="Set Fire to the Rain" panose="02000506000000020004" pitchFamily="2" charset="77"/>
              </a:rPr>
              <a:t>Ecris oui ou non dans le tableau</a:t>
            </a:r>
          </a:p>
        </p:txBody>
      </p:sp>
      <p:pic>
        <p:nvPicPr>
          <p:cNvPr id="62" name="Image 61">
            <a:extLst>
              <a:ext uri="{FF2B5EF4-FFF2-40B4-BE49-F238E27FC236}">
                <a16:creationId xmlns:a16="http://schemas.microsoft.com/office/drawing/2014/main" id="{3082752F-74DA-8545-9D0C-DAD1F0C52D36}"/>
              </a:ext>
            </a:extLst>
          </p:cNvPr>
          <p:cNvPicPr>
            <a:picLocks noChangeAspect="1"/>
          </p:cNvPicPr>
          <p:nvPr/>
        </p:nvPicPr>
        <p:blipFill rotWithShape="1">
          <a:blip r:embed="rId6"/>
          <a:srcRect l="67299"/>
          <a:stretch/>
        </p:blipFill>
        <p:spPr>
          <a:xfrm>
            <a:off x="757226" y="9353981"/>
            <a:ext cx="657695" cy="763055"/>
          </a:xfrm>
          <a:prstGeom prst="rect">
            <a:avLst/>
          </a:prstGeom>
        </p:spPr>
      </p:pic>
      <p:sp>
        <p:nvSpPr>
          <p:cNvPr id="63" name="Rectangle 62">
            <a:extLst>
              <a:ext uri="{FF2B5EF4-FFF2-40B4-BE49-F238E27FC236}">
                <a16:creationId xmlns:a16="http://schemas.microsoft.com/office/drawing/2014/main" id="{99007AF6-C822-D84B-B41C-F11BB0FB02E7}"/>
              </a:ext>
            </a:extLst>
          </p:cNvPr>
          <p:cNvSpPr/>
          <p:nvPr/>
        </p:nvSpPr>
        <p:spPr>
          <a:xfrm>
            <a:off x="576337" y="10086839"/>
            <a:ext cx="1019471" cy="246221"/>
          </a:xfrm>
          <a:prstGeom prst="rect">
            <a:avLst/>
          </a:prstGeom>
        </p:spPr>
        <p:txBody>
          <a:bodyPr wrap="square">
            <a:spAutoFit/>
          </a:bodyPr>
          <a:lstStyle/>
          <a:p>
            <a:pPr algn="ctr"/>
            <a:r>
              <a:rPr lang="fr-FR" sz="1000" dirty="0">
                <a:latin typeface="Short Stack" panose="02010500040000000007" pitchFamily="2" charset="77"/>
              </a:rPr>
              <a:t>sucre</a:t>
            </a:r>
            <a:endParaRPr lang="fr-FR" sz="1000" dirty="0"/>
          </a:p>
        </p:txBody>
      </p:sp>
      <p:pic>
        <p:nvPicPr>
          <p:cNvPr id="64" name="Image 63">
            <a:extLst>
              <a:ext uri="{FF2B5EF4-FFF2-40B4-BE49-F238E27FC236}">
                <a16:creationId xmlns:a16="http://schemas.microsoft.com/office/drawing/2014/main" id="{6358FD2F-029A-5F42-92F8-1ABFAAF9A5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6612310" y="9379216"/>
            <a:ext cx="1224136" cy="253270"/>
          </a:xfrm>
          <a:prstGeom prst="rect">
            <a:avLst/>
          </a:prstGeom>
        </p:spPr>
      </p:pic>
    </p:spTree>
    <p:extLst>
      <p:ext uri="{BB962C8B-B14F-4D97-AF65-F5344CB8AC3E}">
        <p14:creationId xmlns:p14="http://schemas.microsoft.com/office/powerpoint/2010/main" val="310534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280262" y="6732662"/>
            <a:ext cx="6941270" cy="1319531"/>
          </a:xfrm>
          <a:prstGeom prst="roundRect">
            <a:avLst>
              <a:gd name="adj" fmla="val 5420"/>
            </a:avLst>
          </a:prstGeom>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8" name="ZoneTexte 7"/>
          <p:cNvSpPr txBox="1"/>
          <p:nvPr/>
        </p:nvSpPr>
        <p:spPr>
          <a:xfrm>
            <a:off x="294512" y="6732662"/>
            <a:ext cx="6927020" cy="1333735"/>
          </a:xfrm>
          <a:prstGeom prst="rect">
            <a:avLst/>
          </a:prstGeom>
          <a:noFill/>
        </p:spPr>
        <p:txBody>
          <a:bodyPr wrap="square" lIns="101636" tIns="50818" rIns="101636" bIns="50818" rtlCol="0">
            <a:spAutoFit/>
          </a:bodyPr>
          <a:lstStyle/>
          <a:p>
            <a:r>
              <a:rPr lang="fr-FR" sz="1600" dirty="0">
                <a:latin typeface="KG Primary Italics" panose="02000506000000020003" pitchFamily="2" charset="77"/>
              </a:rPr>
              <a:t>Certains solides (comme le sel ou le sucre) sont </a:t>
            </a:r>
            <a:r>
              <a:rPr lang="fr-FR" sz="1600" b="1" dirty="0">
                <a:latin typeface="KG Primary Italics" panose="02000506000000020003" pitchFamily="2" charset="77"/>
              </a:rPr>
              <a:t>solubles </a:t>
            </a:r>
            <a:r>
              <a:rPr lang="fr-FR" sz="1600" dirty="0">
                <a:latin typeface="KG Primary Italics" panose="02000506000000020003" pitchFamily="2" charset="77"/>
              </a:rPr>
              <a:t>dans l'eau. Le mélange est alors limpide : c'est un mélange </a:t>
            </a:r>
            <a:r>
              <a:rPr lang="fr-FR" sz="1600" b="1" dirty="0">
                <a:latin typeface="KG Primary Italics" panose="02000506000000020003" pitchFamily="2" charset="77"/>
              </a:rPr>
              <a:t>homogène </a:t>
            </a:r>
            <a:r>
              <a:rPr lang="fr-FR" sz="1600" dirty="0">
                <a:latin typeface="KG Primary Italics" panose="02000506000000020003" pitchFamily="2" charset="77"/>
              </a:rPr>
              <a:t>aussi appelé </a:t>
            </a:r>
            <a:r>
              <a:rPr lang="fr-FR" sz="1600" b="1" dirty="0">
                <a:latin typeface="KG Primary Italics" panose="02000506000000020003" pitchFamily="2" charset="77"/>
              </a:rPr>
              <a:t>solution</a:t>
            </a:r>
            <a:r>
              <a:rPr lang="fr-FR" sz="1400" dirty="0">
                <a:latin typeface="KG Primary Italics" panose="02000506000000020003" pitchFamily="2" charset="77"/>
              </a:rPr>
              <a:t>. </a:t>
            </a:r>
            <a:r>
              <a:rPr lang="fr-FR" sz="1600" dirty="0">
                <a:latin typeface="KG Primary Italics" panose="02000506000000020003" pitchFamily="2" charset="77"/>
              </a:rPr>
              <a:t>Quand le solide ne se dissout pas totalement, on dit qu’il y a </a:t>
            </a:r>
            <a:r>
              <a:rPr lang="fr-FR" sz="1600" b="1" dirty="0">
                <a:latin typeface="KG Primary Italics" panose="02000506000000020003" pitchFamily="2" charset="77"/>
              </a:rPr>
              <a:t>saturation</a:t>
            </a:r>
            <a:r>
              <a:rPr lang="fr-FR" sz="1600" dirty="0">
                <a:latin typeface="KG Primary Italics" panose="02000506000000020003" pitchFamily="2" charset="77"/>
              </a:rPr>
              <a:t>.</a:t>
            </a:r>
            <a:endParaRPr lang="fr-FR" sz="1400" dirty="0">
              <a:latin typeface="KG Primary Italics" panose="02000506000000020003" pitchFamily="2" charset="77"/>
            </a:endParaRPr>
          </a:p>
          <a:p>
            <a:r>
              <a:rPr lang="fr-FR" sz="1600" dirty="0">
                <a:latin typeface="KG Primary Italics" panose="02000506000000020003" pitchFamily="2" charset="77"/>
              </a:rPr>
              <a:t>D'autres solides (comme le sable) sont insolubles : le mélange est alors trouble. C'est un mélange </a:t>
            </a:r>
            <a:r>
              <a:rPr lang="fr-FR" sz="1600" b="1" dirty="0">
                <a:latin typeface="KG Primary Italics" panose="02000506000000020003" pitchFamily="2" charset="77"/>
              </a:rPr>
              <a:t>hétérogène </a:t>
            </a:r>
            <a:r>
              <a:rPr lang="fr-FR" sz="1600" dirty="0">
                <a:latin typeface="KG Primary Italics" panose="02000506000000020003" pitchFamily="2" charset="77"/>
              </a:rPr>
              <a:t>aussi appelé </a:t>
            </a:r>
            <a:r>
              <a:rPr lang="fr-FR" sz="1600" b="1" dirty="0">
                <a:latin typeface="KG Primary Italics" panose="02000506000000020003" pitchFamily="2" charset="77"/>
              </a:rPr>
              <a:t>suspension</a:t>
            </a:r>
            <a:r>
              <a:rPr lang="fr-FR" sz="1600" dirty="0">
                <a:latin typeface="KG Primary Italics" panose="02000506000000020003" pitchFamily="2" charset="77"/>
              </a:rPr>
              <a:t>. </a:t>
            </a:r>
          </a:p>
        </p:txBody>
      </p:sp>
      <p:grpSp>
        <p:nvGrpSpPr>
          <p:cNvPr id="25" name="Groupe 24"/>
          <p:cNvGrpSpPr/>
          <p:nvPr/>
        </p:nvGrpSpPr>
        <p:grpSpPr>
          <a:xfrm>
            <a:off x="1" y="-11641"/>
            <a:ext cx="7345362" cy="841375"/>
            <a:chOff x="-12700" y="1870075"/>
            <a:chExt cx="6938045" cy="841375"/>
          </a:xfrm>
          <a:effectLst>
            <a:outerShdw blurRad="50800" dist="38100" dir="5400000" algn="t" rotWithShape="0">
              <a:prstClr val="black">
                <a:alpha val="40000"/>
              </a:prstClr>
            </a:outerShdw>
          </a:effectLst>
        </p:grpSpPr>
        <p:pic>
          <p:nvPicPr>
            <p:cNvPr id="27" name="Picture 2"/>
            <p:cNvPicPr>
              <a:picLocks noChangeAspect="1" noChangeArrowheads="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Ellipse 28"/>
          <p:cNvSpPr/>
          <p:nvPr/>
        </p:nvSpPr>
        <p:spPr>
          <a:xfrm>
            <a:off x="80682" y="105614"/>
            <a:ext cx="639671" cy="739995"/>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30" name="Rectangle 29"/>
          <p:cNvSpPr/>
          <p:nvPr/>
        </p:nvSpPr>
        <p:spPr>
          <a:xfrm>
            <a:off x="75162" y="147298"/>
            <a:ext cx="639671"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S2</a:t>
            </a:r>
          </a:p>
        </p:txBody>
      </p:sp>
      <p:sp>
        <p:nvSpPr>
          <p:cNvPr id="31" name="Rectangle 30"/>
          <p:cNvSpPr/>
          <p:nvPr/>
        </p:nvSpPr>
        <p:spPr>
          <a:xfrm>
            <a:off x="1326177" y="35496"/>
            <a:ext cx="4328182" cy="718182"/>
          </a:xfrm>
          <a:prstGeom prst="rect">
            <a:avLst/>
          </a:prstGeom>
          <a:noFill/>
          <a:ln>
            <a:noFill/>
          </a:ln>
        </p:spPr>
        <p:txBody>
          <a:bodyPr wrap="none" lIns="101636" tIns="50818" rIns="101636" bIns="50818">
            <a:spAutoFit/>
          </a:bodyPr>
          <a:lstStyle/>
          <a:p>
            <a:pPr algn="ctr"/>
            <a:r>
              <a:rPr lang="fr-FR" sz="4000" b="1" dirty="0">
                <a:ln w="9525" cmpd="sng">
                  <a:solidFill>
                    <a:sysClr val="windowText" lastClr="000000"/>
                  </a:solidFill>
                  <a:prstDash val="solid"/>
                </a:ln>
                <a:solidFill>
                  <a:schemeClr val="bg1"/>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Mélange et solutions</a:t>
            </a:r>
          </a:p>
        </p:txBody>
      </p:sp>
      <p:sp>
        <p:nvSpPr>
          <p:cNvPr id="33" name="Rectangle à coins arrondis 32"/>
          <p:cNvSpPr/>
          <p:nvPr/>
        </p:nvSpPr>
        <p:spPr>
          <a:xfrm>
            <a:off x="6230332" y="179934"/>
            <a:ext cx="1042749" cy="464202"/>
          </a:xfrm>
          <a:prstGeom prst="roundRect">
            <a:avLst>
              <a:gd name="adj" fmla="val 33049"/>
            </a:avLst>
          </a:prstGeom>
          <a:solidFill>
            <a:schemeClr val="accent5">
              <a:lumMod val="40000"/>
              <a:lumOff val="60000"/>
            </a:schemeClr>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4" name="Rectangle à coins arrondis 33"/>
          <p:cNvSpPr/>
          <p:nvPr/>
        </p:nvSpPr>
        <p:spPr>
          <a:xfrm>
            <a:off x="6405248" y="594394"/>
            <a:ext cx="658723" cy="278041"/>
          </a:xfrm>
          <a:prstGeom prst="roundRect">
            <a:avLst>
              <a:gd name="adj" fmla="val 33049"/>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5" name="ZoneTexte 34"/>
          <p:cNvSpPr txBox="1"/>
          <p:nvPr/>
        </p:nvSpPr>
        <p:spPr>
          <a:xfrm>
            <a:off x="6405248" y="577027"/>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a:t>
            </a:r>
            <a:endParaRPr lang="fr-FR" sz="1800" b="1" dirty="0">
              <a:latin typeface="Fineliner Script" pitchFamily="50" charset="0"/>
            </a:endParaRPr>
          </a:p>
        </p:txBody>
      </p:sp>
      <p:sp>
        <p:nvSpPr>
          <p:cNvPr id="36" name="ZoneTexte 35"/>
          <p:cNvSpPr txBox="1"/>
          <p:nvPr/>
        </p:nvSpPr>
        <p:spPr>
          <a:xfrm>
            <a:off x="6230333" y="266111"/>
            <a:ext cx="1042748" cy="291848"/>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effectLst>
                  <a:outerShdw blurRad="38100" dist="38100" dir="2700000" algn="tl">
                    <a:srgbClr val="000000">
                      <a:alpha val="43137"/>
                    </a:srgbClr>
                  </a:outerShdw>
                </a:effectLst>
                <a:latin typeface="Fineliner Script" pitchFamily="50" charset="0"/>
              </a:rPr>
              <a:t>La matière</a:t>
            </a:r>
            <a:endParaRPr lang="fr-FR" sz="1800" b="1" dirty="0">
              <a:solidFill>
                <a:schemeClr val="bg1"/>
              </a:solidFill>
              <a:effectLst>
                <a:outerShdw blurRad="38100" dist="38100" dir="2700000" algn="tl">
                  <a:srgbClr val="000000">
                    <a:alpha val="43137"/>
                  </a:srgbClr>
                </a:outerShdw>
              </a:effectLst>
              <a:latin typeface="Fineliner Script" pitchFamily="50" charset="0"/>
            </a:endParaRPr>
          </a:p>
        </p:txBody>
      </p:sp>
      <p:sp>
        <p:nvSpPr>
          <p:cNvPr id="32" name="ZoneTexte 31">
            <a:extLst>
              <a:ext uri="{FF2B5EF4-FFF2-40B4-BE49-F238E27FC236}">
                <a16:creationId xmlns:a16="http://schemas.microsoft.com/office/drawing/2014/main" id="{FEA15D26-0DAF-BE47-9ED0-7A227D48F70D}"/>
              </a:ext>
            </a:extLst>
          </p:cNvPr>
          <p:cNvSpPr txBox="1"/>
          <p:nvPr/>
        </p:nvSpPr>
        <p:spPr>
          <a:xfrm>
            <a:off x="190687" y="944945"/>
            <a:ext cx="1825810" cy="779737"/>
          </a:xfrm>
          <a:prstGeom prst="rect">
            <a:avLst/>
          </a:prstGeom>
          <a:noFill/>
        </p:spPr>
        <p:txBody>
          <a:bodyPr wrap="square" lIns="101636" tIns="50818" rIns="101636" bIns="50818" rtlCol="0">
            <a:spAutoFit/>
          </a:bodyPr>
          <a:lstStyle/>
          <a:p>
            <a:r>
              <a:rPr lang="fr-FR" dirty="0">
                <a:solidFill>
                  <a:prstClr val="black"/>
                </a:solidFill>
                <a:latin typeface="Short Stack" panose="02010500040000000007" pitchFamily="2" charset="0"/>
                <a:sym typeface="Wingdings"/>
              </a:rPr>
              <a:t></a:t>
            </a:r>
            <a:r>
              <a:rPr lang="fr-FR" dirty="0">
                <a:latin typeface="Short Stack" panose="02010500040000000007" pitchFamily="2" charset="0"/>
                <a:sym typeface="Wingdings"/>
              </a:rPr>
              <a:t> </a:t>
            </a:r>
            <a:r>
              <a:rPr lang="fr-FR" sz="1200" dirty="0">
                <a:latin typeface="Set Fire to the Rain" panose="02000506000000020004" pitchFamily="2" charset="77"/>
                <a:sym typeface="Wingdings"/>
              </a:rPr>
              <a:t>Indique par une croix la nature de chaque mélange</a:t>
            </a:r>
            <a:endParaRPr lang="fr-FR" sz="1100" dirty="0">
              <a:latin typeface="Set Fire to the Rain" panose="02000506000000020004" pitchFamily="2" charset="77"/>
            </a:endParaRPr>
          </a:p>
        </p:txBody>
      </p:sp>
      <p:graphicFrame>
        <p:nvGraphicFramePr>
          <p:cNvPr id="2" name="Tableau 1">
            <a:extLst>
              <a:ext uri="{FF2B5EF4-FFF2-40B4-BE49-F238E27FC236}">
                <a16:creationId xmlns:a16="http://schemas.microsoft.com/office/drawing/2014/main" id="{27526BE2-C378-8B45-80EB-F0CFAC792A35}"/>
              </a:ext>
            </a:extLst>
          </p:cNvPr>
          <p:cNvGraphicFramePr>
            <a:graphicFrameLocks noGrp="1"/>
          </p:cNvGraphicFramePr>
          <p:nvPr>
            <p:extLst>
              <p:ext uri="{D42A27DB-BD31-4B8C-83A1-F6EECF244321}">
                <p14:modId xmlns:p14="http://schemas.microsoft.com/office/powerpoint/2010/main" val="222265646"/>
              </p:ext>
            </p:extLst>
          </p:nvPr>
        </p:nvGraphicFramePr>
        <p:xfrm>
          <a:off x="1773057" y="1061309"/>
          <a:ext cx="5346481" cy="1924975"/>
        </p:xfrm>
        <a:graphic>
          <a:graphicData uri="http://schemas.openxmlformats.org/drawingml/2006/table">
            <a:tbl>
              <a:tblPr firstRow="1" bandRow="1">
                <a:tableStyleId>{5940675A-B579-460E-94D1-54222C63F5DA}</a:tableStyleId>
              </a:tblPr>
              <a:tblGrid>
                <a:gridCol w="766897">
                  <a:extLst>
                    <a:ext uri="{9D8B030D-6E8A-4147-A177-3AD203B41FA5}">
                      <a16:colId xmlns:a16="http://schemas.microsoft.com/office/drawing/2014/main" val="4014553241"/>
                    </a:ext>
                  </a:extLst>
                </a:gridCol>
                <a:gridCol w="1526528">
                  <a:extLst>
                    <a:ext uri="{9D8B030D-6E8A-4147-A177-3AD203B41FA5}">
                      <a16:colId xmlns:a16="http://schemas.microsoft.com/office/drawing/2014/main" val="2106059374"/>
                    </a:ext>
                  </a:extLst>
                </a:gridCol>
                <a:gridCol w="1526528">
                  <a:extLst>
                    <a:ext uri="{9D8B030D-6E8A-4147-A177-3AD203B41FA5}">
                      <a16:colId xmlns:a16="http://schemas.microsoft.com/office/drawing/2014/main" val="220253683"/>
                    </a:ext>
                  </a:extLst>
                </a:gridCol>
                <a:gridCol w="1526528">
                  <a:extLst>
                    <a:ext uri="{9D8B030D-6E8A-4147-A177-3AD203B41FA5}">
                      <a16:colId xmlns:a16="http://schemas.microsoft.com/office/drawing/2014/main" val="2456402721"/>
                    </a:ext>
                  </a:extLst>
                </a:gridCol>
              </a:tblGrid>
              <a:tr h="226268">
                <a:tc>
                  <a:txBody>
                    <a:bodyPr/>
                    <a:lstStyle/>
                    <a:p>
                      <a:endParaRPr lang="fr-FR" sz="1000" dirty="0">
                        <a:latin typeface="Short Stack" panose="02010500040000000007" pitchFamily="2" charset="77"/>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fr-FR" sz="900" dirty="0">
                          <a:latin typeface="Short Stack" panose="02010500040000000007" pitchFamily="2" charset="77"/>
                        </a:rPr>
                        <a:t>Soluble dans l’eau</a:t>
                      </a:r>
                    </a:p>
                  </a:txBody>
                  <a:tcPr anchor="ctr"/>
                </a:tc>
                <a:tc gridSpan="2">
                  <a:txBody>
                    <a:bodyPr/>
                    <a:lstStyle/>
                    <a:p>
                      <a:pPr algn="ctr"/>
                      <a:r>
                        <a:rPr lang="fr-FR" sz="900" dirty="0">
                          <a:latin typeface="Short Stack" panose="02010500040000000007" pitchFamily="2" charset="77"/>
                        </a:rPr>
                        <a:t>Non soluble dans l’eau</a:t>
                      </a:r>
                    </a:p>
                  </a:txBody>
                  <a:tcPr anchor="ctr"/>
                </a:tc>
                <a:tc hMerge="1">
                  <a:txBody>
                    <a:bodyPr/>
                    <a:lstStyle/>
                    <a:p>
                      <a:pPr algn="ctr"/>
                      <a:endParaRPr lang="fr-FR" sz="900" dirty="0">
                        <a:latin typeface="Short Stack" panose="02010500040000000007" pitchFamily="2" charset="77"/>
                      </a:endParaRPr>
                    </a:p>
                  </a:txBody>
                  <a:tcPr/>
                </a:tc>
                <a:extLst>
                  <a:ext uri="{0D108BD9-81ED-4DB2-BD59-A6C34878D82A}">
                    <a16:rowId xmlns:a16="http://schemas.microsoft.com/office/drawing/2014/main" val="1948922116"/>
                  </a:ext>
                </a:extLst>
              </a:tr>
              <a:tr h="334555">
                <a:tc>
                  <a:txBody>
                    <a:bodyPr/>
                    <a:lstStyle/>
                    <a:p>
                      <a:endParaRPr lang="fr-FR" sz="1000" dirty="0">
                        <a:latin typeface="Short Stack" panose="02010500040000000007" pitchFamily="2" charset="77"/>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fr-FR" sz="900" dirty="0">
                          <a:latin typeface="Short Stack" panose="02010500040000000007" pitchFamily="2" charset="77"/>
                        </a:rPr>
                        <a:t>Le solide n’est plus visible</a:t>
                      </a:r>
                    </a:p>
                  </a:txBody>
                  <a:tcPr/>
                </a:tc>
                <a:tc>
                  <a:txBody>
                    <a:bodyPr/>
                    <a:lstStyle/>
                    <a:p>
                      <a:pPr algn="ctr"/>
                      <a:r>
                        <a:rPr lang="fr-FR" sz="900" dirty="0">
                          <a:latin typeface="Short Stack" panose="02010500040000000007" pitchFamily="2" charset="77"/>
                        </a:rPr>
                        <a:t>Le solide reste visible</a:t>
                      </a:r>
                    </a:p>
                  </a:txBody>
                  <a:tcPr anchor="ctr"/>
                </a:tc>
                <a:tc>
                  <a:txBody>
                    <a:bodyPr/>
                    <a:lstStyle/>
                    <a:p>
                      <a:pPr algn="ctr"/>
                      <a:r>
                        <a:rPr lang="fr-FR" sz="900" dirty="0">
                          <a:latin typeface="Short Stack" panose="02010500040000000007" pitchFamily="2" charset="77"/>
                        </a:rPr>
                        <a:t>Le solide tombe au fond du verre</a:t>
                      </a:r>
                    </a:p>
                  </a:txBody>
                  <a:tcPr anchor="ctr"/>
                </a:tc>
                <a:extLst>
                  <a:ext uri="{0D108BD9-81ED-4DB2-BD59-A6C34878D82A}">
                    <a16:rowId xmlns:a16="http://schemas.microsoft.com/office/drawing/2014/main" val="1356268773"/>
                  </a:ext>
                </a:extLst>
              </a:tr>
              <a:tr h="263075">
                <a:tc>
                  <a:txBody>
                    <a:bodyPr/>
                    <a:lstStyle/>
                    <a:p>
                      <a:r>
                        <a:rPr lang="fr-FR" sz="1000" dirty="0">
                          <a:latin typeface="Short Stack" panose="02010500040000000007" pitchFamily="2" charset="77"/>
                        </a:rPr>
                        <a:t>sucre</a:t>
                      </a: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extLst>
                  <a:ext uri="{0D108BD9-81ED-4DB2-BD59-A6C34878D82A}">
                    <a16:rowId xmlns:a16="http://schemas.microsoft.com/office/drawing/2014/main" val="4001365845"/>
                  </a:ext>
                </a:extLst>
              </a:tr>
              <a:tr h="263075">
                <a:tc>
                  <a:txBody>
                    <a:bodyPr/>
                    <a:lstStyle/>
                    <a:p>
                      <a:r>
                        <a:rPr lang="fr-FR" sz="1000" dirty="0">
                          <a:latin typeface="Short Stack" panose="02010500040000000007" pitchFamily="2" charset="77"/>
                        </a:rPr>
                        <a:t>farine</a:t>
                      </a: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extLst>
                  <a:ext uri="{0D108BD9-81ED-4DB2-BD59-A6C34878D82A}">
                    <a16:rowId xmlns:a16="http://schemas.microsoft.com/office/drawing/2014/main" val="3570455323"/>
                  </a:ext>
                </a:extLst>
              </a:tr>
              <a:tr h="263075">
                <a:tc>
                  <a:txBody>
                    <a:bodyPr/>
                    <a:lstStyle/>
                    <a:p>
                      <a:r>
                        <a:rPr lang="fr-FR" sz="1000" dirty="0">
                          <a:latin typeface="Short Stack" panose="02010500040000000007" pitchFamily="2" charset="77"/>
                        </a:rPr>
                        <a:t>poivre</a:t>
                      </a: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extLst>
                  <a:ext uri="{0D108BD9-81ED-4DB2-BD59-A6C34878D82A}">
                    <a16:rowId xmlns:a16="http://schemas.microsoft.com/office/drawing/2014/main" val="3316581290"/>
                  </a:ext>
                </a:extLst>
              </a:tr>
              <a:tr h="263075">
                <a:tc>
                  <a:txBody>
                    <a:bodyPr/>
                    <a:lstStyle/>
                    <a:p>
                      <a:r>
                        <a:rPr lang="fr-FR" sz="1000" dirty="0">
                          <a:latin typeface="Short Stack" panose="02010500040000000007" pitchFamily="2" charset="77"/>
                        </a:rPr>
                        <a:t>sable </a:t>
                      </a: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extLst>
                  <a:ext uri="{0D108BD9-81ED-4DB2-BD59-A6C34878D82A}">
                    <a16:rowId xmlns:a16="http://schemas.microsoft.com/office/drawing/2014/main" val="612935435"/>
                  </a:ext>
                </a:extLst>
              </a:tr>
              <a:tr h="263075">
                <a:tc>
                  <a:txBody>
                    <a:bodyPr/>
                    <a:lstStyle/>
                    <a:p>
                      <a:r>
                        <a:rPr lang="fr-FR" sz="1000" dirty="0">
                          <a:latin typeface="Short Stack" panose="02010500040000000007" pitchFamily="2" charset="77"/>
                        </a:rPr>
                        <a:t>sel</a:t>
                      </a: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tc>
                  <a:txBody>
                    <a:bodyPr/>
                    <a:lstStyle/>
                    <a:p>
                      <a:endParaRPr lang="fr-FR" sz="1000" dirty="0">
                        <a:latin typeface="Short Stack" panose="02010500040000000007" pitchFamily="2" charset="77"/>
                      </a:endParaRPr>
                    </a:p>
                  </a:txBody>
                  <a:tcPr anchor="ctr"/>
                </a:tc>
                <a:extLst>
                  <a:ext uri="{0D108BD9-81ED-4DB2-BD59-A6C34878D82A}">
                    <a16:rowId xmlns:a16="http://schemas.microsoft.com/office/drawing/2014/main" val="3373520164"/>
                  </a:ext>
                </a:extLst>
              </a:tr>
            </a:tbl>
          </a:graphicData>
        </a:graphic>
      </p:graphicFrame>
      <p:sp>
        <p:nvSpPr>
          <p:cNvPr id="51" name="ZoneTexte 50">
            <a:extLst>
              <a:ext uri="{FF2B5EF4-FFF2-40B4-BE49-F238E27FC236}">
                <a16:creationId xmlns:a16="http://schemas.microsoft.com/office/drawing/2014/main" id="{7A91891C-5E6F-C546-AA83-0574EBFBD670}"/>
              </a:ext>
            </a:extLst>
          </p:cNvPr>
          <p:cNvSpPr txBox="1"/>
          <p:nvPr/>
        </p:nvSpPr>
        <p:spPr>
          <a:xfrm>
            <a:off x="190687" y="3204270"/>
            <a:ext cx="6873284" cy="410405"/>
          </a:xfrm>
          <a:prstGeom prst="rect">
            <a:avLst/>
          </a:prstGeom>
          <a:noFill/>
        </p:spPr>
        <p:txBody>
          <a:bodyPr wrap="square" lIns="101636" tIns="50818" rIns="101636" bIns="50818" rtlCol="0">
            <a:spAutoFit/>
          </a:bodyPr>
          <a:lstStyle/>
          <a:p>
            <a:r>
              <a:rPr lang="fr-FR" dirty="0">
                <a:solidFill>
                  <a:prstClr val="black"/>
                </a:solidFill>
                <a:latin typeface="Short Stack" panose="02010500040000000007" pitchFamily="2" charset="0"/>
                <a:sym typeface="Wingdings"/>
              </a:rPr>
              <a:t></a:t>
            </a:r>
            <a:r>
              <a:rPr lang="fr-FR" dirty="0">
                <a:latin typeface="Short Stack" panose="02010500040000000007" pitchFamily="2" charset="0"/>
                <a:sym typeface="Wingdings"/>
              </a:rPr>
              <a:t> </a:t>
            </a:r>
            <a:r>
              <a:rPr lang="fr-FR" sz="1200" dirty="0">
                <a:latin typeface="Set Fire to the Rain" panose="02000506000000020004" pitchFamily="2" charset="77"/>
                <a:sym typeface="Wingdings"/>
              </a:rPr>
              <a:t>Réalise cette expérience en notant à chaque étape, la masse du mélange.</a:t>
            </a:r>
            <a:endParaRPr lang="fr-FR" sz="1100" dirty="0">
              <a:latin typeface="Set Fire to the Rain" panose="02000506000000020004" pitchFamily="2" charset="77"/>
            </a:endParaRPr>
          </a:p>
        </p:txBody>
      </p:sp>
      <p:pic>
        <p:nvPicPr>
          <p:cNvPr id="9" name="Image 8" descr="Une image contenant capture d’écran, ordinateur&#10;&#10;Description générée automatiquement">
            <a:extLst>
              <a:ext uri="{FF2B5EF4-FFF2-40B4-BE49-F238E27FC236}">
                <a16:creationId xmlns:a16="http://schemas.microsoft.com/office/drawing/2014/main" id="{C54BEF08-AD48-7F4E-A5BE-47258A84B9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392" y="3563664"/>
            <a:ext cx="6842105" cy="3053534"/>
          </a:xfrm>
          <a:prstGeom prst="rect">
            <a:avLst/>
          </a:prstGeom>
        </p:spPr>
      </p:pic>
      <p:sp>
        <p:nvSpPr>
          <p:cNvPr id="62" name="Nuage 61">
            <a:extLst>
              <a:ext uri="{FF2B5EF4-FFF2-40B4-BE49-F238E27FC236}">
                <a16:creationId xmlns:a16="http://schemas.microsoft.com/office/drawing/2014/main" id="{6607F3C3-C6C4-0743-8BEF-DB9E34604BA8}"/>
              </a:ext>
            </a:extLst>
          </p:cNvPr>
          <p:cNvSpPr/>
          <p:nvPr/>
        </p:nvSpPr>
        <p:spPr>
          <a:xfrm>
            <a:off x="250415" y="8172822"/>
            <a:ext cx="407252" cy="456862"/>
          </a:xfrm>
          <a:prstGeom prst="cloud">
            <a:avLst/>
          </a:prstGeom>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63" name="ZoneTexte 62">
            <a:extLst>
              <a:ext uri="{FF2B5EF4-FFF2-40B4-BE49-F238E27FC236}">
                <a16:creationId xmlns:a16="http://schemas.microsoft.com/office/drawing/2014/main" id="{5F7F7481-B20C-0549-92D4-DBD03E29CBF0}"/>
              </a:ext>
            </a:extLst>
          </p:cNvPr>
          <p:cNvSpPr txBox="1"/>
          <p:nvPr/>
        </p:nvSpPr>
        <p:spPr>
          <a:xfrm>
            <a:off x="657667" y="8274667"/>
            <a:ext cx="4273268" cy="379627"/>
          </a:xfrm>
          <a:prstGeom prst="rect">
            <a:avLst/>
          </a:prstGeom>
          <a:noFill/>
        </p:spPr>
        <p:txBody>
          <a:bodyPr wrap="square" lIns="101636" tIns="50818" rIns="101636" bIns="50818" rtlCol="0">
            <a:spAutoFit/>
          </a:bodyPr>
          <a:lstStyle/>
          <a:p>
            <a:r>
              <a:rPr lang="fr-FR" sz="1800" b="1" dirty="0">
                <a:latin typeface="MamaeQueNosFaz" panose="020B0603050302020204" pitchFamily="34" charset="0"/>
              </a:rPr>
              <a:t>La séparation de constituants</a:t>
            </a:r>
          </a:p>
        </p:txBody>
      </p:sp>
      <p:sp>
        <p:nvSpPr>
          <p:cNvPr id="64" name="ZoneTexte 63">
            <a:extLst>
              <a:ext uri="{FF2B5EF4-FFF2-40B4-BE49-F238E27FC236}">
                <a16:creationId xmlns:a16="http://schemas.microsoft.com/office/drawing/2014/main" id="{5CF69C7A-2707-0A4E-A539-6DFC290204F0}"/>
              </a:ext>
            </a:extLst>
          </p:cNvPr>
          <p:cNvSpPr txBox="1"/>
          <p:nvPr/>
        </p:nvSpPr>
        <p:spPr>
          <a:xfrm>
            <a:off x="250415" y="8189148"/>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4</a:t>
            </a:r>
            <a:endParaRPr lang="fr-FR" b="1" dirty="0">
              <a:effectLst>
                <a:outerShdw blurRad="38100" dist="38100" dir="2700000" algn="tl">
                  <a:srgbClr val="000000">
                    <a:alpha val="43137"/>
                  </a:srgbClr>
                </a:outerShdw>
              </a:effectLst>
              <a:latin typeface="Fineliner Script" pitchFamily="50" charset="0"/>
            </a:endParaRPr>
          </a:p>
        </p:txBody>
      </p:sp>
      <p:sp>
        <p:nvSpPr>
          <p:cNvPr id="65" name="ZoneTexte 64">
            <a:extLst>
              <a:ext uri="{FF2B5EF4-FFF2-40B4-BE49-F238E27FC236}">
                <a16:creationId xmlns:a16="http://schemas.microsoft.com/office/drawing/2014/main" id="{64CBCE21-00EF-194F-85EB-E153CCCD4DD4}"/>
              </a:ext>
            </a:extLst>
          </p:cNvPr>
          <p:cNvSpPr txBox="1"/>
          <p:nvPr/>
        </p:nvSpPr>
        <p:spPr>
          <a:xfrm>
            <a:off x="246992" y="8718863"/>
            <a:ext cx="7048276" cy="1349124"/>
          </a:xfrm>
          <a:prstGeom prst="rect">
            <a:avLst/>
          </a:prstGeom>
          <a:noFill/>
        </p:spPr>
        <p:txBody>
          <a:bodyPr wrap="square" lIns="101636" tIns="50818" rIns="101636" bIns="50818" rtlCol="0">
            <a:spAutoFit/>
          </a:bodyPr>
          <a:lstStyle/>
          <a:p>
            <a:r>
              <a:rPr lang="fr-FR" sz="1200" dirty="0">
                <a:latin typeface="Set Fire to the Rain" panose="02000506000000020004" pitchFamily="2" charset="77"/>
                <a:sym typeface="Wingdings"/>
              </a:rPr>
              <a:t>    Hypothèses : comment peut-on faire pour séparer  : </a:t>
            </a:r>
          </a:p>
          <a:p>
            <a:pPr marL="171450" indent="-171450">
              <a:lnSpc>
                <a:spcPct val="200000"/>
              </a:lnSpc>
              <a:buFontTx/>
              <a:buChar char="-"/>
            </a:pPr>
            <a:r>
              <a:rPr lang="fr-FR" sz="1200" dirty="0">
                <a:latin typeface="Set Fire to the Rain" panose="02000506000000020004" pitchFamily="2" charset="77"/>
                <a:sym typeface="Wingdings"/>
              </a:rPr>
              <a:t>le sel de l’eau ? </a:t>
            </a:r>
            <a:r>
              <a:rPr lang="fr-FR" sz="1000" dirty="0">
                <a:latin typeface="+mj-lt"/>
                <a:sym typeface="Wingdings"/>
              </a:rPr>
              <a:t>______________________________________________________________________________________</a:t>
            </a:r>
            <a:endParaRPr lang="fr-FR" sz="1200" dirty="0">
              <a:latin typeface="Set Fire to the Rain" panose="02000506000000020004" pitchFamily="2" charset="77"/>
              <a:sym typeface="Wingdings"/>
            </a:endParaRPr>
          </a:p>
          <a:p>
            <a:pPr marL="171450" indent="-171450">
              <a:lnSpc>
                <a:spcPct val="200000"/>
              </a:lnSpc>
              <a:buFontTx/>
              <a:buChar char="-"/>
            </a:pPr>
            <a:r>
              <a:rPr lang="fr-FR" sz="1200" dirty="0">
                <a:latin typeface="Set Fire to the Rain" panose="02000506000000020004" pitchFamily="2" charset="77"/>
                <a:sym typeface="Wingdings"/>
              </a:rPr>
              <a:t>le poivre dans l’eau ? </a:t>
            </a:r>
            <a:r>
              <a:rPr lang="fr-FR" sz="1000" dirty="0">
                <a:sym typeface="Wingdings"/>
              </a:rPr>
              <a:t>________________________________________________________________________________</a:t>
            </a:r>
            <a:endParaRPr lang="fr-FR" sz="1200" dirty="0">
              <a:latin typeface="Set Fire to the Rain" panose="02000506000000020004" pitchFamily="2" charset="77"/>
              <a:sym typeface="Wingdings"/>
            </a:endParaRPr>
          </a:p>
          <a:p>
            <a:pPr marL="171450" indent="-171450">
              <a:lnSpc>
                <a:spcPct val="200000"/>
              </a:lnSpc>
              <a:buFontTx/>
              <a:buChar char="-"/>
            </a:pPr>
            <a:r>
              <a:rPr lang="fr-FR" sz="1200" dirty="0">
                <a:latin typeface="Set Fire to the Rain" panose="02000506000000020004" pitchFamily="2" charset="77"/>
                <a:sym typeface="Wingdings"/>
              </a:rPr>
              <a:t>le sel du poivre ? </a:t>
            </a:r>
            <a:r>
              <a:rPr lang="fr-FR" sz="1000" dirty="0">
                <a:sym typeface="Wingdings"/>
              </a:rPr>
              <a:t>_____________________________________________________________________________________</a:t>
            </a:r>
            <a:endParaRPr lang="fr-FR" sz="1200" dirty="0">
              <a:latin typeface="Set Fire to the Rain" panose="02000506000000020004" pitchFamily="2" charset="77"/>
              <a:sym typeface="Wingdings"/>
            </a:endParaRPr>
          </a:p>
        </p:txBody>
      </p:sp>
      <p:sp>
        <p:nvSpPr>
          <p:cNvPr id="66" name="Ellipse 65">
            <a:extLst>
              <a:ext uri="{FF2B5EF4-FFF2-40B4-BE49-F238E27FC236}">
                <a16:creationId xmlns:a16="http://schemas.microsoft.com/office/drawing/2014/main" id="{8C7693D8-C437-3F4A-AD1A-7CC12BDB7C07}"/>
              </a:ext>
            </a:extLst>
          </p:cNvPr>
          <p:cNvSpPr/>
          <p:nvPr/>
        </p:nvSpPr>
        <p:spPr>
          <a:xfrm>
            <a:off x="304053" y="8738655"/>
            <a:ext cx="209817" cy="2374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031EE5CC-B4FF-D34C-B648-1F1868C2BDBE}"/>
              </a:ext>
            </a:extLst>
          </p:cNvPr>
          <p:cNvSpPr txBox="1"/>
          <p:nvPr/>
        </p:nvSpPr>
        <p:spPr>
          <a:xfrm>
            <a:off x="304053" y="8718863"/>
            <a:ext cx="209817" cy="276999"/>
          </a:xfrm>
          <a:prstGeom prst="rect">
            <a:avLst/>
          </a:prstGeom>
          <a:noFill/>
        </p:spPr>
        <p:txBody>
          <a:bodyPr wrap="square" rtlCol="0">
            <a:spAutoFit/>
          </a:bodyPr>
          <a:lstStyle/>
          <a:p>
            <a:pPr algn="ctr"/>
            <a:r>
              <a:rPr lang="fr-FR" sz="1200" dirty="0">
                <a:solidFill>
                  <a:schemeClr val="bg1"/>
                </a:solidFill>
              </a:rPr>
              <a:t>8</a:t>
            </a:r>
          </a:p>
        </p:txBody>
      </p:sp>
      <p:pic>
        <p:nvPicPr>
          <p:cNvPr id="68" name="Image 67">
            <a:extLst>
              <a:ext uri="{FF2B5EF4-FFF2-40B4-BE49-F238E27FC236}">
                <a16:creationId xmlns:a16="http://schemas.microsoft.com/office/drawing/2014/main" id="{1D6B9F2F-A6AC-C04F-9D5C-1C2BC40D74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929" y="10128702"/>
            <a:ext cx="1224136" cy="253270"/>
          </a:xfrm>
          <a:prstGeom prst="rect">
            <a:avLst/>
          </a:prstGeom>
        </p:spPr>
      </p:pic>
    </p:spTree>
    <p:extLst>
      <p:ext uri="{BB962C8B-B14F-4D97-AF65-F5344CB8AC3E}">
        <p14:creationId xmlns:p14="http://schemas.microsoft.com/office/powerpoint/2010/main" val="645930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1" y="-18010"/>
            <a:ext cx="7345362" cy="841375"/>
            <a:chOff x="-12700" y="1870075"/>
            <a:chExt cx="6938045" cy="841375"/>
          </a:xfrm>
          <a:effectLst>
            <a:outerShdw blurRad="50800" dist="38100" dir="5400000" algn="t" rotWithShape="0">
              <a:prstClr val="black">
                <a:alpha val="40000"/>
              </a:prstClr>
            </a:outerShdw>
          </a:effectLst>
        </p:grpSpPr>
        <p:pic>
          <p:nvPicPr>
            <p:cNvPr id="27" name="Picture 2"/>
            <p:cNvPicPr>
              <a:picLocks noChangeAspect="1" noChangeArrowheads="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Ellipse 28"/>
          <p:cNvSpPr/>
          <p:nvPr/>
        </p:nvSpPr>
        <p:spPr>
          <a:xfrm>
            <a:off x="80682" y="105614"/>
            <a:ext cx="639671" cy="739995"/>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30" name="Rectangle 29"/>
          <p:cNvSpPr/>
          <p:nvPr/>
        </p:nvSpPr>
        <p:spPr>
          <a:xfrm>
            <a:off x="75162" y="147298"/>
            <a:ext cx="639671"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S2</a:t>
            </a:r>
          </a:p>
        </p:txBody>
      </p:sp>
      <p:sp>
        <p:nvSpPr>
          <p:cNvPr id="31" name="Rectangle 30"/>
          <p:cNvSpPr/>
          <p:nvPr/>
        </p:nvSpPr>
        <p:spPr>
          <a:xfrm>
            <a:off x="1326177" y="35496"/>
            <a:ext cx="4328182" cy="718182"/>
          </a:xfrm>
          <a:prstGeom prst="rect">
            <a:avLst/>
          </a:prstGeom>
          <a:noFill/>
          <a:ln>
            <a:noFill/>
          </a:ln>
        </p:spPr>
        <p:txBody>
          <a:bodyPr wrap="none" lIns="101636" tIns="50818" rIns="101636" bIns="50818">
            <a:spAutoFit/>
          </a:bodyPr>
          <a:lstStyle/>
          <a:p>
            <a:pPr algn="ctr"/>
            <a:r>
              <a:rPr lang="fr-FR" sz="4000" b="1" dirty="0">
                <a:ln w="9525" cmpd="sng">
                  <a:solidFill>
                    <a:sysClr val="windowText" lastClr="000000"/>
                  </a:solidFill>
                  <a:prstDash val="solid"/>
                </a:ln>
                <a:solidFill>
                  <a:schemeClr val="bg1"/>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Mélange et solutions</a:t>
            </a:r>
          </a:p>
        </p:txBody>
      </p:sp>
      <p:sp>
        <p:nvSpPr>
          <p:cNvPr id="33" name="Rectangle à coins arrondis 32"/>
          <p:cNvSpPr/>
          <p:nvPr/>
        </p:nvSpPr>
        <p:spPr>
          <a:xfrm>
            <a:off x="6230332" y="179934"/>
            <a:ext cx="1042749" cy="464202"/>
          </a:xfrm>
          <a:prstGeom prst="roundRect">
            <a:avLst>
              <a:gd name="adj" fmla="val 33049"/>
            </a:avLst>
          </a:prstGeom>
          <a:solidFill>
            <a:schemeClr val="accent5">
              <a:lumMod val="40000"/>
              <a:lumOff val="60000"/>
            </a:schemeClr>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4" name="Rectangle à coins arrondis 33"/>
          <p:cNvSpPr/>
          <p:nvPr/>
        </p:nvSpPr>
        <p:spPr>
          <a:xfrm>
            <a:off x="6405248" y="594394"/>
            <a:ext cx="658723" cy="278041"/>
          </a:xfrm>
          <a:prstGeom prst="roundRect">
            <a:avLst>
              <a:gd name="adj" fmla="val 33049"/>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35" name="ZoneTexte 34"/>
          <p:cNvSpPr txBox="1"/>
          <p:nvPr/>
        </p:nvSpPr>
        <p:spPr>
          <a:xfrm>
            <a:off x="6405248" y="577027"/>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a:t>
            </a:r>
            <a:endParaRPr lang="fr-FR" sz="1800" b="1" dirty="0">
              <a:latin typeface="Fineliner Script" pitchFamily="50" charset="0"/>
            </a:endParaRPr>
          </a:p>
        </p:txBody>
      </p:sp>
      <p:sp>
        <p:nvSpPr>
          <p:cNvPr id="36" name="ZoneTexte 35"/>
          <p:cNvSpPr txBox="1"/>
          <p:nvPr/>
        </p:nvSpPr>
        <p:spPr>
          <a:xfrm>
            <a:off x="6230333" y="266111"/>
            <a:ext cx="1042748" cy="291848"/>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effectLst>
                  <a:outerShdw blurRad="38100" dist="38100" dir="2700000" algn="tl">
                    <a:srgbClr val="000000">
                      <a:alpha val="43137"/>
                    </a:srgbClr>
                  </a:outerShdw>
                </a:effectLst>
                <a:latin typeface="Fineliner Script" pitchFamily="50" charset="0"/>
              </a:rPr>
              <a:t>La matière</a:t>
            </a:r>
            <a:endParaRPr lang="fr-FR" sz="1800" b="1" dirty="0">
              <a:solidFill>
                <a:schemeClr val="bg1"/>
              </a:solidFill>
              <a:effectLst>
                <a:outerShdw blurRad="38100" dist="38100" dir="2700000" algn="tl">
                  <a:srgbClr val="000000">
                    <a:alpha val="43137"/>
                  </a:srgbClr>
                </a:outerShdw>
              </a:effectLst>
              <a:latin typeface="Fineliner Script" pitchFamily="50" charset="0"/>
            </a:endParaRPr>
          </a:p>
        </p:txBody>
      </p:sp>
      <p:sp>
        <p:nvSpPr>
          <p:cNvPr id="62" name="ZoneTexte 61">
            <a:extLst>
              <a:ext uri="{FF2B5EF4-FFF2-40B4-BE49-F238E27FC236}">
                <a16:creationId xmlns:a16="http://schemas.microsoft.com/office/drawing/2014/main" id="{B62319F7-7CEF-FC45-ACCB-089A6AB8567E}"/>
              </a:ext>
            </a:extLst>
          </p:cNvPr>
          <p:cNvSpPr txBox="1"/>
          <p:nvPr/>
        </p:nvSpPr>
        <p:spPr>
          <a:xfrm>
            <a:off x="446573" y="7577053"/>
            <a:ext cx="3616884" cy="287294"/>
          </a:xfrm>
          <a:prstGeom prst="rect">
            <a:avLst/>
          </a:prstGeom>
          <a:noFill/>
        </p:spPr>
        <p:txBody>
          <a:bodyPr wrap="square" lIns="101636" tIns="50818" rIns="101636" bIns="50818" rtlCol="0">
            <a:spAutoFit/>
          </a:bodyPr>
          <a:lstStyle/>
          <a:p>
            <a:r>
              <a:rPr lang="fr-FR" sz="1200" dirty="0">
                <a:latin typeface="Set Fire to the Rain" panose="02000506000000020004" pitchFamily="2" charset="77"/>
                <a:sym typeface="Wingdings"/>
              </a:rPr>
              <a:t>Observe cette photo d’un bassin d’eau de mer. </a:t>
            </a:r>
            <a:endParaRPr lang="fr-FR" sz="1100" dirty="0">
              <a:latin typeface="Set Fire to the Rain" panose="02000506000000020004" pitchFamily="2" charset="77"/>
            </a:endParaRPr>
          </a:p>
        </p:txBody>
      </p:sp>
      <p:sp>
        <p:nvSpPr>
          <p:cNvPr id="63" name="Rectangle 62">
            <a:extLst>
              <a:ext uri="{FF2B5EF4-FFF2-40B4-BE49-F238E27FC236}">
                <a16:creationId xmlns:a16="http://schemas.microsoft.com/office/drawing/2014/main" id="{12E21DC5-0B8E-8745-9643-F18E6C392571}"/>
              </a:ext>
            </a:extLst>
          </p:cNvPr>
          <p:cNvSpPr/>
          <p:nvPr/>
        </p:nvSpPr>
        <p:spPr>
          <a:xfrm>
            <a:off x="144289" y="7872334"/>
            <a:ext cx="3758667" cy="2092881"/>
          </a:xfrm>
          <a:prstGeom prst="rect">
            <a:avLst/>
          </a:prstGeom>
        </p:spPr>
        <p:txBody>
          <a:bodyPr wrap="square">
            <a:spAutoFit/>
          </a:bodyPr>
          <a:lstStyle/>
          <a:p>
            <a:r>
              <a:rPr lang="fr-FR" sz="1000" u="sng" dirty="0">
                <a:latin typeface="Short Stack" panose="02010500040000000007" pitchFamily="2" charset="77"/>
              </a:rPr>
              <a:t>Questions</a:t>
            </a:r>
            <a:r>
              <a:rPr lang="fr-FR" sz="1000" dirty="0">
                <a:latin typeface="Short Stack" panose="02010500040000000007" pitchFamily="2" charset="77"/>
              </a:rPr>
              <a:t> :</a:t>
            </a:r>
          </a:p>
          <a:p>
            <a:endParaRPr lang="fr-FR" sz="1000" dirty="0">
              <a:latin typeface="Short Stack" panose="02010500040000000007" pitchFamily="2" charset="77"/>
            </a:endParaRPr>
          </a:p>
          <a:p>
            <a:r>
              <a:rPr lang="fr-FR" sz="1000" dirty="0">
                <a:latin typeface="Short Stack" panose="02010500040000000007" pitchFamily="2" charset="77"/>
              </a:rPr>
              <a:t>Que récolte le paludier ? ____________________</a:t>
            </a:r>
          </a:p>
          <a:p>
            <a:br>
              <a:rPr lang="fr-FR" sz="1000" dirty="0">
                <a:latin typeface="Short Stack" panose="02010500040000000007" pitchFamily="2" charset="77"/>
              </a:rPr>
            </a:br>
            <a:r>
              <a:rPr lang="fr-FR" sz="1000" dirty="0">
                <a:latin typeface="Short Stack" panose="02010500040000000007" pitchFamily="2" charset="77"/>
              </a:rPr>
              <a:t>Quelle technique utilise-t-il pour récolter le sel ?</a:t>
            </a:r>
          </a:p>
          <a:p>
            <a:endParaRPr lang="fr-FR" sz="1000" dirty="0">
              <a:latin typeface="Short Stack" panose="02010500040000000007" pitchFamily="2" charset="77"/>
            </a:endParaRPr>
          </a:p>
          <a:p>
            <a:r>
              <a:rPr lang="fr-FR" sz="1000" dirty="0">
                <a:latin typeface="Short Stack" panose="02010500040000000007" pitchFamily="2" charset="77"/>
              </a:rPr>
              <a:t> ___________________________________________</a:t>
            </a:r>
          </a:p>
          <a:p>
            <a:endParaRPr lang="fr-FR" sz="1000" dirty="0">
              <a:latin typeface="Short Stack" panose="02010500040000000007" pitchFamily="2" charset="77"/>
            </a:endParaRPr>
          </a:p>
          <a:p>
            <a:r>
              <a:rPr lang="fr-FR" sz="1000" dirty="0">
                <a:latin typeface="Short Stack" panose="02010500040000000007" pitchFamily="2" charset="77"/>
              </a:rPr>
              <a:t>Pourquoi la mer est-elle salée ? _______________</a:t>
            </a:r>
          </a:p>
          <a:p>
            <a:endParaRPr lang="fr-FR" sz="1000" dirty="0">
              <a:latin typeface="Short Stack" panose="02010500040000000007" pitchFamily="2" charset="77"/>
            </a:endParaRPr>
          </a:p>
          <a:p>
            <a:r>
              <a:rPr lang="fr-FR" sz="1000" dirty="0">
                <a:latin typeface="Short Stack" panose="02010500040000000007" pitchFamily="2" charset="77"/>
              </a:rPr>
              <a:t>____________________________________________</a:t>
            </a:r>
          </a:p>
          <a:p>
            <a:endParaRPr lang="fr-FR" sz="1000" dirty="0">
              <a:latin typeface="Short Stack" panose="02010500040000000007" pitchFamily="2" charset="77"/>
            </a:endParaRPr>
          </a:p>
          <a:p>
            <a:r>
              <a:rPr lang="fr-FR" sz="1000" dirty="0">
                <a:latin typeface="Short Stack" panose="02010500040000000007" pitchFamily="2" charset="77"/>
              </a:rPr>
              <a:t>____________________________________________</a:t>
            </a:r>
          </a:p>
        </p:txBody>
      </p:sp>
      <p:pic>
        <p:nvPicPr>
          <p:cNvPr id="64" name="Image 63">
            <a:extLst>
              <a:ext uri="{FF2B5EF4-FFF2-40B4-BE49-F238E27FC236}">
                <a16:creationId xmlns:a16="http://schemas.microsoft.com/office/drawing/2014/main" id="{62D84B9F-44BE-EF4F-8C72-861E89F1416B}"/>
              </a:ext>
            </a:extLst>
          </p:cNvPr>
          <p:cNvPicPr>
            <a:picLocks noChangeAspect="1"/>
          </p:cNvPicPr>
          <p:nvPr/>
        </p:nvPicPr>
        <p:blipFill>
          <a:blip r:embed="rId6"/>
          <a:stretch>
            <a:fillRect/>
          </a:stretch>
        </p:blipFill>
        <p:spPr>
          <a:xfrm>
            <a:off x="4112774" y="7617480"/>
            <a:ext cx="2866128" cy="1969864"/>
          </a:xfrm>
          <a:prstGeom prst="rect">
            <a:avLst/>
          </a:prstGeom>
        </p:spPr>
      </p:pic>
      <p:sp>
        <p:nvSpPr>
          <p:cNvPr id="66" name="ZoneTexte 65">
            <a:extLst>
              <a:ext uri="{FF2B5EF4-FFF2-40B4-BE49-F238E27FC236}">
                <a16:creationId xmlns:a16="http://schemas.microsoft.com/office/drawing/2014/main" id="{2D01CBDF-6F63-4540-9E0E-D135628F926E}"/>
              </a:ext>
            </a:extLst>
          </p:cNvPr>
          <p:cNvSpPr txBox="1"/>
          <p:nvPr/>
        </p:nvSpPr>
        <p:spPr>
          <a:xfrm>
            <a:off x="144289" y="7524750"/>
            <a:ext cx="419406" cy="338554"/>
          </a:xfrm>
          <a:prstGeom prst="rect">
            <a:avLst/>
          </a:prstGeom>
          <a:noFill/>
        </p:spPr>
        <p:txBody>
          <a:bodyPr wrap="square" rtlCol="0">
            <a:spAutoFit/>
          </a:bodyPr>
          <a:lstStyle/>
          <a:p>
            <a:pPr algn="ctr"/>
            <a:r>
              <a:rPr lang="fr-FR" sz="1600" dirty="0">
                <a:solidFill>
                  <a:schemeClr val="bg1"/>
                </a:solidFill>
              </a:rPr>
              <a:t>11</a:t>
            </a:r>
          </a:p>
        </p:txBody>
      </p:sp>
      <p:sp>
        <p:nvSpPr>
          <p:cNvPr id="6" name="Rectangle : coins arrondis 5">
            <a:extLst>
              <a:ext uri="{FF2B5EF4-FFF2-40B4-BE49-F238E27FC236}">
                <a16:creationId xmlns:a16="http://schemas.microsoft.com/office/drawing/2014/main" id="{E7E3A552-893B-0946-963A-07C7004DB9B7}"/>
              </a:ext>
            </a:extLst>
          </p:cNvPr>
          <p:cNvSpPr/>
          <p:nvPr/>
        </p:nvSpPr>
        <p:spPr>
          <a:xfrm>
            <a:off x="222505" y="1336027"/>
            <a:ext cx="3378168" cy="2448272"/>
          </a:xfrm>
          <a:custGeom>
            <a:avLst/>
            <a:gdLst>
              <a:gd name="connsiteX0" fmla="*/ 0 w 3378168"/>
              <a:gd name="connsiteY0" fmla="*/ 293744 h 2448272"/>
              <a:gd name="connsiteX1" fmla="*/ 293744 w 3378168"/>
              <a:gd name="connsiteY1" fmla="*/ 0 h 2448272"/>
              <a:gd name="connsiteX2" fmla="*/ 851880 w 3378168"/>
              <a:gd name="connsiteY2" fmla="*/ 0 h 2448272"/>
              <a:gd name="connsiteX3" fmla="*/ 1354202 w 3378168"/>
              <a:gd name="connsiteY3" fmla="*/ 0 h 2448272"/>
              <a:gd name="connsiteX4" fmla="*/ 1940245 w 3378168"/>
              <a:gd name="connsiteY4" fmla="*/ 0 h 2448272"/>
              <a:gd name="connsiteX5" fmla="*/ 2442568 w 3378168"/>
              <a:gd name="connsiteY5" fmla="*/ 0 h 2448272"/>
              <a:gd name="connsiteX6" fmla="*/ 3084424 w 3378168"/>
              <a:gd name="connsiteY6" fmla="*/ 0 h 2448272"/>
              <a:gd name="connsiteX7" fmla="*/ 3378168 w 3378168"/>
              <a:gd name="connsiteY7" fmla="*/ 293744 h 2448272"/>
              <a:gd name="connsiteX8" fmla="*/ 3378168 w 3378168"/>
              <a:gd name="connsiteY8" fmla="*/ 777548 h 2448272"/>
              <a:gd name="connsiteX9" fmla="*/ 3378168 w 3378168"/>
              <a:gd name="connsiteY9" fmla="*/ 1186920 h 2448272"/>
              <a:gd name="connsiteX10" fmla="*/ 3378168 w 3378168"/>
              <a:gd name="connsiteY10" fmla="*/ 1614901 h 2448272"/>
              <a:gd name="connsiteX11" fmla="*/ 3378168 w 3378168"/>
              <a:gd name="connsiteY11" fmla="*/ 2154528 h 2448272"/>
              <a:gd name="connsiteX12" fmla="*/ 3084424 w 3378168"/>
              <a:gd name="connsiteY12" fmla="*/ 2448272 h 2448272"/>
              <a:gd name="connsiteX13" fmla="*/ 2582102 w 3378168"/>
              <a:gd name="connsiteY13" fmla="*/ 2448272 h 2448272"/>
              <a:gd name="connsiteX14" fmla="*/ 2051872 w 3378168"/>
              <a:gd name="connsiteY14" fmla="*/ 2448272 h 2448272"/>
              <a:gd name="connsiteX15" fmla="*/ 1493736 w 3378168"/>
              <a:gd name="connsiteY15" fmla="*/ 2448272 h 2448272"/>
              <a:gd name="connsiteX16" fmla="*/ 991414 w 3378168"/>
              <a:gd name="connsiteY16" fmla="*/ 2448272 h 2448272"/>
              <a:gd name="connsiteX17" fmla="*/ 293744 w 3378168"/>
              <a:gd name="connsiteY17" fmla="*/ 2448272 h 2448272"/>
              <a:gd name="connsiteX18" fmla="*/ 0 w 3378168"/>
              <a:gd name="connsiteY18" fmla="*/ 2154528 h 2448272"/>
              <a:gd name="connsiteX19" fmla="*/ 0 w 3378168"/>
              <a:gd name="connsiteY19" fmla="*/ 1745156 h 2448272"/>
              <a:gd name="connsiteX20" fmla="*/ 0 w 3378168"/>
              <a:gd name="connsiteY20" fmla="*/ 1298567 h 2448272"/>
              <a:gd name="connsiteX21" fmla="*/ 0 w 3378168"/>
              <a:gd name="connsiteY21" fmla="*/ 814764 h 2448272"/>
              <a:gd name="connsiteX22" fmla="*/ 0 w 3378168"/>
              <a:gd name="connsiteY22" fmla="*/ 293744 h 24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78168" h="2448272" fill="none" extrusionOk="0">
                <a:moveTo>
                  <a:pt x="0" y="293744"/>
                </a:moveTo>
                <a:cubicBezTo>
                  <a:pt x="-12984" y="130779"/>
                  <a:pt x="151531" y="17233"/>
                  <a:pt x="293744" y="0"/>
                </a:cubicBezTo>
                <a:cubicBezTo>
                  <a:pt x="435238" y="-48188"/>
                  <a:pt x="690031" y="7780"/>
                  <a:pt x="851880" y="0"/>
                </a:cubicBezTo>
                <a:cubicBezTo>
                  <a:pt x="1013729" y="-7780"/>
                  <a:pt x="1221552" y="37194"/>
                  <a:pt x="1354202" y="0"/>
                </a:cubicBezTo>
                <a:cubicBezTo>
                  <a:pt x="1486852" y="-37194"/>
                  <a:pt x="1805788" y="27424"/>
                  <a:pt x="1940245" y="0"/>
                </a:cubicBezTo>
                <a:cubicBezTo>
                  <a:pt x="2074702" y="-27424"/>
                  <a:pt x="2280788" y="39498"/>
                  <a:pt x="2442568" y="0"/>
                </a:cubicBezTo>
                <a:cubicBezTo>
                  <a:pt x="2604348" y="-39498"/>
                  <a:pt x="2931812" y="49547"/>
                  <a:pt x="3084424" y="0"/>
                </a:cubicBezTo>
                <a:cubicBezTo>
                  <a:pt x="3216797" y="30223"/>
                  <a:pt x="3371602" y="145566"/>
                  <a:pt x="3378168" y="293744"/>
                </a:cubicBezTo>
                <a:cubicBezTo>
                  <a:pt x="3408584" y="403094"/>
                  <a:pt x="3336128" y="618160"/>
                  <a:pt x="3378168" y="777548"/>
                </a:cubicBezTo>
                <a:cubicBezTo>
                  <a:pt x="3420208" y="936936"/>
                  <a:pt x="3370867" y="1010161"/>
                  <a:pt x="3378168" y="1186920"/>
                </a:cubicBezTo>
                <a:cubicBezTo>
                  <a:pt x="3385469" y="1363679"/>
                  <a:pt x="3352800" y="1477078"/>
                  <a:pt x="3378168" y="1614901"/>
                </a:cubicBezTo>
                <a:cubicBezTo>
                  <a:pt x="3403536" y="1752724"/>
                  <a:pt x="3324220" y="1983828"/>
                  <a:pt x="3378168" y="2154528"/>
                </a:cubicBezTo>
                <a:cubicBezTo>
                  <a:pt x="3419432" y="2305836"/>
                  <a:pt x="3243077" y="2473052"/>
                  <a:pt x="3084424" y="2448272"/>
                </a:cubicBezTo>
                <a:cubicBezTo>
                  <a:pt x="2909746" y="2464882"/>
                  <a:pt x="2816854" y="2424593"/>
                  <a:pt x="2582102" y="2448272"/>
                </a:cubicBezTo>
                <a:cubicBezTo>
                  <a:pt x="2347350" y="2471951"/>
                  <a:pt x="2192311" y="2424280"/>
                  <a:pt x="2051872" y="2448272"/>
                </a:cubicBezTo>
                <a:cubicBezTo>
                  <a:pt x="1911433" y="2472264"/>
                  <a:pt x="1677985" y="2430313"/>
                  <a:pt x="1493736" y="2448272"/>
                </a:cubicBezTo>
                <a:cubicBezTo>
                  <a:pt x="1309487" y="2466231"/>
                  <a:pt x="1144587" y="2421075"/>
                  <a:pt x="991414" y="2448272"/>
                </a:cubicBezTo>
                <a:cubicBezTo>
                  <a:pt x="838241" y="2475469"/>
                  <a:pt x="491090" y="2403572"/>
                  <a:pt x="293744" y="2448272"/>
                </a:cubicBezTo>
                <a:cubicBezTo>
                  <a:pt x="123907" y="2434684"/>
                  <a:pt x="-9471" y="2321160"/>
                  <a:pt x="0" y="2154528"/>
                </a:cubicBezTo>
                <a:cubicBezTo>
                  <a:pt x="-47884" y="2042428"/>
                  <a:pt x="35651" y="1851857"/>
                  <a:pt x="0" y="1745156"/>
                </a:cubicBezTo>
                <a:cubicBezTo>
                  <a:pt x="-35651" y="1638455"/>
                  <a:pt x="51372" y="1399384"/>
                  <a:pt x="0" y="1298567"/>
                </a:cubicBezTo>
                <a:cubicBezTo>
                  <a:pt x="-51372" y="1197750"/>
                  <a:pt x="28158" y="950809"/>
                  <a:pt x="0" y="814764"/>
                </a:cubicBezTo>
                <a:cubicBezTo>
                  <a:pt x="-28158" y="678719"/>
                  <a:pt x="47560" y="442647"/>
                  <a:pt x="0" y="293744"/>
                </a:cubicBezTo>
                <a:close/>
              </a:path>
              <a:path w="3378168" h="2448272" stroke="0" extrusionOk="0">
                <a:moveTo>
                  <a:pt x="0" y="293744"/>
                </a:moveTo>
                <a:cubicBezTo>
                  <a:pt x="-15732" y="121810"/>
                  <a:pt x="97257" y="12857"/>
                  <a:pt x="293744" y="0"/>
                </a:cubicBezTo>
                <a:cubicBezTo>
                  <a:pt x="575882" y="-50735"/>
                  <a:pt x="763246" y="52403"/>
                  <a:pt x="907694" y="0"/>
                </a:cubicBezTo>
                <a:cubicBezTo>
                  <a:pt x="1052142" y="-52403"/>
                  <a:pt x="1267692" y="25568"/>
                  <a:pt x="1437923" y="0"/>
                </a:cubicBezTo>
                <a:cubicBezTo>
                  <a:pt x="1608154" y="-25568"/>
                  <a:pt x="1830065" y="50452"/>
                  <a:pt x="1940245" y="0"/>
                </a:cubicBezTo>
                <a:cubicBezTo>
                  <a:pt x="2050425" y="-50452"/>
                  <a:pt x="2407345" y="40247"/>
                  <a:pt x="2526288" y="0"/>
                </a:cubicBezTo>
                <a:cubicBezTo>
                  <a:pt x="2645231" y="-40247"/>
                  <a:pt x="2808116" y="30877"/>
                  <a:pt x="3084424" y="0"/>
                </a:cubicBezTo>
                <a:cubicBezTo>
                  <a:pt x="3253493" y="-11130"/>
                  <a:pt x="3343084" y="162345"/>
                  <a:pt x="3378168" y="293744"/>
                </a:cubicBezTo>
                <a:cubicBezTo>
                  <a:pt x="3425519" y="428408"/>
                  <a:pt x="3356028" y="581295"/>
                  <a:pt x="3378168" y="758940"/>
                </a:cubicBezTo>
                <a:cubicBezTo>
                  <a:pt x="3400308" y="936585"/>
                  <a:pt x="3368391" y="1008577"/>
                  <a:pt x="3378168" y="1168312"/>
                </a:cubicBezTo>
                <a:cubicBezTo>
                  <a:pt x="3387945" y="1328047"/>
                  <a:pt x="3353478" y="1486836"/>
                  <a:pt x="3378168" y="1633508"/>
                </a:cubicBezTo>
                <a:cubicBezTo>
                  <a:pt x="3402858" y="1780180"/>
                  <a:pt x="3333022" y="1931930"/>
                  <a:pt x="3378168" y="2154528"/>
                </a:cubicBezTo>
                <a:cubicBezTo>
                  <a:pt x="3404402" y="2290834"/>
                  <a:pt x="3280375" y="2426528"/>
                  <a:pt x="3084424" y="2448272"/>
                </a:cubicBezTo>
                <a:cubicBezTo>
                  <a:pt x="2831570" y="2466063"/>
                  <a:pt x="2680144" y="2411177"/>
                  <a:pt x="2526288" y="2448272"/>
                </a:cubicBezTo>
                <a:cubicBezTo>
                  <a:pt x="2372432" y="2485367"/>
                  <a:pt x="2184096" y="2392641"/>
                  <a:pt x="2023966" y="2448272"/>
                </a:cubicBezTo>
                <a:cubicBezTo>
                  <a:pt x="1863836" y="2503903"/>
                  <a:pt x="1729447" y="2401359"/>
                  <a:pt x="1465830" y="2448272"/>
                </a:cubicBezTo>
                <a:cubicBezTo>
                  <a:pt x="1202213" y="2495185"/>
                  <a:pt x="1077159" y="2413440"/>
                  <a:pt x="851880" y="2448272"/>
                </a:cubicBezTo>
                <a:cubicBezTo>
                  <a:pt x="626601" y="2483104"/>
                  <a:pt x="514560" y="2446718"/>
                  <a:pt x="293744" y="2448272"/>
                </a:cubicBezTo>
                <a:cubicBezTo>
                  <a:pt x="125596" y="2458853"/>
                  <a:pt x="13684" y="2326926"/>
                  <a:pt x="0" y="2154528"/>
                </a:cubicBezTo>
                <a:cubicBezTo>
                  <a:pt x="-17973" y="1972379"/>
                  <a:pt x="43623" y="1919907"/>
                  <a:pt x="0" y="1726548"/>
                </a:cubicBezTo>
                <a:cubicBezTo>
                  <a:pt x="-43623" y="1533189"/>
                  <a:pt x="32807" y="1492020"/>
                  <a:pt x="0" y="1261352"/>
                </a:cubicBezTo>
                <a:cubicBezTo>
                  <a:pt x="-32807" y="1030684"/>
                  <a:pt x="12999" y="1034722"/>
                  <a:pt x="0" y="833371"/>
                </a:cubicBezTo>
                <a:cubicBezTo>
                  <a:pt x="-12999" y="632020"/>
                  <a:pt x="29243" y="516805"/>
                  <a:pt x="0" y="293744"/>
                </a:cubicBezTo>
                <a:close/>
              </a:path>
            </a:pathLst>
          </a:custGeom>
          <a:solidFill>
            <a:schemeClr val="bg1"/>
          </a:solidFill>
          <a:ln>
            <a:solidFill>
              <a:schemeClr val="accent5">
                <a:lumMod val="75000"/>
              </a:schemeClr>
            </a:solidFill>
            <a:extLst>
              <a:ext uri="{C807C97D-BFC1-408E-A445-0C87EB9F89A2}">
                <ask:lineSketchStyleProps xmlns:ask="http://schemas.microsoft.com/office/drawing/2018/sketchyshapes" sd="1219033472">
                  <a:prstGeom prst="roundRect">
                    <a:avLst>
                      <a:gd name="adj" fmla="val 11998"/>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 coins arrondis 66">
            <a:extLst>
              <a:ext uri="{FF2B5EF4-FFF2-40B4-BE49-F238E27FC236}">
                <a16:creationId xmlns:a16="http://schemas.microsoft.com/office/drawing/2014/main" id="{2ECB77F8-96DC-D14F-9643-D9F01CBD95D7}"/>
              </a:ext>
            </a:extLst>
          </p:cNvPr>
          <p:cNvSpPr/>
          <p:nvPr/>
        </p:nvSpPr>
        <p:spPr>
          <a:xfrm>
            <a:off x="3822905" y="1336027"/>
            <a:ext cx="3378168" cy="2448272"/>
          </a:xfrm>
          <a:custGeom>
            <a:avLst/>
            <a:gdLst>
              <a:gd name="connsiteX0" fmla="*/ 0 w 3378168"/>
              <a:gd name="connsiteY0" fmla="*/ 293744 h 2448272"/>
              <a:gd name="connsiteX1" fmla="*/ 293744 w 3378168"/>
              <a:gd name="connsiteY1" fmla="*/ 0 h 2448272"/>
              <a:gd name="connsiteX2" fmla="*/ 851880 w 3378168"/>
              <a:gd name="connsiteY2" fmla="*/ 0 h 2448272"/>
              <a:gd name="connsiteX3" fmla="*/ 1354202 w 3378168"/>
              <a:gd name="connsiteY3" fmla="*/ 0 h 2448272"/>
              <a:gd name="connsiteX4" fmla="*/ 1940245 w 3378168"/>
              <a:gd name="connsiteY4" fmla="*/ 0 h 2448272"/>
              <a:gd name="connsiteX5" fmla="*/ 2442568 w 3378168"/>
              <a:gd name="connsiteY5" fmla="*/ 0 h 2448272"/>
              <a:gd name="connsiteX6" fmla="*/ 3084424 w 3378168"/>
              <a:gd name="connsiteY6" fmla="*/ 0 h 2448272"/>
              <a:gd name="connsiteX7" fmla="*/ 3378168 w 3378168"/>
              <a:gd name="connsiteY7" fmla="*/ 293744 h 2448272"/>
              <a:gd name="connsiteX8" fmla="*/ 3378168 w 3378168"/>
              <a:gd name="connsiteY8" fmla="*/ 777548 h 2448272"/>
              <a:gd name="connsiteX9" fmla="*/ 3378168 w 3378168"/>
              <a:gd name="connsiteY9" fmla="*/ 1186920 h 2448272"/>
              <a:gd name="connsiteX10" fmla="*/ 3378168 w 3378168"/>
              <a:gd name="connsiteY10" fmla="*/ 1614901 h 2448272"/>
              <a:gd name="connsiteX11" fmla="*/ 3378168 w 3378168"/>
              <a:gd name="connsiteY11" fmla="*/ 2154528 h 2448272"/>
              <a:gd name="connsiteX12" fmla="*/ 3084424 w 3378168"/>
              <a:gd name="connsiteY12" fmla="*/ 2448272 h 2448272"/>
              <a:gd name="connsiteX13" fmla="*/ 2582102 w 3378168"/>
              <a:gd name="connsiteY13" fmla="*/ 2448272 h 2448272"/>
              <a:gd name="connsiteX14" fmla="*/ 2051872 w 3378168"/>
              <a:gd name="connsiteY14" fmla="*/ 2448272 h 2448272"/>
              <a:gd name="connsiteX15" fmla="*/ 1493736 w 3378168"/>
              <a:gd name="connsiteY15" fmla="*/ 2448272 h 2448272"/>
              <a:gd name="connsiteX16" fmla="*/ 991414 w 3378168"/>
              <a:gd name="connsiteY16" fmla="*/ 2448272 h 2448272"/>
              <a:gd name="connsiteX17" fmla="*/ 293744 w 3378168"/>
              <a:gd name="connsiteY17" fmla="*/ 2448272 h 2448272"/>
              <a:gd name="connsiteX18" fmla="*/ 0 w 3378168"/>
              <a:gd name="connsiteY18" fmla="*/ 2154528 h 2448272"/>
              <a:gd name="connsiteX19" fmla="*/ 0 w 3378168"/>
              <a:gd name="connsiteY19" fmla="*/ 1745156 h 2448272"/>
              <a:gd name="connsiteX20" fmla="*/ 0 w 3378168"/>
              <a:gd name="connsiteY20" fmla="*/ 1298567 h 2448272"/>
              <a:gd name="connsiteX21" fmla="*/ 0 w 3378168"/>
              <a:gd name="connsiteY21" fmla="*/ 814764 h 2448272"/>
              <a:gd name="connsiteX22" fmla="*/ 0 w 3378168"/>
              <a:gd name="connsiteY22" fmla="*/ 293744 h 244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78168" h="2448272" fill="none" extrusionOk="0">
                <a:moveTo>
                  <a:pt x="0" y="293744"/>
                </a:moveTo>
                <a:cubicBezTo>
                  <a:pt x="-12984" y="130779"/>
                  <a:pt x="151531" y="17233"/>
                  <a:pt x="293744" y="0"/>
                </a:cubicBezTo>
                <a:cubicBezTo>
                  <a:pt x="435238" y="-48188"/>
                  <a:pt x="690031" y="7780"/>
                  <a:pt x="851880" y="0"/>
                </a:cubicBezTo>
                <a:cubicBezTo>
                  <a:pt x="1013729" y="-7780"/>
                  <a:pt x="1221552" y="37194"/>
                  <a:pt x="1354202" y="0"/>
                </a:cubicBezTo>
                <a:cubicBezTo>
                  <a:pt x="1486852" y="-37194"/>
                  <a:pt x="1805788" y="27424"/>
                  <a:pt x="1940245" y="0"/>
                </a:cubicBezTo>
                <a:cubicBezTo>
                  <a:pt x="2074702" y="-27424"/>
                  <a:pt x="2280788" y="39498"/>
                  <a:pt x="2442568" y="0"/>
                </a:cubicBezTo>
                <a:cubicBezTo>
                  <a:pt x="2604348" y="-39498"/>
                  <a:pt x="2931812" y="49547"/>
                  <a:pt x="3084424" y="0"/>
                </a:cubicBezTo>
                <a:cubicBezTo>
                  <a:pt x="3216797" y="30223"/>
                  <a:pt x="3371602" y="145566"/>
                  <a:pt x="3378168" y="293744"/>
                </a:cubicBezTo>
                <a:cubicBezTo>
                  <a:pt x="3408584" y="403094"/>
                  <a:pt x="3336128" y="618160"/>
                  <a:pt x="3378168" y="777548"/>
                </a:cubicBezTo>
                <a:cubicBezTo>
                  <a:pt x="3420208" y="936936"/>
                  <a:pt x="3370867" y="1010161"/>
                  <a:pt x="3378168" y="1186920"/>
                </a:cubicBezTo>
                <a:cubicBezTo>
                  <a:pt x="3385469" y="1363679"/>
                  <a:pt x="3352800" y="1477078"/>
                  <a:pt x="3378168" y="1614901"/>
                </a:cubicBezTo>
                <a:cubicBezTo>
                  <a:pt x="3403536" y="1752724"/>
                  <a:pt x="3324220" y="1983828"/>
                  <a:pt x="3378168" y="2154528"/>
                </a:cubicBezTo>
                <a:cubicBezTo>
                  <a:pt x="3419432" y="2305836"/>
                  <a:pt x="3243077" y="2473052"/>
                  <a:pt x="3084424" y="2448272"/>
                </a:cubicBezTo>
                <a:cubicBezTo>
                  <a:pt x="2909746" y="2464882"/>
                  <a:pt x="2816854" y="2424593"/>
                  <a:pt x="2582102" y="2448272"/>
                </a:cubicBezTo>
                <a:cubicBezTo>
                  <a:pt x="2347350" y="2471951"/>
                  <a:pt x="2192311" y="2424280"/>
                  <a:pt x="2051872" y="2448272"/>
                </a:cubicBezTo>
                <a:cubicBezTo>
                  <a:pt x="1911433" y="2472264"/>
                  <a:pt x="1677985" y="2430313"/>
                  <a:pt x="1493736" y="2448272"/>
                </a:cubicBezTo>
                <a:cubicBezTo>
                  <a:pt x="1309487" y="2466231"/>
                  <a:pt x="1144587" y="2421075"/>
                  <a:pt x="991414" y="2448272"/>
                </a:cubicBezTo>
                <a:cubicBezTo>
                  <a:pt x="838241" y="2475469"/>
                  <a:pt x="491090" y="2403572"/>
                  <a:pt x="293744" y="2448272"/>
                </a:cubicBezTo>
                <a:cubicBezTo>
                  <a:pt x="123907" y="2434684"/>
                  <a:pt x="-9471" y="2321160"/>
                  <a:pt x="0" y="2154528"/>
                </a:cubicBezTo>
                <a:cubicBezTo>
                  <a:pt x="-47884" y="2042428"/>
                  <a:pt x="35651" y="1851857"/>
                  <a:pt x="0" y="1745156"/>
                </a:cubicBezTo>
                <a:cubicBezTo>
                  <a:pt x="-35651" y="1638455"/>
                  <a:pt x="51372" y="1399384"/>
                  <a:pt x="0" y="1298567"/>
                </a:cubicBezTo>
                <a:cubicBezTo>
                  <a:pt x="-51372" y="1197750"/>
                  <a:pt x="28158" y="950809"/>
                  <a:pt x="0" y="814764"/>
                </a:cubicBezTo>
                <a:cubicBezTo>
                  <a:pt x="-28158" y="678719"/>
                  <a:pt x="47560" y="442647"/>
                  <a:pt x="0" y="293744"/>
                </a:cubicBezTo>
                <a:close/>
              </a:path>
              <a:path w="3378168" h="2448272" stroke="0" extrusionOk="0">
                <a:moveTo>
                  <a:pt x="0" y="293744"/>
                </a:moveTo>
                <a:cubicBezTo>
                  <a:pt x="-15732" y="121810"/>
                  <a:pt x="97257" y="12857"/>
                  <a:pt x="293744" y="0"/>
                </a:cubicBezTo>
                <a:cubicBezTo>
                  <a:pt x="575882" y="-50735"/>
                  <a:pt x="763246" y="52403"/>
                  <a:pt x="907694" y="0"/>
                </a:cubicBezTo>
                <a:cubicBezTo>
                  <a:pt x="1052142" y="-52403"/>
                  <a:pt x="1267692" y="25568"/>
                  <a:pt x="1437923" y="0"/>
                </a:cubicBezTo>
                <a:cubicBezTo>
                  <a:pt x="1608154" y="-25568"/>
                  <a:pt x="1830065" y="50452"/>
                  <a:pt x="1940245" y="0"/>
                </a:cubicBezTo>
                <a:cubicBezTo>
                  <a:pt x="2050425" y="-50452"/>
                  <a:pt x="2407345" y="40247"/>
                  <a:pt x="2526288" y="0"/>
                </a:cubicBezTo>
                <a:cubicBezTo>
                  <a:pt x="2645231" y="-40247"/>
                  <a:pt x="2808116" y="30877"/>
                  <a:pt x="3084424" y="0"/>
                </a:cubicBezTo>
                <a:cubicBezTo>
                  <a:pt x="3253493" y="-11130"/>
                  <a:pt x="3343084" y="162345"/>
                  <a:pt x="3378168" y="293744"/>
                </a:cubicBezTo>
                <a:cubicBezTo>
                  <a:pt x="3425519" y="428408"/>
                  <a:pt x="3356028" y="581295"/>
                  <a:pt x="3378168" y="758940"/>
                </a:cubicBezTo>
                <a:cubicBezTo>
                  <a:pt x="3400308" y="936585"/>
                  <a:pt x="3368391" y="1008577"/>
                  <a:pt x="3378168" y="1168312"/>
                </a:cubicBezTo>
                <a:cubicBezTo>
                  <a:pt x="3387945" y="1328047"/>
                  <a:pt x="3353478" y="1486836"/>
                  <a:pt x="3378168" y="1633508"/>
                </a:cubicBezTo>
                <a:cubicBezTo>
                  <a:pt x="3402858" y="1780180"/>
                  <a:pt x="3333022" y="1931930"/>
                  <a:pt x="3378168" y="2154528"/>
                </a:cubicBezTo>
                <a:cubicBezTo>
                  <a:pt x="3404402" y="2290834"/>
                  <a:pt x="3280375" y="2426528"/>
                  <a:pt x="3084424" y="2448272"/>
                </a:cubicBezTo>
                <a:cubicBezTo>
                  <a:pt x="2831570" y="2466063"/>
                  <a:pt x="2680144" y="2411177"/>
                  <a:pt x="2526288" y="2448272"/>
                </a:cubicBezTo>
                <a:cubicBezTo>
                  <a:pt x="2372432" y="2485367"/>
                  <a:pt x="2184096" y="2392641"/>
                  <a:pt x="2023966" y="2448272"/>
                </a:cubicBezTo>
                <a:cubicBezTo>
                  <a:pt x="1863836" y="2503903"/>
                  <a:pt x="1729447" y="2401359"/>
                  <a:pt x="1465830" y="2448272"/>
                </a:cubicBezTo>
                <a:cubicBezTo>
                  <a:pt x="1202213" y="2495185"/>
                  <a:pt x="1077159" y="2413440"/>
                  <a:pt x="851880" y="2448272"/>
                </a:cubicBezTo>
                <a:cubicBezTo>
                  <a:pt x="626601" y="2483104"/>
                  <a:pt x="514560" y="2446718"/>
                  <a:pt x="293744" y="2448272"/>
                </a:cubicBezTo>
                <a:cubicBezTo>
                  <a:pt x="125596" y="2458853"/>
                  <a:pt x="13684" y="2326926"/>
                  <a:pt x="0" y="2154528"/>
                </a:cubicBezTo>
                <a:cubicBezTo>
                  <a:pt x="-17973" y="1972379"/>
                  <a:pt x="43623" y="1919907"/>
                  <a:pt x="0" y="1726548"/>
                </a:cubicBezTo>
                <a:cubicBezTo>
                  <a:pt x="-43623" y="1533189"/>
                  <a:pt x="32807" y="1492020"/>
                  <a:pt x="0" y="1261352"/>
                </a:cubicBezTo>
                <a:cubicBezTo>
                  <a:pt x="-32807" y="1030684"/>
                  <a:pt x="12999" y="1034722"/>
                  <a:pt x="0" y="833371"/>
                </a:cubicBezTo>
                <a:cubicBezTo>
                  <a:pt x="-12999" y="632020"/>
                  <a:pt x="29243" y="516805"/>
                  <a:pt x="0" y="293744"/>
                </a:cubicBezTo>
                <a:close/>
              </a:path>
            </a:pathLst>
          </a:custGeom>
          <a:solidFill>
            <a:schemeClr val="bg1"/>
          </a:solidFill>
          <a:ln>
            <a:solidFill>
              <a:schemeClr val="accent5">
                <a:lumMod val="75000"/>
              </a:schemeClr>
            </a:solidFill>
            <a:extLst>
              <a:ext uri="{C807C97D-BFC1-408E-A445-0C87EB9F89A2}">
                <ask:lineSketchStyleProps xmlns:ask="http://schemas.microsoft.com/office/drawing/2018/sketchyshapes" sd="1219033472">
                  <a:prstGeom prst="roundRect">
                    <a:avLst>
                      <a:gd name="adj" fmla="val 11998"/>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BD8E0257-893D-A84F-950D-14413A3B9F2E}"/>
              </a:ext>
            </a:extLst>
          </p:cNvPr>
          <p:cNvSpPr txBox="1"/>
          <p:nvPr/>
        </p:nvSpPr>
        <p:spPr>
          <a:xfrm>
            <a:off x="576346" y="1386907"/>
            <a:ext cx="2670486" cy="246221"/>
          </a:xfrm>
          <a:prstGeom prst="rect">
            <a:avLst/>
          </a:prstGeom>
          <a:noFill/>
        </p:spPr>
        <p:txBody>
          <a:bodyPr wrap="square" rtlCol="0">
            <a:spAutoFit/>
          </a:bodyPr>
          <a:lstStyle/>
          <a:p>
            <a:pPr algn="ctr"/>
            <a:r>
              <a:rPr lang="fr-FR" sz="1000" dirty="0">
                <a:latin typeface="Short Stack" panose="02010500040000000007" pitchFamily="2" charset="77"/>
              </a:rPr>
              <a:t>Séparation du sel et de l’eau</a:t>
            </a:r>
          </a:p>
        </p:txBody>
      </p:sp>
      <p:sp>
        <p:nvSpPr>
          <p:cNvPr id="68" name="ZoneTexte 67">
            <a:extLst>
              <a:ext uri="{FF2B5EF4-FFF2-40B4-BE49-F238E27FC236}">
                <a16:creationId xmlns:a16="http://schemas.microsoft.com/office/drawing/2014/main" id="{7C844BD6-207D-844D-B6A5-EE985D830FF3}"/>
              </a:ext>
            </a:extLst>
          </p:cNvPr>
          <p:cNvSpPr txBox="1"/>
          <p:nvPr/>
        </p:nvSpPr>
        <p:spPr>
          <a:xfrm>
            <a:off x="4173956" y="1374289"/>
            <a:ext cx="2670486" cy="246221"/>
          </a:xfrm>
          <a:prstGeom prst="rect">
            <a:avLst/>
          </a:prstGeom>
          <a:noFill/>
        </p:spPr>
        <p:txBody>
          <a:bodyPr wrap="square" rtlCol="0">
            <a:spAutoFit/>
          </a:bodyPr>
          <a:lstStyle/>
          <a:p>
            <a:pPr algn="ctr"/>
            <a:r>
              <a:rPr lang="fr-FR" sz="1000" dirty="0">
                <a:latin typeface="Short Stack" panose="02010500040000000007" pitchFamily="2" charset="77"/>
              </a:rPr>
              <a:t>Séparation du poivre et de l’eau</a:t>
            </a:r>
          </a:p>
        </p:txBody>
      </p:sp>
      <p:sp>
        <p:nvSpPr>
          <p:cNvPr id="69" name="ZoneTexte 68">
            <a:extLst>
              <a:ext uri="{FF2B5EF4-FFF2-40B4-BE49-F238E27FC236}">
                <a16:creationId xmlns:a16="http://schemas.microsoft.com/office/drawing/2014/main" id="{47BE47C3-BF70-AE4A-9610-CD329DD41D9D}"/>
              </a:ext>
            </a:extLst>
          </p:cNvPr>
          <p:cNvSpPr txBox="1"/>
          <p:nvPr/>
        </p:nvSpPr>
        <p:spPr>
          <a:xfrm>
            <a:off x="437875" y="963268"/>
            <a:ext cx="3954886" cy="287294"/>
          </a:xfrm>
          <a:prstGeom prst="rect">
            <a:avLst/>
          </a:prstGeom>
          <a:noFill/>
        </p:spPr>
        <p:txBody>
          <a:bodyPr wrap="square" lIns="101636" tIns="50818" rIns="101636" bIns="50818" rtlCol="0">
            <a:spAutoFit/>
          </a:bodyPr>
          <a:lstStyle/>
          <a:p>
            <a:r>
              <a:rPr lang="fr-FR" sz="1200" dirty="0">
                <a:latin typeface="Set Fire to the Rain" panose="02000506000000020004" pitchFamily="2" charset="77"/>
                <a:sym typeface="Wingdings"/>
              </a:rPr>
              <a:t>Réalise les expériences et dessine ce que tu as fait</a:t>
            </a:r>
            <a:endParaRPr lang="fr-FR" sz="1100" dirty="0">
              <a:latin typeface="Set Fire to the Rain" panose="02000506000000020004" pitchFamily="2" charset="77"/>
            </a:endParaRPr>
          </a:p>
        </p:txBody>
      </p:sp>
      <p:sp>
        <p:nvSpPr>
          <p:cNvPr id="70" name="Ellipse 69">
            <a:extLst>
              <a:ext uri="{FF2B5EF4-FFF2-40B4-BE49-F238E27FC236}">
                <a16:creationId xmlns:a16="http://schemas.microsoft.com/office/drawing/2014/main" id="{F0E05F97-0D91-D644-A9EE-EF05606C51B5}"/>
              </a:ext>
            </a:extLst>
          </p:cNvPr>
          <p:cNvSpPr/>
          <p:nvPr/>
        </p:nvSpPr>
        <p:spPr>
          <a:xfrm>
            <a:off x="222505" y="988041"/>
            <a:ext cx="209817" cy="2097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a:extLst>
              <a:ext uri="{FF2B5EF4-FFF2-40B4-BE49-F238E27FC236}">
                <a16:creationId xmlns:a16="http://schemas.microsoft.com/office/drawing/2014/main" id="{DAAA0ABA-84B5-A947-9230-B4CF6586405F}"/>
              </a:ext>
            </a:extLst>
          </p:cNvPr>
          <p:cNvSpPr txBox="1"/>
          <p:nvPr/>
        </p:nvSpPr>
        <p:spPr>
          <a:xfrm>
            <a:off x="222733" y="948458"/>
            <a:ext cx="209817" cy="276999"/>
          </a:xfrm>
          <a:prstGeom prst="rect">
            <a:avLst/>
          </a:prstGeom>
          <a:noFill/>
        </p:spPr>
        <p:txBody>
          <a:bodyPr wrap="square" rtlCol="0">
            <a:spAutoFit/>
          </a:bodyPr>
          <a:lstStyle/>
          <a:p>
            <a:pPr algn="ctr"/>
            <a:r>
              <a:rPr lang="fr-FR" sz="1200" dirty="0">
                <a:solidFill>
                  <a:schemeClr val="bg1"/>
                </a:solidFill>
              </a:rPr>
              <a:t>9</a:t>
            </a:r>
          </a:p>
        </p:txBody>
      </p:sp>
      <p:sp>
        <p:nvSpPr>
          <p:cNvPr id="72" name="ZoneTexte 71">
            <a:extLst>
              <a:ext uri="{FF2B5EF4-FFF2-40B4-BE49-F238E27FC236}">
                <a16:creationId xmlns:a16="http://schemas.microsoft.com/office/drawing/2014/main" id="{4F00F346-E458-CA44-8E9A-F2A317A919A0}"/>
              </a:ext>
            </a:extLst>
          </p:cNvPr>
          <p:cNvSpPr txBox="1"/>
          <p:nvPr/>
        </p:nvSpPr>
        <p:spPr>
          <a:xfrm>
            <a:off x="466319" y="4060073"/>
            <a:ext cx="2041446" cy="1025958"/>
          </a:xfrm>
          <a:prstGeom prst="rect">
            <a:avLst/>
          </a:prstGeom>
          <a:noFill/>
        </p:spPr>
        <p:txBody>
          <a:bodyPr wrap="square" lIns="101636" tIns="50818" rIns="101636" bIns="50818" rtlCol="0">
            <a:spAutoFit/>
          </a:bodyPr>
          <a:lstStyle/>
          <a:p>
            <a:r>
              <a:rPr lang="fr-FR" sz="1200" dirty="0">
                <a:latin typeface="Set Fire to the Rain" panose="02000506000000020004" pitchFamily="2" charset="77"/>
                <a:sym typeface="Wingdings"/>
              </a:rPr>
              <a:t>En te basant sur les expériences ci-dessus, comment peux-tu faire pour séparer le sel du poivre ?</a:t>
            </a:r>
            <a:endParaRPr lang="fr-FR" sz="1100" dirty="0">
              <a:latin typeface="Set Fire to the Rain" panose="02000506000000020004" pitchFamily="2" charset="77"/>
            </a:endParaRPr>
          </a:p>
        </p:txBody>
      </p:sp>
      <p:sp>
        <p:nvSpPr>
          <p:cNvPr id="14" name="ZoneTexte 13">
            <a:extLst>
              <a:ext uri="{FF2B5EF4-FFF2-40B4-BE49-F238E27FC236}">
                <a16:creationId xmlns:a16="http://schemas.microsoft.com/office/drawing/2014/main" id="{153DB4E3-5D68-F745-8E8A-62438799D0C5}"/>
              </a:ext>
            </a:extLst>
          </p:cNvPr>
          <p:cNvSpPr txBox="1"/>
          <p:nvPr/>
        </p:nvSpPr>
        <p:spPr>
          <a:xfrm>
            <a:off x="2232521" y="3891042"/>
            <a:ext cx="4881028" cy="1280351"/>
          </a:xfrm>
          <a:prstGeom prst="rect">
            <a:avLst/>
          </a:prstGeom>
          <a:noFill/>
        </p:spPr>
        <p:txBody>
          <a:bodyPr wrap="square" rtlCol="0">
            <a:spAutoFit/>
          </a:bodyPr>
          <a:lstStyle/>
          <a:p>
            <a:pPr>
              <a:lnSpc>
                <a:spcPct val="200000"/>
              </a:lnSpc>
            </a:pPr>
            <a:r>
              <a:rPr lang="fr-FR" sz="1000" dirty="0"/>
              <a:t>_________________________________________________________________________</a:t>
            </a:r>
          </a:p>
          <a:p>
            <a:pPr>
              <a:lnSpc>
                <a:spcPct val="200000"/>
              </a:lnSpc>
            </a:pPr>
            <a:r>
              <a:rPr lang="fr-FR" sz="1000" dirty="0"/>
              <a:t>_________________________________________________________________________ _________________________________________________________________________</a:t>
            </a:r>
          </a:p>
          <a:p>
            <a:pPr>
              <a:lnSpc>
                <a:spcPct val="200000"/>
              </a:lnSpc>
            </a:pPr>
            <a:r>
              <a:rPr lang="fr-FR" sz="1000" dirty="0"/>
              <a:t>_________________________________________________________________________</a:t>
            </a:r>
          </a:p>
        </p:txBody>
      </p:sp>
      <p:sp>
        <p:nvSpPr>
          <p:cNvPr id="15" name="Rectangle 14">
            <a:extLst>
              <a:ext uri="{FF2B5EF4-FFF2-40B4-BE49-F238E27FC236}">
                <a16:creationId xmlns:a16="http://schemas.microsoft.com/office/drawing/2014/main" id="{EEDEE60C-224B-C841-BCAE-A59ADA920D51}"/>
              </a:ext>
            </a:extLst>
          </p:cNvPr>
          <p:cNvSpPr/>
          <p:nvPr/>
        </p:nvSpPr>
        <p:spPr>
          <a:xfrm>
            <a:off x="144289" y="10014833"/>
            <a:ext cx="6833787" cy="246221"/>
          </a:xfrm>
          <a:prstGeom prst="rect">
            <a:avLst/>
          </a:prstGeom>
        </p:spPr>
        <p:txBody>
          <a:bodyPr wrap="square">
            <a:spAutoFit/>
          </a:bodyPr>
          <a:lstStyle/>
          <a:p>
            <a:r>
              <a:rPr lang="fr-FR" sz="1000" dirty="0">
                <a:latin typeface="+mj-lt"/>
              </a:rPr>
              <a:t>________________________________________________________________________________________________________</a:t>
            </a:r>
          </a:p>
        </p:txBody>
      </p:sp>
      <p:sp>
        <p:nvSpPr>
          <p:cNvPr id="75" name="Rectangle à coins arrondis 6">
            <a:extLst>
              <a:ext uri="{FF2B5EF4-FFF2-40B4-BE49-F238E27FC236}">
                <a16:creationId xmlns:a16="http://schemas.microsoft.com/office/drawing/2014/main" id="{326CC393-54E7-A548-8BD7-F3902C625F19}"/>
              </a:ext>
            </a:extLst>
          </p:cNvPr>
          <p:cNvSpPr/>
          <p:nvPr/>
        </p:nvSpPr>
        <p:spPr>
          <a:xfrm>
            <a:off x="183128" y="5447167"/>
            <a:ext cx="6941270" cy="1868390"/>
          </a:xfrm>
          <a:prstGeom prst="roundRect">
            <a:avLst>
              <a:gd name="adj" fmla="val 5420"/>
            </a:avLst>
          </a:prstGeom>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76" name="ZoneTexte 75">
            <a:extLst>
              <a:ext uri="{FF2B5EF4-FFF2-40B4-BE49-F238E27FC236}">
                <a16:creationId xmlns:a16="http://schemas.microsoft.com/office/drawing/2014/main" id="{D732AD4C-77DE-4E4E-8F95-A4C18D996865}"/>
              </a:ext>
            </a:extLst>
          </p:cNvPr>
          <p:cNvSpPr txBox="1"/>
          <p:nvPr/>
        </p:nvSpPr>
        <p:spPr>
          <a:xfrm>
            <a:off x="236756" y="5463492"/>
            <a:ext cx="6927020" cy="1826177"/>
          </a:xfrm>
          <a:prstGeom prst="rect">
            <a:avLst/>
          </a:prstGeom>
          <a:noFill/>
        </p:spPr>
        <p:txBody>
          <a:bodyPr wrap="square" lIns="101636" tIns="50818" rIns="101636" bIns="50818" rtlCol="0">
            <a:spAutoFit/>
          </a:bodyPr>
          <a:lstStyle/>
          <a:p>
            <a:r>
              <a:rPr lang="fr-FR" sz="1400" u="sng" dirty="0">
                <a:latin typeface="KG Primary Italics" panose="02000506000000020003" pitchFamily="2" charset="77"/>
              </a:rPr>
              <a:t>On peut séparer des mélanges hétérogènes de 2 façons:</a:t>
            </a:r>
          </a:p>
          <a:p>
            <a:r>
              <a:rPr lang="fr-FR" sz="1400" dirty="0">
                <a:latin typeface="KG Primary Italics" panose="02000506000000020003" pitchFamily="2" charset="77"/>
              </a:rPr>
              <a:t>Par filtration : on passe le mélange dans une passoire ou un filtre, on récupère l'eau dans le récipient dessous et le solide dans le filtre.</a:t>
            </a:r>
          </a:p>
          <a:p>
            <a:r>
              <a:rPr lang="fr-FR" sz="1400" dirty="0">
                <a:latin typeface="KG Primary Italics" panose="02000506000000020003" pitchFamily="2" charset="77"/>
              </a:rPr>
              <a:t>Par décantation : on laisse retomber les solides au fond, on laisse les liquides se séparer. On verse ensuite le liquide supérieur et on récupère le solide au fond, ou le deuxième liquide.</a:t>
            </a:r>
          </a:p>
          <a:p>
            <a:r>
              <a:rPr lang="fr-FR" sz="1400" u="sng" dirty="0">
                <a:latin typeface="KG Primary Italics" panose="02000506000000020003" pitchFamily="2" charset="77"/>
              </a:rPr>
              <a:t>Pour séparer des mélanges homogènes</a:t>
            </a:r>
            <a:r>
              <a:rPr lang="fr-FR" sz="1400" dirty="0">
                <a:latin typeface="KG Primary Italics" panose="02000506000000020003" pitchFamily="2" charset="77"/>
              </a:rPr>
              <a:t>:</a:t>
            </a:r>
          </a:p>
          <a:p>
            <a:r>
              <a:rPr lang="fr-FR" sz="1400" dirty="0">
                <a:latin typeface="KG Primary Italics" panose="02000506000000020003" pitchFamily="2" charset="77"/>
              </a:rPr>
              <a:t>Par évaporation : On laisse l'eau s'évaporer mais on perd l’eau… ou on fait chauffer l'eau pour aller plus vite mais on la récupère grâce à un couvercle. Ça s’appelle la distillation.</a:t>
            </a:r>
            <a:endParaRPr lang="fr-FR" sz="1000" dirty="0">
              <a:latin typeface="KG Primary Italics" panose="02000506000000020003" pitchFamily="2" charset="77"/>
            </a:endParaRPr>
          </a:p>
        </p:txBody>
      </p:sp>
      <p:sp>
        <p:nvSpPr>
          <p:cNvPr id="79" name="Ellipse 78">
            <a:extLst>
              <a:ext uri="{FF2B5EF4-FFF2-40B4-BE49-F238E27FC236}">
                <a16:creationId xmlns:a16="http://schemas.microsoft.com/office/drawing/2014/main" id="{EAA68519-973B-3844-9AFD-722432E69BFC}"/>
              </a:ext>
            </a:extLst>
          </p:cNvPr>
          <p:cNvSpPr/>
          <p:nvPr/>
        </p:nvSpPr>
        <p:spPr>
          <a:xfrm>
            <a:off x="212212" y="7568452"/>
            <a:ext cx="252056" cy="2326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a:extLst>
              <a:ext uri="{FF2B5EF4-FFF2-40B4-BE49-F238E27FC236}">
                <a16:creationId xmlns:a16="http://schemas.microsoft.com/office/drawing/2014/main" id="{9395AF5D-0D6A-2C41-88D5-5262A13BD586}"/>
              </a:ext>
            </a:extLst>
          </p:cNvPr>
          <p:cNvSpPr txBox="1"/>
          <p:nvPr/>
        </p:nvSpPr>
        <p:spPr>
          <a:xfrm>
            <a:off x="133309" y="7546295"/>
            <a:ext cx="419406" cy="276999"/>
          </a:xfrm>
          <a:prstGeom prst="rect">
            <a:avLst/>
          </a:prstGeom>
          <a:noFill/>
        </p:spPr>
        <p:txBody>
          <a:bodyPr wrap="square" rtlCol="0">
            <a:spAutoFit/>
          </a:bodyPr>
          <a:lstStyle/>
          <a:p>
            <a:pPr algn="ctr"/>
            <a:r>
              <a:rPr lang="fr-FR" sz="1200" dirty="0">
                <a:solidFill>
                  <a:schemeClr val="bg1"/>
                </a:solidFill>
              </a:rPr>
              <a:t>11</a:t>
            </a:r>
          </a:p>
        </p:txBody>
      </p:sp>
      <p:sp>
        <p:nvSpPr>
          <p:cNvPr id="81" name="Ellipse 80">
            <a:extLst>
              <a:ext uri="{FF2B5EF4-FFF2-40B4-BE49-F238E27FC236}">
                <a16:creationId xmlns:a16="http://schemas.microsoft.com/office/drawing/2014/main" id="{FD758C16-A1C4-8947-BCFC-FE3F44842379}"/>
              </a:ext>
            </a:extLst>
          </p:cNvPr>
          <p:cNvSpPr/>
          <p:nvPr/>
        </p:nvSpPr>
        <p:spPr>
          <a:xfrm>
            <a:off x="212212" y="4101556"/>
            <a:ext cx="252056" cy="2326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ZoneTexte 81">
            <a:extLst>
              <a:ext uri="{FF2B5EF4-FFF2-40B4-BE49-F238E27FC236}">
                <a16:creationId xmlns:a16="http://schemas.microsoft.com/office/drawing/2014/main" id="{DF91E58E-4633-B747-AA62-AE7218BE6F68}"/>
              </a:ext>
            </a:extLst>
          </p:cNvPr>
          <p:cNvSpPr txBox="1"/>
          <p:nvPr/>
        </p:nvSpPr>
        <p:spPr>
          <a:xfrm>
            <a:off x="133309" y="4079399"/>
            <a:ext cx="419406" cy="276999"/>
          </a:xfrm>
          <a:prstGeom prst="rect">
            <a:avLst/>
          </a:prstGeom>
          <a:noFill/>
        </p:spPr>
        <p:txBody>
          <a:bodyPr wrap="square" rtlCol="0">
            <a:spAutoFit/>
          </a:bodyPr>
          <a:lstStyle/>
          <a:p>
            <a:pPr algn="ctr"/>
            <a:r>
              <a:rPr lang="fr-FR" sz="1200" dirty="0">
                <a:solidFill>
                  <a:schemeClr val="bg1"/>
                </a:solidFill>
              </a:rPr>
              <a:t>10</a:t>
            </a:r>
          </a:p>
        </p:txBody>
      </p:sp>
      <p:pic>
        <p:nvPicPr>
          <p:cNvPr id="83" name="Image 82">
            <a:extLst>
              <a:ext uri="{FF2B5EF4-FFF2-40B4-BE49-F238E27FC236}">
                <a16:creationId xmlns:a16="http://schemas.microsoft.com/office/drawing/2014/main" id="{9E1A5B7A-B90A-8F4F-AADC-239003F9AB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628116" y="9162311"/>
            <a:ext cx="1224136" cy="253270"/>
          </a:xfrm>
          <a:prstGeom prst="rect">
            <a:avLst/>
          </a:prstGeom>
        </p:spPr>
      </p:pic>
    </p:spTree>
    <p:extLst>
      <p:ext uri="{BB962C8B-B14F-4D97-AF65-F5344CB8AC3E}">
        <p14:creationId xmlns:p14="http://schemas.microsoft.com/office/powerpoint/2010/main" val="288846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Rectangle à coins arrondis 1041"/>
          <p:cNvSpPr/>
          <p:nvPr/>
        </p:nvSpPr>
        <p:spPr>
          <a:xfrm>
            <a:off x="168242" y="5100621"/>
            <a:ext cx="6881643" cy="5016417"/>
          </a:xfrm>
          <a:prstGeom prst="roundRect">
            <a:avLst>
              <a:gd name="adj" fmla="val 3317"/>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1043" name="Rectangle 1042"/>
          <p:cNvSpPr/>
          <p:nvPr/>
        </p:nvSpPr>
        <p:spPr>
          <a:xfrm>
            <a:off x="168242" y="5580534"/>
            <a:ext cx="6841633" cy="4467863"/>
          </a:xfrm>
          <a:prstGeom prst="rect">
            <a:avLst/>
          </a:prstGeom>
        </p:spPr>
        <p:txBody>
          <a:bodyPr wrap="square" lIns="101636" tIns="50818" rIns="101636" bIns="50818">
            <a:spAutoFit/>
          </a:bodyPr>
          <a:lstStyle/>
          <a:p>
            <a:pPr>
              <a:lnSpc>
                <a:spcPct val="150000"/>
              </a:lnSpc>
            </a:pPr>
            <a:r>
              <a:rPr lang="fr-FR" sz="1000" dirty="0">
                <a:latin typeface="Short Stack" panose="02010500040000000007" pitchFamily="2" charset="77"/>
                <a:ea typeface="Clensey" panose="02000603000000000000" pitchFamily="2" charset="0"/>
              </a:rPr>
              <a:t>Ces mélanges peut-être à l’état ______________ , ________________ ou ________________ .</a:t>
            </a:r>
          </a:p>
          <a:p>
            <a:pPr>
              <a:lnSpc>
                <a:spcPct val="150000"/>
              </a:lnSpc>
            </a:pPr>
            <a:r>
              <a:rPr lang="fr-FR" sz="1000" dirty="0">
                <a:latin typeface="Short Stack" panose="02010500040000000007" pitchFamily="2" charset="77"/>
                <a:ea typeface="Clensey" panose="02000603000000000000" pitchFamily="2" charset="0"/>
              </a:rPr>
              <a:t>* Il peut être _________________ , c’est-à-dire qu’on ne distingue plus les matières qui se mélangent.</a:t>
            </a:r>
          </a:p>
          <a:p>
            <a:pPr>
              <a:lnSpc>
                <a:spcPct val="150000"/>
              </a:lnSpc>
            </a:pPr>
            <a:r>
              <a:rPr lang="fr-FR" sz="1000" dirty="0">
                <a:latin typeface="Short Stack" panose="02010500040000000007" pitchFamily="2" charset="77"/>
                <a:ea typeface="Clensey" panose="02000603000000000000" pitchFamily="2" charset="0"/>
              </a:rPr>
              <a:t>* Il peut aussi être __________________ , c’est-à-dire que les matières mélangées restent visibles dans le mélange obtenu.</a:t>
            </a:r>
          </a:p>
          <a:p>
            <a:pPr>
              <a:lnSpc>
                <a:spcPct val="150000"/>
              </a:lnSpc>
            </a:pPr>
            <a:r>
              <a:rPr lang="fr-FR" sz="1000" dirty="0">
                <a:latin typeface="Short Stack" panose="02010500040000000007" pitchFamily="2" charset="77"/>
              </a:rPr>
              <a:t>Certains liquides se mélangent : ils sont ______________________</a:t>
            </a:r>
            <a:r>
              <a:rPr lang="fr-FR" sz="1000" b="1" dirty="0">
                <a:latin typeface="Short Stack" panose="02010500040000000007" pitchFamily="2" charset="77"/>
              </a:rPr>
              <a:t> </a:t>
            </a:r>
            <a:r>
              <a:rPr lang="fr-FR" sz="1000" dirty="0">
                <a:latin typeface="Short Stack" panose="02010500040000000007" pitchFamily="2" charset="77"/>
              </a:rPr>
              <a:t>. </a:t>
            </a:r>
          </a:p>
          <a:p>
            <a:pPr>
              <a:lnSpc>
                <a:spcPct val="150000"/>
              </a:lnSpc>
            </a:pPr>
            <a:r>
              <a:rPr lang="fr-FR" sz="1000" dirty="0">
                <a:latin typeface="Short Stack" panose="02010500040000000007" pitchFamily="2" charset="77"/>
              </a:rPr>
              <a:t>Si après avoir mélangés ces deux liquides, ils restent distincts, on dit qu'ils sont ________________________ .</a:t>
            </a:r>
            <a:endParaRPr lang="fr-FR" sz="1000" dirty="0">
              <a:latin typeface="Short Stack" panose="02010500040000000007" pitchFamily="2" charset="77"/>
              <a:ea typeface="Clensey" panose="02000603000000000000" pitchFamily="2" charset="0"/>
            </a:endParaRPr>
          </a:p>
          <a:p>
            <a:pPr>
              <a:lnSpc>
                <a:spcPct val="150000"/>
              </a:lnSpc>
            </a:pPr>
            <a:r>
              <a:rPr lang="fr-FR" sz="1000" dirty="0">
                <a:latin typeface="Short Stack" panose="02010500040000000007" pitchFamily="2" charset="77"/>
              </a:rPr>
              <a:t>Certains solides sont _________________</a:t>
            </a:r>
            <a:r>
              <a:rPr lang="fr-FR" sz="1000" b="1" dirty="0">
                <a:latin typeface="Short Stack" panose="02010500040000000007" pitchFamily="2" charset="77"/>
              </a:rPr>
              <a:t> </a:t>
            </a:r>
            <a:r>
              <a:rPr lang="fr-FR" sz="1000" dirty="0">
                <a:latin typeface="Short Stack" panose="02010500040000000007" pitchFamily="2" charset="77"/>
              </a:rPr>
              <a:t>dans l'eau. Le mélange est alors limpide : c'est un mélange homogène</a:t>
            </a:r>
            <a:r>
              <a:rPr lang="fr-FR" sz="1000" b="1" dirty="0">
                <a:latin typeface="Short Stack" panose="02010500040000000007" pitchFamily="2" charset="77"/>
              </a:rPr>
              <a:t> </a:t>
            </a:r>
            <a:r>
              <a:rPr lang="fr-FR" sz="1000" dirty="0">
                <a:latin typeface="Short Stack" panose="02010500040000000007" pitchFamily="2" charset="77"/>
              </a:rPr>
              <a:t>aussi appelé _________________ . Quand le solide ne se dissout pas totalement, on dit qu’il y a __________________ .</a:t>
            </a:r>
          </a:p>
          <a:p>
            <a:pPr>
              <a:lnSpc>
                <a:spcPct val="150000"/>
              </a:lnSpc>
            </a:pPr>
            <a:r>
              <a:rPr lang="fr-FR" sz="1000" dirty="0">
                <a:latin typeface="Short Stack" panose="02010500040000000007" pitchFamily="2" charset="77"/>
              </a:rPr>
              <a:t>D'autres solides sont ___________________  : le mélange est alors trouble. C'est un mélange hétérogène</a:t>
            </a:r>
            <a:r>
              <a:rPr lang="fr-FR" sz="1000" b="1" dirty="0">
                <a:latin typeface="Short Stack" panose="02010500040000000007" pitchFamily="2" charset="77"/>
              </a:rPr>
              <a:t> </a:t>
            </a:r>
            <a:r>
              <a:rPr lang="fr-FR" sz="1000" dirty="0">
                <a:latin typeface="Short Stack" panose="02010500040000000007" pitchFamily="2" charset="77"/>
              </a:rPr>
              <a:t>aussi appelé ____________________ . </a:t>
            </a:r>
            <a:endParaRPr lang="fr-FR" sz="1000" dirty="0">
              <a:latin typeface="Short Stack" panose="02010500040000000007" pitchFamily="2" charset="77"/>
              <a:ea typeface="Clensey" panose="02000603000000000000" pitchFamily="2" charset="0"/>
            </a:endParaRPr>
          </a:p>
          <a:p>
            <a:pPr>
              <a:lnSpc>
                <a:spcPct val="150000"/>
              </a:lnSpc>
            </a:pPr>
            <a:r>
              <a:rPr lang="fr-FR" sz="1000" u="sng" dirty="0">
                <a:latin typeface="Short Stack" panose="02010500040000000007" pitchFamily="2" charset="77"/>
              </a:rPr>
              <a:t>On peut séparer des mélanges hétérogènes de 2 façons:</a:t>
            </a:r>
          </a:p>
          <a:p>
            <a:pPr>
              <a:lnSpc>
                <a:spcPct val="150000"/>
              </a:lnSpc>
            </a:pPr>
            <a:r>
              <a:rPr lang="fr-FR" sz="1000" dirty="0">
                <a:latin typeface="Short Stack" panose="02010500040000000007" pitchFamily="2" charset="77"/>
              </a:rPr>
              <a:t>Par ____________________  : </a:t>
            </a:r>
            <a:r>
              <a:rPr lang="fr-FR" sz="1000" spc="-50" dirty="0">
                <a:latin typeface="Short Stack" panose="02010500040000000007" pitchFamily="2" charset="77"/>
              </a:rPr>
              <a:t>on utilise une passoire ou un filtre pour récupérer les constituants.</a:t>
            </a:r>
          </a:p>
          <a:p>
            <a:pPr>
              <a:lnSpc>
                <a:spcPct val="150000"/>
              </a:lnSpc>
            </a:pPr>
            <a:r>
              <a:rPr lang="fr-FR" sz="1000" dirty="0">
                <a:latin typeface="Short Stack" panose="02010500040000000007" pitchFamily="2" charset="77"/>
              </a:rPr>
              <a:t>Par ____________________ : on laisse les liquides se séparer. </a:t>
            </a:r>
          </a:p>
          <a:p>
            <a:pPr>
              <a:lnSpc>
                <a:spcPct val="150000"/>
              </a:lnSpc>
            </a:pPr>
            <a:r>
              <a:rPr lang="fr-FR" sz="1000" u="sng" dirty="0">
                <a:latin typeface="Short Stack" panose="02010500040000000007" pitchFamily="2" charset="77"/>
              </a:rPr>
              <a:t>Pour séparer des mélanges homogènes</a:t>
            </a:r>
            <a:r>
              <a:rPr lang="fr-FR" sz="1000" dirty="0">
                <a:latin typeface="Short Stack" panose="02010500040000000007" pitchFamily="2" charset="77"/>
              </a:rPr>
              <a:t>:</a:t>
            </a:r>
          </a:p>
          <a:p>
            <a:pPr>
              <a:lnSpc>
                <a:spcPct val="150000"/>
              </a:lnSpc>
            </a:pPr>
            <a:r>
              <a:rPr lang="fr-FR" sz="1000" dirty="0">
                <a:latin typeface="Short Stack" panose="02010500040000000007" pitchFamily="2" charset="77"/>
              </a:rPr>
              <a:t>Par ____________________ : On laisse l'eau s'évaporer ou on fait la fait chauffer pour aller plus vite.</a:t>
            </a:r>
            <a:endParaRPr lang="fr-FR" sz="1000" dirty="0">
              <a:latin typeface="Short Stack" panose="02010500040000000007" pitchFamily="2" charset="77"/>
              <a:ea typeface="Clensey" panose="02000603000000000000" pitchFamily="2" charset="0"/>
            </a:endParaRPr>
          </a:p>
        </p:txBody>
      </p:sp>
      <p:sp>
        <p:nvSpPr>
          <p:cNvPr id="58" name="Ellipse 57"/>
          <p:cNvSpPr/>
          <p:nvPr/>
        </p:nvSpPr>
        <p:spPr>
          <a:xfrm>
            <a:off x="240231" y="5030746"/>
            <a:ext cx="1266198" cy="503311"/>
          </a:xfrm>
          <a:prstGeom prst="ellipse">
            <a:avLst/>
          </a:prstGeom>
          <a:solidFill>
            <a:schemeClr val="accent5">
              <a:lumMod val="40000"/>
              <a:lumOff val="60000"/>
            </a:schemeClr>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59" name="ZoneTexte 58"/>
          <p:cNvSpPr txBox="1"/>
          <p:nvPr/>
        </p:nvSpPr>
        <p:spPr>
          <a:xfrm>
            <a:off x="259166" y="5086347"/>
            <a:ext cx="1266198" cy="410405"/>
          </a:xfrm>
          <a:prstGeom prst="rect">
            <a:avLst/>
          </a:prstGeom>
          <a:noFill/>
        </p:spPr>
        <p:txBody>
          <a:bodyPr wrap="square" lIns="101636" tIns="50818" rIns="101636" bIns="50818" rtlCol="0">
            <a:spAutoFit/>
          </a:bodyPr>
          <a:lstStyle/>
          <a:p>
            <a:pPr algn="ctr"/>
            <a:r>
              <a:rPr lang="fr-FR" dirty="0">
                <a:latin typeface="charleeboots Medium" panose="02000603000000000000" pitchFamily="2" charset="-34"/>
                <a:ea typeface="charleeboots Medium" panose="02000603000000000000" pitchFamily="2" charset="-34"/>
                <a:cs typeface="charleeboots Medium" panose="02000603000000000000" pitchFamily="2" charset="-34"/>
              </a:rPr>
              <a:t>Je retiens</a:t>
            </a:r>
          </a:p>
        </p:txBody>
      </p:sp>
      <p:grpSp>
        <p:nvGrpSpPr>
          <p:cNvPr id="68" name="Groupe 67">
            <a:extLst>
              <a:ext uri="{FF2B5EF4-FFF2-40B4-BE49-F238E27FC236}">
                <a16:creationId xmlns:a16="http://schemas.microsoft.com/office/drawing/2014/main" id="{15AF0AA2-9BC2-0C47-B998-9AA5BB36C761}"/>
              </a:ext>
            </a:extLst>
          </p:cNvPr>
          <p:cNvGrpSpPr/>
          <p:nvPr/>
        </p:nvGrpSpPr>
        <p:grpSpPr>
          <a:xfrm>
            <a:off x="1" y="-18010"/>
            <a:ext cx="7345362" cy="841375"/>
            <a:chOff x="-12700" y="1870075"/>
            <a:chExt cx="6938045" cy="841375"/>
          </a:xfrm>
          <a:effectLst>
            <a:outerShdw blurRad="50800" dist="38100" dir="5400000" algn="t" rotWithShape="0">
              <a:prstClr val="black">
                <a:alpha val="40000"/>
              </a:prstClr>
            </a:outerShdw>
          </a:effectLst>
        </p:grpSpPr>
        <p:pic>
          <p:nvPicPr>
            <p:cNvPr id="69" name="Picture 2">
              <a:extLst>
                <a:ext uri="{FF2B5EF4-FFF2-40B4-BE49-F238E27FC236}">
                  <a16:creationId xmlns:a16="http://schemas.microsoft.com/office/drawing/2014/main" id="{2BBA4597-6520-4E4C-82EB-000811664D06}"/>
                </a:ext>
              </a:extLst>
            </p:cNvPr>
            <p:cNvPicPr>
              <a:picLocks noChangeAspect="1" noChangeArrowheads="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a:extLst>
                <a:ext uri="{FF2B5EF4-FFF2-40B4-BE49-F238E27FC236}">
                  <a16:creationId xmlns:a16="http://schemas.microsoft.com/office/drawing/2014/main" id="{08D51E66-3750-F94F-867C-DFF4F9F47ABC}"/>
                </a:ext>
              </a:extLst>
            </p:cNvPr>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Ellipse 70">
            <a:extLst>
              <a:ext uri="{FF2B5EF4-FFF2-40B4-BE49-F238E27FC236}">
                <a16:creationId xmlns:a16="http://schemas.microsoft.com/office/drawing/2014/main" id="{142954BA-DD25-284E-A309-4517CEC928F7}"/>
              </a:ext>
            </a:extLst>
          </p:cNvPr>
          <p:cNvSpPr/>
          <p:nvPr/>
        </p:nvSpPr>
        <p:spPr>
          <a:xfrm>
            <a:off x="80682" y="105614"/>
            <a:ext cx="639671" cy="739995"/>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2" name="Rectangle 71">
            <a:extLst>
              <a:ext uri="{FF2B5EF4-FFF2-40B4-BE49-F238E27FC236}">
                <a16:creationId xmlns:a16="http://schemas.microsoft.com/office/drawing/2014/main" id="{B7B6EE68-4F9C-2140-9788-3407497E470A}"/>
              </a:ext>
            </a:extLst>
          </p:cNvPr>
          <p:cNvSpPr/>
          <p:nvPr/>
        </p:nvSpPr>
        <p:spPr>
          <a:xfrm>
            <a:off x="75162" y="147298"/>
            <a:ext cx="639671"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S2</a:t>
            </a:r>
          </a:p>
        </p:txBody>
      </p:sp>
      <p:sp>
        <p:nvSpPr>
          <p:cNvPr id="73" name="Rectangle 72">
            <a:extLst>
              <a:ext uri="{FF2B5EF4-FFF2-40B4-BE49-F238E27FC236}">
                <a16:creationId xmlns:a16="http://schemas.microsoft.com/office/drawing/2014/main" id="{5A11B327-0750-7844-8805-FB0F94D27DB2}"/>
              </a:ext>
            </a:extLst>
          </p:cNvPr>
          <p:cNvSpPr/>
          <p:nvPr/>
        </p:nvSpPr>
        <p:spPr>
          <a:xfrm>
            <a:off x="1326171" y="35496"/>
            <a:ext cx="4328181" cy="718182"/>
          </a:xfrm>
          <a:prstGeom prst="rect">
            <a:avLst/>
          </a:prstGeom>
          <a:noFill/>
          <a:ln>
            <a:noFill/>
          </a:ln>
        </p:spPr>
        <p:txBody>
          <a:bodyPr wrap="none" lIns="101636" tIns="50818" rIns="101636" bIns="50818">
            <a:spAutoFit/>
          </a:bodyPr>
          <a:lstStyle/>
          <a:p>
            <a:pPr algn="ctr"/>
            <a:r>
              <a:rPr lang="fr-FR" sz="4000" b="1" dirty="0">
                <a:ln w="12700" cmpd="sng">
                  <a:solidFill>
                    <a:sysClr val="windowText" lastClr="000000"/>
                  </a:solidFill>
                  <a:prstDash val="solid"/>
                </a:ln>
                <a:solidFill>
                  <a:schemeClr val="bg1"/>
                </a:solidFill>
                <a:effectLst>
                  <a:outerShdw blurRad="38100" dist="38100" dir="2700000" algn="tl">
                    <a:srgbClr val="000000">
                      <a:alpha val="43137"/>
                    </a:srgbClr>
                  </a:outerShdw>
                </a:effectLst>
                <a:latin typeface="Chewy" panose="02000000000000000000" pitchFamily="2" charset="0"/>
                <a:ea typeface="Chewy" panose="02000000000000000000" pitchFamily="2" charset="0"/>
              </a:rPr>
              <a:t>Mélange et solutions</a:t>
            </a:r>
          </a:p>
        </p:txBody>
      </p:sp>
      <p:sp>
        <p:nvSpPr>
          <p:cNvPr id="74" name="Rectangle à coins arrondis 32">
            <a:extLst>
              <a:ext uri="{FF2B5EF4-FFF2-40B4-BE49-F238E27FC236}">
                <a16:creationId xmlns:a16="http://schemas.microsoft.com/office/drawing/2014/main" id="{1AA7CFFF-8004-6641-86A0-CCA10BCCE3AC}"/>
              </a:ext>
            </a:extLst>
          </p:cNvPr>
          <p:cNvSpPr/>
          <p:nvPr/>
        </p:nvSpPr>
        <p:spPr>
          <a:xfrm>
            <a:off x="6206379" y="178318"/>
            <a:ext cx="1042749" cy="464202"/>
          </a:xfrm>
          <a:prstGeom prst="roundRect">
            <a:avLst>
              <a:gd name="adj" fmla="val 33049"/>
            </a:avLst>
          </a:prstGeom>
          <a:solidFill>
            <a:schemeClr val="accent5">
              <a:lumMod val="40000"/>
              <a:lumOff val="60000"/>
            </a:schemeClr>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5" name="Rectangle à coins arrondis 33">
            <a:extLst>
              <a:ext uri="{FF2B5EF4-FFF2-40B4-BE49-F238E27FC236}">
                <a16:creationId xmlns:a16="http://schemas.microsoft.com/office/drawing/2014/main" id="{285E3633-8F84-F04A-BBC0-870BE524E885}"/>
              </a:ext>
            </a:extLst>
          </p:cNvPr>
          <p:cNvSpPr/>
          <p:nvPr/>
        </p:nvSpPr>
        <p:spPr>
          <a:xfrm>
            <a:off x="6405248" y="594394"/>
            <a:ext cx="658723" cy="278041"/>
          </a:xfrm>
          <a:prstGeom prst="roundRect">
            <a:avLst>
              <a:gd name="adj" fmla="val 33049"/>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6" name="ZoneTexte 75">
            <a:extLst>
              <a:ext uri="{FF2B5EF4-FFF2-40B4-BE49-F238E27FC236}">
                <a16:creationId xmlns:a16="http://schemas.microsoft.com/office/drawing/2014/main" id="{A50DBFD5-B21D-274E-80B5-4EC34DC24400}"/>
              </a:ext>
            </a:extLst>
          </p:cNvPr>
          <p:cNvSpPr txBox="1"/>
          <p:nvPr/>
        </p:nvSpPr>
        <p:spPr>
          <a:xfrm>
            <a:off x="6405248" y="577027"/>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a:t>
            </a:r>
            <a:endParaRPr lang="fr-FR" sz="1800" b="1" dirty="0">
              <a:latin typeface="Fineliner Script" pitchFamily="50" charset="0"/>
            </a:endParaRPr>
          </a:p>
        </p:txBody>
      </p:sp>
      <p:sp>
        <p:nvSpPr>
          <p:cNvPr id="77" name="ZoneTexte 76">
            <a:extLst>
              <a:ext uri="{FF2B5EF4-FFF2-40B4-BE49-F238E27FC236}">
                <a16:creationId xmlns:a16="http://schemas.microsoft.com/office/drawing/2014/main" id="{A89CF2FA-7970-334F-96D3-3D1FC7D99331}"/>
              </a:ext>
            </a:extLst>
          </p:cNvPr>
          <p:cNvSpPr txBox="1"/>
          <p:nvPr/>
        </p:nvSpPr>
        <p:spPr>
          <a:xfrm>
            <a:off x="6230333" y="266111"/>
            <a:ext cx="1042748" cy="291848"/>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effectLst>
                  <a:outerShdw blurRad="38100" dist="38100" dir="2700000" algn="tl">
                    <a:srgbClr val="000000">
                      <a:alpha val="43137"/>
                    </a:srgbClr>
                  </a:outerShdw>
                </a:effectLst>
                <a:latin typeface="Fineliner Script" pitchFamily="50" charset="0"/>
              </a:rPr>
              <a:t>La matière</a:t>
            </a:r>
            <a:endParaRPr lang="fr-FR" sz="1800" b="1" dirty="0">
              <a:solidFill>
                <a:schemeClr val="bg1"/>
              </a:solidFill>
              <a:effectLst>
                <a:outerShdw blurRad="38100" dist="38100" dir="2700000" algn="tl">
                  <a:srgbClr val="000000">
                    <a:alpha val="43137"/>
                  </a:srgbClr>
                </a:outerShdw>
              </a:effectLst>
              <a:latin typeface="Fineliner Script" pitchFamily="50" charset="0"/>
            </a:endParaRPr>
          </a:p>
        </p:txBody>
      </p:sp>
      <p:pic>
        <p:nvPicPr>
          <p:cNvPr id="4" name="Image 3">
            <a:extLst>
              <a:ext uri="{FF2B5EF4-FFF2-40B4-BE49-F238E27FC236}">
                <a16:creationId xmlns:a16="http://schemas.microsoft.com/office/drawing/2014/main" id="{AD47AC43-5036-9241-98E4-6CAB2C9C8765}"/>
              </a:ext>
            </a:extLst>
          </p:cNvPr>
          <p:cNvPicPr>
            <a:picLocks noChangeAspect="1"/>
          </p:cNvPicPr>
          <p:nvPr/>
        </p:nvPicPr>
        <p:blipFill rotWithShape="1">
          <a:blip r:embed="rId6">
            <a:extLst>
              <a:ext uri="{28A0092B-C50C-407E-A947-70E740481C1C}">
                <a14:useLocalDpi xmlns:a14="http://schemas.microsoft.com/office/drawing/2010/main" val="0"/>
              </a:ext>
            </a:extLst>
          </a:blip>
          <a:srcRect t="1787"/>
          <a:stretch/>
        </p:blipFill>
        <p:spPr>
          <a:xfrm>
            <a:off x="390067" y="929592"/>
            <a:ext cx="6564347" cy="3998871"/>
          </a:xfrm>
          <a:prstGeom prst="rect">
            <a:avLst/>
          </a:prstGeom>
        </p:spPr>
      </p:pic>
      <p:sp>
        <p:nvSpPr>
          <p:cNvPr id="5" name="Nuage 4"/>
          <p:cNvSpPr/>
          <p:nvPr/>
        </p:nvSpPr>
        <p:spPr>
          <a:xfrm>
            <a:off x="241210" y="1023390"/>
            <a:ext cx="1234004" cy="453122"/>
          </a:xfrm>
          <a:prstGeom prst="cloud">
            <a:avLst/>
          </a:prstGeom>
          <a:solidFill>
            <a:schemeClr val="accent5">
              <a:lumMod val="20000"/>
              <a:lumOff val="80000"/>
            </a:schemeClr>
          </a:solidFill>
          <a:ln>
            <a:solidFill>
              <a:schemeClr val="accent5"/>
            </a:solidFill>
          </a:ln>
        </p:spPr>
        <p:style>
          <a:lnRef idx="2">
            <a:schemeClr val="accent2"/>
          </a:lnRef>
          <a:fillRef idx="1">
            <a:schemeClr val="lt1"/>
          </a:fillRef>
          <a:effectRef idx="0">
            <a:schemeClr val="accent2"/>
          </a:effectRef>
          <a:fontRef idx="minor">
            <a:schemeClr val="dk1"/>
          </a:fontRef>
        </p:style>
        <p:txBody>
          <a:bodyPr lIns="101636" tIns="50818" rIns="101636" bIns="50818" rtlCol="0" anchor="ctr"/>
          <a:lstStyle/>
          <a:p>
            <a:pPr algn="ctr"/>
            <a:endParaRPr lang="fr-FR">
              <a:solidFill>
                <a:srgbClr val="FFF2CD"/>
              </a:solidFill>
            </a:endParaRPr>
          </a:p>
        </p:txBody>
      </p:sp>
      <p:sp>
        <p:nvSpPr>
          <p:cNvPr id="2" name="ZoneTexte 1">
            <a:extLst>
              <a:ext uri="{FF2B5EF4-FFF2-40B4-BE49-F238E27FC236}">
                <a16:creationId xmlns:a16="http://schemas.microsoft.com/office/drawing/2014/main" id="{E98883C4-8C88-CD47-B115-1B49E41F5C60}"/>
              </a:ext>
            </a:extLst>
          </p:cNvPr>
          <p:cNvSpPr txBox="1"/>
          <p:nvPr/>
        </p:nvSpPr>
        <p:spPr>
          <a:xfrm>
            <a:off x="390067" y="1036810"/>
            <a:ext cx="936104" cy="400110"/>
          </a:xfrm>
          <a:prstGeom prst="rect">
            <a:avLst/>
          </a:prstGeom>
          <a:noFill/>
        </p:spPr>
        <p:txBody>
          <a:bodyPr wrap="square" rtlCol="0">
            <a:spAutoFit/>
          </a:bodyPr>
          <a:lstStyle/>
          <a:p>
            <a:pPr algn="ctr"/>
            <a:r>
              <a:rPr lang="fr-FR" dirty="0">
                <a:latin typeface="charleeboots Medium" panose="02000603000000000000" pitchFamily="2" charset="-34"/>
                <a:ea typeface="charleeboots Medium" panose="02000603000000000000" pitchFamily="2" charset="-34"/>
                <a:cs typeface="charleeboots Medium" panose="02000603000000000000" pitchFamily="2" charset="-34"/>
              </a:rPr>
              <a:t>Leçon</a:t>
            </a:r>
            <a:r>
              <a:rPr lang="fr-FR" dirty="0">
                <a:latin typeface="Becca &amp; Perry script" panose="02000500000000000000" pitchFamily="2" charset="77"/>
              </a:rPr>
              <a:t> </a:t>
            </a:r>
          </a:p>
        </p:txBody>
      </p:sp>
      <p:sp>
        <p:nvSpPr>
          <p:cNvPr id="7" name="Rectangle 6">
            <a:extLst>
              <a:ext uri="{FF2B5EF4-FFF2-40B4-BE49-F238E27FC236}">
                <a16:creationId xmlns:a16="http://schemas.microsoft.com/office/drawing/2014/main" id="{9C6785C6-8425-F842-A43A-9C899B047F60}"/>
              </a:ext>
            </a:extLst>
          </p:cNvPr>
          <p:cNvSpPr/>
          <p:nvPr/>
        </p:nvSpPr>
        <p:spPr>
          <a:xfrm>
            <a:off x="1525177" y="5105563"/>
            <a:ext cx="5454786" cy="533416"/>
          </a:xfrm>
          <a:prstGeom prst="rect">
            <a:avLst/>
          </a:prstGeom>
        </p:spPr>
        <p:txBody>
          <a:bodyPr wrap="square">
            <a:spAutoFit/>
          </a:bodyPr>
          <a:lstStyle/>
          <a:p>
            <a:pPr>
              <a:lnSpc>
                <a:spcPct val="150000"/>
              </a:lnSpc>
            </a:pPr>
            <a:r>
              <a:rPr lang="fr-FR" sz="1000" dirty="0">
                <a:latin typeface="Short Stack" panose="02010500040000000007" pitchFamily="2" charset="77"/>
                <a:ea typeface="Clensey" panose="02000603000000000000" pitchFamily="2" charset="0"/>
              </a:rPr>
              <a:t>La grande majorité de la matière qui nous entoure est le résultat d’un mélange de constituants.</a:t>
            </a:r>
          </a:p>
        </p:txBody>
      </p:sp>
      <p:pic>
        <p:nvPicPr>
          <p:cNvPr id="28" name="Image 27">
            <a:extLst>
              <a:ext uri="{FF2B5EF4-FFF2-40B4-BE49-F238E27FC236}">
                <a16:creationId xmlns:a16="http://schemas.microsoft.com/office/drawing/2014/main" id="{44A3E382-CDBC-E54B-A93D-4ABBD4C9CA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929" y="10128702"/>
            <a:ext cx="1224136" cy="253270"/>
          </a:xfrm>
          <a:prstGeom prst="rect">
            <a:avLst/>
          </a:prstGeom>
        </p:spPr>
      </p:pic>
    </p:spTree>
    <p:extLst>
      <p:ext uri="{BB962C8B-B14F-4D97-AF65-F5344CB8AC3E}">
        <p14:creationId xmlns:p14="http://schemas.microsoft.com/office/powerpoint/2010/main" val="36579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2520552" y="719431"/>
            <a:ext cx="2073999" cy="380680"/>
          </a:xfrm>
          <a:prstGeom prst="ellipse">
            <a:avLst/>
          </a:prstGeom>
          <a:solidFill>
            <a:schemeClr val="accent5">
              <a:lumMod val="20000"/>
              <a:lumOff val="80000"/>
            </a:schemeClr>
          </a:solidFill>
          <a:ln>
            <a:solidFill>
              <a:schemeClr val="accent5"/>
            </a:solidFill>
          </a:ln>
        </p:spPr>
        <p:style>
          <a:lnRef idx="2">
            <a:schemeClr val="accent2"/>
          </a:lnRef>
          <a:fillRef idx="1">
            <a:schemeClr val="lt1"/>
          </a:fillRef>
          <a:effectRef idx="0">
            <a:schemeClr val="accent2"/>
          </a:effectRef>
          <a:fontRef idx="minor">
            <a:schemeClr val="dk1"/>
          </a:fontRef>
        </p:style>
        <p:txBody>
          <a:bodyPr lIns="101636" tIns="50818" rIns="101636" bIns="50818" rtlCol="0" anchor="ctr"/>
          <a:lstStyle/>
          <a:p>
            <a:pPr algn="ctr"/>
            <a:endParaRPr lang="fr-FR">
              <a:solidFill>
                <a:srgbClr val="FFF2CD"/>
              </a:solidFill>
            </a:endParaRPr>
          </a:p>
        </p:txBody>
      </p:sp>
      <p:grpSp>
        <p:nvGrpSpPr>
          <p:cNvPr id="68" name="Groupe 67">
            <a:extLst>
              <a:ext uri="{FF2B5EF4-FFF2-40B4-BE49-F238E27FC236}">
                <a16:creationId xmlns:a16="http://schemas.microsoft.com/office/drawing/2014/main" id="{15AF0AA2-9BC2-0C47-B998-9AA5BB36C761}"/>
              </a:ext>
            </a:extLst>
          </p:cNvPr>
          <p:cNvGrpSpPr/>
          <p:nvPr/>
        </p:nvGrpSpPr>
        <p:grpSpPr>
          <a:xfrm>
            <a:off x="1" y="-18010"/>
            <a:ext cx="7345362" cy="841375"/>
            <a:chOff x="-12700" y="1870075"/>
            <a:chExt cx="6938045" cy="841375"/>
          </a:xfrm>
          <a:effectLst>
            <a:outerShdw blurRad="50800" dist="38100" dir="5400000" algn="t" rotWithShape="0">
              <a:prstClr val="black">
                <a:alpha val="40000"/>
              </a:prstClr>
            </a:outerShdw>
          </a:effectLst>
        </p:grpSpPr>
        <p:pic>
          <p:nvPicPr>
            <p:cNvPr id="69" name="Picture 2">
              <a:extLst>
                <a:ext uri="{FF2B5EF4-FFF2-40B4-BE49-F238E27FC236}">
                  <a16:creationId xmlns:a16="http://schemas.microsoft.com/office/drawing/2014/main" id="{2BBA4597-6520-4E4C-82EB-000811664D06}"/>
                </a:ext>
              </a:extLst>
            </p:cNvPr>
            <p:cNvPicPr>
              <a:picLocks noChangeAspect="1" noChangeArrowheads="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a:extLst>
                <a:ext uri="{FF2B5EF4-FFF2-40B4-BE49-F238E27FC236}">
                  <a16:creationId xmlns:a16="http://schemas.microsoft.com/office/drawing/2014/main" id="{08D51E66-3750-F94F-867C-DFF4F9F47ABC}"/>
                </a:ext>
              </a:extLst>
            </p:cNvPr>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Ellipse 70">
            <a:extLst>
              <a:ext uri="{FF2B5EF4-FFF2-40B4-BE49-F238E27FC236}">
                <a16:creationId xmlns:a16="http://schemas.microsoft.com/office/drawing/2014/main" id="{142954BA-DD25-284E-A309-4517CEC928F7}"/>
              </a:ext>
            </a:extLst>
          </p:cNvPr>
          <p:cNvSpPr/>
          <p:nvPr/>
        </p:nvSpPr>
        <p:spPr>
          <a:xfrm>
            <a:off x="80682" y="105614"/>
            <a:ext cx="639671" cy="739995"/>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2" name="Rectangle 71">
            <a:extLst>
              <a:ext uri="{FF2B5EF4-FFF2-40B4-BE49-F238E27FC236}">
                <a16:creationId xmlns:a16="http://schemas.microsoft.com/office/drawing/2014/main" id="{B7B6EE68-4F9C-2140-9788-3407497E470A}"/>
              </a:ext>
            </a:extLst>
          </p:cNvPr>
          <p:cNvSpPr/>
          <p:nvPr/>
        </p:nvSpPr>
        <p:spPr>
          <a:xfrm>
            <a:off x="75162" y="147298"/>
            <a:ext cx="639671"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S2</a:t>
            </a:r>
          </a:p>
        </p:txBody>
      </p:sp>
      <p:sp>
        <p:nvSpPr>
          <p:cNvPr id="74" name="Rectangle à coins arrondis 32">
            <a:extLst>
              <a:ext uri="{FF2B5EF4-FFF2-40B4-BE49-F238E27FC236}">
                <a16:creationId xmlns:a16="http://schemas.microsoft.com/office/drawing/2014/main" id="{1AA7CFFF-8004-6641-86A0-CCA10BCCE3AC}"/>
              </a:ext>
            </a:extLst>
          </p:cNvPr>
          <p:cNvSpPr/>
          <p:nvPr/>
        </p:nvSpPr>
        <p:spPr>
          <a:xfrm>
            <a:off x="6206379" y="178318"/>
            <a:ext cx="1042749" cy="464202"/>
          </a:xfrm>
          <a:prstGeom prst="roundRect">
            <a:avLst>
              <a:gd name="adj" fmla="val 33049"/>
            </a:avLst>
          </a:prstGeom>
          <a:solidFill>
            <a:schemeClr val="accent5">
              <a:lumMod val="60000"/>
              <a:lumOff val="40000"/>
            </a:schemeClr>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5" name="Rectangle à coins arrondis 33">
            <a:extLst>
              <a:ext uri="{FF2B5EF4-FFF2-40B4-BE49-F238E27FC236}">
                <a16:creationId xmlns:a16="http://schemas.microsoft.com/office/drawing/2014/main" id="{285E3633-8F84-F04A-BBC0-870BE524E885}"/>
              </a:ext>
            </a:extLst>
          </p:cNvPr>
          <p:cNvSpPr/>
          <p:nvPr/>
        </p:nvSpPr>
        <p:spPr>
          <a:xfrm>
            <a:off x="6405248" y="594394"/>
            <a:ext cx="658723" cy="278041"/>
          </a:xfrm>
          <a:prstGeom prst="roundRect">
            <a:avLst>
              <a:gd name="adj" fmla="val 33049"/>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6" name="ZoneTexte 75">
            <a:extLst>
              <a:ext uri="{FF2B5EF4-FFF2-40B4-BE49-F238E27FC236}">
                <a16:creationId xmlns:a16="http://schemas.microsoft.com/office/drawing/2014/main" id="{A50DBFD5-B21D-274E-80B5-4EC34DC24400}"/>
              </a:ext>
            </a:extLst>
          </p:cNvPr>
          <p:cNvSpPr txBox="1"/>
          <p:nvPr/>
        </p:nvSpPr>
        <p:spPr>
          <a:xfrm>
            <a:off x="6405248" y="577027"/>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a:t>
            </a:r>
            <a:endParaRPr lang="fr-FR" sz="1800" b="1" dirty="0">
              <a:latin typeface="Fineliner Script" pitchFamily="50" charset="0"/>
            </a:endParaRPr>
          </a:p>
        </p:txBody>
      </p:sp>
      <p:sp>
        <p:nvSpPr>
          <p:cNvPr id="77" name="ZoneTexte 76">
            <a:extLst>
              <a:ext uri="{FF2B5EF4-FFF2-40B4-BE49-F238E27FC236}">
                <a16:creationId xmlns:a16="http://schemas.microsoft.com/office/drawing/2014/main" id="{A89CF2FA-7970-334F-96D3-3D1FC7D99331}"/>
              </a:ext>
            </a:extLst>
          </p:cNvPr>
          <p:cNvSpPr txBox="1"/>
          <p:nvPr/>
        </p:nvSpPr>
        <p:spPr>
          <a:xfrm>
            <a:off x="6230333" y="266111"/>
            <a:ext cx="1042748" cy="291848"/>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effectLst>
                  <a:outerShdw blurRad="38100" dist="38100" dir="2700000" algn="tl">
                    <a:srgbClr val="000000">
                      <a:alpha val="43137"/>
                    </a:srgbClr>
                  </a:outerShdw>
                </a:effectLst>
                <a:latin typeface="Fineliner Script" pitchFamily="50" charset="0"/>
              </a:rPr>
              <a:t>La matière</a:t>
            </a:r>
            <a:endParaRPr lang="fr-FR" sz="1800" b="1" dirty="0">
              <a:solidFill>
                <a:schemeClr val="bg1"/>
              </a:solidFill>
              <a:effectLst>
                <a:outerShdw blurRad="38100" dist="38100" dir="2700000" algn="tl">
                  <a:srgbClr val="000000">
                    <a:alpha val="43137"/>
                  </a:srgbClr>
                </a:outerShdw>
              </a:effectLst>
              <a:latin typeface="Fineliner Script" pitchFamily="50" charset="0"/>
            </a:endParaRPr>
          </a:p>
        </p:txBody>
      </p:sp>
      <p:sp>
        <p:nvSpPr>
          <p:cNvPr id="2" name="ZoneTexte 1">
            <a:extLst>
              <a:ext uri="{FF2B5EF4-FFF2-40B4-BE49-F238E27FC236}">
                <a16:creationId xmlns:a16="http://schemas.microsoft.com/office/drawing/2014/main" id="{E98883C4-8C88-CD47-B115-1B49E41F5C60}"/>
              </a:ext>
            </a:extLst>
          </p:cNvPr>
          <p:cNvSpPr txBox="1"/>
          <p:nvPr/>
        </p:nvSpPr>
        <p:spPr>
          <a:xfrm>
            <a:off x="2689942" y="683782"/>
            <a:ext cx="1863060" cy="400110"/>
          </a:xfrm>
          <a:prstGeom prst="rect">
            <a:avLst/>
          </a:prstGeom>
          <a:noFill/>
        </p:spPr>
        <p:txBody>
          <a:bodyPr wrap="square" rtlCol="0">
            <a:spAutoFit/>
          </a:bodyPr>
          <a:lstStyle/>
          <a:p>
            <a:pPr algn="ctr"/>
            <a:r>
              <a:rPr lang="fr-FR" dirty="0">
                <a:latin typeface="charleeboots Medium" panose="02000603000000000000" pitchFamily="2" charset="-34"/>
                <a:ea typeface="charleeboots Medium" panose="02000603000000000000" pitchFamily="2" charset="-34"/>
                <a:cs typeface="charleeboots Medium" panose="02000603000000000000" pitchFamily="2" charset="-34"/>
              </a:rPr>
              <a:t>Fiche enseignant</a:t>
            </a:r>
          </a:p>
        </p:txBody>
      </p:sp>
      <p:sp>
        <p:nvSpPr>
          <p:cNvPr id="44" name="Rectangle 43">
            <a:extLst>
              <a:ext uri="{FF2B5EF4-FFF2-40B4-BE49-F238E27FC236}">
                <a16:creationId xmlns:a16="http://schemas.microsoft.com/office/drawing/2014/main" id="{43719F9A-980D-CC4B-B393-B8B678A6C80A}"/>
              </a:ext>
            </a:extLst>
          </p:cNvPr>
          <p:cNvSpPr/>
          <p:nvPr/>
        </p:nvSpPr>
        <p:spPr>
          <a:xfrm>
            <a:off x="1326171" y="35496"/>
            <a:ext cx="4328181" cy="718182"/>
          </a:xfrm>
          <a:prstGeom prst="rect">
            <a:avLst/>
          </a:prstGeom>
          <a:noFill/>
          <a:ln>
            <a:noFill/>
          </a:ln>
        </p:spPr>
        <p:txBody>
          <a:bodyPr wrap="none" lIns="101636" tIns="50818" rIns="101636" bIns="50818">
            <a:spAutoFit/>
          </a:bodyPr>
          <a:lstStyle/>
          <a:p>
            <a:pPr algn="ctr"/>
            <a:r>
              <a:rPr lang="fr-FR" sz="4000" b="1" dirty="0">
                <a:ln w="12700" cmpd="sng">
                  <a:solidFill>
                    <a:sysClr val="windowText" lastClr="000000"/>
                  </a:solidFill>
                  <a:prstDash val="solid"/>
                </a:ln>
                <a:solidFill>
                  <a:schemeClr val="bg1"/>
                </a:solidFill>
                <a:effectLst>
                  <a:outerShdw blurRad="38100" dist="38100" dir="2700000" algn="tl">
                    <a:srgbClr val="000000">
                      <a:alpha val="43137"/>
                    </a:srgbClr>
                  </a:outerShdw>
                </a:effectLst>
                <a:latin typeface="Chewy" panose="02000000000000000000" pitchFamily="2" charset="0"/>
                <a:ea typeface="Chewy" panose="02000000000000000000" pitchFamily="2" charset="0"/>
              </a:rPr>
              <a:t>Mélange et solutions</a:t>
            </a:r>
          </a:p>
        </p:txBody>
      </p:sp>
      <p:sp>
        <p:nvSpPr>
          <p:cNvPr id="56" name="Rectangle 55">
            <a:extLst>
              <a:ext uri="{FF2B5EF4-FFF2-40B4-BE49-F238E27FC236}">
                <a16:creationId xmlns:a16="http://schemas.microsoft.com/office/drawing/2014/main" id="{FF653106-DA61-534F-9604-207761033FF9}"/>
              </a:ext>
            </a:extLst>
          </p:cNvPr>
          <p:cNvSpPr/>
          <p:nvPr/>
        </p:nvSpPr>
        <p:spPr>
          <a:xfrm>
            <a:off x="194306" y="1476078"/>
            <a:ext cx="7054822" cy="1477328"/>
          </a:xfrm>
          <a:prstGeom prst="rect">
            <a:avLst/>
          </a:prstGeom>
        </p:spPr>
        <p:txBody>
          <a:bodyPr wrap="square">
            <a:spAutoFit/>
          </a:bodyPr>
          <a:lstStyle/>
          <a:p>
            <a:r>
              <a:rPr lang="fr-FR" sz="1000" u="sng" dirty="0">
                <a:latin typeface="Short Stack" panose="02010500040000000007" pitchFamily="2" charset="77"/>
              </a:rPr>
              <a:t>Montrer aux élèves</a:t>
            </a:r>
            <a:r>
              <a:rPr lang="fr-FR" sz="1000" dirty="0">
                <a:latin typeface="Short Stack" panose="02010500040000000007" pitchFamily="2" charset="77"/>
              </a:rPr>
              <a:t> de la vinaigrette, de l’eau pétillante, une pièce de monnaie.</a:t>
            </a:r>
          </a:p>
          <a:p>
            <a:r>
              <a:rPr lang="fr-FR" sz="1000" dirty="0">
                <a:latin typeface="Short Stack" panose="02010500040000000007" pitchFamily="2" charset="77"/>
              </a:rPr>
              <a:t>Leur demander s’ils pensent que ces trois objets sont composés d’une seule matière ou de plusieurs. Si oui, lesquels ?</a:t>
            </a:r>
          </a:p>
          <a:p>
            <a:r>
              <a:rPr lang="fr-FR" sz="1000" dirty="0">
                <a:latin typeface="Short Stack" panose="02010500040000000007" pitchFamily="2" charset="77"/>
              </a:rPr>
              <a:t>Aborder la notion de liquide, solide et gazeux.</a:t>
            </a:r>
          </a:p>
          <a:p>
            <a:r>
              <a:rPr lang="fr-FR" sz="1000" dirty="0">
                <a:latin typeface="Short Stack" panose="02010500040000000007" pitchFamily="2" charset="77"/>
              </a:rPr>
              <a:t>Aborder la notion de mélange homogène (eau pétillante et pièce de monnaie) et hétérogène (vinaigrette).</a:t>
            </a:r>
          </a:p>
          <a:p>
            <a:r>
              <a:rPr lang="fr-FR" sz="1000" u="sng" dirty="0">
                <a:latin typeface="Short Stack" panose="02010500040000000007" pitchFamily="2" charset="77"/>
              </a:rPr>
              <a:t>Lire les autres documents </a:t>
            </a:r>
            <a:r>
              <a:rPr lang="fr-FR" sz="1000" dirty="0">
                <a:latin typeface="Short Stack" panose="02010500040000000007" pitchFamily="2" charset="77"/>
              </a:rPr>
              <a:t>de la page ensemble pour laisser faire les exercices individuellement.</a:t>
            </a:r>
          </a:p>
          <a:p>
            <a:r>
              <a:rPr lang="fr-FR" sz="1000" dirty="0">
                <a:latin typeface="Short Stack" panose="02010500040000000007" pitchFamily="2" charset="77"/>
              </a:rPr>
              <a:t>Faire remplir la </a:t>
            </a:r>
            <a:r>
              <a:rPr lang="fr-FR" sz="1000" u="sng" dirty="0">
                <a:latin typeface="Short Stack" panose="02010500040000000007" pitchFamily="2" charset="77"/>
              </a:rPr>
              <a:t>leçon</a:t>
            </a:r>
            <a:r>
              <a:rPr lang="fr-FR" sz="1000" dirty="0">
                <a:latin typeface="Short Stack" panose="02010500040000000007" pitchFamily="2" charset="77"/>
              </a:rPr>
              <a:t> jusqu’à « obtenu »</a:t>
            </a:r>
          </a:p>
        </p:txBody>
      </p:sp>
      <p:sp>
        <p:nvSpPr>
          <p:cNvPr id="80" name="ZoneTexte 79">
            <a:extLst>
              <a:ext uri="{FF2B5EF4-FFF2-40B4-BE49-F238E27FC236}">
                <a16:creationId xmlns:a16="http://schemas.microsoft.com/office/drawing/2014/main" id="{A1185528-A52A-B34A-A9B7-4BD1568C34B4}"/>
              </a:ext>
            </a:extLst>
          </p:cNvPr>
          <p:cNvSpPr txBox="1"/>
          <p:nvPr/>
        </p:nvSpPr>
        <p:spPr>
          <a:xfrm>
            <a:off x="3168625" y="9463428"/>
            <a:ext cx="3721411" cy="410405"/>
          </a:xfrm>
          <a:prstGeom prst="rect">
            <a:avLst/>
          </a:prstGeom>
          <a:noFill/>
        </p:spPr>
        <p:txBody>
          <a:bodyPr wrap="square" lIns="101636" tIns="50818" rIns="101636" bIns="50818" rtlCol="0">
            <a:spAutoFit/>
          </a:bodyPr>
          <a:lstStyle/>
          <a:p>
            <a:r>
              <a:rPr lang="fr-FR" sz="1000" dirty="0">
                <a:latin typeface="Short Stack" panose="02010500040000000007" pitchFamily="2" charset="77"/>
                <a:sym typeface="Wingdings"/>
                <a:hlinkClick r:id="rId6"/>
              </a:rPr>
              <a:t>https://www.youtube.com/watch?v=5dXbmdN8tSY</a:t>
            </a:r>
            <a:endParaRPr lang="fr-FR" sz="1000" dirty="0">
              <a:latin typeface="Short Stack" panose="02010500040000000007" pitchFamily="2" charset="77"/>
              <a:sym typeface="Wingdings"/>
            </a:endParaRPr>
          </a:p>
          <a:p>
            <a:r>
              <a:rPr lang="fr-FR" sz="1000" dirty="0">
                <a:latin typeface="Short Stack" panose="02010500040000000007" pitchFamily="2" charset="77"/>
                <a:sym typeface="Wingdings"/>
                <a:hlinkClick r:id="rId7"/>
              </a:rPr>
              <a:t>https://www.youtube.com/watch?v=Anl7KvVnc-k</a:t>
            </a:r>
            <a:endParaRPr lang="fr-FR" sz="1000" dirty="0">
              <a:latin typeface="Short Stack" panose="02010500040000000007" pitchFamily="2" charset="77"/>
              <a:sym typeface="Wingdings"/>
            </a:endParaRPr>
          </a:p>
        </p:txBody>
      </p:sp>
      <p:sp>
        <p:nvSpPr>
          <p:cNvPr id="88" name="Nuage 87">
            <a:extLst>
              <a:ext uri="{FF2B5EF4-FFF2-40B4-BE49-F238E27FC236}">
                <a16:creationId xmlns:a16="http://schemas.microsoft.com/office/drawing/2014/main" id="{6796F5C0-EC62-C744-B427-75E7E1144165}"/>
              </a:ext>
            </a:extLst>
          </p:cNvPr>
          <p:cNvSpPr/>
          <p:nvPr/>
        </p:nvSpPr>
        <p:spPr>
          <a:xfrm>
            <a:off x="204661" y="1060018"/>
            <a:ext cx="407252" cy="456862"/>
          </a:xfrm>
          <a:prstGeom prst="cloud">
            <a:avLst/>
          </a:prstGeom>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89" name="ZoneTexte 88">
            <a:extLst>
              <a:ext uri="{FF2B5EF4-FFF2-40B4-BE49-F238E27FC236}">
                <a16:creationId xmlns:a16="http://schemas.microsoft.com/office/drawing/2014/main" id="{DEBE37DE-AC29-1C4A-9699-F2886EAEF422}"/>
              </a:ext>
            </a:extLst>
          </p:cNvPr>
          <p:cNvSpPr txBox="1"/>
          <p:nvPr/>
        </p:nvSpPr>
        <p:spPr>
          <a:xfrm>
            <a:off x="623549" y="1138938"/>
            <a:ext cx="4273268" cy="379627"/>
          </a:xfrm>
          <a:prstGeom prst="rect">
            <a:avLst/>
          </a:prstGeom>
          <a:noFill/>
        </p:spPr>
        <p:txBody>
          <a:bodyPr wrap="square" lIns="101636" tIns="50818" rIns="101636" bIns="50818" rtlCol="0">
            <a:spAutoFit/>
          </a:bodyPr>
          <a:lstStyle/>
          <a:p>
            <a:r>
              <a:rPr lang="fr-FR" sz="1800" b="1" dirty="0">
                <a:latin typeface="MamaeQueNosFaz" panose="020B0603050302020204" pitchFamily="34" charset="0"/>
              </a:rPr>
              <a:t>Mélange </a:t>
            </a:r>
            <a:r>
              <a:rPr lang="fr-FR" sz="1800" b="1" dirty="0" err="1">
                <a:latin typeface="MamaeQueNosFaz" panose="020B0603050302020204" pitchFamily="34" charset="0"/>
              </a:rPr>
              <a:t>homogenes</a:t>
            </a:r>
            <a:r>
              <a:rPr lang="fr-FR" sz="1800" b="1" dirty="0">
                <a:latin typeface="MamaeQueNosFaz" panose="020B0603050302020204" pitchFamily="34" charset="0"/>
              </a:rPr>
              <a:t> et </a:t>
            </a:r>
            <a:r>
              <a:rPr lang="fr-FR" sz="1800" b="1" dirty="0" err="1">
                <a:latin typeface="MamaeQueNosFaz" panose="020B0603050302020204" pitchFamily="34" charset="0"/>
              </a:rPr>
              <a:t>hétérogenes</a:t>
            </a:r>
            <a:endParaRPr lang="fr-FR" sz="1800" b="1" dirty="0">
              <a:latin typeface="MamaeQueNosFaz" panose="020B0603050302020204" pitchFamily="34" charset="0"/>
            </a:endParaRPr>
          </a:p>
        </p:txBody>
      </p:sp>
      <p:sp>
        <p:nvSpPr>
          <p:cNvPr id="90" name="ZoneTexte 89">
            <a:extLst>
              <a:ext uri="{FF2B5EF4-FFF2-40B4-BE49-F238E27FC236}">
                <a16:creationId xmlns:a16="http://schemas.microsoft.com/office/drawing/2014/main" id="{0D03D847-826E-724A-8DFE-0DCC8D73E037}"/>
              </a:ext>
            </a:extLst>
          </p:cNvPr>
          <p:cNvSpPr txBox="1"/>
          <p:nvPr/>
        </p:nvSpPr>
        <p:spPr>
          <a:xfrm>
            <a:off x="204661" y="1076344"/>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1</a:t>
            </a:r>
            <a:endParaRPr lang="fr-FR" b="1" dirty="0">
              <a:effectLst>
                <a:outerShdw blurRad="38100" dist="38100" dir="2700000" algn="tl">
                  <a:srgbClr val="000000">
                    <a:alpha val="43137"/>
                  </a:srgbClr>
                </a:outerShdw>
              </a:effectLst>
              <a:latin typeface="Fineliner Script" pitchFamily="50" charset="0"/>
            </a:endParaRPr>
          </a:p>
        </p:txBody>
      </p:sp>
      <p:sp>
        <p:nvSpPr>
          <p:cNvPr id="91" name="Nuage 90">
            <a:extLst>
              <a:ext uri="{FF2B5EF4-FFF2-40B4-BE49-F238E27FC236}">
                <a16:creationId xmlns:a16="http://schemas.microsoft.com/office/drawing/2014/main" id="{F81FCA00-41FF-554E-A7A2-876CEEB46851}"/>
              </a:ext>
            </a:extLst>
          </p:cNvPr>
          <p:cNvSpPr/>
          <p:nvPr/>
        </p:nvSpPr>
        <p:spPr>
          <a:xfrm>
            <a:off x="217440" y="2922426"/>
            <a:ext cx="407252" cy="456862"/>
          </a:xfrm>
          <a:prstGeom prst="cloud">
            <a:avLst/>
          </a:prstGeom>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92" name="ZoneTexte 91">
            <a:extLst>
              <a:ext uri="{FF2B5EF4-FFF2-40B4-BE49-F238E27FC236}">
                <a16:creationId xmlns:a16="http://schemas.microsoft.com/office/drawing/2014/main" id="{7D5DC908-D533-004F-AA84-799515BE0DC3}"/>
              </a:ext>
            </a:extLst>
          </p:cNvPr>
          <p:cNvSpPr txBox="1"/>
          <p:nvPr/>
        </p:nvSpPr>
        <p:spPr>
          <a:xfrm>
            <a:off x="624692" y="3024271"/>
            <a:ext cx="4273268" cy="379627"/>
          </a:xfrm>
          <a:prstGeom prst="rect">
            <a:avLst/>
          </a:prstGeom>
          <a:noFill/>
        </p:spPr>
        <p:txBody>
          <a:bodyPr wrap="square" lIns="101636" tIns="50818" rIns="101636" bIns="50818" rtlCol="0">
            <a:spAutoFit/>
          </a:bodyPr>
          <a:lstStyle/>
          <a:p>
            <a:r>
              <a:rPr lang="fr-FR" sz="1800" b="1" dirty="0">
                <a:latin typeface="MamaeQueNosFaz" panose="020B0603050302020204" pitchFamily="34" charset="0"/>
              </a:rPr>
              <a:t>Les mélanges de plusieurs liquides </a:t>
            </a:r>
          </a:p>
        </p:txBody>
      </p:sp>
      <p:sp>
        <p:nvSpPr>
          <p:cNvPr id="93" name="ZoneTexte 92">
            <a:extLst>
              <a:ext uri="{FF2B5EF4-FFF2-40B4-BE49-F238E27FC236}">
                <a16:creationId xmlns:a16="http://schemas.microsoft.com/office/drawing/2014/main" id="{82FF8B3E-1285-9A47-9B7C-CDFF78D9BC49}"/>
              </a:ext>
            </a:extLst>
          </p:cNvPr>
          <p:cNvSpPr txBox="1"/>
          <p:nvPr/>
        </p:nvSpPr>
        <p:spPr>
          <a:xfrm>
            <a:off x="217440" y="2938752"/>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2</a:t>
            </a:r>
            <a:endParaRPr lang="fr-FR" b="1" dirty="0">
              <a:effectLst>
                <a:outerShdw blurRad="38100" dist="38100" dir="2700000" algn="tl">
                  <a:srgbClr val="000000">
                    <a:alpha val="43137"/>
                  </a:srgbClr>
                </a:outerShdw>
              </a:effectLst>
              <a:latin typeface="Fineliner Script" pitchFamily="50" charset="0"/>
            </a:endParaRPr>
          </a:p>
        </p:txBody>
      </p:sp>
      <p:sp>
        <p:nvSpPr>
          <p:cNvPr id="94" name="Rectangle 93">
            <a:extLst>
              <a:ext uri="{FF2B5EF4-FFF2-40B4-BE49-F238E27FC236}">
                <a16:creationId xmlns:a16="http://schemas.microsoft.com/office/drawing/2014/main" id="{DC9CE6DC-0703-394C-9C70-A87F0372D531}"/>
              </a:ext>
            </a:extLst>
          </p:cNvPr>
          <p:cNvSpPr/>
          <p:nvPr/>
        </p:nvSpPr>
        <p:spPr>
          <a:xfrm>
            <a:off x="197596" y="3401143"/>
            <a:ext cx="6907066" cy="2092881"/>
          </a:xfrm>
          <a:prstGeom prst="rect">
            <a:avLst/>
          </a:prstGeom>
        </p:spPr>
        <p:txBody>
          <a:bodyPr wrap="square">
            <a:spAutoFit/>
          </a:bodyPr>
          <a:lstStyle/>
          <a:p>
            <a:r>
              <a:rPr lang="fr-FR" sz="1000" u="sng" dirty="0">
                <a:latin typeface="Short Stack" panose="02010500040000000007" pitchFamily="2" charset="77"/>
              </a:rPr>
              <a:t>Prévoir les éléments suivants</a:t>
            </a:r>
            <a:r>
              <a:rPr lang="fr-FR" sz="1000" dirty="0">
                <a:latin typeface="Short Stack" panose="02010500040000000007" pitchFamily="2" charset="77"/>
              </a:rPr>
              <a:t> : de l’huile, du lait, du vinaigre et du beurre qu’il faudra faire fondre (ou beurre liquide en bouteille)</a:t>
            </a:r>
          </a:p>
          <a:p>
            <a:r>
              <a:rPr lang="fr-FR" sz="1000" u="sng" dirty="0">
                <a:latin typeface="Short Stack" panose="02010500040000000007" pitchFamily="2" charset="77"/>
              </a:rPr>
              <a:t>Organisation</a:t>
            </a:r>
            <a:r>
              <a:rPr lang="fr-FR" sz="1000" dirty="0">
                <a:latin typeface="Short Stack" panose="02010500040000000007" pitchFamily="2" charset="77"/>
              </a:rPr>
              <a:t> :</a:t>
            </a:r>
          </a:p>
          <a:p>
            <a:r>
              <a:rPr lang="fr-FR" sz="1000" dirty="0">
                <a:latin typeface="Short Stack" panose="02010500040000000007" pitchFamily="2" charset="77"/>
              </a:rPr>
              <a:t>* Pour 24 élèves, faire 4 groupes de 6 élèves (4 gobelets)</a:t>
            </a:r>
          </a:p>
          <a:p>
            <a:r>
              <a:rPr lang="fr-FR" sz="1000" dirty="0">
                <a:latin typeface="Short Stack" panose="02010500040000000007" pitchFamily="2" charset="77"/>
              </a:rPr>
              <a:t> ou 8 groupes de 3 élèves. (8 gobelets avec 2 groupes qui feront les mêmes expériences)</a:t>
            </a:r>
          </a:p>
          <a:p>
            <a:r>
              <a:rPr lang="fr-FR" sz="1000" dirty="0">
                <a:latin typeface="Short Stack" panose="02010500040000000007" pitchFamily="2" charset="77"/>
              </a:rPr>
              <a:t> ou encore  4 gobelets pour l’enseignant qui fera lui-même les expériences.</a:t>
            </a:r>
          </a:p>
          <a:p>
            <a:r>
              <a:rPr lang="fr-FR" sz="1000" dirty="0">
                <a:latin typeface="Short Stack" panose="02010500040000000007" pitchFamily="2" charset="77"/>
              </a:rPr>
              <a:t>A l’issue de l’expérience, faire faire l’exercice 3 individuellement ou par binôme.</a:t>
            </a:r>
          </a:p>
          <a:p>
            <a:r>
              <a:rPr lang="fr-FR" sz="1000" u="sng" dirty="0">
                <a:latin typeface="Short Stack" panose="02010500040000000007" pitchFamily="2" charset="77"/>
              </a:rPr>
              <a:t>Exercice 4</a:t>
            </a:r>
            <a:r>
              <a:rPr lang="fr-FR" sz="1000" dirty="0">
                <a:latin typeface="Short Stack" panose="02010500040000000007" pitchFamily="2" charset="77"/>
              </a:rPr>
              <a:t> : montrer une vidéo d’une marée noire aux élèves et répondre aux questions ensemble.</a:t>
            </a:r>
          </a:p>
          <a:p>
            <a:r>
              <a:rPr lang="fr-FR" sz="1000" dirty="0">
                <a:latin typeface="Short Stack" panose="02010500040000000007" pitchFamily="2" charset="77"/>
              </a:rPr>
              <a:t>1 jour 1 question : </a:t>
            </a:r>
            <a:r>
              <a:rPr lang="fr-FR" sz="1000" dirty="0">
                <a:latin typeface="Short Stack" panose="02010500040000000007" pitchFamily="2" charset="77"/>
                <a:hlinkClick r:id="rId8"/>
              </a:rPr>
              <a:t>https://education.francetv.fr/matiere/developpement-durable/ce2/video/c-est-quoi-une-maree-noire</a:t>
            </a:r>
            <a:endParaRPr lang="fr-FR" sz="1000" dirty="0">
              <a:latin typeface="Short Stack" panose="02010500040000000007" pitchFamily="2" charset="77"/>
            </a:endParaRPr>
          </a:p>
          <a:p>
            <a:r>
              <a:rPr lang="fr-FR" sz="1000" u="sng" dirty="0">
                <a:latin typeface="Short Stack" panose="02010500040000000007" pitchFamily="2" charset="77"/>
              </a:rPr>
              <a:t>Lire ensemble le texte du cadre bleu</a:t>
            </a:r>
            <a:r>
              <a:rPr lang="fr-FR" sz="1000" dirty="0">
                <a:latin typeface="Short Stack" panose="02010500040000000007" pitchFamily="2" charset="77"/>
              </a:rPr>
              <a:t>.</a:t>
            </a:r>
          </a:p>
          <a:p>
            <a:r>
              <a:rPr lang="fr-FR" sz="1000" dirty="0">
                <a:latin typeface="Short Stack" panose="02010500040000000007" pitchFamily="2" charset="77"/>
              </a:rPr>
              <a:t>Faire remplir la </a:t>
            </a:r>
            <a:r>
              <a:rPr lang="fr-FR" sz="1000" u="sng" dirty="0">
                <a:latin typeface="Short Stack" panose="02010500040000000007" pitchFamily="2" charset="77"/>
              </a:rPr>
              <a:t>leçon</a:t>
            </a:r>
            <a:r>
              <a:rPr lang="fr-FR" sz="1000" dirty="0">
                <a:latin typeface="Short Stack" panose="02010500040000000007" pitchFamily="2" charset="77"/>
              </a:rPr>
              <a:t> jusqu’à « non miscibles »</a:t>
            </a:r>
          </a:p>
        </p:txBody>
      </p:sp>
      <p:sp>
        <p:nvSpPr>
          <p:cNvPr id="95" name="Nuage 94">
            <a:extLst>
              <a:ext uri="{FF2B5EF4-FFF2-40B4-BE49-F238E27FC236}">
                <a16:creationId xmlns:a16="http://schemas.microsoft.com/office/drawing/2014/main" id="{C407010E-24C0-4C41-81C5-CF75254859AC}"/>
              </a:ext>
            </a:extLst>
          </p:cNvPr>
          <p:cNvSpPr/>
          <p:nvPr/>
        </p:nvSpPr>
        <p:spPr>
          <a:xfrm>
            <a:off x="218750" y="5534894"/>
            <a:ext cx="407252" cy="456862"/>
          </a:xfrm>
          <a:prstGeom prst="cloud">
            <a:avLst/>
          </a:prstGeom>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96" name="ZoneTexte 95">
            <a:extLst>
              <a:ext uri="{FF2B5EF4-FFF2-40B4-BE49-F238E27FC236}">
                <a16:creationId xmlns:a16="http://schemas.microsoft.com/office/drawing/2014/main" id="{ED4D47BE-7A7C-D54E-A5FC-9A15ACE8FD4D}"/>
              </a:ext>
            </a:extLst>
          </p:cNvPr>
          <p:cNvSpPr txBox="1"/>
          <p:nvPr/>
        </p:nvSpPr>
        <p:spPr>
          <a:xfrm>
            <a:off x="626002" y="5636739"/>
            <a:ext cx="4273268" cy="379627"/>
          </a:xfrm>
          <a:prstGeom prst="rect">
            <a:avLst/>
          </a:prstGeom>
          <a:noFill/>
        </p:spPr>
        <p:txBody>
          <a:bodyPr wrap="square" lIns="101636" tIns="50818" rIns="101636" bIns="50818" rtlCol="0">
            <a:spAutoFit/>
          </a:bodyPr>
          <a:lstStyle/>
          <a:p>
            <a:r>
              <a:rPr lang="fr-FR" sz="1800" b="1" dirty="0">
                <a:latin typeface="MamaeQueNosFaz" panose="020B0603050302020204" pitchFamily="34" charset="0"/>
              </a:rPr>
              <a:t>Les mélanges de plusieurs solides et liquides </a:t>
            </a:r>
          </a:p>
        </p:txBody>
      </p:sp>
      <p:sp>
        <p:nvSpPr>
          <p:cNvPr id="97" name="ZoneTexte 96">
            <a:extLst>
              <a:ext uri="{FF2B5EF4-FFF2-40B4-BE49-F238E27FC236}">
                <a16:creationId xmlns:a16="http://schemas.microsoft.com/office/drawing/2014/main" id="{D8983B50-236F-1847-95A5-F301713471C9}"/>
              </a:ext>
            </a:extLst>
          </p:cNvPr>
          <p:cNvSpPr txBox="1"/>
          <p:nvPr/>
        </p:nvSpPr>
        <p:spPr>
          <a:xfrm>
            <a:off x="218750" y="5551220"/>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3</a:t>
            </a:r>
            <a:endParaRPr lang="fr-FR" b="1" dirty="0">
              <a:effectLst>
                <a:outerShdw blurRad="38100" dist="38100" dir="2700000" algn="tl">
                  <a:srgbClr val="000000">
                    <a:alpha val="43137"/>
                  </a:srgbClr>
                </a:outerShdw>
              </a:effectLst>
              <a:latin typeface="Fineliner Script" pitchFamily="50" charset="0"/>
            </a:endParaRPr>
          </a:p>
        </p:txBody>
      </p:sp>
      <p:sp>
        <p:nvSpPr>
          <p:cNvPr id="7" name="Rectangle 6">
            <a:extLst>
              <a:ext uri="{FF2B5EF4-FFF2-40B4-BE49-F238E27FC236}">
                <a16:creationId xmlns:a16="http://schemas.microsoft.com/office/drawing/2014/main" id="{EB63F3E5-B39B-6641-A69A-D2A10F23192F}"/>
              </a:ext>
            </a:extLst>
          </p:cNvPr>
          <p:cNvSpPr/>
          <p:nvPr/>
        </p:nvSpPr>
        <p:spPr>
          <a:xfrm>
            <a:off x="214243" y="6032614"/>
            <a:ext cx="7039313" cy="1869743"/>
          </a:xfrm>
          <a:prstGeom prst="rect">
            <a:avLst/>
          </a:prstGeom>
        </p:spPr>
        <p:txBody>
          <a:bodyPr wrap="square">
            <a:spAutoFit/>
          </a:bodyPr>
          <a:lstStyle/>
          <a:p>
            <a:r>
              <a:rPr lang="fr-FR" sz="1050" u="sng" dirty="0">
                <a:solidFill>
                  <a:prstClr val="black"/>
                </a:solidFill>
                <a:latin typeface="Short Stack" panose="02010500040000000007" pitchFamily="2" charset="77"/>
                <a:sym typeface="Wingdings"/>
              </a:rPr>
              <a:t>Prévoir</a:t>
            </a:r>
            <a:r>
              <a:rPr lang="fr-FR" sz="1050" dirty="0">
                <a:solidFill>
                  <a:prstClr val="black"/>
                </a:solidFill>
                <a:latin typeface="Short Stack" panose="02010500040000000007" pitchFamily="2" charset="77"/>
                <a:sym typeface="Wingdings"/>
              </a:rPr>
              <a:t> 5 gobelets transparents et le sucre, la farine, le poivre, le sable, le sel.</a:t>
            </a:r>
          </a:p>
          <a:p>
            <a:r>
              <a:rPr lang="fr-FR" sz="1050" dirty="0">
                <a:solidFill>
                  <a:prstClr val="black"/>
                </a:solidFill>
                <a:latin typeface="Short Stack" panose="02010500040000000007" pitchFamily="2" charset="77"/>
                <a:sym typeface="Wingdings"/>
              </a:rPr>
              <a:t>Une balance digitale</a:t>
            </a:r>
          </a:p>
          <a:p>
            <a:r>
              <a:rPr lang="fr-FR" sz="1050" u="sng" dirty="0">
                <a:solidFill>
                  <a:prstClr val="black"/>
                </a:solidFill>
                <a:latin typeface="Short Stack" panose="02010500040000000007" pitchFamily="2" charset="77"/>
                <a:sym typeface="Wingdings"/>
              </a:rPr>
              <a:t>Exercice 5</a:t>
            </a:r>
            <a:r>
              <a:rPr lang="fr-FR" sz="1050" dirty="0">
                <a:solidFill>
                  <a:prstClr val="black"/>
                </a:solidFill>
                <a:latin typeface="Short Stack" panose="02010500040000000007" pitchFamily="2" charset="77"/>
                <a:sym typeface="Wingdings"/>
              </a:rPr>
              <a:t> : Avant de faire l’expérience, laisser les enfants entourer les réponses à l’hypothèse.</a:t>
            </a:r>
          </a:p>
          <a:p>
            <a:r>
              <a:rPr lang="fr-FR" sz="1050" dirty="0">
                <a:solidFill>
                  <a:prstClr val="black"/>
                </a:solidFill>
                <a:latin typeface="Short Stack" panose="02010500040000000007" pitchFamily="2" charset="77"/>
                <a:sym typeface="Wingdings"/>
              </a:rPr>
              <a:t>L’enseignant réalise ensuite l’expérience en faisant venir des élèves pour chaque mélange.</a:t>
            </a:r>
          </a:p>
          <a:p>
            <a:r>
              <a:rPr lang="fr-FR" sz="1050" u="sng" dirty="0">
                <a:solidFill>
                  <a:prstClr val="black"/>
                </a:solidFill>
                <a:latin typeface="Short Stack" panose="02010500040000000007" pitchFamily="2" charset="77"/>
                <a:sym typeface="Wingdings"/>
              </a:rPr>
              <a:t>Exercice 5 (suite) et 6 </a:t>
            </a:r>
            <a:r>
              <a:rPr lang="fr-FR" sz="1050" dirty="0">
                <a:solidFill>
                  <a:prstClr val="black"/>
                </a:solidFill>
                <a:latin typeface="Short Stack" panose="02010500040000000007" pitchFamily="2" charset="77"/>
                <a:sym typeface="Wingdings"/>
              </a:rPr>
              <a:t>: les élèves les exécutent individuellement.</a:t>
            </a:r>
          </a:p>
          <a:p>
            <a:r>
              <a:rPr lang="fr-FR" sz="1050" u="sng" dirty="0">
                <a:solidFill>
                  <a:prstClr val="black"/>
                </a:solidFill>
                <a:latin typeface="Short Stack" panose="02010500040000000007" pitchFamily="2" charset="77"/>
                <a:sym typeface="Wingdings"/>
              </a:rPr>
              <a:t>Exercice 7</a:t>
            </a:r>
            <a:r>
              <a:rPr lang="fr-FR" sz="1050" dirty="0">
                <a:solidFill>
                  <a:prstClr val="black"/>
                </a:solidFill>
                <a:latin typeface="Short Stack" panose="02010500040000000007" pitchFamily="2" charset="77"/>
                <a:sym typeface="Wingdings"/>
              </a:rPr>
              <a:t> : L’enseignant demande à un élève de venir pour chaque étape et lui demande de lire ce qu’il voit. L’enseignant note au tableau et les autres élèves sur leur feuille.</a:t>
            </a:r>
          </a:p>
          <a:p>
            <a:r>
              <a:rPr lang="fr-FR" sz="1050" u="sng" dirty="0">
                <a:solidFill>
                  <a:prstClr val="black"/>
                </a:solidFill>
                <a:latin typeface="Short Stack" panose="02010500040000000007" pitchFamily="2" charset="77"/>
                <a:sym typeface="Wingdings"/>
              </a:rPr>
              <a:t>Lecture du texte du cadre bleu</a:t>
            </a:r>
            <a:r>
              <a:rPr lang="fr-FR" sz="1050" dirty="0">
                <a:solidFill>
                  <a:prstClr val="black"/>
                </a:solidFill>
                <a:latin typeface="Short Stack" panose="02010500040000000007" pitchFamily="2" charset="77"/>
                <a:sym typeface="Wingdings"/>
              </a:rPr>
              <a:t> collectivement.</a:t>
            </a:r>
          </a:p>
          <a:p>
            <a:r>
              <a:rPr lang="fr-FR" sz="1050" dirty="0">
                <a:latin typeface="Short Stack" panose="02010500040000000007" pitchFamily="2" charset="77"/>
              </a:rPr>
              <a:t>Faire remplir la </a:t>
            </a:r>
            <a:r>
              <a:rPr lang="fr-FR" sz="1050" u="sng" dirty="0">
                <a:latin typeface="Short Stack" panose="02010500040000000007" pitchFamily="2" charset="77"/>
              </a:rPr>
              <a:t>leçon</a:t>
            </a:r>
            <a:r>
              <a:rPr lang="fr-FR" sz="1050" dirty="0">
                <a:latin typeface="Short Stack" panose="02010500040000000007" pitchFamily="2" charset="77"/>
              </a:rPr>
              <a:t> jusqu’à « suspension »</a:t>
            </a:r>
          </a:p>
        </p:txBody>
      </p:sp>
      <p:sp>
        <p:nvSpPr>
          <p:cNvPr id="98" name="Nuage 97">
            <a:extLst>
              <a:ext uri="{FF2B5EF4-FFF2-40B4-BE49-F238E27FC236}">
                <a16:creationId xmlns:a16="http://schemas.microsoft.com/office/drawing/2014/main" id="{977ABF31-D024-104E-8936-C74F1705D04E}"/>
              </a:ext>
            </a:extLst>
          </p:cNvPr>
          <p:cNvSpPr/>
          <p:nvPr/>
        </p:nvSpPr>
        <p:spPr>
          <a:xfrm>
            <a:off x="216297" y="7912099"/>
            <a:ext cx="407252" cy="456862"/>
          </a:xfrm>
          <a:prstGeom prst="cloud">
            <a:avLst/>
          </a:prstGeom>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99" name="ZoneTexte 98">
            <a:extLst>
              <a:ext uri="{FF2B5EF4-FFF2-40B4-BE49-F238E27FC236}">
                <a16:creationId xmlns:a16="http://schemas.microsoft.com/office/drawing/2014/main" id="{FAC696C8-E01A-5344-9066-2644DF17A3C5}"/>
              </a:ext>
            </a:extLst>
          </p:cNvPr>
          <p:cNvSpPr txBox="1"/>
          <p:nvPr/>
        </p:nvSpPr>
        <p:spPr>
          <a:xfrm>
            <a:off x="623549" y="8013944"/>
            <a:ext cx="4273268" cy="379627"/>
          </a:xfrm>
          <a:prstGeom prst="rect">
            <a:avLst/>
          </a:prstGeom>
          <a:noFill/>
        </p:spPr>
        <p:txBody>
          <a:bodyPr wrap="square" lIns="101636" tIns="50818" rIns="101636" bIns="50818" rtlCol="0">
            <a:spAutoFit/>
          </a:bodyPr>
          <a:lstStyle/>
          <a:p>
            <a:r>
              <a:rPr lang="fr-FR" sz="1800" b="1" dirty="0">
                <a:latin typeface="MamaeQueNosFaz" panose="020B0603050302020204" pitchFamily="34" charset="0"/>
              </a:rPr>
              <a:t>La séparation de constituants</a:t>
            </a:r>
          </a:p>
        </p:txBody>
      </p:sp>
      <p:sp>
        <p:nvSpPr>
          <p:cNvPr id="100" name="ZoneTexte 99">
            <a:extLst>
              <a:ext uri="{FF2B5EF4-FFF2-40B4-BE49-F238E27FC236}">
                <a16:creationId xmlns:a16="http://schemas.microsoft.com/office/drawing/2014/main" id="{44FEFA02-4E04-EC4B-B927-095947CF706E}"/>
              </a:ext>
            </a:extLst>
          </p:cNvPr>
          <p:cNvSpPr txBox="1"/>
          <p:nvPr/>
        </p:nvSpPr>
        <p:spPr>
          <a:xfrm>
            <a:off x="216297" y="7928425"/>
            <a:ext cx="407252" cy="456862"/>
          </a:xfrm>
          <a:prstGeom prst="rect">
            <a:avLst/>
          </a:prstGeom>
          <a:noFill/>
          <a:effectLst>
            <a:innerShdw blurRad="63500" dist="50800" dir="16200000">
              <a:prstClr val="black">
                <a:alpha val="50000"/>
              </a:prstClr>
            </a:innerShdw>
          </a:effectLst>
        </p:spPr>
        <p:txBody>
          <a:bodyPr wrap="square" lIns="101636" tIns="50818" rIns="101636" bIns="50818" rtlCol="0">
            <a:spAutoFit/>
          </a:bodyPr>
          <a:lstStyle/>
          <a:p>
            <a:pPr algn="ctr"/>
            <a:r>
              <a:rPr lang="fr-FR" sz="2200" b="1" dirty="0">
                <a:effectLst>
                  <a:outerShdw blurRad="38100" dist="38100" dir="2700000" algn="tl">
                    <a:srgbClr val="000000">
                      <a:alpha val="43137"/>
                    </a:srgbClr>
                  </a:outerShdw>
                </a:effectLst>
                <a:latin typeface="Fineliner Script" pitchFamily="50" charset="0"/>
              </a:rPr>
              <a:t>4</a:t>
            </a:r>
            <a:endParaRPr lang="fr-FR" b="1" dirty="0">
              <a:effectLst>
                <a:outerShdw blurRad="38100" dist="38100" dir="2700000" algn="tl">
                  <a:srgbClr val="000000">
                    <a:alpha val="43137"/>
                  </a:srgbClr>
                </a:outerShdw>
              </a:effectLst>
              <a:latin typeface="Fineliner Script" pitchFamily="50" charset="0"/>
            </a:endParaRPr>
          </a:p>
        </p:txBody>
      </p:sp>
      <p:sp>
        <p:nvSpPr>
          <p:cNvPr id="8" name="Rectangle 7">
            <a:extLst>
              <a:ext uri="{FF2B5EF4-FFF2-40B4-BE49-F238E27FC236}">
                <a16:creationId xmlns:a16="http://schemas.microsoft.com/office/drawing/2014/main" id="{AA0C9122-C3AA-CC49-B86E-49C110637F60}"/>
              </a:ext>
            </a:extLst>
          </p:cNvPr>
          <p:cNvSpPr/>
          <p:nvPr/>
        </p:nvSpPr>
        <p:spPr>
          <a:xfrm>
            <a:off x="214243" y="8357785"/>
            <a:ext cx="6914822" cy="1631216"/>
          </a:xfrm>
          <a:prstGeom prst="rect">
            <a:avLst/>
          </a:prstGeom>
        </p:spPr>
        <p:txBody>
          <a:bodyPr wrap="square">
            <a:spAutoFit/>
          </a:bodyPr>
          <a:lstStyle/>
          <a:p>
            <a:r>
              <a:rPr lang="fr-FR" sz="1000" u="sng" dirty="0">
                <a:latin typeface="Short Stack" panose="02010500040000000007" pitchFamily="2" charset="77"/>
                <a:sym typeface="Wingdings"/>
              </a:rPr>
              <a:t>Prévoir 3 petits bols</a:t>
            </a:r>
            <a:r>
              <a:rPr lang="fr-FR" sz="1000" dirty="0">
                <a:latin typeface="Short Stack" panose="02010500040000000007" pitchFamily="2" charset="77"/>
                <a:sym typeface="Wingdings"/>
              </a:rPr>
              <a:t>. Faire les mélanges suivants : le sel de l’eau, le poivre dans l’eau, le sel du poivre.  </a:t>
            </a:r>
          </a:p>
          <a:p>
            <a:r>
              <a:rPr lang="fr-FR" sz="1000" u="sng" dirty="0">
                <a:latin typeface="Short Stack" panose="02010500040000000007" pitchFamily="2" charset="77"/>
                <a:sym typeface="Wingdings"/>
              </a:rPr>
              <a:t>Exercice 8</a:t>
            </a:r>
            <a:r>
              <a:rPr lang="fr-FR" sz="1000" dirty="0">
                <a:latin typeface="Short Stack" panose="02010500040000000007" pitchFamily="2" charset="77"/>
                <a:sym typeface="Wingdings"/>
              </a:rPr>
              <a:t> : par 2 les laisser écrire leurs hypothèses.</a:t>
            </a:r>
          </a:p>
          <a:p>
            <a:r>
              <a:rPr lang="fr-FR" sz="1000" dirty="0">
                <a:latin typeface="Short Stack" panose="02010500040000000007" pitchFamily="2" charset="77"/>
                <a:sym typeface="Wingdings"/>
              </a:rPr>
              <a:t>Faire les expériences ensemble et leur demander de les dessiner dans </a:t>
            </a:r>
            <a:r>
              <a:rPr lang="fr-FR" sz="1000" u="sng" dirty="0">
                <a:latin typeface="Short Stack" panose="02010500040000000007" pitchFamily="2" charset="77"/>
                <a:sym typeface="Wingdings"/>
              </a:rPr>
              <a:t>l’exercice 9</a:t>
            </a:r>
            <a:r>
              <a:rPr lang="fr-FR" sz="1000" dirty="0">
                <a:latin typeface="Short Stack" panose="02010500040000000007" pitchFamily="2" charset="77"/>
                <a:sym typeface="Wingdings"/>
              </a:rPr>
              <a:t> et de décrire la dernière dans </a:t>
            </a:r>
            <a:r>
              <a:rPr lang="fr-FR" sz="1000" u="sng" dirty="0">
                <a:latin typeface="Short Stack" panose="02010500040000000007" pitchFamily="2" charset="77"/>
                <a:sym typeface="Wingdings"/>
              </a:rPr>
              <a:t>l’exercice 10</a:t>
            </a:r>
            <a:r>
              <a:rPr lang="fr-FR" sz="1000" dirty="0">
                <a:latin typeface="Short Stack" panose="02010500040000000007" pitchFamily="2" charset="77"/>
                <a:sym typeface="Wingdings"/>
              </a:rPr>
              <a:t>.</a:t>
            </a:r>
          </a:p>
          <a:p>
            <a:r>
              <a:rPr lang="fr-FR" sz="1000" u="sng" dirty="0">
                <a:latin typeface="Short Stack" panose="02010500040000000007" pitchFamily="2" charset="77"/>
                <a:sym typeface="Wingdings"/>
              </a:rPr>
              <a:t>Lire le texte</a:t>
            </a:r>
            <a:r>
              <a:rPr lang="fr-FR" sz="1000" dirty="0">
                <a:latin typeface="Short Stack" panose="02010500040000000007" pitchFamily="2" charset="77"/>
                <a:sym typeface="Wingdings"/>
              </a:rPr>
              <a:t> du cadre bleu collectivement.</a:t>
            </a:r>
          </a:p>
          <a:p>
            <a:r>
              <a:rPr lang="fr-FR" sz="1000" u="sng" dirty="0">
                <a:latin typeface="Short Stack" panose="02010500040000000007" pitchFamily="2" charset="77"/>
                <a:sym typeface="Wingdings"/>
              </a:rPr>
              <a:t>Exercice 11</a:t>
            </a:r>
            <a:r>
              <a:rPr lang="fr-FR" sz="1000" dirty="0">
                <a:latin typeface="Short Stack" panose="02010500040000000007" pitchFamily="2" charset="77"/>
                <a:sym typeface="Wingdings"/>
              </a:rPr>
              <a:t> : montrer ces deux vidéos aux élèves puis les laisser répondre aux questions.</a:t>
            </a:r>
          </a:p>
          <a:p>
            <a:endParaRPr lang="fr-FR" sz="1000" dirty="0">
              <a:latin typeface="Short Stack" panose="02010500040000000007" pitchFamily="2" charset="77"/>
              <a:sym typeface="Wingdings"/>
            </a:endParaRPr>
          </a:p>
          <a:p>
            <a:endParaRPr lang="fr-FR" sz="1000" dirty="0">
              <a:latin typeface="Short Stack" panose="02010500040000000007" pitchFamily="2" charset="77"/>
            </a:endParaRPr>
          </a:p>
          <a:p>
            <a:r>
              <a:rPr lang="fr-FR" sz="1000" dirty="0">
                <a:latin typeface="Short Stack" panose="02010500040000000007" pitchFamily="2" charset="77"/>
              </a:rPr>
              <a:t>Faire remplir la </a:t>
            </a:r>
            <a:r>
              <a:rPr lang="fr-FR" sz="1000" u="sng" dirty="0">
                <a:latin typeface="Short Stack" panose="02010500040000000007" pitchFamily="2" charset="77"/>
              </a:rPr>
              <a:t>leçon</a:t>
            </a:r>
            <a:r>
              <a:rPr lang="fr-FR" sz="1000" dirty="0">
                <a:latin typeface="Short Stack" panose="02010500040000000007" pitchFamily="2" charset="77"/>
              </a:rPr>
              <a:t> jusqu’à la fin.</a:t>
            </a:r>
          </a:p>
        </p:txBody>
      </p:sp>
      <p:pic>
        <p:nvPicPr>
          <p:cNvPr id="101" name="Image 100">
            <a:extLst>
              <a:ext uri="{FF2B5EF4-FFF2-40B4-BE49-F238E27FC236}">
                <a16:creationId xmlns:a16="http://schemas.microsoft.com/office/drawing/2014/main" id="{784AD2F6-0E39-6D40-BF71-B5E5AF6DE5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4929" y="10128702"/>
            <a:ext cx="1224136" cy="253270"/>
          </a:xfrm>
          <a:prstGeom prst="rect">
            <a:avLst/>
          </a:prstGeom>
        </p:spPr>
      </p:pic>
    </p:spTree>
    <p:extLst>
      <p:ext uri="{BB962C8B-B14F-4D97-AF65-F5344CB8AC3E}">
        <p14:creationId xmlns:p14="http://schemas.microsoft.com/office/powerpoint/2010/main" val="245733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02089" y="719431"/>
            <a:ext cx="1234004" cy="380680"/>
          </a:xfrm>
          <a:prstGeom prst="ellipse">
            <a:avLst/>
          </a:prstGeom>
          <a:solidFill>
            <a:schemeClr val="accent5">
              <a:lumMod val="20000"/>
              <a:lumOff val="80000"/>
            </a:schemeClr>
          </a:solidFill>
          <a:ln>
            <a:solidFill>
              <a:schemeClr val="accent5"/>
            </a:solidFill>
          </a:ln>
        </p:spPr>
        <p:style>
          <a:lnRef idx="2">
            <a:schemeClr val="accent2"/>
          </a:lnRef>
          <a:fillRef idx="1">
            <a:schemeClr val="lt1"/>
          </a:fillRef>
          <a:effectRef idx="0">
            <a:schemeClr val="accent2"/>
          </a:effectRef>
          <a:fontRef idx="minor">
            <a:schemeClr val="dk1"/>
          </a:fontRef>
        </p:style>
        <p:txBody>
          <a:bodyPr lIns="101636" tIns="50818" rIns="101636" bIns="50818" rtlCol="0" anchor="ctr"/>
          <a:lstStyle/>
          <a:p>
            <a:pPr algn="ctr"/>
            <a:endParaRPr lang="fr-FR">
              <a:solidFill>
                <a:srgbClr val="FFF2CD"/>
              </a:solidFill>
            </a:endParaRPr>
          </a:p>
        </p:txBody>
      </p:sp>
      <p:grpSp>
        <p:nvGrpSpPr>
          <p:cNvPr id="68" name="Groupe 67">
            <a:extLst>
              <a:ext uri="{FF2B5EF4-FFF2-40B4-BE49-F238E27FC236}">
                <a16:creationId xmlns:a16="http://schemas.microsoft.com/office/drawing/2014/main" id="{15AF0AA2-9BC2-0C47-B998-9AA5BB36C761}"/>
              </a:ext>
            </a:extLst>
          </p:cNvPr>
          <p:cNvGrpSpPr/>
          <p:nvPr/>
        </p:nvGrpSpPr>
        <p:grpSpPr>
          <a:xfrm>
            <a:off x="1" y="-18010"/>
            <a:ext cx="7345362" cy="841375"/>
            <a:chOff x="-12700" y="1870075"/>
            <a:chExt cx="6938045" cy="841375"/>
          </a:xfrm>
          <a:effectLst>
            <a:outerShdw blurRad="50800" dist="38100" dir="5400000" algn="t" rotWithShape="0">
              <a:prstClr val="black">
                <a:alpha val="40000"/>
              </a:prstClr>
            </a:outerShdw>
          </a:effectLst>
        </p:grpSpPr>
        <p:pic>
          <p:nvPicPr>
            <p:cNvPr id="69" name="Picture 2">
              <a:extLst>
                <a:ext uri="{FF2B5EF4-FFF2-40B4-BE49-F238E27FC236}">
                  <a16:creationId xmlns:a16="http://schemas.microsoft.com/office/drawing/2014/main" id="{2BBA4597-6520-4E4C-82EB-000811664D06}"/>
                </a:ext>
              </a:extLst>
            </p:cNvPr>
            <p:cNvPicPr>
              <a:picLocks noChangeAspect="1" noChangeArrowheads="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a:extLst>
                <a:ext uri="{FF2B5EF4-FFF2-40B4-BE49-F238E27FC236}">
                  <a16:creationId xmlns:a16="http://schemas.microsoft.com/office/drawing/2014/main" id="{08D51E66-3750-F94F-867C-DFF4F9F47ABC}"/>
                </a:ext>
              </a:extLst>
            </p:cNvPr>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Ellipse 70">
            <a:extLst>
              <a:ext uri="{FF2B5EF4-FFF2-40B4-BE49-F238E27FC236}">
                <a16:creationId xmlns:a16="http://schemas.microsoft.com/office/drawing/2014/main" id="{142954BA-DD25-284E-A309-4517CEC928F7}"/>
              </a:ext>
            </a:extLst>
          </p:cNvPr>
          <p:cNvSpPr/>
          <p:nvPr/>
        </p:nvSpPr>
        <p:spPr>
          <a:xfrm>
            <a:off x="80682" y="105614"/>
            <a:ext cx="639671" cy="739995"/>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2" name="Rectangle 71">
            <a:extLst>
              <a:ext uri="{FF2B5EF4-FFF2-40B4-BE49-F238E27FC236}">
                <a16:creationId xmlns:a16="http://schemas.microsoft.com/office/drawing/2014/main" id="{B7B6EE68-4F9C-2140-9788-3407497E470A}"/>
              </a:ext>
            </a:extLst>
          </p:cNvPr>
          <p:cNvSpPr/>
          <p:nvPr/>
        </p:nvSpPr>
        <p:spPr>
          <a:xfrm>
            <a:off x="75162" y="147298"/>
            <a:ext cx="639671"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S2</a:t>
            </a:r>
          </a:p>
        </p:txBody>
      </p:sp>
      <p:sp>
        <p:nvSpPr>
          <p:cNvPr id="74" name="Rectangle à coins arrondis 32">
            <a:extLst>
              <a:ext uri="{FF2B5EF4-FFF2-40B4-BE49-F238E27FC236}">
                <a16:creationId xmlns:a16="http://schemas.microsoft.com/office/drawing/2014/main" id="{1AA7CFFF-8004-6641-86A0-CCA10BCCE3AC}"/>
              </a:ext>
            </a:extLst>
          </p:cNvPr>
          <p:cNvSpPr/>
          <p:nvPr/>
        </p:nvSpPr>
        <p:spPr>
          <a:xfrm>
            <a:off x="6206379" y="178318"/>
            <a:ext cx="1042749" cy="464202"/>
          </a:xfrm>
          <a:prstGeom prst="roundRect">
            <a:avLst>
              <a:gd name="adj" fmla="val 33049"/>
            </a:avLst>
          </a:prstGeom>
          <a:solidFill>
            <a:schemeClr val="accent5">
              <a:lumMod val="60000"/>
              <a:lumOff val="40000"/>
            </a:schemeClr>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5" name="Rectangle à coins arrondis 33">
            <a:extLst>
              <a:ext uri="{FF2B5EF4-FFF2-40B4-BE49-F238E27FC236}">
                <a16:creationId xmlns:a16="http://schemas.microsoft.com/office/drawing/2014/main" id="{285E3633-8F84-F04A-BBC0-870BE524E885}"/>
              </a:ext>
            </a:extLst>
          </p:cNvPr>
          <p:cNvSpPr/>
          <p:nvPr/>
        </p:nvSpPr>
        <p:spPr>
          <a:xfrm>
            <a:off x="6405248" y="594394"/>
            <a:ext cx="658723" cy="278041"/>
          </a:xfrm>
          <a:prstGeom prst="roundRect">
            <a:avLst>
              <a:gd name="adj" fmla="val 33049"/>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6" name="ZoneTexte 75">
            <a:extLst>
              <a:ext uri="{FF2B5EF4-FFF2-40B4-BE49-F238E27FC236}">
                <a16:creationId xmlns:a16="http://schemas.microsoft.com/office/drawing/2014/main" id="{A50DBFD5-B21D-274E-80B5-4EC34DC24400}"/>
              </a:ext>
            </a:extLst>
          </p:cNvPr>
          <p:cNvSpPr txBox="1"/>
          <p:nvPr/>
        </p:nvSpPr>
        <p:spPr>
          <a:xfrm>
            <a:off x="6405248" y="577027"/>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a:t>
            </a:r>
            <a:endParaRPr lang="fr-FR" sz="1800" b="1" dirty="0">
              <a:latin typeface="Fineliner Script" pitchFamily="50" charset="0"/>
            </a:endParaRPr>
          </a:p>
        </p:txBody>
      </p:sp>
      <p:sp>
        <p:nvSpPr>
          <p:cNvPr id="77" name="ZoneTexte 76">
            <a:extLst>
              <a:ext uri="{FF2B5EF4-FFF2-40B4-BE49-F238E27FC236}">
                <a16:creationId xmlns:a16="http://schemas.microsoft.com/office/drawing/2014/main" id="{A89CF2FA-7970-334F-96D3-3D1FC7D99331}"/>
              </a:ext>
            </a:extLst>
          </p:cNvPr>
          <p:cNvSpPr txBox="1"/>
          <p:nvPr/>
        </p:nvSpPr>
        <p:spPr>
          <a:xfrm>
            <a:off x="6230333" y="266111"/>
            <a:ext cx="1042748" cy="291848"/>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effectLst>
                  <a:outerShdw blurRad="38100" dist="38100" dir="2700000" algn="tl">
                    <a:srgbClr val="000000">
                      <a:alpha val="43137"/>
                    </a:srgbClr>
                  </a:outerShdw>
                </a:effectLst>
                <a:latin typeface="Fineliner Script" pitchFamily="50" charset="0"/>
              </a:rPr>
              <a:t>La matière</a:t>
            </a:r>
            <a:endParaRPr lang="fr-FR" sz="1800" b="1" dirty="0">
              <a:solidFill>
                <a:schemeClr val="bg1"/>
              </a:solidFill>
              <a:effectLst>
                <a:outerShdw blurRad="38100" dist="38100" dir="2700000" algn="tl">
                  <a:srgbClr val="000000">
                    <a:alpha val="43137"/>
                  </a:srgbClr>
                </a:outerShdw>
              </a:effectLst>
              <a:latin typeface="Fineliner Script" pitchFamily="50" charset="0"/>
            </a:endParaRPr>
          </a:p>
        </p:txBody>
      </p:sp>
      <p:sp>
        <p:nvSpPr>
          <p:cNvPr id="2" name="ZoneTexte 1">
            <a:extLst>
              <a:ext uri="{FF2B5EF4-FFF2-40B4-BE49-F238E27FC236}">
                <a16:creationId xmlns:a16="http://schemas.microsoft.com/office/drawing/2014/main" id="{E98883C4-8C88-CD47-B115-1B49E41F5C60}"/>
              </a:ext>
            </a:extLst>
          </p:cNvPr>
          <p:cNvSpPr txBox="1"/>
          <p:nvPr/>
        </p:nvSpPr>
        <p:spPr>
          <a:xfrm>
            <a:off x="3015582" y="715928"/>
            <a:ext cx="1234004" cy="400110"/>
          </a:xfrm>
          <a:prstGeom prst="rect">
            <a:avLst/>
          </a:prstGeom>
          <a:noFill/>
        </p:spPr>
        <p:txBody>
          <a:bodyPr wrap="square" rtlCol="0">
            <a:spAutoFit/>
          </a:bodyPr>
          <a:lstStyle/>
          <a:p>
            <a:pPr algn="ctr"/>
            <a:r>
              <a:rPr lang="fr-FR" dirty="0">
                <a:latin typeface="charleeboots Medium" panose="02000603000000000000" pitchFamily="2" charset="-34"/>
                <a:ea typeface="charleeboots Medium" panose="02000603000000000000" pitchFamily="2" charset="-34"/>
                <a:cs typeface="charleeboots Medium" panose="02000603000000000000" pitchFamily="2" charset="-34"/>
              </a:rPr>
              <a:t>Correction</a:t>
            </a:r>
          </a:p>
        </p:txBody>
      </p:sp>
      <p:sp>
        <p:nvSpPr>
          <p:cNvPr id="44" name="Rectangle 43">
            <a:extLst>
              <a:ext uri="{FF2B5EF4-FFF2-40B4-BE49-F238E27FC236}">
                <a16:creationId xmlns:a16="http://schemas.microsoft.com/office/drawing/2014/main" id="{43719F9A-980D-CC4B-B393-B8B678A6C80A}"/>
              </a:ext>
            </a:extLst>
          </p:cNvPr>
          <p:cNvSpPr/>
          <p:nvPr/>
        </p:nvSpPr>
        <p:spPr>
          <a:xfrm>
            <a:off x="1326171" y="35496"/>
            <a:ext cx="4328181" cy="718182"/>
          </a:xfrm>
          <a:prstGeom prst="rect">
            <a:avLst/>
          </a:prstGeom>
          <a:noFill/>
          <a:ln>
            <a:noFill/>
          </a:ln>
        </p:spPr>
        <p:txBody>
          <a:bodyPr wrap="none" lIns="101636" tIns="50818" rIns="101636" bIns="50818">
            <a:spAutoFit/>
          </a:bodyPr>
          <a:lstStyle/>
          <a:p>
            <a:pPr algn="ctr"/>
            <a:r>
              <a:rPr lang="fr-FR" sz="4000" b="1" dirty="0">
                <a:ln w="12700" cmpd="sng">
                  <a:solidFill>
                    <a:sysClr val="windowText" lastClr="000000"/>
                  </a:solidFill>
                  <a:prstDash val="solid"/>
                </a:ln>
                <a:solidFill>
                  <a:schemeClr val="bg1"/>
                </a:solidFill>
                <a:effectLst>
                  <a:outerShdw blurRad="38100" dist="38100" dir="2700000" algn="tl">
                    <a:srgbClr val="000000">
                      <a:alpha val="43137"/>
                    </a:srgbClr>
                  </a:outerShdw>
                </a:effectLst>
                <a:latin typeface="Chewy" panose="02000000000000000000" pitchFamily="2" charset="0"/>
                <a:ea typeface="Chewy" panose="02000000000000000000" pitchFamily="2" charset="0"/>
              </a:rPr>
              <a:t>Mélange et solutions</a:t>
            </a:r>
          </a:p>
        </p:txBody>
      </p:sp>
      <p:sp>
        <p:nvSpPr>
          <p:cNvPr id="55" name="ZoneTexte 54">
            <a:extLst>
              <a:ext uri="{FF2B5EF4-FFF2-40B4-BE49-F238E27FC236}">
                <a16:creationId xmlns:a16="http://schemas.microsoft.com/office/drawing/2014/main" id="{9970CEC9-901B-EB43-B789-D5AAF3E3C3AA}"/>
              </a:ext>
            </a:extLst>
          </p:cNvPr>
          <p:cNvSpPr txBox="1"/>
          <p:nvPr/>
        </p:nvSpPr>
        <p:spPr>
          <a:xfrm>
            <a:off x="135104" y="1116038"/>
            <a:ext cx="2952328" cy="595071"/>
          </a:xfrm>
          <a:prstGeom prst="rect">
            <a:avLst/>
          </a:prstGeom>
          <a:noFill/>
        </p:spPr>
        <p:txBody>
          <a:bodyPr wrap="square" lIns="101636" tIns="50818" rIns="101636" bIns="50818" rtlCol="0">
            <a:spAutoFit/>
          </a:bodyPr>
          <a:lstStyle/>
          <a:p>
            <a:r>
              <a:rPr lang="fr-FR" dirty="0">
                <a:latin typeface="Short Stack" panose="02010500040000000007" pitchFamily="2" charset="0"/>
                <a:sym typeface="Wingdings"/>
              </a:rPr>
              <a:t> </a:t>
            </a:r>
            <a:r>
              <a:rPr lang="fr-FR" sz="1200" dirty="0">
                <a:latin typeface="Set Fire to the Rain" panose="02000506000000020004" pitchFamily="2" charset="77"/>
                <a:sym typeface="Wingdings"/>
              </a:rPr>
              <a:t>Quelles matières sont mélangées pour obtenir :</a:t>
            </a:r>
            <a:endParaRPr lang="fr-FR" sz="1100" dirty="0">
              <a:latin typeface="Set Fire to the Rain" panose="02000506000000020004" pitchFamily="2" charset="77"/>
            </a:endParaRPr>
          </a:p>
        </p:txBody>
      </p:sp>
      <p:sp>
        <p:nvSpPr>
          <p:cNvPr id="56" name="Rectangle 55">
            <a:extLst>
              <a:ext uri="{FF2B5EF4-FFF2-40B4-BE49-F238E27FC236}">
                <a16:creationId xmlns:a16="http://schemas.microsoft.com/office/drawing/2014/main" id="{FF653106-DA61-534F-9604-207761033FF9}"/>
              </a:ext>
            </a:extLst>
          </p:cNvPr>
          <p:cNvSpPr/>
          <p:nvPr/>
        </p:nvSpPr>
        <p:spPr>
          <a:xfrm>
            <a:off x="160714" y="1717070"/>
            <a:ext cx="3223935" cy="1323439"/>
          </a:xfrm>
          <a:prstGeom prst="rect">
            <a:avLst/>
          </a:prstGeom>
        </p:spPr>
        <p:txBody>
          <a:bodyPr wrap="square">
            <a:spAutoFit/>
          </a:bodyPr>
          <a:lstStyle/>
          <a:p>
            <a:r>
              <a:rPr lang="fr-FR" sz="1000" dirty="0">
                <a:latin typeface="Short Stack" panose="02010500040000000007" pitchFamily="2" charset="77"/>
              </a:rPr>
              <a:t>L’eau : </a:t>
            </a:r>
            <a:r>
              <a:rPr lang="fr-FR" sz="1000" dirty="0">
                <a:solidFill>
                  <a:srgbClr val="FF0000"/>
                </a:solidFill>
                <a:latin typeface="Short Stack" panose="02010500040000000007" pitchFamily="2" charset="77"/>
              </a:rPr>
              <a:t>mélange d’eau et d’espèces solides dissoutes dans l’eau (sels minéraux </a:t>
            </a:r>
            <a:endParaRPr lang="fr-FR" sz="1000" dirty="0">
              <a:latin typeface="Short Stack" panose="02010500040000000007" pitchFamily="2" charset="77"/>
            </a:endParaRPr>
          </a:p>
          <a:p>
            <a:r>
              <a:rPr lang="fr-FR" sz="1000" dirty="0">
                <a:latin typeface="Short Stack" panose="02010500040000000007" pitchFamily="2" charset="77"/>
              </a:rPr>
              <a:t>De l’acier : </a:t>
            </a:r>
            <a:r>
              <a:rPr lang="fr-FR" sz="1000" dirty="0">
                <a:solidFill>
                  <a:srgbClr val="FF0000"/>
                </a:solidFill>
                <a:latin typeface="Short Stack" panose="02010500040000000007" pitchFamily="2" charset="77"/>
              </a:rPr>
              <a:t>Mélange de fer et de carbone</a:t>
            </a:r>
            <a:endParaRPr lang="fr-FR" sz="1000" dirty="0">
              <a:latin typeface="Short Stack" panose="02010500040000000007" pitchFamily="2" charset="77"/>
            </a:endParaRPr>
          </a:p>
          <a:p>
            <a:r>
              <a:rPr lang="fr-FR" sz="1000" dirty="0">
                <a:latin typeface="Short Stack" panose="02010500040000000007" pitchFamily="2" charset="77"/>
              </a:rPr>
              <a:t>Du chocolat chaud : </a:t>
            </a:r>
            <a:r>
              <a:rPr lang="fr-FR" sz="1000" dirty="0">
                <a:solidFill>
                  <a:srgbClr val="FF0000"/>
                </a:solidFill>
                <a:latin typeface="Short Stack" panose="02010500040000000007" pitchFamily="2" charset="77"/>
              </a:rPr>
              <a:t>Mélange de lait et de cacao (chocolat) en poudre</a:t>
            </a:r>
          </a:p>
          <a:p>
            <a:endParaRPr lang="fr-FR" sz="1000" dirty="0">
              <a:solidFill>
                <a:srgbClr val="FF0000"/>
              </a:solidFill>
              <a:latin typeface="Short Stack" panose="02010500040000000007" pitchFamily="2" charset="77"/>
            </a:endParaRPr>
          </a:p>
          <a:p>
            <a:r>
              <a:rPr lang="fr-FR" sz="1000" dirty="0">
                <a:latin typeface="Short Stack" panose="02010500040000000007" pitchFamily="2" charset="77"/>
              </a:rPr>
              <a:t>Un pull : </a:t>
            </a:r>
            <a:r>
              <a:rPr lang="fr-FR" sz="1000" dirty="0">
                <a:solidFill>
                  <a:srgbClr val="FF0000"/>
                </a:solidFill>
                <a:latin typeface="Short Stack" panose="02010500040000000007" pitchFamily="2" charset="77"/>
              </a:rPr>
              <a:t>Mélange de coton et de laine</a:t>
            </a:r>
          </a:p>
        </p:txBody>
      </p:sp>
      <p:sp>
        <p:nvSpPr>
          <p:cNvPr id="57" name="ZoneTexte 56">
            <a:extLst>
              <a:ext uri="{FF2B5EF4-FFF2-40B4-BE49-F238E27FC236}">
                <a16:creationId xmlns:a16="http://schemas.microsoft.com/office/drawing/2014/main" id="{3C33AFAB-917A-1D45-8908-11588B6E11BF}"/>
              </a:ext>
            </a:extLst>
          </p:cNvPr>
          <p:cNvSpPr txBox="1"/>
          <p:nvPr/>
        </p:nvSpPr>
        <p:spPr>
          <a:xfrm>
            <a:off x="3647120" y="1097031"/>
            <a:ext cx="3240360" cy="595071"/>
          </a:xfrm>
          <a:prstGeom prst="rect">
            <a:avLst/>
          </a:prstGeom>
          <a:noFill/>
        </p:spPr>
        <p:txBody>
          <a:bodyPr wrap="square" lIns="101636" tIns="50818" rIns="101636" bIns="50818" rtlCol="0">
            <a:spAutoFit/>
          </a:bodyPr>
          <a:lstStyle/>
          <a:p>
            <a:r>
              <a:rPr lang="fr-FR" dirty="0">
                <a:latin typeface="Short Stack" panose="02010500040000000007" pitchFamily="2" charset="0"/>
                <a:sym typeface="Wingdings"/>
              </a:rPr>
              <a:t></a:t>
            </a:r>
            <a:r>
              <a:rPr lang="fr-FR" sz="1200" dirty="0">
                <a:latin typeface="Short Stack" panose="02010500040000000007" pitchFamily="2" charset="0"/>
                <a:sym typeface="Wingdings"/>
              </a:rPr>
              <a:t> </a:t>
            </a:r>
            <a:r>
              <a:rPr lang="fr-FR" sz="1200" dirty="0">
                <a:latin typeface="Set Fire to the Rain" panose="02000506000000020004" pitchFamily="2" charset="77"/>
              </a:rPr>
              <a:t>Observe ces deux documents et indique de quoi sont composés l’air et le sang :</a:t>
            </a:r>
            <a:endParaRPr lang="fr-FR" sz="1100" dirty="0">
              <a:latin typeface="Set Fire to the Rain" panose="02000506000000020004" pitchFamily="2" charset="77"/>
            </a:endParaRPr>
          </a:p>
        </p:txBody>
      </p:sp>
      <p:sp>
        <p:nvSpPr>
          <p:cNvPr id="58" name="Rectangle 57">
            <a:extLst>
              <a:ext uri="{FF2B5EF4-FFF2-40B4-BE49-F238E27FC236}">
                <a16:creationId xmlns:a16="http://schemas.microsoft.com/office/drawing/2014/main" id="{D07DF4C7-2105-ED4C-B344-1A22014D17E2}"/>
              </a:ext>
            </a:extLst>
          </p:cNvPr>
          <p:cNvSpPr/>
          <p:nvPr/>
        </p:nvSpPr>
        <p:spPr>
          <a:xfrm>
            <a:off x="3686747" y="1722211"/>
            <a:ext cx="3417916" cy="400110"/>
          </a:xfrm>
          <a:prstGeom prst="rect">
            <a:avLst/>
          </a:prstGeom>
        </p:spPr>
        <p:txBody>
          <a:bodyPr wrap="square">
            <a:spAutoFit/>
          </a:bodyPr>
          <a:lstStyle/>
          <a:p>
            <a:r>
              <a:rPr lang="fr-FR" sz="1000" dirty="0">
                <a:latin typeface="Short Stack" panose="02010500040000000007" pitchFamily="2" charset="77"/>
              </a:rPr>
              <a:t>L’air : </a:t>
            </a:r>
          </a:p>
          <a:p>
            <a:r>
              <a:rPr lang="fr-FR" sz="1000" dirty="0">
                <a:solidFill>
                  <a:srgbClr val="FF0000"/>
                </a:solidFill>
                <a:latin typeface="Short Stack" panose="02010500040000000007" pitchFamily="2" charset="77"/>
              </a:rPr>
              <a:t>azote, oxygène, gaz carbonique, autre gaz</a:t>
            </a:r>
            <a:endParaRPr lang="fr-FR" sz="1000" dirty="0">
              <a:solidFill>
                <a:srgbClr val="FF0000"/>
              </a:solidFill>
            </a:endParaRPr>
          </a:p>
        </p:txBody>
      </p:sp>
      <p:sp>
        <p:nvSpPr>
          <p:cNvPr id="59" name="Rectangle 58">
            <a:extLst>
              <a:ext uri="{FF2B5EF4-FFF2-40B4-BE49-F238E27FC236}">
                <a16:creationId xmlns:a16="http://schemas.microsoft.com/office/drawing/2014/main" id="{4E50C408-AC5D-1341-8BA0-8087F9107315}"/>
              </a:ext>
            </a:extLst>
          </p:cNvPr>
          <p:cNvSpPr/>
          <p:nvPr/>
        </p:nvSpPr>
        <p:spPr>
          <a:xfrm>
            <a:off x="3686747" y="2146937"/>
            <a:ext cx="3417916" cy="861774"/>
          </a:xfrm>
          <a:prstGeom prst="rect">
            <a:avLst/>
          </a:prstGeom>
        </p:spPr>
        <p:txBody>
          <a:bodyPr wrap="square">
            <a:spAutoFit/>
          </a:bodyPr>
          <a:lstStyle/>
          <a:p>
            <a:r>
              <a:rPr lang="fr-FR" sz="1000" dirty="0">
                <a:latin typeface="Short Stack" panose="02010500040000000007" pitchFamily="2" charset="77"/>
              </a:rPr>
              <a:t>Le sang :  </a:t>
            </a:r>
          </a:p>
          <a:p>
            <a:r>
              <a:rPr lang="fr-FR" sz="1000" dirty="0">
                <a:solidFill>
                  <a:srgbClr val="FF0000"/>
                </a:solidFill>
                <a:latin typeface="Short Stack" panose="02010500040000000007" pitchFamily="2" charset="77"/>
              </a:rPr>
              <a:t>cellules (globules rouges, globules blancs, plaquettes) plasma (eau et protéines, sels minéraux, vitamines, hormones, diverses substances)</a:t>
            </a:r>
            <a:endParaRPr lang="fr-FR" sz="1000" dirty="0">
              <a:solidFill>
                <a:srgbClr val="FF0000"/>
              </a:solidFill>
            </a:endParaRPr>
          </a:p>
        </p:txBody>
      </p:sp>
      <p:sp>
        <p:nvSpPr>
          <p:cNvPr id="60" name="ZoneTexte 59">
            <a:extLst>
              <a:ext uri="{FF2B5EF4-FFF2-40B4-BE49-F238E27FC236}">
                <a16:creationId xmlns:a16="http://schemas.microsoft.com/office/drawing/2014/main" id="{20E1E308-DECA-DF47-BD30-BAFAC410A648}"/>
              </a:ext>
            </a:extLst>
          </p:cNvPr>
          <p:cNvSpPr txBox="1"/>
          <p:nvPr/>
        </p:nvSpPr>
        <p:spPr>
          <a:xfrm>
            <a:off x="3625168" y="2916238"/>
            <a:ext cx="3516522" cy="779737"/>
          </a:xfrm>
          <a:prstGeom prst="rect">
            <a:avLst/>
          </a:prstGeom>
          <a:noFill/>
        </p:spPr>
        <p:txBody>
          <a:bodyPr wrap="square" lIns="101636" tIns="50818" rIns="101636" bIns="50818" rtlCol="0">
            <a:spAutoFit/>
          </a:bodyPr>
          <a:lstStyle/>
          <a:p>
            <a:r>
              <a:rPr lang="fr-FR" dirty="0">
                <a:latin typeface="Short Stack" panose="02010500040000000007" pitchFamily="2" charset="0"/>
                <a:sym typeface="Wingdings"/>
              </a:rPr>
              <a:t> </a:t>
            </a:r>
            <a:r>
              <a:rPr lang="fr-FR" sz="1200" dirty="0">
                <a:latin typeface="Set Fire to the Rain" panose="02000506000000020004" pitchFamily="2" charset="77"/>
                <a:sym typeface="Wingdings"/>
              </a:rPr>
              <a:t>Après avoir effectué les mélanges suivants, dessine le résultat obtenu puis complète le tableau :</a:t>
            </a:r>
            <a:endParaRPr lang="fr-FR" sz="1100" dirty="0">
              <a:latin typeface="Set Fire to the Rain" panose="02000506000000020004" pitchFamily="2" charset="77"/>
            </a:endParaRPr>
          </a:p>
        </p:txBody>
      </p:sp>
      <p:graphicFrame>
        <p:nvGraphicFramePr>
          <p:cNvPr id="61" name="Tableau 60">
            <a:extLst>
              <a:ext uri="{FF2B5EF4-FFF2-40B4-BE49-F238E27FC236}">
                <a16:creationId xmlns:a16="http://schemas.microsoft.com/office/drawing/2014/main" id="{9FE3ED08-925B-8349-B641-1C6B201A3BE8}"/>
              </a:ext>
            </a:extLst>
          </p:cNvPr>
          <p:cNvGraphicFramePr>
            <a:graphicFrameLocks noGrp="1"/>
          </p:cNvGraphicFramePr>
          <p:nvPr/>
        </p:nvGraphicFramePr>
        <p:xfrm>
          <a:off x="3736711" y="3669139"/>
          <a:ext cx="3367951" cy="1680148"/>
        </p:xfrm>
        <a:graphic>
          <a:graphicData uri="http://schemas.openxmlformats.org/drawingml/2006/table">
            <a:tbl>
              <a:tblPr firstRow="1" bandRow="1">
                <a:tableStyleId>{5940675A-B579-460E-94D1-54222C63F5DA}</a:tableStyleId>
              </a:tblPr>
              <a:tblGrid>
                <a:gridCol w="818164">
                  <a:extLst>
                    <a:ext uri="{9D8B030D-6E8A-4147-A177-3AD203B41FA5}">
                      <a16:colId xmlns:a16="http://schemas.microsoft.com/office/drawing/2014/main" val="4014553241"/>
                    </a:ext>
                  </a:extLst>
                </a:gridCol>
                <a:gridCol w="1203888">
                  <a:extLst>
                    <a:ext uri="{9D8B030D-6E8A-4147-A177-3AD203B41FA5}">
                      <a16:colId xmlns:a16="http://schemas.microsoft.com/office/drawing/2014/main" val="2106059374"/>
                    </a:ext>
                  </a:extLst>
                </a:gridCol>
                <a:gridCol w="1345899">
                  <a:extLst>
                    <a:ext uri="{9D8B030D-6E8A-4147-A177-3AD203B41FA5}">
                      <a16:colId xmlns:a16="http://schemas.microsoft.com/office/drawing/2014/main" val="220253683"/>
                    </a:ext>
                  </a:extLst>
                </a:gridCol>
              </a:tblGrid>
              <a:tr h="252721">
                <a:tc>
                  <a:txBody>
                    <a:bodyPr/>
                    <a:lstStyle/>
                    <a:p>
                      <a:endParaRPr lang="fr-FR" sz="1000" dirty="0">
                        <a:latin typeface="Short Stack" panose="02010500040000000007" pitchFamily="2" charset="77"/>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fr-FR" sz="900" dirty="0">
                          <a:latin typeface="Short Stack" panose="02010500040000000007" pitchFamily="2" charset="77"/>
                        </a:rPr>
                        <a:t>Mélange homogène : </a:t>
                      </a:r>
                    </a:p>
                    <a:p>
                      <a:pPr algn="ctr"/>
                      <a:r>
                        <a:rPr lang="fr-FR" sz="900" dirty="0">
                          <a:latin typeface="Short Stack" panose="02010500040000000007" pitchFamily="2" charset="77"/>
                        </a:rPr>
                        <a:t>miscible dans l’eau</a:t>
                      </a:r>
                    </a:p>
                  </a:txBody>
                  <a:tcPr/>
                </a:tc>
                <a:tc>
                  <a:txBody>
                    <a:bodyPr/>
                    <a:lstStyle/>
                    <a:p>
                      <a:pPr algn="ctr"/>
                      <a:r>
                        <a:rPr lang="fr-FR" sz="900" dirty="0">
                          <a:latin typeface="Short Stack" panose="02010500040000000007" pitchFamily="2" charset="77"/>
                        </a:rPr>
                        <a:t>Mélange hétérogène : </a:t>
                      </a:r>
                    </a:p>
                    <a:p>
                      <a:pPr algn="ctr"/>
                      <a:r>
                        <a:rPr lang="fr-FR" sz="900" dirty="0">
                          <a:latin typeface="Short Stack" panose="02010500040000000007" pitchFamily="2" charset="77"/>
                        </a:rPr>
                        <a:t>non miscible dans l’eau</a:t>
                      </a:r>
                    </a:p>
                  </a:txBody>
                  <a:tcPr/>
                </a:tc>
                <a:extLst>
                  <a:ext uri="{0D108BD9-81ED-4DB2-BD59-A6C34878D82A}">
                    <a16:rowId xmlns:a16="http://schemas.microsoft.com/office/drawing/2014/main" val="1948922116"/>
                  </a:ext>
                </a:extLst>
              </a:tr>
              <a:tr h="260017">
                <a:tc>
                  <a:txBody>
                    <a:bodyPr/>
                    <a:lstStyle/>
                    <a:p>
                      <a:r>
                        <a:rPr lang="fr-FR" sz="1000" dirty="0">
                          <a:latin typeface="Short Stack" panose="02010500040000000007" pitchFamily="2" charset="77"/>
                        </a:rPr>
                        <a:t>Huile</a:t>
                      </a:r>
                    </a:p>
                  </a:txBody>
                  <a:tcPr anchor="ctr"/>
                </a:tc>
                <a:tc>
                  <a:txBody>
                    <a:bodyPr/>
                    <a:lstStyle/>
                    <a:p>
                      <a:pPr algn="ctr"/>
                      <a:endParaRPr lang="fr-FR" sz="1000" b="1" dirty="0">
                        <a:solidFill>
                          <a:srgbClr val="FF0000"/>
                        </a:solidFill>
                        <a:latin typeface="Short Stack" panose="02010500040000000007" pitchFamily="2" charset="77"/>
                      </a:endParaRPr>
                    </a:p>
                  </a:txBody>
                  <a:tcPr anchor="ctr"/>
                </a:tc>
                <a:tc>
                  <a:txBody>
                    <a:bodyPr/>
                    <a:lstStyle/>
                    <a:p>
                      <a:pPr algn="ctr"/>
                      <a:r>
                        <a:rPr lang="fr-FR" sz="1000" b="1" dirty="0">
                          <a:solidFill>
                            <a:srgbClr val="FF0000"/>
                          </a:solidFill>
                          <a:latin typeface="Short Stack" panose="02010500040000000007" pitchFamily="2" charset="77"/>
                        </a:rPr>
                        <a:t>x</a:t>
                      </a:r>
                    </a:p>
                  </a:txBody>
                  <a:tcPr anchor="ctr"/>
                </a:tc>
                <a:extLst>
                  <a:ext uri="{0D108BD9-81ED-4DB2-BD59-A6C34878D82A}">
                    <a16:rowId xmlns:a16="http://schemas.microsoft.com/office/drawing/2014/main" val="4001365845"/>
                  </a:ext>
                </a:extLst>
              </a:tr>
              <a:tr h="260017">
                <a:tc>
                  <a:txBody>
                    <a:bodyPr/>
                    <a:lstStyle/>
                    <a:p>
                      <a:r>
                        <a:rPr lang="fr-FR" sz="1000" dirty="0">
                          <a:latin typeface="Short Stack" panose="02010500040000000007" pitchFamily="2" charset="77"/>
                        </a:rPr>
                        <a:t>Lait</a:t>
                      </a:r>
                    </a:p>
                  </a:txBody>
                  <a:tcPr anchor="ctr"/>
                </a:tc>
                <a:tc>
                  <a:txBody>
                    <a:bodyPr/>
                    <a:lstStyle/>
                    <a:p>
                      <a:pPr algn="ctr"/>
                      <a:r>
                        <a:rPr lang="fr-FR" sz="1000" b="1" dirty="0">
                          <a:solidFill>
                            <a:srgbClr val="FF0000"/>
                          </a:solidFill>
                          <a:latin typeface="Short Stack" panose="02010500040000000007" pitchFamily="2" charset="77"/>
                        </a:rPr>
                        <a:t>x</a:t>
                      </a:r>
                    </a:p>
                  </a:txBody>
                  <a:tcPr anchor="ctr"/>
                </a:tc>
                <a:tc>
                  <a:txBody>
                    <a:bodyPr/>
                    <a:lstStyle/>
                    <a:p>
                      <a:pPr algn="ctr"/>
                      <a:endParaRPr lang="fr-FR" sz="1000" b="1" dirty="0">
                        <a:solidFill>
                          <a:srgbClr val="FF0000"/>
                        </a:solidFill>
                        <a:latin typeface="Short Stack" panose="02010500040000000007" pitchFamily="2" charset="77"/>
                      </a:endParaRPr>
                    </a:p>
                  </a:txBody>
                  <a:tcPr anchor="ctr"/>
                </a:tc>
                <a:extLst>
                  <a:ext uri="{0D108BD9-81ED-4DB2-BD59-A6C34878D82A}">
                    <a16:rowId xmlns:a16="http://schemas.microsoft.com/office/drawing/2014/main" val="3570455323"/>
                  </a:ext>
                </a:extLst>
              </a:tr>
              <a:tr h="260017">
                <a:tc>
                  <a:txBody>
                    <a:bodyPr/>
                    <a:lstStyle/>
                    <a:p>
                      <a:r>
                        <a:rPr lang="fr-FR" sz="1000" dirty="0">
                          <a:latin typeface="Short Stack" panose="02010500040000000007" pitchFamily="2" charset="77"/>
                        </a:rPr>
                        <a:t>Vinaigre  </a:t>
                      </a:r>
                    </a:p>
                  </a:txBody>
                  <a:tcPr anchor="ctr"/>
                </a:tc>
                <a:tc>
                  <a:txBody>
                    <a:bodyPr/>
                    <a:lstStyle/>
                    <a:p>
                      <a:pPr algn="ctr"/>
                      <a:r>
                        <a:rPr lang="fr-FR" sz="1000" b="1" dirty="0">
                          <a:solidFill>
                            <a:srgbClr val="FF0000"/>
                          </a:solidFill>
                          <a:latin typeface="Short Stack" panose="02010500040000000007" pitchFamily="2" charset="77"/>
                        </a:rPr>
                        <a:t>x</a:t>
                      </a:r>
                    </a:p>
                  </a:txBody>
                  <a:tcPr anchor="ctr"/>
                </a:tc>
                <a:tc>
                  <a:txBody>
                    <a:bodyPr/>
                    <a:lstStyle/>
                    <a:p>
                      <a:pPr algn="ctr"/>
                      <a:endParaRPr lang="fr-FR" sz="1000" b="1" dirty="0">
                        <a:solidFill>
                          <a:srgbClr val="FF0000"/>
                        </a:solidFill>
                        <a:latin typeface="Short Stack" panose="02010500040000000007" pitchFamily="2" charset="77"/>
                      </a:endParaRPr>
                    </a:p>
                  </a:txBody>
                  <a:tcPr anchor="ctr"/>
                </a:tc>
                <a:extLst>
                  <a:ext uri="{0D108BD9-81ED-4DB2-BD59-A6C34878D82A}">
                    <a16:rowId xmlns:a16="http://schemas.microsoft.com/office/drawing/2014/main" val="612935435"/>
                  </a:ext>
                </a:extLst>
              </a:tr>
              <a:tr h="260017">
                <a:tc>
                  <a:txBody>
                    <a:bodyPr/>
                    <a:lstStyle/>
                    <a:p>
                      <a:r>
                        <a:rPr lang="fr-FR" sz="1000" dirty="0">
                          <a:latin typeface="Short Stack" panose="02010500040000000007" pitchFamily="2" charset="77"/>
                        </a:rPr>
                        <a:t>Beurre </a:t>
                      </a:r>
                    </a:p>
                  </a:txBody>
                  <a:tcPr anchor="ctr"/>
                </a:tc>
                <a:tc>
                  <a:txBody>
                    <a:bodyPr/>
                    <a:lstStyle/>
                    <a:p>
                      <a:pPr algn="ctr"/>
                      <a:endParaRPr lang="fr-FR" sz="1000" b="1" dirty="0">
                        <a:solidFill>
                          <a:srgbClr val="FF0000"/>
                        </a:solidFill>
                        <a:latin typeface="Short Stack" panose="02010500040000000007" pitchFamily="2" charset="77"/>
                      </a:endParaRPr>
                    </a:p>
                  </a:txBody>
                  <a:tcPr anchor="ctr"/>
                </a:tc>
                <a:tc>
                  <a:txBody>
                    <a:bodyPr/>
                    <a:lstStyle/>
                    <a:p>
                      <a:pPr algn="ctr"/>
                      <a:r>
                        <a:rPr lang="fr-FR" sz="1000" b="1" dirty="0">
                          <a:solidFill>
                            <a:srgbClr val="FF0000"/>
                          </a:solidFill>
                          <a:latin typeface="Short Stack" panose="02010500040000000007" pitchFamily="2" charset="77"/>
                        </a:rPr>
                        <a:t>x</a:t>
                      </a:r>
                    </a:p>
                  </a:txBody>
                  <a:tcPr anchor="ctr"/>
                </a:tc>
                <a:extLst>
                  <a:ext uri="{0D108BD9-81ED-4DB2-BD59-A6C34878D82A}">
                    <a16:rowId xmlns:a16="http://schemas.microsoft.com/office/drawing/2014/main" val="3373520164"/>
                  </a:ext>
                </a:extLst>
              </a:tr>
            </a:tbl>
          </a:graphicData>
        </a:graphic>
      </p:graphicFrame>
      <p:sp>
        <p:nvSpPr>
          <p:cNvPr id="62" name="ZoneTexte 61">
            <a:extLst>
              <a:ext uri="{FF2B5EF4-FFF2-40B4-BE49-F238E27FC236}">
                <a16:creationId xmlns:a16="http://schemas.microsoft.com/office/drawing/2014/main" id="{59E77A87-640D-EA4E-AFAE-783FBECE5AAA}"/>
              </a:ext>
            </a:extLst>
          </p:cNvPr>
          <p:cNvSpPr txBox="1"/>
          <p:nvPr/>
        </p:nvSpPr>
        <p:spPr>
          <a:xfrm>
            <a:off x="160714" y="3060254"/>
            <a:ext cx="2570778" cy="595071"/>
          </a:xfrm>
          <a:prstGeom prst="rect">
            <a:avLst/>
          </a:prstGeom>
          <a:noFill/>
        </p:spPr>
        <p:txBody>
          <a:bodyPr wrap="square" lIns="101636" tIns="50818" rIns="101636" bIns="50818" rtlCol="0">
            <a:spAutoFit/>
          </a:bodyPr>
          <a:lstStyle/>
          <a:p>
            <a:r>
              <a:rPr lang="fr-FR" dirty="0">
                <a:solidFill>
                  <a:prstClr val="black"/>
                </a:solidFill>
                <a:latin typeface="Short Stack" panose="02010500040000000007" pitchFamily="2" charset="0"/>
                <a:sym typeface="Wingdings"/>
              </a:rPr>
              <a:t></a:t>
            </a:r>
            <a:r>
              <a:rPr lang="fr-FR" dirty="0">
                <a:latin typeface="Short Stack" panose="02010500040000000007" pitchFamily="2" charset="0"/>
                <a:sym typeface="Wingdings"/>
              </a:rPr>
              <a:t> </a:t>
            </a:r>
            <a:r>
              <a:rPr lang="fr-FR" sz="1200" dirty="0">
                <a:latin typeface="Set Fire to the Rain" panose="02000506000000020004" pitchFamily="2" charset="77"/>
                <a:sym typeface="Wingdings"/>
              </a:rPr>
              <a:t>Observe cette photo d’une nappe de pétrole en mer. </a:t>
            </a:r>
            <a:endParaRPr lang="fr-FR" sz="1100" dirty="0">
              <a:latin typeface="Set Fire to the Rain" panose="02000506000000020004" pitchFamily="2" charset="77"/>
            </a:endParaRPr>
          </a:p>
        </p:txBody>
      </p:sp>
      <p:sp>
        <p:nvSpPr>
          <p:cNvPr id="63" name="Rectangle 62">
            <a:extLst>
              <a:ext uri="{FF2B5EF4-FFF2-40B4-BE49-F238E27FC236}">
                <a16:creationId xmlns:a16="http://schemas.microsoft.com/office/drawing/2014/main" id="{61908F5D-993B-DE4C-BEBF-B47464DF804F}"/>
              </a:ext>
            </a:extLst>
          </p:cNvPr>
          <p:cNvSpPr/>
          <p:nvPr/>
        </p:nvSpPr>
        <p:spPr>
          <a:xfrm>
            <a:off x="155629" y="3600335"/>
            <a:ext cx="3367951" cy="1785104"/>
          </a:xfrm>
          <a:prstGeom prst="rect">
            <a:avLst/>
          </a:prstGeom>
        </p:spPr>
        <p:txBody>
          <a:bodyPr wrap="square">
            <a:spAutoFit/>
          </a:bodyPr>
          <a:lstStyle/>
          <a:p>
            <a:r>
              <a:rPr lang="fr-FR" sz="1000" u="sng" dirty="0">
                <a:latin typeface="Short Stack" panose="02010500040000000007" pitchFamily="2" charset="77"/>
              </a:rPr>
              <a:t>Questions</a:t>
            </a:r>
            <a:r>
              <a:rPr lang="fr-FR" sz="1000" dirty="0">
                <a:latin typeface="Short Stack" panose="02010500040000000007" pitchFamily="2" charset="77"/>
              </a:rPr>
              <a:t> :</a:t>
            </a:r>
          </a:p>
          <a:p>
            <a:r>
              <a:rPr lang="fr-FR" sz="1000" dirty="0">
                <a:latin typeface="Short Stack" panose="02010500040000000007" pitchFamily="2" charset="77"/>
              </a:rPr>
              <a:t>Le pétrole est-il miscible dans l’eau ? </a:t>
            </a:r>
            <a:r>
              <a:rPr lang="fr-FR" sz="1000" dirty="0">
                <a:solidFill>
                  <a:srgbClr val="FF0000"/>
                </a:solidFill>
                <a:latin typeface="Short Stack" panose="02010500040000000007" pitchFamily="2" charset="77"/>
              </a:rPr>
              <a:t>non</a:t>
            </a:r>
          </a:p>
          <a:p>
            <a:endParaRPr lang="fr-FR" sz="1000" dirty="0">
              <a:latin typeface="Short Stack" panose="02010500040000000007" pitchFamily="2" charset="77"/>
            </a:endParaRPr>
          </a:p>
          <a:p>
            <a:r>
              <a:rPr lang="fr-FR" sz="1000" dirty="0">
                <a:latin typeface="Short Stack" panose="02010500040000000007" pitchFamily="2" charset="77"/>
              </a:rPr>
              <a:t>Comment le vois-tu ? </a:t>
            </a:r>
            <a:r>
              <a:rPr lang="fr-FR" sz="1000" dirty="0">
                <a:solidFill>
                  <a:srgbClr val="FF0000"/>
                </a:solidFill>
                <a:latin typeface="Short Stack" panose="02010500040000000007" pitchFamily="2" charset="77"/>
              </a:rPr>
              <a:t>On voit des plaques de pétrole à la surface de l’eau qui ne se sont pas mélangées</a:t>
            </a:r>
          </a:p>
          <a:p>
            <a:endParaRPr lang="fr-FR" sz="1000" dirty="0">
              <a:latin typeface="Short Stack" panose="02010500040000000007" pitchFamily="2" charset="77"/>
            </a:endParaRPr>
          </a:p>
          <a:p>
            <a:r>
              <a:rPr lang="fr-FR" sz="1000" u="sng" dirty="0">
                <a:latin typeface="Short Stack" panose="02010500040000000007" pitchFamily="2" charset="77"/>
              </a:rPr>
              <a:t>Entoure</a:t>
            </a:r>
            <a:r>
              <a:rPr lang="fr-FR" sz="1000" dirty="0">
                <a:latin typeface="Short Stack" panose="02010500040000000007" pitchFamily="2" charset="77"/>
              </a:rPr>
              <a:t> : Le mélange de l’eau et du pétrole (des hydrocarbures en général) est donc un mélange : </a:t>
            </a:r>
          </a:p>
          <a:p>
            <a:pPr algn="ctr"/>
            <a:r>
              <a:rPr lang="fr-FR" sz="1000" dirty="0">
                <a:latin typeface="Short Stack" panose="02010500040000000007" pitchFamily="2" charset="77"/>
              </a:rPr>
              <a:t>homogène   	     hétérogène</a:t>
            </a:r>
            <a:endParaRPr lang="fr-FR" sz="1000" dirty="0"/>
          </a:p>
        </p:txBody>
      </p:sp>
      <p:sp>
        <p:nvSpPr>
          <p:cNvPr id="64" name="ZoneTexte 63">
            <a:extLst>
              <a:ext uri="{FF2B5EF4-FFF2-40B4-BE49-F238E27FC236}">
                <a16:creationId xmlns:a16="http://schemas.microsoft.com/office/drawing/2014/main" id="{17909DEF-0A7F-384A-B52A-8F8B5C5BE0AA}"/>
              </a:ext>
            </a:extLst>
          </p:cNvPr>
          <p:cNvSpPr txBox="1"/>
          <p:nvPr/>
        </p:nvSpPr>
        <p:spPr>
          <a:xfrm>
            <a:off x="135120" y="5580534"/>
            <a:ext cx="1825810" cy="779737"/>
          </a:xfrm>
          <a:prstGeom prst="rect">
            <a:avLst/>
          </a:prstGeom>
          <a:noFill/>
        </p:spPr>
        <p:txBody>
          <a:bodyPr wrap="square" lIns="101636" tIns="50818" rIns="101636" bIns="50818" rtlCol="0">
            <a:spAutoFit/>
          </a:bodyPr>
          <a:lstStyle/>
          <a:p>
            <a:r>
              <a:rPr lang="fr-FR" dirty="0">
                <a:solidFill>
                  <a:prstClr val="black"/>
                </a:solidFill>
                <a:latin typeface="Short Stack" panose="02010500040000000007" pitchFamily="2" charset="0"/>
                <a:sym typeface="Wingdings"/>
              </a:rPr>
              <a:t></a:t>
            </a:r>
            <a:r>
              <a:rPr lang="fr-FR" dirty="0">
                <a:latin typeface="Short Stack" panose="02010500040000000007" pitchFamily="2" charset="0"/>
                <a:sym typeface="Wingdings"/>
              </a:rPr>
              <a:t> </a:t>
            </a:r>
            <a:r>
              <a:rPr lang="fr-FR" sz="1200" dirty="0">
                <a:latin typeface="Set Fire to the Rain" panose="02000506000000020004" pitchFamily="2" charset="77"/>
                <a:sym typeface="Wingdings"/>
              </a:rPr>
              <a:t>Indique par une croix la nature de chaque mélange</a:t>
            </a:r>
            <a:endParaRPr lang="fr-FR" sz="1100" dirty="0">
              <a:latin typeface="Set Fire to the Rain" panose="02000506000000020004" pitchFamily="2" charset="77"/>
            </a:endParaRPr>
          </a:p>
        </p:txBody>
      </p:sp>
      <p:graphicFrame>
        <p:nvGraphicFramePr>
          <p:cNvPr id="65" name="Tableau 64">
            <a:extLst>
              <a:ext uri="{FF2B5EF4-FFF2-40B4-BE49-F238E27FC236}">
                <a16:creationId xmlns:a16="http://schemas.microsoft.com/office/drawing/2014/main" id="{2F0EFB83-621E-5C4A-86FB-03714FBF0634}"/>
              </a:ext>
            </a:extLst>
          </p:cNvPr>
          <p:cNvGraphicFramePr>
            <a:graphicFrameLocks noGrp="1"/>
          </p:cNvGraphicFramePr>
          <p:nvPr/>
        </p:nvGraphicFramePr>
        <p:xfrm>
          <a:off x="1717490" y="5696898"/>
          <a:ext cx="5387172" cy="1924975"/>
        </p:xfrm>
        <a:graphic>
          <a:graphicData uri="http://schemas.openxmlformats.org/drawingml/2006/table">
            <a:tbl>
              <a:tblPr firstRow="1" bandRow="1">
                <a:tableStyleId>{5940675A-B579-460E-94D1-54222C63F5DA}</a:tableStyleId>
              </a:tblPr>
              <a:tblGrid>
                <a:gridCol w="772734">
                  <a:extLst>
                    <a:ext uri="{9D8B030D-6E8A-4147-A177-3AD203B41FA5}">
                      <a16:colId xmlns:a16="http://schemas.microsoft.com/office/drawing/2014/main" val="4014553241"/>
                    </a:ext>
                  </a:extLst>
                </a:gridCol>
                <a:gridCol w="1538146">
                  <a:extLst>
                    <a:ext uri="{9D8B030D-6E8A-4147-A177-3AD203B41FA5}">
                      <a16:colId xmlns:a16="http://schemas.microsoft.com/office/drawing/2014/main" val="2106059374"/>
                    </a:ext>
                  </a:extLst>
                </a:gridCol>
                <a:gridCol w="1538146">
                  <a:extLst>
                    <a:ext uri="{9D8B030D-6E8A-4147-A177-3AD203B41FA5}">
                      <a16:colId xmlns:a16="http://schemas.microsoft.com/office/drawing/2014/main" val="220253683"/>
                    </a:ext>
                  </a:extLst>
                </a:gridCol>
                <a:gridCol w="1538146">
                  <a:extLst>
                    <a:ext uri="{9D8B030D-6E8A-4147-A177-3AD203B41FA5}">
                      <a16:colId xmlns:a16="http://schemas.microsoft.com/office/drawing/2014/main" val="2456402721"/>
                    </a:ext>
                  </a:extLst>
                </a:gridCol>
              </a:tblGrid>
              <a:tr h="226268">
                <a:tc>
                  <a:txBody>
                    <a:bodyPr/>
                    <a:lstStyle/>
                    <a:p>
                      <a:endParaRPr lang="fr-FR" sz="1000" dirty="0">
                        <a:latin typeface="Short Stack" panose="02010500040000000007" pitchFamily="2" charset="77"/>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fr-FR" sz="900" dirty="0">
                          <a:latin typeface="Short Stack" panose="02010500040000000007" pitchFamily="2" charset="77"/>
                        </a:rPr>
                        <a:t>Soluble dans l’eau</a:t>
                      </a:r>
                    </a:p>
                  </a:txBody>
                  <a:tcPr anchor="ctr"/>
                </a:tc>
                <a:tc gridSpan="2">
                  <a:txBody>
                    <a:bodyPr/>
                    <a:lstStyle/>
                    <a:p>
                      <a:pPr algn="ctr"/>
                      <a:r>
                        <a:rPr lang="fr-FR" sz="900" dirty="0">
                          <a:latin typeface="Short Stack" panose="02010500040000000007" pitchFamily="2" charset="77"/>
                        </a:rPr>
                        <a:t>Non soluble dans l’eau</a:t>
                      </a:r>
                    </a:p>
                  </a:txBody>
                  <a:tcPr anchor="ctr"/>
                </a:tc>
                <a:tc hMerge="1">
                  <a:txBody>
                    <a:bodyPr/>
                    <a:lstStyle/>
                    <a:p>
                      <a:pPr algn="ctr"/>
                      <a:endParaRPr lang="fr-FR" sz="900" dirty="0">
                        <a:latin typeface="Short Stack" panose="02010500040000000007" pitchFamily="2" charset="77"/>
                      </a:endParaRPr>
                    </a:p>
                  </a:txBody>
                  <a:tcPr/>
                </a:tc>
                <a:extLst>
                  <a:ext uri="{0D108BD9-81ED-4DB2-BD59-A6C34878D82A}">
                    <a16:rowId xmlns:a16="http://schemas.microsoft.com/office/drawing/2014/main" val="1948922116"/>
                  </a:ext>
                </a:extLst>
              </a:tr>
              <a:tr h="334555">
                <a:tc>
                  <a:txBody>
                    <a:bodyPr/>
                    <a:lstStyle/>
                    <a:p>
                      <a:endParaRPr lang="fr-FR" sz="1000" dirty="0">
                        <a:latin typeface="Short Stack" panose="02010500040000000007" pitchFamily="2" charset="77"/>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fr-FR" sz="900" dirty="0">
                          <a:latin typeface="Short Stack" panose="02010500040000000007" pitchFamily="2" charset="77"/>
                        </a:rPr>
                        <a:t>Le solide n’est plus visible</a:t>
                      </a:r>
                    </a:p>
                  </a:txBody>
                  <a:tcPr/>
                </a:tc>
                <a:tc>
                  <a:txBody>
                    <a:bodyPr/>
                    <a:lstStyle/>
                    <a:p>
                      <a:pPr algn="ctr"/>
                      <a:r>
                        <a:rPr lang="fr-FR" sz="900" dirty="0">
                          <a:latin typeface="Short Stack" panose="02010500040000000007" pitchFamily="2" charset="77"/>
                        </a:rPr>
                        <a:t>Le solide reste visible</a:t>
                      </a:r>
                    </a:p>
                  </a:txBody>
                  <a:tcPr anchor="ctr"/>
                </a:tc>
                <a:tc>
                  <a:txBody>
                    <a:bodyPr/>
                    <a:lstStyle/>
                    <a:p>
                      <a:pPr algn="ctr"/>
                      <a:r>
                        <a:rPr lang="fr-FR" sz="900" dirty="0">
                          <a:latin typeface="Short Stack" panose="02010500040000000007" pitchFamily="2" charset="77"/>
                        </a:rPr>
                        <a:t>Le solide tombe au fond du verre</a:t>
                      </a:r>
                    </a:p>
                  </a:txBody>
                  <a:tcPr anchor="ctr"/>
                </a:tc>
                <a:extLst>
                  <a:ext uri="{0D108BD9-81ED-4DB2-BD59-A6C34878D82A}">
                    <a16:rowId xmlns:a16="http://schemas.microsoft.com/office/drawing/2014/main" val="1356268773"/>
                  </a:ext>
                </a:extLst>
              </a:tr>
              <a:tr h="263075">
                <a:tc>
                  <a:txBody>
                    <a:bodyPr/>
                    <a:lstStyle/>
                    <a:p>
                      <a:r>
                        <a:rPr lang="fr-FR" sz="1000" dirty="0">
                          <a:latin typeface="Short Stack" panose="02010500040000000007" pitchFamily="2" charset="77"/>
                        </a:rPr>
                        <a:t>sucre</a:t>
                      </a:r>
                    </a:p>
                  </a:txBody>
                  <a:tcPr anchor="ctr"/>
                </a:tc>
                <a:tc>
                  <a:txBody>
                    <a:bodyPr/>
                    <a:lstStyle/>
                    <a:p>
                      <a:pPr algn="ctr"/>
                      <a:r>
                        <a:rPr lang="fr-FR" sz="1100" dirty="0">
                          <a:solidFill>
                            <a:srgbClr val="FF0000"/>
                          </a:solidFill>
                          <a:latin typeface="Short Stack" panose="02010500040000000007" pitchFamily="2" charset="77"/>
                        </a:rPr>
                        <a:t>x</a:t>
                      </a:r>
                    </a:p>
                  </a:txBody>
                  <a:tcPr anchor="ctr"/>
                </a:tc>
                <a:tc>
                  <a:txBody>
                    <a:bodyPr/>
                    <a:lstStyle/>
                    <a:p>
                      <a:pPr algn="ctr"/>
                      <a:endParaRPr lang="fr-FR" sz="1100" dirty="0">
                        <a:solidFill>
                          <a:srgbClr val="FF0000"/>
                        </a:solidFill>
                        <a:latin typeface="Short Stack" panose="02010500040000000007" pitchFamily="2" charset="77"/>
                      </a:endParaRPr>
                    </a:p>
                  </a:txBody>
                  <a:tcPr anchor="ctr"/>
                </a:tc>
                <a:tc>
                  <a:txBody>
                    <a:bodyPr/>
                    <a:lstStyle/>
                    <a:p>
                      <a:pPr algn="ctr"/>
                      <a:endParaRPr lang="fr-FR" sz="1100" dirty="0">
                        <a:solidFill>
                          <a:srgbClr val="FF0000"/>
                        </a:solidFill>
                        <a:latin typeface="Short Stack" panose="02010500040000000007" pitchFamily="2" charset="77"/>
                      </a:endParaRPr>
                    </a:p>
                  </a:txBody>
                  <a:tcPr anchor="ctr"/>
                </a:tc>
                <a:extLst>
                  <a:ext uri="{0D108BD9-81ED-4DB2-BD59-A6C34878D82A}">
                    <a16:rowId xmlns:a16="http://schemas.microsoft.com/office/drawing/2014/main" val="4001365845"/>
                  </a:ext>
                </a:extLst>
              </a:tr>
              <a:tr h="263075">
                <a:tc>
                  <a:txBody>
                    <a:bodyPr/>
                    <a:lstStyle/>
                    <a:p>
                      <a:r>
                        <a:rPr lang="fr-FR" sz="1000" dirty="0">
                          <a:latin typeface="Short Stack" panose="02010500040000000007" pitchFamily="2" charset="77"/>
                        </a:rPr>
                        <a:t>farine</a:t>
                      </a:r>
                    </a:p>
                  </a:txBody>
                  <a:tcPr anchor="ctr"/>
                </a:tc>
                <a:tc>
                  <a:txBody>
                    <a:bodyPr/>
                    <a:lstStyle/>
                    <a:p>
                      <a:pPr algn="ctr"/>
                      <a:r>
                        <a:rPr lang="fr-FR" sz="1100" dirty="0">
                          <a:solidFill>
                            <a:srgbClr val="FF0000"/>
                          </a:solidFill>
                          <a:latin typeface="Short Stack" panose="02010500040000000007" pitchFamily="2" charset="77"/>
                        </a:rPr>
                        <a:t>x</a:t>
                      </a:r>
                    </a:p>
                  </a:txBody>
                  <a:tcPr anchor="ctr"/>
                </a:tc>
                <a:tc>
                  <a:txBody>
                    <a:bodyPr/>
                    <a:lstStyle/>
                    <a:p>
                      <a:pPr algn="ctr"/>
                      <a:endParaRPr lang="fr-FR" sz="1100" dirty="0">
                        <a:solidFill>
                          <a:srgbClr val="FF0000"/>
                        </a:solidFill>
                        <a:latin typeface="Short Stack" panose="02010500040000000007" pitchFamily="2" charset="77"/>
                      </a:endParaRPr>
                    </a:p>
                  </a:txBody>
                  <a:tcPr anchor="ctr"/>
                </a:tc>
                <a:tc>
                  <a:txBody>
                    <a:bodyPr/>
                    <a:lstStyle/>
                    <a:p>
                      <a:pPr algn="ctr"/>
                      <a:endParaRPr lang="fr-FR" sz="1100" dirty="0">
                        <a:solidFill>
                          <a:srgbClr val="FF0000"/>
                        </a:solidFill>
                        <a:latin typeface="Short Stack" panose="02010500040000000007" pitchFamily="2" charset="77"/>
                      </a:endParaRPr>
                    </a:p>
                  </a:txBody>
                  <a:tcPr anchor="ctr"/>
                </a:tc>
                <a:extLst>
                  <a:ext uri="{0D108BD9-81ED-4DB2-BD59-A6C34878D82A}">
                    <a16:rowId xmlns:a16="http://schemas.microsoft.com/office/drawing/2014/main" val="3570455323"/>
                  </a:ext>
                </a:extLst>
              </a:tr>
              <a:tr h="263075">
                <a:tc>
                  <a:txBody>
                    <a:bodyPr/>
                    <a:lstStyle/>
                    <a:p>
                      <a:r>
                        <a:rPr lang="fr-FR" sz="1000" dirty="0">
                          <a:latin typeface="Short Stack" panose="02010500040000000007" pitchFamily="2" charset="77"/>
                        </a:rPr>
                        <a:t>poivre</a:t>
                      </a:r>
                    </a:p>
                  </a:txBody>
                  <a:tcPr anchor="ctr"/>
                </a:tc>
                <a:tc>
                  <a:txBody>
                    <a:bodyPr/>
                    <a:lstStyle/>
                    <a:p>
                      <a:pPr algn="ctr"/>
                      <a:endParaRPr lang="fr-FR" sz="1100" dirty="0">
                        <a:solidFill>
                          <a:srgbClr val="FF0000"/>
                        </a:solidFill>
                        <a:latin typeface="Short Stack" panose="02010500040000000007" pitchFamily="2" charset="77"/>
                      </a:endParaRPr>
                    </a:p>
                  </a:txBody>
                  <a:tcPr anchor="ctr"/>
                </a:tc>
                <a:tc>
                  <a:txBody>
                    <a:bodyPr/>
                    <a:lstStyle/>
                    <a:p>
                      <a:pPr algn="ctr"/>
                      <a:r>
                        <a:rPr lang="fr-FR" sz="1100" dirty="0">
                          <a:solidFill>
                            <a:srgbClr val="FF0000"/>
                          </a:solidFill>
                          <a:latin typeface="Short Stack" panose="02010500040000000007" pitchFamily="2" charset="77"/>
                        </a:rPr>
                        <a:t>x</a:t>
                      </a:r>
                    </a:p>
                  </a:txBody>
                  <a:tcPr anchor="ctr"/>
                </a:tc>
                <a:tc>
                  <a:txBody>
                    <a:bodyPr/>
                    <a:lstStyle/>
                    <a:p>
                      <a:pPr algn="ctr"/>
                      <a:endParaRPr lang="fr-FR" sz="1100" dirty="0">
                        <a:solidFill>
                          <a:srgbClr val="FF0000"/>
                        </a:solidFill>
                        <a:latin typeface="Short Stack" panose="02010500040000000007" pitchFamily="2" charset="77"/>
                      </a:endParaRPr>
                    </a:p>
                  </a:txBody>
                  <a:tcPr anchor="ctr"/>
                </a:tc>
                <a:extLst>
                  <a:ext uri="{0D108BD9-81ED-4DB2-BD59-A6C34878D82A}">
                    <a16:rowId xmlns:a16="http://schemas.microsoft.com/office/drawing/2014/main" val="3316581290"/>
                  </a:ext>
                </a:extLst>
              </a:tr>
              <a:tr h="263075">
                <a:tc>
                  <a:txBody>
                    <a:bodyPr/>
                    <a:lstStyle/>
                    <a:p>
                      <a:r>
                        <a:rPr lang="fr-FR" sz="1000" dirty="0">
                          <a:latin typeface="Short Stack" panose="02010500040000000007" pitchFamily="2" charset="77"/>
                        </a:rPr>
                        <a:t>sable </a:t>
                      </a:r>
                    </a:p>
                  </a:txBody>
                  <a:tcPr anchor="ctr"/>
                </a:tc>
                <a:tc>
                  <a:txBody>
                    <a:bodyPr/>
                    <a:lstStyle/>
                    <a:p>
                      <a:pPr algn="ctr"/>
                      <a:endParaRPr lang="fr-FR" sz="1100" dirty="0">
                        <a:solidFill>
                          <a:srgbClr val="FF0000"/>
                        </a:solidFill>
                        <a:latin typeface="Short Stack" panose="02010500040000000007" pitchFamily="2" charset="77"/>
                      </a:endParaRPr>
                    </a:p>
                  </a:txBody>
                  <a:tcPr anchor="ctr"/>
                </a:tc>
                <a:tc>
                  <a:txBody>
                    <a:bodyPr/>
                    <a:lstStyle/>
                    <a:p>
                      <a:pPr algn="ctr"/>
                      <a:endParaRPr lang="fr-FR" sz="1100" dirty="0">
                        <a:solidFill>
                          <a:srgbClr val="FF0000"/>
                        </a:solidFill>
                        <a:latin typeface="Short Stack" panose="02010500040000000007" pitchFamily="2" charset="77"/>
                      </a:endParaRPr>
                    </a:p>
                  </a:txBody>
                  <a:tcPr anchor="ctr"/>
                </a:tc>
                <a:tc>
                  <a:txBody>
                    <a:bodyPr/>
                    <a:lstStyle/>
                    <a:p>
                      <a:pPr algn="ctr"/>
                      <a:r>
                        <a:rPr lang="fr-FR" sz="1100" dirty="0">
                          <a:solidFill>
                            <a:srgbClr val="FF0000"/>
                          </a:solidFill>
                          <a:latin typeface="Short Stack" panose="02010500040000000007" pitchFamily="2" charset="77"/>
                        </a:rPr>
                        <a:t>x</a:t>
                      </a:r>
                    </a:p>
                  </a:txBody>
                  <a:tcPr anchor="ctr"/>
                </a:tc>
                <a:extLst>
                  <a:ext uri="{0D108BD9-81ED-4DB2-BD59-A6C34878D82A}">
                    <a16:rowId xmlns:a16="http://schemas.microsoft.com/office/drawing/2014/main" val="612935435"/>
                  </a:ext>
                </a:extLst>
              </a:tr>
              <a:tr h="263075">
                <a:tc>
                  <a:txBody>
                    <a:bodyPr/>
                    <a:lstStyle/>
                    <a:p>
                      <a:r>
                        <a:rPr lang="fr-FR" sz="1000" dirty="0">
                          <a:latin typeface="Short Stack" panose="02010500040000000007" pitchFamily="2" charset="77"/>
                        </a:rPr>
                        <a:t>sel</a:t>
                      </a:r>
                    </a:p>
                  </a:txBody>
                  <a:tcPr anchor="ctr"/>
                </a:tc>
                <a:tc>
                  <a:txBody>
                    <a:bodyPr/>
                    <a:lstStyle/>
                    <a:p>
                      <a:pPr algn="ctr"/>
                      <a:r>
                        <a:rPr lang="fr-FR" sz="1100" dirty="0">
                          <a:solidFill>
                            <a:srgbClr val="FF0000"/>
                          </a:solidFill>
                          <a:latin typeface="Short Stack" panose="02010500040000000007" pitchFamily="2" charset="77"/>
                        </a:rPr>
                        <a:t>x</a:t>
                      </a:r>
                    </a:p>
                  </a:txBody>
                  <a:tcPr anchor="ctr"/>
                </a:tc>
                <a:tc>
                  <a:txBody>
                    <a:bodyPr/>
                    <a:lstStyle/>
                    <a:p>
                      <a:pPr algn="ctr"/>
                      <a:endParaRPr lang="fr-FR" sz="1100" dirty="0">
                        <a:solidFill>
                          <a:srgbClr val="FF0000"/>
                        </a:solidFill>
                        <a:latin typeface="Short Stack" panose="02010500040000000007" pitchFamily="2" charset="77"/>
                      </a:endParaRPr>
                    </a:p>
                  </a:txBody>
                  <a:tcPr anchor="ctr"/>
                </a:tc>
                <a:tc>
                  <a:txBody>
                    <a:bodyPr/>
                    <a:lstStyle/>
                    <a:p>
                      <a:pPr algn="ctr"/>
                      <a:endParaRPr lang="fr-FR" sz="1100" dirty="0">
                        <a:solidFill>
                          <a:srgbClr val="FF0000"/>
                        </a:solidFill>
                        <a:latin typeface="Short Stack" panose="02010500040000000007" pitchFamily="2" charset="77"/>
                      </a:endParaRPr>
                    </a:p>
                  </a:txBody>
                  <a:tcPr anchor="ctr"/>
                </a:tc>
                <a:extLst>
                  <a:ext uri="{0D108BD9-81ED-4DB2-BD59-A6C34878D82A}">
                    <a16:rowId xmlns:a16="http://schemas.microsoft.com/office/drawing/2014/main" val="3373520164"/>
                  </a:ext>
                </a:extLst>
              </a:tr>
            </a:tbl>
          </a:graphicData>
        </a:graphic>
      </p:graphicFrame>
      <p:sp>
        <p:nvSpPr>
          <p:cNvPr id="66" name="ZoneTexte 65">
            <a:extLst>
              <a:ext uri="{FF2B5EF4-FFF2-40B4-BE49-F238E27FC236}">
                <a16:creationId xmlns:a16="http://schemas.microsoft.com/office/drawing/2014/main" id="{EA8E0150-88FC-5C4A-8887-B9CD25CDA45C}"/>
              </a:ext>
            </a:extLst>
          </p:cNvPr>
          <p:cNvSpPr txBox="1"/>
          <p:nvPr/>
        </p:nvSpPr>
        <p:spPr>
          <a:xfrm>
            <a:off x="451914" y="7763578"/>
            <a:ext cx="2212653" cy="841292"/>
          </a:xfrm>
          <a:prstGeom prst="rect">
            <a:avLst/>
          </a:prstGeom>
          <a:noFill/>
        </p:spPr>
        <p:txBody>
          <a:bodyPr wrap="square" lIns="101636" tIns="50818" rIns="101636" bIns="50818" rtlCol="0">
            <a:spAutoFit/>
          </a:bodyPr>
          <a:lstStyle/>
          <a:p>
            <a:r>
              <a:rPr lang="fr-FR" sz="1200" dirty="0">
                <a:latin typeface="Set Fire to the Rain" panose="02000506000000020004" pitchFamily="2" charset="77"/>
                <a:sym typeface="Wingdings"/>
              </a:rPr>
              <a:t>En te basant sur les expériences ci-dessus, comment peux-tu faire pour séparer le sel du poivre ?</a:t>
            </a:r>
            <a:endParaRPr lang="fr-FR" sz="1100" dirty="0">
              <a:latin typeface="Set Fire to the Rain" panose="02000506000000020004" pitchFamily="2" charset="77"/>
            </a:endParaRPr>
          </a:p>
        </p:txBody>
      </p:sp>
      <p:sp>
        <p:nvSpPr>
          <p:cNvPr id="67" name="ZoneTexte 66">
            <a:extLst>
              <a:ext uri="{FF2B5EF4-FFF2-40B4-BE49-F238E27FC236}">
                <a16:creationId xmlns:a16="http://schemas.microsoft.com/office/drawing/2014/main" id="{C99F6443-0040-EB4B-B816-AA5684681B3F}"/>
              </a:ext>
            </a:extLst>
          </p:cNvPr>
          <p:cNvSpPr txBox="1"/>
          <p:nvPr/>
        </p:nvSpPr>
        <p:spPr>
          <a:xfrm>
            <a:off x="2894129" y="7819173"/>
            <a:ext cx="4210533" cy="707886"/>
          </a:xfrm>
          <a:prstGeom prst="rect">
            <a:avLst/>
          </a:prstGeom>
          <a:noFill/>
        </p:spPr>
        <p:txBody>
          <a:bodyPr wrap="square" rtlCol="0">
            <a:spAutoFit/>
          </a:bodyPr>
          <a:lstStyle/>
          <a:p>
            <a:r>
              <a:rPr lang="fr-FR" sz="1000" dirty="0">
                <a:solidFill>
                  <a:srgbClr val="FF0000"/>
                </a:solidFill>
                <a:latin typeface="Short Stack" panose="02010500040000000007" pitchFamily="2" charset="77"/>
              </a:rPr>
              <a:t>Il faut version les deux ingrédients dans de l’eau, récupérer le poivre avec un filtre, faire évaporer l’eau en la chauffant et récupérer le sel qui reste au fond de la casserole</a:t>
            </a:r>
          </a:p>
        </p:txBody>
      </p:sp>
      <p:sp>
        <p:nvSpPr>
          <p:cNvPr id="78" name="Ellipse 77">
            <a:extLst>
              <a:ext uri="{FF2B5EF4-FFF2-40B4-BE49-F238E27FC236}">
                <a16:creationId xmlns:a16="http://schemas.microsoft.com/office/drawing/2014/main" id="{87A1FDB1-73EC-594A-9EAB-E031AF54E99A}"/>
              </a:ext>
            </a:extLst>
          </p:cNvPr>
          <p:cNvSpPr/>
          <p:nvPr/>
        </p:nvSpPr>
        <p:spPr>
          <a:xfrm>
            <a:off x="224807" y="7730977"/>
            <a:ext cx="229562" cy="2326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ZoneTexte 78">
            <a:extLst>
              <a:ext uri="{FF2B5EF4-FFF2-40B4-BE49-F238E27FC236}">
                <a16:creationId xmlns:a16="http://schemas.microsoft.com/office/drawing/2014/main" id="{FCBF1B4B-0EED-FD4A-86A2-1528F9A24E51}"/>
              </a:ext>
            </a:extLst>
          </p:cNvPr>
          <p:cNvSpPr txBox="1"/>
          <p:nvPr/>
        </p:nvSpPr>
        <p:spPr>
          <a:xfrm>
            <a:off x="129885" y="7699863"/>
            <a:ext cx="419406" cy="276999"/>
          </a:xfrm>
          <a:prstGeom prst="rect">
            <a:avLst/>
          </a:prstGeom>
          <a:noFill/>
        </p:spPr>
        <p:txBody>
          <a:bodyPr wrap="square" rtlCol="0">
            <a:spAutoFit/>
          </a:bodyPr>
          <a:lstStyle/>
          <a:p>
            <a:pPr algn="ctr"/>
            <a:r>
              <a:rPr lang="fr-FR" sz="1200" dirty="0">
                <a:solidFill>
                  <a:schemeClr val="bg1"/>
                </a:solidFill>
              </a:rPr>
              <a:t>10</a:t>
            </a:r>
          </a:p>
        </p:txBody>
      </p:sp>
      <p:sp>
        <p:nvSpPr>
          <p:cNvPr id="80" name="ZoneTexte 79">
            <a:extLst>
              <a:ext uri="{FF2B5EF4-FFF2-40B4-BE49-F238E27FC236}">
                <a16:creationId xmlns:a16="http://schemas.microsoft.com/office/drawing/2014/main" id="{A1185528-A52A-B34A-A9B7-4BD1568C34B4}"/>
              </a:ext>
            </a:extLst>
          </p:cNvPr>
          <p:cNvSpPr txBox="1"/>
          <p:nvPr/>
        </p:nvSpPr>
        <p:spPr>
          <a:xfrm>
            <a:off x="409675" y="8700281"/>
            <a:ext cx="6626982" cy="287294"/>
          </a:xfrm>
          <a:prstGeom prst="rect">
            <a:avLst/>
          </a:prstGeom>
          <a:noFill/>
        </p:spPr>
        <p:txBody>
          <a:bodyPr wrap="square" lIns="101636" tIns="50818" rIns="101636" bIns="50818" rtlCol="0">
            <a:spAutoFit/>
          </a:bodyPr>
          <a:lstStyle/>
          <a:p>
            <a:r>
              <a:rPr lang="fr-FR" sz="1200" dirty="0">
                <a:latin typeface="Set Fire to the Rain" panose="02000506000000020004" pitchFamily="2" charset="77"/>
                <a:sym typeface="Wingdings"/>
              </a:rPr>
              <a:t>Observe cette photo d’un bassin d’eau de mer.</a:t>
            </a:r>
          </a:p>
        </p:txBody>
      </p:sp>
      <p:sp>
        <p:nvSpPr>
          <p:cNvPr id="81" name="Rectangle 80">
            <a:extLst>
              <a:ext uri="{FF2B5EF4-FFF2-40B4-BE49-F238E27FC236}">
                <a16:creationId xmlns:a16="http://schemas.microsoft.com/office/drawing/2014/main" id="{5D30A200-A13F-7D4B-9A03-FC1BB80E967E}"/>
              </a:ext>
            </a:extLst>
          </p:cNvPr>
          <p:cNvSpPr/>
          <p:nvPr/>
        </p:nvSpPr>
        <p:spPr>
          <a:xfrm>
            <a:off x="197673" y="9059911"/>
            <a:ext cx="6975848" cy="1015663"/>
          </a:xfrm>
          <a:prstGeom prst="rect">
            <a:avLst/>
          </a:prstGeom>
        </p:spPr>
        <p:txBody>
          <a:bodyPr wrap="square">
            <a:spAutoFit/>
          </a:bodyPr>
          <a:lstStyle/>
          <a:p>
            <a:r>
              <a:rPr lang="fr-FR" sz="1000" dirty="0">
                <a:latin typeface="Short Stack" panose="02010500040000000007" pitchFamily="2" charset="77"/>
              </a:rPr>
              <a:t>Que récolte le paludier ? </a:t>
            </a:r>
            <a:r>
              <a:rPr lang="fr-FR" sz="1000" dirty="0">
                <a:solidFill>
                  <a:srgbClr val="FF0000"/>
                </a:solidFill>
                <a:latin typeface="Short Stack" panose="02010500040000000007" pitchFamily="2" charset="77"/>
              </a:rPr>
              <a:t>Du sel</a:t>
            </a:r>
            <a:br>
              <a:rPr lang="fr-FR" sz="1000" dirty="0">
                <a:latin typeface="Short Stack" panose="02010500040000000007" pitchFamily="2" charset="77"/>
              </a:rPr>
            </a:br>
            <a:r>
              <a:rPr lang="fr-FR" sz="1000" dirty="0">
                <a:latin typeface="Short Stack" panose="02010500040000000007" pitchFamily="2" charset="77"/>
              </a:rPr>
              <a:t>Quelle technique utilise-t-il pour récolter le sel ? </a:t>
            </a:r>
            <a:r>
              <a:rPr lang="fr-FR" sz="1000" dirty="0">
                <a:solidFill>
                  <a:srgbClr val="FF0000"/>
                </a:solidFill>
                <a:latin typeface="Short Stack" panose="02010500040000000007" pitchFamily="2" charset="77"/>
              </a:rPr>
              <a:t>L’eau de mer s’évapore naturellement et le sel contenu dedans se concentre jusqu’à cristalliser et permettre sa récolte.</a:t>
            </a:r>
          </a:p>
          <a:p>
            <a:r>
              <a:rPr lang="fr-FR" sz="1000" dirty="0">
                <a:latin typeface="Short Stack" panose="02010500040000000007" pitchFamily="2" charset="77"/>
              </a:rPr>
              <a:t>Pourquoi la mer est-elle salée ? </a:t>
            </a:r>
            <a:r>
              <a:rPr lang="fr-FR" sz="1000" dirty="0">
                <a:solidFill>
                  <a:srgbClr val="FF0000"/>
                </a:solidFill>
                <a:latin typeface="Short Stack" panose="02010500040000000007" pitchFamily="2" charset="77"/>
              </a:rPr>
              <a:t>Il y a 3,8 milliards d’années quand les océans sont apparus, au contact de l’eau, certaines roches vont se dissoudre. Ces roches sont des sels minéraux qui vont saler la mer.</a:t>
            </a:r>
          </a:p>
        </p:txBody>
      </p:sp>
      <p:sp>
        <p:nvSpPr>
          <p:cNvPr id="83" name="Ellipse 82">
            <a:extLst>
              <a:ext uri="{FF2B5EF4-FFF2-40B4-BE49-F238E27FC236}">
                <a16:creationId xmlns:a16="http://schemas.microsoft.com/office/drawing/2014/main" id="{36206D0D-2A7A-E54D-9B30-59A331CE3361}"/>
              </a:ext>
            </a:extLst>
          </p:cNvPr>
          <p:cNvSpPr/>
          <p:nvPr/>
        </p:nvSpPr>
        <p:spPr>
          <a:xfrm>
            <a:off x="213350" y="8703658"/>
            <a:ext cx="227108" cy="2326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a:extLst>
              <a:ext uri="{FF2B5EF4-FFF2-40B4-BE49-F238E27FC236}">
                <a16:creationId xmlns:a16="http://schemas.microsoft.com/office/drawing/2014/main" id="{D4409737-DEE2-7145-AFF9-06ADABDB0FF6}"/>
              </a:ext>
            </a:extLst>
          </p:cNvPr>
          <p:cNvSpPr txBox="1"/>
          <p:nvPr/>
        </p:nvSpPr>
        <p:spPr>
          <a:xfrm>
            <a:off x="152554" y="8676878"/>
            <a:ext cx="348700" cy="276999"/>
          </a:xfrm>
          <a:prstGeom prst="rect">
            <a:avLst/>
          </a:prstGeom>
          <a:noFill/>
        </p:spPr>
        <p:txBody>
          <a:bodyPr wrap="square" rtlCol="0">
            <a:spAutoFit/>
          </a:bodyPr>
          <a:lstStyle/>
          <a:p>
            <a:pPr algn="ctr"/>
            <a:r>
              <a:rPr lang="fr-FR" sz="1200" dirty="0">
                <a:solidFill>
                  <a:schemeClr val="bg1"/>
                </a:solidFill>
              </a:rPr>
              <a:t>11</a:t>
            </a:r>
          </a:p>
        </p:txBody>
      </p:sp>
      <p:sp>
        <p:nvSpPr>
          <p:cNvPr id="4" name="Rectangle : coins arrondis 3">
            <a:extLst>
              <a:ext uri="{FF2B5EF4-FFF2-40B4-BE49-F238E27FC236}">
                <a16:creationId xmlns:a16="http://schemas.microsoft.com/office/drawing/2014/main" id="{0A47A2F7-14EC-D641-8DA4-1EF125D768B8}"/>
              </a:ext>
            </a:extLst>
          </p:cNvPr>
          <p:cNvSpPr/>
          <p:nvPr/>
        </p:nvSpPr>
        <p:spPr>
          <a:xfrm>
            <a:off x="1960930" y="5118699"/>
            <a:ext cx="991671" cy="2667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7AA8BF74-C50E-4747-9EC6-2241FA09CD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4929" y="10128702"/>
            <a:ext cx="1224136" cy="253270"/>
          </a:xfrm>
          <a:prstGeom prst="rect">
            <a:avLst/>
          </a:prstGeom>
        </p:spPr>
      </p:pic>
    </p:spTree>
    <p:extLst>
      <p:ext uri="{BB962C8B-B14F-4D97-AF65-F5344CB8AC3E}">
        <p14:creationId xmlns:p14="http://schemas.microsoft.com/office/powerpoint/2010/main" val="56153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Rectangle à coins arrondis 1041"/>
          <p:cNvSpPr/>
          <p:nvPr/>
        </p:nvSpPr>
        <p:spPr>
          <a:xfrm>
            <a:off x="168242" y="5100621"/>
            <a:ext cx="6881643" cy="4763340"/>
          </a:xfrm>
          <a:prstGeom prst="roundRect">
            <a:avLst>
              <a:gd name="adj" fmla="val 3317"/>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ctr"/>
            <a:endParaRPr lang="fr-FR" dirty="0"/>
          </a:p>
        </p:txBody>
      </p:sp>
      <p:sp>
        <p:nvSpPr>
          <p:cNvPr id="1043" name="Rectangle 1042"/>
          <p:cNvSpPr/>
          <p:nvPr/>
        </p:nvSpPr>
        <p:spPr>
          <a:xfrm>
            <a:off x="168242" y="5580534"/>
            <a:ext cx="6841633" cy="4237030"/>
          </a:xfrm>
          <a:prstGeom prst="rect">
            <a:avLst/>
          </a:prstGeom>
        </p:spPr>
        <p:txBody>
          <a:bodyPr wrap="square" lIns="101636" tIns="50818" rIns="101636" bIns="50818">
            <a:spAutoFit/>
          </a:bodyPr>
          <a:lstStyle/>
          <a:p>
            <a:pPr>
              <a:lnSpc>
                <a:spcPct val="150000"/>
              </a:lnSpc>
            </a:pPr>
            <a:r>
              <a:rPr lang="fr-FR" sz="1000" dirty="0">
                <a:latin typeface="Short Stack" panose="02010500040000000007" pitchFamily="2" charset="77"/>
                <a:ea typeface="Clensey" panose="02000603000000000000" pitchFamily="2" charset="0"/>
              </a:rPr>
              <a:t>Ces mélanges peut-être à l’état </a:t>
            </a:r>
            <a:r>
              <a:rPr lang="fr-FR" sz="1000" b="1" dirty="0">
                <a:solidFill>
                  <a:srgbClr val="FF0000"/>
                </a:solidFill>
                <a:latin typeface="Short Stack" panose="02010500040000000007" pitchFamily="2" charset="77"/>
                <a:ea typeface="Clensey" panose="02000603000000000000" pitchFamily="2" charset="0"/>
              </a:rPr>
              <a:t>liquide</a:t>
            </a:r>
            <a:r>
              <a:rPr lang="fr-FR" sz="1000" dirty="0">
                <a:latin typeface="Short Stack" panose="02010500040000000007" pitchFamily="2" charset="77"/>
                <a:ea typeface="Clensey" panose="02000603000000000000" pitchFamily="2" charset="0"/>
              </a:rPr>
              <a:t>, </a:t>
            </a:r>
            <a:r>
              <a:rPr lang="fr-FR" sz="1000" b="1" dirty="0">
                <a:solidFill>
                  <a:srgbClr val="FF0000"/>
                </a:solidFill>
                <a:latin typeface="Short Stack" panose="02010500040000000007" pitchFamily="2" charset="77"/>
                <a:ea typeface="Clensey" panose="02000603000000000000" pitchFamily="2" charset="0"/>
              </a:rPr>
              <a:t>solide</a:t>
            </a:r>
            <a:r>
              <a:rPr lang="fr-FR" sz="1000" dirty="0">
                <a:latin typeface="Short Stack" panose="02010500040000000007" pitchFamily="2" charset="77"/>
                <a:ea typeface="Clensey" panose="02000603000000000000" pitchFamily="2" charset="0"/>
              </a:rPr>
              <a:t> ou </a:t>
            </a:r>
            <a:r>
              <a:rPr lang="fr-FR" sz="1000" b="1" dirty="0">
                <a:solidFill>
                  <a:srgbClr val="FF0000"/>
                </a:solidFill>
                <a:latin typeface="Short Stack" panose="02010500040000000007" pitchFamily="2" charset="77"/>
                <a:ea typeface="Clensey" panose="02000603000000000000" pitchFamily="2" charset="0"/>
              </a:rPr>
              <a:t>gazeux</a:t>
            </a:r>
            <a:r>
              <a:rPr lang="fr-FR" sz="1000" dirty="0">
                <a:latin typeface="Short Stack" panose="02010500040000000007" pitchFamily="2" charset="77"/>
                <a:ea typeface="Clensey" panose="02000603000000000000" pitchFamily="2" charset="0"/>
              </a:rPr>
              <a:t>.</a:t>
            </a:r>
          </a:p>
          <a:p>
            <a:pPr>
              <a:lnSpc>
                <a:spcPct val="150000"/>
              </a:lnSpc>
            </a:pPr>
            <a:r>
              <a:rPr lang="fr-FR" sz="1000" dirty="0">
                <a:latin typeface="Short Stack" panose="02010500040000000007" pitchFamily="2" charset="77"/>
                <a:ea typeface="Clensey" panose="02000603000000000000" pitchFamily="2" charset="0"/>
              </a:rPr>
              <a:t>* Il peut être </a:t>
            </a:r>
            <a:r>
              <a:rPr lang="fr-FR" sz="1000" b="1" dirty="0">
                <a:solidFill>
                  <a:srgbClr val="FF0000"/>
                </a:solidFill>
                <a:latin typeface="Short Stack" panose="02010500040000000007" pitchFamily="2" charset="77"/>
                <a:ea typeface="Clensey" panose="02000603000000000000" pitchFamily="2" charset="0"/>
              </a:rPr>
              <a:t>homogène</a:t>
            </a:r>
            <a:r>
              <a:rPr lang="fr-FR" sz="1000" dirty="0">
                <a:latin typeface="Short Stack" panose="02010500040000000007" pitchFamily="2" charset="77"/>
                <a:ea typeface="Clensey" panose="02000603000000000000" pitchFamily="2" charset="0"/>
              </a:rPr>
              <a:t> , c’est-à-dire qu’on ne distingue plus les matières qui se mélangent.</a:t>
            </a:r>
          </a:p>
          <a:p>
            <a:pPr>
              <a:lnSpc>
                <a:spcPct val="150000"/>
              </a:lnSpc>
            </a:pPr>
            <a:r>
              <a:rPr lang="fr-FR" sz="1000" dirty="0">
                <a:latin typeface="Short Stack" panose="02010500040000000007" pitchFamily="2" charset="77"/>
                <a:ea typeface="Clensey" panose="02000603000000000000" pitchFamily="2" charset="0"/>
              </a:rPr>
              <a:t>* Il peut aussi être </a:t>
            </a:r>
            <a:r>
              <a:rPr lang="fr-FR" sz="1000" b="1" dirty="0">
                <a:solidFill>
                  <a:srgbClr val="FF0000"/>
                </a:solidFill>
                <a:latin typeface="Short Stack" panose="02010500040000000007" pitchFamily="2" charset="77"/>
                <a:ea typeface="Clensey" panose="02000603000000000000" pitchFamily="2" charset="0"/>
              </a:rPr>
              <a:t>hétérogène</a:t>
            </a:r>
            <a:r>
              <a:rPr lang="fr-FR" sz="1000" dirty="0">
                <a:latin typeface="Short Stack" panose="02010500040000000007" pitchFamily="2" charset="77"/>
                <a:ea typeface="Clensey" panose="02000603000000000000" pitchFamily="2" charset="0"/>
              </a:rPr>
              <a:t>, c’est-à-dire que les matières mélangées restent visibles dans le mélange obtenu.</a:t>
            </a:r>
          </a:p>
          <a:p>
            <a:pPr>
              <a:lnSpc>
                <a:spcPct val="150000"/>
              </a:lnSpc>
            </a:pPr>
            <a:r>
              <a:rPr lang="fr-FR" sz="1000" dirty="0">
                <a:latin typeface="Short Stack" panose="02010500040000000007" pitchFamily="2" charset="77"/>
              </a:rPr>
              <a:t>Certains liquides se mélangent : ils sont </a:t>
            </a:r>
            <a:r>
              <a:rPr lang="fr-FR" sz="1000" b="1" dirty="0">
                <a:solidFill>
                  <a:srgbClr val="FF0000"/>
                </a:solidFill>
                <a:latin typeface="Short Stack" panose="02010500040000000007" pitchFamily="2" charset="77"/>
              </a:rPr>
              <a:t>miscibles</a:t>
            </a:r>
            <a:r>
              <a:rPr lang="fr-FR" sz="1000" dirty="0">
                <a:latin typeface="Short Stack" panose="02010500040000000007" pitchFamily="2" charset="77"/>
              </a:rPr>
              <a:t>.</a:t>
            </a:r>
          </a:p>
          <a:p>
            <a:pPr>
              <a:lnSpc>
                <a:spcPct val="150000"/>
              </a:lnSpc>
            </a:pPr>
            <a:r>
              <a:rPr lang="fr-FR" sz="1000" dirty="0">
                <a:latin typeface="Short Stack" panose="02010500040000000007" pitchFamily="2" charset="77"/>
              </a:rPr>
              <a:t>Si après avoir mélangés ces deux liquides, ils restent distincts, on dit qu'ils sont </a:t>
            </a:r>
            <a:r>
              <a:rPr lang="fr-FR" sz="1000" b="1" dirty="0">
                <a:solidFill>
                  <a:srgbClr val="FF0000"/>
                </a:solidFill>
                <a:latin typeface="Short Stack" panose="02010500040000000007" pitchFamily="2" charset="77"/>
              </a:rPr>
              <a:t>non-miscibles</a:t>
            </a:r>
            <a:r>
              <a:rPr lang="fr-FR" sz="1000" dirty="0">
                <a:latin typeface="Short Stack" panose="02010500040000000007" pitchFamily="2" charset="77"/>
              </a:rPr>
              <a:t>.</a:t>
            </a:r>
            <a:endParaRPr lang="fr-FR" sz="1000" dirty="0">
              <a:latin typeface="Short Stack" panose="02010500040000000007" pitchFamily="2" charset="77"/>
              <a:ea typeface="Clensey" panose="02000603000000000000" pitchFamily="2" charset="0"/>
            </a:endParaRPr>
          </a:p>
          <a:p>
            <a:pPr>
              <a:lnSpc>
                <a:spcPct val="150000"/>
              </a:lnSpc>
            </a:pPr>
            <a:r>
              <a:rPr lang="fr-FR" sz="1000" dirty="0">
                <a:latin typeface="Short Stack" panose="02010500040000000007" pitchFamily="2" charset="77"/>
              </a:rPr>
              <a:t>Certains solides sont </a:t>
            </a:r>
            <a:r>
              <a:rPr lang="fr-FR" sz="1000" b="1" dirty="0">
                <a:solidFill>
                  <a:srgbClr val="FF0000"/>
                </a:solidFill>
                <a:latin typeface="Short Stack" panose="02010500040000000007" pitchFamily="2" charset="77"/>
              </a:rPr>
              <a:t>solubles</a:t>
            </a:r>
            <a:r>
              <a:rPr lang="fr-FR" sz="1000" b="1" dirty="0">
                <a:latin typeface="Short Stack" panose="02010500040000000007" pitchFamily="2" charset="77"/>
              </a:rPr>
              <a:t> </a:t>
            </a:r>
            <a:r>
              <a:rPr lang="fr-FR" sz="1000" dirty="0">
                <a:latin typeface="Short Stack" panose="02010500040000000007" pitchFamily="2" charset="77"/>
              </a:rPr>
              <a:t>dans l'eau. Le mélange est alors limpide : c'est un mélange homogène</a:t>
            </a:r>
            <a:r>
              <a:rPr lang="fr-FR" sz="1000" b="1" dirty="0">
                <a:latin typeface="Short Stack" panose="02010500040000000007" pitchFamily="2" charset="77"/>
              </a:rPr>
              <a:t> </a:t>
            </a:r>
            <a:r>
              <a:rPr lang="fr-FR" sz="1000" dirty="0">
                <a:latin typeface="Short Stack" panose="02010500040000000007" pitchFamily="2" charset="77"/>
              </a:rPr>
              <a:t>aussi appelé </a:t>
            </a:r>
            <a:r>
              <a:rPr lang="fr-FR" sz="1000" b="1" dirty="0">
                <a:solidFill>
                  <a:srgbClr val="FF0000"/>
                </a:solidFill>
                <a:latin typeface="Short Stack" panose="02010500040000000007" pitchFamily="2" charset="77"/>
              </a:rPr>
              <a:t>solution</a:t>
            </a:r>
            <a:r>
              <a:rPr lang="fr-FR" sz="1000" dirty="0">
                <a:latin typeface="Short Stack" panose="02010500040000000007" pitchFamily="2" charset="77"/>
              </a:rPr>
              <a:t>. Quand le solide ne se dissout pas totalement, on dit qu’il y a </a:t>
            </a:r>
            <a:r>
              <a:rPr lang="fr-FR" sz="1000" b="1" dirty="0">
                <a:solidFill>
                  <a:srgbClr val="FF0000"/>
                </a:solidFill>
                <a:latin typeface="Short Stack" panose="02010500040000000007" pitchFamily="2" charset="77"/>
              </a:rPr>
              <a:t>saturation</a:t>
            </a:r>
            <a:r>
              <a:rPr lang="fr-FR" sz="1000" dirty="0">
                <a:latin typeface="Short Stack" panose="02010500040000000007" pitchFamily="2" charset="77"/>
              </a:rPr>
              <a:t>.</a:t>
            </a:r>
          </a:p>
          <a:p>
            <a:pPr>
              <a:lnSpc>
                <a:spcPct val="150000"/>
              </a:lnSpc>
            </a:pPr>
            <a:r>
              <a:rPr lang="fr-FR" sz="1000" dirty="0">
                <a:latin typeface="Short Stack" panose="02010500040000000007" pitchFamily="2" charset="77"/>
              </a:rPr>
              <a:t>D'autres solides sont </a:t>
            </a:r>
            <a:r>
              <a:rPr lang="fr-FR" sz="1000" b="1" dirty="0">
                <a:solidFill>
                  <a:srgbClr val="FF0000"/>
                </a:solidFill>
                <a:latin typeface="Short Stack" panose="02010500040000000007" pitchFamily="2" charset="77"/>
              </a:rPr>
              <a:t>insolubles</a:t>
            </a:r>
            <a:r>
              <a:rPr lang="fr-FR" sz="1000" dirty="0">
                <a:latin typeface="Short Stack" panose="02010500040000000007" pitchFamily="2" charset="77"/>
              </a:rPr>
              <a:t> : le mélange est alors trouble. C'est un mélange hétérogène</a:t>
            </a:r>
            <a:r>
              <a:rPr lang="fr-FR" sz="1000" b="1" dirty="0">
                <a:latin typeface="Short Stack" panose="02010500040000000007" pitchFamily="2" charset="77"/>
              </a:rPr>
              <a:t> </a:t>
            </a:r>
            <a:r>
              <a:rPr lang="fr-FR" sz="1000" dirty="0">
                <a:latin typeface="Short Stack" panose="02010500040000000007" pitchFamily="2" charset="77"/>
              </a:rPr>
              <a:t>aussi appelé </a:t>
            </a:r>
            <a:r>
              <a:rPr lang="fr-FR" sz="1000" b="1" dirty="0">
                <a:solidFill>
                  <a:srgbClr val="FF0000"/>
                </a:solidFill>
                <a:latin typeface="Short Stack" panose="02010500040000000007" pitchFamily="2" charset="77"/>
              </a:rPr>
              <a:t>suspension</a:t>
            </a:r>
            <a:r>
              <a:rPr lang="fr-FR" sz="1000" dirty="0">
                <a:latin typeface="Short Stack" panose="02010500040000000007" pitchFamily="2" charset="77"/>
              </a:rPr>
              <a:t>. </a:t>
            </a:r>
            <a:endParaRPr lang="fr-FR" sz="1000" dirty="0">
              <a:latin typeface="Short Stack" panose="02010500040000000007" pitchFamily="2" charset="77"/>
              <a:ea typeface="Clensey" panose="02000603000000000000" pitchFamily="2" charset="0"/>
            </a:endParaRPr>
          </a:p>
          <a:p>
            <a:pPr>
              <a:lnSpc>
                <a:spcPct val="150000"/>
              </a:lnSpc>
            </a:pPr>
            <a:r>
              <a:rPr lang="fr-FR" sz="1000" u="sng" dirty="0">
                <a:latin typeface="Short Stack" panose="02010500040000000007" pitchFamily="2" charset="77"/>
              </a:rPr>
              <a:t>On peut séparer des mélanges hétérogènes de 2 façons:</a:t>
            </a:r>
          </a:p>
          <a:p>
            <a:pPr>
              <a:lnSpc>
                <a:spcPct val="150000"/>
              </a:lnSpc>
            </a:pPr>
            <a:r>
              <a:rPr lang="fr-FR" sz="1000" dirty="0">
                <a:latin typeface="Short Stack" panose="02010500040000000007" pitchFamily="2" charset="77"/>
              </a:rPr>
              <a:t>Par </a:t>
            </a:r>
            <a:r>
              <a:rPr lang="fr-FR" sz="1000" dirty="0">
                <a:solidFill>
                  <a:srgbClr val="FF0000"/>
                </a:solidFill>
                <a:latin typeface="Short Stack" panose="02010500040000000007" pitchFamily="2" charset="77"/>
              </a:rPr>
              <a:t>filtration</a:t>
            </a:r>
            <a:r>
              <a:rPr lang="fr-FR" sz="1000" dirty="0">
                <a:latin typeface="Short Stack" panose="02010500040000000007" pitchFamily="2" charset="77"/>
              </a:rPr>
              <a:t>  : </a:t>
            </a:r>
            <a:r>
              <a:rPr lang="fr-FR" sz="1000" spc="-50" dirty="0">
                <a:latin typeface="Short Stack" panose="02010500040000000007" pitchFamily="2" charset="77"/>
              </a:rPr>
              <a:t>on utilise une passoire ou un filtre pour récupérer les constituants.</a:t>
            </a:r>
          </a:p>
          <a:p>
            <a:pPr>
              <a:lnSpc>
                <a:spcPct val="150000"/>
              </a:lnSpc>
            </a:pPr>
            <a:r>
              <a:rPr lang="fr-FR" sz="1000" dirty="0">
                <a:latin typeface="Short Stack" panose="02010500040000000007" pitchFamily="2" charset="77"/>
              </a:rPr>
              <a:t>Par </a:t>
            </a:r>
            <a:r>
              <a:rPr lang="fr-FR" sz="1000" dirty="0">
                <a:solidFill>
                  <a:srgbClr val="FF0000"/>
                </a:solidFill>
                <a:latin typeface="Short Stack" panose="02010500040000000007" pitchFamily="2" charset="77"/>
              </a:rPr>
              <a:t>décantation</a:t>
            </a:r>
            <a:r>
              <a:rPr lang="fr-FR" sz="1000" dirty="0">
                <a:latin typeface="Short Stack" panose="02010500040000000007" pitchFamily="2" charset="77"/>
              </a:rPr>
              <a:t> : on laisse les liquides se séparer. </a:t>
            </a:r>
          </a:p>
          <a:p>
            <a:pPr>
              <a:lnSpc>
                <a:spcPct val="150000"/>
              </a:lnSpc>
            </a:pPr>
            <a:r>
              <a:rPr lang="fr-FR" sz="1000" u="sng" dirty="0">
                <a:latin typeface="Short Stack" panose="02010500040000000007" pitchFamily="2" charset="77"/>
              </a:rPr>
              <a:t>Pour séparer des mélanges homogènes</a:t>
            </a:r>
            <a:r>
              <a:rPr lang="fr-FR" sz="1000" dirty="0">
                <a:latin typeface="Short Stack" panose="02010500040000000007" pitchFamily="2" charset="77"/>
              </a:rPr>
              <a:t>:</a:t>
            </a:r>
          </a:p>
          <a:p>
            <a:pPr>
              <a:lnSpc>
                <a:spcPct val="150000"/>
              </a:lnSpc>
            </a:pPr>
            <a:r>
              <a:rPr lang="fr-FR" sz="1000" dirty="0">
                <a:latin typeface="Short Stack" panose="02010500040000000007" pitchFamily="2" charset="77"/>
              </a:rPr>
              <a:t>Par </a:t>
            </a:r>
            <a:r>
              <a:rPr lang="fr-FR" sz="1000" dirty="0">
                <a:solidFill>
                  <a:srgbClr val="FF0000"/>
                </a:solidFill>
                <a:latin typeface="Short Stack" panose="02010500040000000007" pitchFamily="2" charset="77"/>
              </a:rPr>
              <a:t>évaporation</a:t>
            </a:r>
            <a:r>
              <a:rPr lang="fr-FR" sz="1000" dirty="0">
                <a:latin typeface="Short Stack" panose="02010500040000000007" pitchFamily="2" charset="77"/>
              </a:rPr>
              <a:t> : On laisse l'eau s'évaporer ou on fait la fait chauffer pour aller plus vite.</a:t>
            </a:r>
            <a:endParaRPr lang="fr-FR" sz="1000" dirty="0">
              <a:latin typeface="Short Stack" panose="02010500040000000007" pitchFamily="2" charset="77"/>
              <a:ea typeface="Clensey" panose="02000603000000000000" pitchFamily="2" charset="0"/>
            </a:endParaRPr>
          </a:p>
        </p:txBody>
      </p:sp>
      <p:sp>
        <p:nvSpPr>
          <p:cNvPr id="58" name="Ellipse 57"/>
          <p:cNvSpPr/>
          <p:nvPr/>
        </p:nvSpPr>
        <p:spPr>
          <a:xfrm>
            <a:off x="240231" y="5030746"/>
            <a:ext cx="1266198" cy="503311"/>
          </a:xfrm>
          <a:prstGeom prst="ellipse">
            <a:avLst/>
          </a:prstGeom>
          <a:solidFill>
            <a:schemeClr val="accent5">
              <a:lumMod val="40000"/>
              <a:lumOff val="60000"/>
            </a:schemeClr>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636" tIns="50818" rIns="101636" bIns="50818" numCol="1" spcCol="0" rtlCol="0" fromWordArt="0" anchor="ctr" anchorCtr="0" forceAA="0" compatLnSpc="1">
            <a:prstTxWarp prst="textNoShape">
              <a:avLst/>
            </a:prstTxWarp>
            <a:noAutofit/>
          </a:bodyPr>
          <a:lstStyle/>
          <a:p>
            <a:pPr algn="r"/>
            <a:endParaRPr lang="fr-FR" dirty="0"/>
          </a:p>
        </p:txBody>
      </p:sp>
      <p:sp>
        <p:nvSpPr>
          <p:cNvPr id="59" name="ZoneTexte 58"/>
          <p:cNvSpPr txBox="1"/>
          <p:nvPr/>
        </p:nvSpPr>
        <p:spPr>
          <a:xfrm>
            <a:off x="259166" y="5086347"/>
            <a:ext cx="1266198" cy="410405"/>
          </a:xfrm>
          <a:prstGeom prst="rect">
            <a:avLst/>
          </a:prstGeom>
          <a:noFill/>
        </p:spPr>
        <p:txBody>
          <a:bodyPr wrap="square" lIns="101636" tIns="50818" rIns="101636" bIns="50818" rtlCol="0">
            <a:spAutoFit/>
          </a:bodyPr>
          <a:lstStyle/>
          <a:p>
            <a:pPr algn="ctr"/>
            <a:r>
              <a:rPr lang="fr-FR" dirty="0">
                <a:latin typeface="charleeboots Medium" panose="02000603000000000000" pitchFamily="2" charset="-34"/>
                <a:ea typeface="charleeboots Medium" panose="02000603000000000000" pitchFamily="2" charset="-34"/>
                <a:cs typeface="charleeboots Medium" panose="02000603000000000000" pitchFamily="2" charset="-34"/>
              </a:rPr>
              <a:t>Je retiens</a:t>
            </a:r>
          </a:p>
        </p:txBody>
      </p:sp>
      <p:grpSp>
        <p:nvGrpSpPr>
          <p:cNvPr id="68" name="Groupe 67">
            <a:extLst>
              <a:ext uri="{FF2B5EF4-FFF2-40B4-BE49-F238E27FC236}">
                <a16:creationId xmlns:a16="http://schemas.microsoft.com/office/drawing/2014/main" id="{15AF0AA2-9BC2-0C47-B998-9AA5BB36C761}"/>
              </a:ext>
            </a:extLst>
          </p:cNvPr>
          <p:cNvGrpSpPr/>
          <p:nvPr/>
        </p:nvGrpSpPr>
        <p:grpSpPr>
          <a:xfrm>
            <a:off x="1" y="-18010"/>
            <a:ext cx="7345362" cy="841375"/>
            <a:chOff x="-12700" y="1870075"/>
            <a:chExt cx="6938045" cy="841375"/>
          </a:xfrm>
          <a:effectLst>
            <a:outerShdw blurRad="50800" dist="38100" dir="5400000" algn="t" rotWithShape="0">
              <a:prstClr val="black">
                <a:alpha val="40000"/>
              </a:prstClr>
            </a:outerShdw>
          </a:effectLst>
        </p:grpSpPr>
        <p:pic>
          <p:nvPicPr>
            <p:cNvPr id="69" name="Picture 2">
              <a:extLst>
                <a:ext uri="{FF2B5EF4-FFF2-40B4-BE49-F238E27FC236}">
                  <a16:creationId xmlns:a16="http://schemas.microsoft.com/office/drawing/2014/main" id="{2BBA4597-6520-4E4C-82EB-000811664D06}"/>
                </a:ext>
              </a:extLst>
            </p:cNvPr>
            <p:cNvPicPr>
              <a:picLocks noChangeAspect="1" noChangeArrowheads="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372"/>
            <a:stretch/>
          </p:blipFill>
          <p:spPr bwMode="auto">
            <a:xfrm>
              <a:off x="-12700" y="1870075"/>
              <a:ext cx="346935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3">
              <a:extLst>
                <a:ext uri="{FF2B5EF4-FFF2-40B4-BE49-F238E27FC236}">
                  <a16:creationId xmlns:a16="http://schemas.microsoft.com/office/drawing/2014/main" id="{08D51E66-3750-F94F-867C-DFF4F9F47ABC}"/>
                </a:ext>
              </a:extLst>
            </p:cNvPr>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456657" y="1870075"/>
              <a:ext cx="3468688"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Ellipse 70">
            <a:extLst>
              <a:ext uri="{FF2B5EF4-FFF2-40B4-BE49-F238E27FC236}">
                <a16:creationId xmlns:a16="http://schemas.microsoft.com/office/drawing/2014/main" id="{142954BA-DD25-284E-A309-4517CEC928F7}"/>
              </a:ext>
            </a:extLst>
          </p:cNvPr>
          <p:cNvSpPr/>
          <p:nvPr/>
        </p:nvSpPr>
        <p:spPr>
          <a:xfrm>
            <a:off x="80682" y="105614"/>
            <a:ext cx="639671" cy="739995"/>
          </a:xfrm>
          <a:prstGeom prst="ellipse">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72" name="Rectangle 71">
            <a:extLst>
              <a:ext uri="{FF2B5EF4-FFF2-40B4-BE49-F238E27FC236}">
                <a16:creationId xmlns:a16="http://schemas.microsoft.com/office/drawing/2014/main" id="{B7B6EE68-4F9C-2140-9788-3407497E470A}"/>
              </a:ext>
            </a:extLst>
          </p:cNvPr>
          <p:cNvSpPr/>
          <p:nvPr/>
        </p:nvSpPr>
        <p:spPr>
          <a:xfrm>
            <a:off x="75162" y="147298"/>
            <a:ext cx="639671" cy="656626"/>
          </a:xfrm>
          <a:prstGeom prst="rect">
            <a:avLst/>
          </a:prstGeom>
        </p:spPr>
        <p:txBody>
          <a:bodyPr wrap="none" lIns="101636" tIns="50818" rIns="101636" bIns="50818">
            <a:spAutoFit/>
          </a:bodyPr>
          <a:lstStyle/>
          <a:p>
            <a:pPr lvl="0" algn="ctr"/>
            <a:r>
              <a:rPr lang="fr-FR" sz="3600" dirty="0">
                <a:solidFill>
                  <a:prstClr val="black"/>
                </a:solidFill>
                <a:effectLst>
                  <a:outerShdw blurRad="38100" dist="38100" dir="2700000" algn="tl">
                    <a:srgbClr val="000000">
                      <a:alpha val="43137"/>
                    </a:srgbClr>
                  </a:outerShdw>
                </a:effectLst>
                <a:latin typeface="Fineliner Script" pitchFamily="50" charset="0"/>
                <a:ea typeface="Clensey" panose="02000603000000000000" pitchFamily="2" charset="0"/>
              </a:rPr>
              <a:t>S2</a:t>
            </a:r>
          </a:p>
        </p:txBody>
      </p:sp>
      <p:sp>
        <p:nvSpPr>
          <p:cNvPr id="73" name="Rectangle 72">
            <a:extLst>
              <a:ext uri="{FF2B5EF4-FFF2-40B4-BE49-F238E27FC236}">
                <a16:creationId xmlns:a16="http://schemas.microsoft.com/office/drawing/2014/main" id="{5A11B327-0750-7844-8805-FB0F94D27DB2}"/>
              </a:ext>
            </a:extLst>
          </p:cNvPr>
          <p:cNvSpPr/>
          <p:nvPr/>
        </p:nvSpPr>
        <p:spPr>
          <a:xfrm>
            <a:off x="1326171" y="35496"/>
            <a:ext cx="4328181" cy="718182"/>
          </a:xfrm>
          <a:prstGeom prst="rect">
            <a:avLst/>
          </a:prstGeom>
          <a:noFill/>
          <a:ln>
            <a:noFill/>
          </a:ln>
        </p:spPr>
        <p:txBody>
          <a:bodyPr wrap="none" lIns="101636" tIns="50818" rIns="101636" bIns="50818">
            <a:spAutoFit/>
          </a:bodyPr>
          <a:lstStyle/>
          <a:p>
            <a:pPr algn="ctr"/>
            <a:r>
              <a:rPr lang="fr-FR" sz="4000" b="1" dirty="0">
                <a:ln w="12700" cmpd="sng">
                  <a:solidFill>
                    <a:sysClr val="windowText" lastClr="000000"/>
                  </a:solidFill>
                  <a:prstDash val="solid"/>
                </a:ln>
                <a:solidFill>
                  <a:schemeClr val="bg1"/>
                </a:solidFill>
                <a:effectLst>
                  <a:outerShdw blurRad="38100" dist="38100" dir="2700000" algn="tl">
                    <a:srgbClr val="000000">
                      <a:alpha val="43137"/>
                    </a:srgbClr>
                  </a:outerShdw>
                </a:effectLst>
                <a:latin typeface="Chewy" panose="02000000000000000000" pitchFamily="2" charset="0"/>
                <a:ea typeface="Chewy" panose="02000000000000000000" pitchFamily="2" charset="0"/>
              </a:rPr>
              <a:t>Mélange et solutions</a:t>
            </a:r>
          </a:p>
        </p:txBody>
      </p:sp>
      <p:sp>
        <p:nvSpPr>
          <p:cNvPr id="74" name="Rectangle à coins arrondis 32">
            <a:extLst>
              <a:ext uri="{FF2B5EF4-FFF2-40B4-BE49-F238E27FC236}">
                <a16:creationId xmlns:a16="http://schemas.microsoft.com/office/drawing/2014/main" id="{1AA7CFFF-8004-6641-86A0-CCA10BCCE3AC}"/>
              </a:ext>
            </a:extLst>
          </p:cNvPr>
          <p:cNvSpPr/>
          <p:nvPr/>
        </p:nvSpPr>
        <p:spPr>
          <a:xfrm>
            <a:off x="6206379" y="178318"/>
            <a:ext cx="1042749" cy="464202"/>
          </a:xfrm>
          <a:prstGeom prst="roundRect">
            <a:avLst>
              <a:gd name="adj" fmla="val 33049"/>
            </a:avLst>
          </a:prstGeom>
          <a:solidFill>
            <a:schemeClr val="accent5">
              <a:lumMod val="40000"/>
              <a:lumOff val="60000"/>
            </a:schemeClr>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5" name="Rectangle à coins arrondis 33">
            <a:extLst>
              <a:ext uri="{FF2B5EF4-FFF2-40B4-BE49-F238E27FC236}">
                <a16:creationId xmlns:a16="http://schemas.microsoft.com/office/drawing/2014/main" id="{285E3633-8F84-F04A-BBC0-870BE524E885}"/>
              </a:ext>
            </a:extLst>
          </p:cNvPr>
          <p:cNvSpPr/>
          <p:nvPr/>
        </p:nvSpPr>
        <p:spPr>
          <a:xfrm>
            <a:off x="6405248" y="594394"/>
            <a:ext cx="658723" cy="278041"/>
          </a:xfrm>
          <a:prstGeom prst="roundRect">
            <a:avLst>
              <a:gd name="adj" fmla="val 33049"/>
            </a:avLst>
          </a:prstGeom>
          <a:solidFill>
            <a:schemeClr val="bg1"/>
          </a:solidFill>
          <a:ln>
            <a:solidFill>
              <a:schemeClr val="accent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76" name="ZoneTexte 75">
            <a:extLst>
              <a:ext uri="{FF2B5EF4-FFF2-40B4-BE49-F238E27FC236}">
                <a16:creationId xmlns:a16="http://schemas.microsoft.com/office/drawing/2014/main" id="{A50DBFD5-B21D-274E-80B5-4EC34DC24400}"/>
              </a:ext>
            </a:extLst>
          </p:cNvPr>
          <p:cNvSpPr txBox="1"/>
          <p:nvPr/>
        </p:nvSpPr>
        <p:spPr>
          <a:xfrm>
            <a:off x="6405248" y="577027"/>
            <a:ext cx="631409"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CM</a:t>
            </a:r>
            <a:endParaRPr lang="fr-FR" sz="1800" b="1" dirty="0">
              <a:latin typeface="Fineliner Script" pitchFamily="50" charset="0"/>
            </a:endParaRPr>
          </a:p>
        </p:txBody>
      </p:sp>
      <p:sp>
        <p:nvSpPr>
          <p:cNvPr id="77" name="ZoneTexte 76">
            <a:extLst>
              <a:ext uri="{FF2B5EF4-FFF2-40B4-BE49-F238E27FC236}">
                <a16:creationId xmlns:a16="http://schemas.microsoft.com/office/drawing/2014/main" id="{A89CF2FA-7970-334F-96D3-3D1FC7D99331}"/>
              </a:ext>
            </a:extLst>
          </p:cNvPr>
          <p:cNvSpPr txBox="1"/>
          <p:nvPr/>
        </p:nvSpPr>
        <p:spPr>
          <a:xfrm>
            <a:off x="6230333" y="266111"/>
            <a:ext cx="1042748" cy="291848"/>
          </a:xfrm>
          <a:prstGeom prst="rect">
            <a:avLst/>
          </a:prstGeom>
          <a:noFill/>
        </p:spPr>
        <p:txBody>
          <a:bodyPr wrap="square" lIns="101636" tIns="50818" rIns="101636" bIns="50818" rtlCol="0">
            <a:spAutoFit/>
          </a:bodyPr>
          <a:lstStyle/>
          <a:p>
            <a:pPr algn="ctr">
              <a:lnSpc>
                <a:spcPct val="70000"/>
              </a:lnSpc>
            </a:pPr>
            <a:r>
              <a:rPr lang="fr-FR" sz="1600" b="1" dirty="0">
                <a:solidFill>
                  <a:schemeClr val="bg1"/>
                </a:solidFill>
                <a:effectLst>
                  <a:outerShdw blurRad="38100" dist="38100" dir="2700000" algn="tl">
                    <a:srgbClr val="000000">
                      <a:alpha val="43137"/>
                    </a:srgbClr>
                  </a:outerShdw>
                </a:effectLst>
                <a:latin typeface="Fineliner Script" pitchFamily="50" charset="0"/>
              </a:rPr>
              <a:t>La matière</a:t>
            </a:r>
            <a:endParaRPr lang="fr-FR" sz="1800" b="1" dirty="0">
              <a:solidFill>
                <a:schemeClr val="bg1"/>
              </a:solidFill>
              <a:effectLst>
                <a:outerShdw blurRad="38100" dist="38100" dir="2700000" algn="tl">
                  <a:srgbClr val="000000">
                    <a:alpha val="43137"/>
                  </a:srgbClr>
                </a:outerShdw>
              </a:effectLst>
              <a:latin typeface="Fineliner Script" pitchFamily="50" charset="0"/>
            </a:endParaRPr>
          </a:p>
        </p:txBody>
      </p:sp>
      <p:pic>
        <p:nvPicPr>
          <p:cNvPr id="4" name="Image 3">
            <a:extLst>
              <a:ext uri="{FF2B5EF4-FFF2-40B4-BE49-F238E27FC236}">
                <a16:creationId xmlns:a16="http://schemas.microsoft.com/office/drawing/2014/main" id="{AD47AC43-5036-9241-98E4-6CAB2C9C8765}"/>
              </a:ext>
            </a:extLst>
          </p:cNvPr>
          <p:cNvPicPr>
            <a:picLocks noChangeAspect="1"/>
          </p:cNvPicPr>
          <p:nvPr/>
        </p:nvPicPr>
        <p:blipFill rotWithShape="1">
          <a:blip r:embed="rId6">
            <a:extLst>
              <a:ext uri="{28A0092B-C50C-407E-A947-70E740481C1C}">
                <a14:useLocalDpi xmlns:a14="http://schemas.microsoft.com/office/drawing/2010/main" val="0"/>
              </a:ext>
            </a:extLst>
          </a:blip>
          <a:srcRect t="1787"/>
          <a:stretch/>
        </p:blipFill>
        <p:spPr>
          <a:xfrm>
            <a:off x="390067" y="929592"/>
            <a:ext cx="6564347" cy="3998871"/>
          </a:xfrm>
          <a:prstGeom prst="rect">
            <a:avLst/>
          </a:prstGeom>
        </p:spPr>
      </p:pic>
      <p:sp>
        <p:nvSpPr>
          <p:cNvPr id="5" name="Nuage 4"/>
          <p:cNvSpPr/>
          <p:nvPr/>
        </p:nvSpPr>
        <p:spPr>
          <a:xfrm>
            <a:off x="241210" y="1023390"/>
            <a:ext cx="1234004" cy="453122"/>
          </a:xfrm>
          <a:prstGeom prst="cloud">
            <a:avLst/>
          </a:prstGeom>
          <a:solidFill>
            <a:schemeClr val="accent5">
              <a:lumMod val="20000"/>
              <a:lumOff val="80000"/>
            </a:schemeClr>
          </a:solidFill>
          <a:ln>
            <a:solidFill>
              <a:schemeClr val="accent5"/>
            </a:solidFill>
          </a:ln>
        </p:spPr>
        <p:style>
          <a:lnRef idx="2">
            <a:schemeClr val="accent2"/>
          </a:lnRef>
          <a:fillRef idx="1">
            <a:schemeClr val="lt1"/>
          </a:fillRef>
          <a:effectRef idx="0">
            <a:schemeClr val="accent2"/>
          </a:effectRef>
          <a:fontRef idx="minor">
            <a:schemeClr val="dk1"/>
          </a:fontRef>
        </p:style>
        <p:txBody>
          <a:bodyPr lIns="101636" tIns="50818" rIns="101636" bIns="50818" rtlCol="0" anchor="ctr"/>
          <a:lstStyle/>
          <a:p>
            <a:pPr algn="ctr"/>
            <a:endParaRPr lang="fr-FR">
              <a:solidFill>
                <a:srgbClr val="FFF2CD"/>
              </a:solidFill>
            </a:endParaRPr>
          </a:p>
        </p:txBody>
      </p:sp>
      <p:sp>
        <p:nvSpPr>
          <p:cNvPr id="2" name="ZoneTexte 1">
            <a:extLst>
              <a:ext uri="{FF2B5EF4-FFF2-40B4-BE49-F238E27FC236}">
                <a16:creationId xmlns:a16="http://schemas.microsoft.com/office/drawing/2014/main" id="{E98883C4-8C88-CD47-B115-1B49E41F5C60}"/>
              </a:ext>
            </a:extLst>
          </p:cNvPr>
          <p:cNvSpPr txBox="1"/>
          <p:nvPr/>
        </p:nvSpPr>
        <p:spPr>
          <a:xfrm>
            <a:off x="390067" y="1036810"/>
            <a:ext cx="936104" cy="400110"/>
          </a:xfrm>
          <a:prstGeom prst="rect">
            <a:avLst/>
          </a:prstGeom>
          <a:noFill/>
        </p:spPr>
        <p:txBody>
          <a:bodyPr wrap="square" rtlCol="0">
            <a:spAutoFit/>
          </a:bodyPr>
          <a:lstStyle/>
          <a:p>
            <a:pPr algn="ctr"/>
            <a:r>
              <a:rPr lang="fr-FR" dirty="0">
                <a:latin typeface="charleeboots Medium" panose="02000603000000000000" pitchFamily="2" charset="-34"/>
                <a:ea typeface="charleeboots Medium" panose="02000603000000000000" pitchFamily="2" charset="-34"/>
                <a:cs typeface="charleeboots Medium" panose="02000603000000000000" pitchFamily="2" charset="-34"/>
              </a:rPr>
              <a:t>Leçon</a:t>
            </a:r>
            <a:r>
              <a:rPr lang="fr-FR" dirty="0">
                <a:latin typeface="Becca &amp; Perry script" panose="02000500000000000000" pitchFamily="2" charset="77"/>
              </a:rPr>
              <a:t> </a:t>
            </a:r>
          </a:p>
        </p:txBody>
      </p:sp>
      <p:sp>
        <p:nvSpPr>
          <p:cNvPr id="7" name="Rectangle 6">
            <a:extLst>
              <a:ext uri="{FF2B5EF4-FFF2-40B4-BE49-F238E27FC236}">
                <a16:creationId xmlns:a16="http://schemas.microsoft.com/office/drawing/2014/main" id="{9C6785C6-8425-F842-A43A-9C899B047F60}"/>
              </a:ext>
            </a:extLst>
          </p:cNvPr>
          <p:cNvSpPr/>
          <p:nvPr/>
        </p:nvSpPr>
        <p:spPr>
          <a:xfrm>
            <a:off x="1525177" y="5105563"/>
            <a:ext cx="5454786" cy="533416"/>
          </a:xfrm>
          <a:prstGeom prst="rect">
            <a:avLst/>
          </a:prstGeom>
        </p:spPr>
        <p:txBody>
          <a:bodyPr wrap="square">
            <a:spAutoFit/>
          </a:bodyPr>
          <a:lstStyle/>
          <a:p>
            <a:pPr>
              <a:lnSpc>
                <a:spcPct val="150000"/>
              </a:lnSpc>
            </a:pPr>
            <a:r>
              <a:rPr lang="fr-FR" sz="1000" dirty="0">
                <a:latin typeface="Short Stack" panose="02010500040000000007" pitchFamily="2" charset="77"/>
                <a:ea typeface="Clensey" panose="02000603000000000000" pitchFamily="2" charset="0"/>
              </a:rPr>
              <a:t>La grande majorité de la matière qui nous entoure est le résultat d’un mélange de constituants.</a:t>
            </a:r>
          </a:p>
        </p:txBody>
      </p:sp>
      <p:pic>
        <p:nvPicPr>
          <p:cNvPr id="6" name="Image 5">
            <a:extLst>
              <a:ext uri="{FF2B5EF4-FFF2-40B4-BE49-F238E27FC236}">
                <a16:creationId xmlns:a16="http://schemas.microsoft.com/office/drawing/2014/main" id="{5C8FD3D1-66AF-6E40-AE01-ECF9A7D1B1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929" y="10128702"/>
            <a:ext cx="1224136" cy="253270"/>
          </a:xfrm>
          <a:prstGeom prst="rect">
            <a:avLst/>
          </a:prstGeom>
        </p:spPr>
      </p:pic>
    </p:spTree>
    <p:extLst>
      <p:ext uri="{BB962C8B-B14F-4D97-AF65-F5344CB8AC3E}">
        <p14:creationId xmlns:p14="http://schemas.microsoft.com/office/powerpoint/2010/main" val="4683920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13243</TotalTime>
  <Words>1876</Words>
  <Application>Microsoft Macintosh PowerPoint</Application>
  <PresentationFormat>Personnalisé</PresentationFormat>
  <Paragraphs>278</Paragraphs>
  <Slides>8</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8</vt:i4>
      </vt:variant>
    </vt:vector>
  </HeadingPairs>
  <TitlesOfParts>
    <vt:vector size="19" baseType="lpstr">
      <vt:lpstr>Arial</vt:lpstr>
      <vt:lpstr>Becca &amp; Perry script</vt:lpstr>
      <vt:lpstr>Calibri</vt:lpstr>
      <vt:lpstr>charleeboots Medium</vt:lpstr>
      <vt:lpstr>Chewy</vt:lpstr>
      <vt:lpstr>Fineliner Script</vt:lpstr>
      <vt:lpstr>KG Primary Italics</vt:lpstr>
      <vt:lpstr>MamaeQueNosFaz</vt:lpstr>
      <vt:lpstr>Set Fire to the Rain</vt:lpstr>
      <vt:lpstr>Short Stack</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Sobelle Brou</cp:lastModifiedBy>
  <cp:revision>151</cp:revision>
  <cp:lastPrinted>2019-10-29T21:02:39Z</cp:lastPrinted>
  <dcterms:created xsi:type="dcterms:W3CDTF">2013-09-22T07:50:11Z</dcterms:created>
  <dcterms:modified xsi:type="dcterms:W3CDTF">2019-10-29T21:04:14Z</dcterms:modified>
</cp:coreProperties>
</file>