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2" r:id="rId2"/>
    <p:sldId id="257" r:id="rId3"/>
    <p:sldId id="259" r:id="rId4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80" autoAdjust="0"/>
  </p:normalViewPr>
  <p:slideViewPr>
    <p:cSldViewPr>
      <p:cViewPr>
        <p:scale>
          <a:sx n="100" d="100"/>
          <a:sy n="100" d="100"/>
        </p:scale>
        <p:origin x="490" y="77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B3A86-0975-4F89-9B15-4D9D9D977BD8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13C9B-D750-4F8E-A8F4-D825FAC96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991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525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428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49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9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064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814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2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367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494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933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495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3D6DC-3D55-46E9-9C4E-2C00F07C5B59}" type="datetimeFigureOut">
              <a:rPr lang="fr-FR" smtClean="0"/>
              <a:t>08/05/2019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31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à coins arrondis 56"/>
          <p:cNvSpPr/>
          <p:nvPr/>
        </p:nvSpPr>
        <p:spPr>
          <a:xfrm>
            <a:off x="75211" y="990238"/>
            <a:ext cx="6710782" cy="8843754"/>
          </a:xfrm>
          <a:prstGeom prst="roundRect">
            <a:avLst>
              <a:gd name="adj" fmla="val 191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ectangle à coins arrondis 61"/>
          <p:cNvSpPr/>
          <p:nvPr/>
        </p:nvSpPr>
        <p:spPr>
          <a:xfrm>
            <a:off x="213492" y="1108325"/>
            <a:ext cx="4176590" cy="37439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404664" y="1086402"/>
            <a:ext cx="38379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arung Kopi" panose="02000800000000000000" pitchFamily="2" charset="0"/>
              </a:rPr>
              <a:t>Périmètre du carré et du rectangle</a:t>
            </a:r>
            <a:endParaRPr lang="fr-FR" sz="2000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7" name="Rectangle à coins arrondis 46"/>
          <p:cNvSpPr/>
          <p:nvPr/>
        </p:nvSpPr>
        <p:spPr>
          <a:xfrm>
            <a:off x="75211" y="56456"/>
            <a:ext cx="6710781" cy="86409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/>
          <p:cNvSpPr txBox="1"/>
          <p:nvPr/>
        </p:nvSpPr>
        <p:spPr>
          <a:xfrm>
            <a:off x="476672" y="56456"/>
            <a:ext cx="59046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arung Kopi" panose="02000800000000000000" pitchFamily="2" charset="0"/>
              </a:rPr>
              <a:t>Je fais le </a:t>
            </a:r>
            <a:r>
              <a:rPr lang="fr-FR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arung Kopi" panose="02000800000000000000" pitchFamily="2" charset="0"/>
              </a:rPr>
              <a:t>point (9)</a:t>
            </a:r>
            <a:endParaRPr lang="fr-F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arung Kopi" panose="02000800000000000000" pitchFamily="2" charset="0"/>
            </a:endParaRPr>
          </a:p>
          <a:p>
            <a:pPr algn="ctr"/>
            <a:r>
              <a:rPr lang="fr-F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arung Kopi" panose="02000800000000000000" pitchFamily="2" charset="0"/>
              </a:rPr>
              <a:t>(préparation à l’évaluation, mesures)</a:t>
            </a:r>
          </a:p>
        </p:txBody>
      </p:sp>
      <p:sp>
        <p:nvSpPr>
          <p:cNvPr id="61" name="Rectangle à coins arrondis 60"/>
          <p:cNvSpPr/>
          <p:nvPr/>
        </p:nvSpPr>
        <p:spPr>
          <a:xfrm>
            <a:off x="247450" y="177266"/>
            <a:ext cx="648072" cy="3960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65" name="ZoneTexte 64"/>
          <p:cNvSpPr txBox="1"/>
          <p:nvPr/>
        </p:nvSpPr>
        <p:spPr>
          <a:xfrm>
            <a:off x="269204" y="207077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Warung Kopi Bold" panose="02000800000000000000" pitchFamily="2" charset="0"/>
                <a:ea typeface="GelPenUprightHeavy" panose="02000903000000000000" pitchFamily="2" charset="0"/>
              </a:rPr>
              <a:t>CM2</a:t>
            </a:r>
            <a:endParaRPr lang="fr-FR" b="1" dirty="0">
              <a:ln w="12700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arung Kopi Bold" panose="02000800000000000000" pitchFamily="2" charset="0"/>
              <a:ea typeface="GelPenUprightHeavy" panose="02000903000000000000" pitchFamily="2" charset="0"/>
            </a:endParaRPr>
          </a:p>
        </p:txBody>
      </p:sp>
      <p:sp>
        <p:nvSpPr>
          <p:cNvPr id="79" name="Larme 78"/>
          <p:cNvSpPr/>
          <p:nvPr/>
        </p:nvSpPr>
        <p:spPr>
          <a:xfrm>
            <a:off x="158397" y="1690631"/>
            <a:ext cx="360040" cy="307777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ZoneTexte 79"/>
          <p:cNvSpPr txBox="1"/>
          <p:nvPr/>
        </p:nvSpPr>
        <p:spPr>
          <a:xfrm>
            <a:off x="493099" y="1633769"/>
            <a:ext cx="32239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Mrs Chocolat" pitchFamily="2" charset="0"/>
                <a:cs typeface="Dekko" panose="00000500000000000000" pitchFamily="2" charset="0"/>
              </a:rPr>
              <a:t>Petit problème sur les périmètres (1)</a:t>
            </a: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Cette pièce rectangulaire a un périmètre de 31 m et 6 dm.</a:t>
            </a:r>
          </a:p>
          <a:p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Combien mesure son grand côté (L) </a:t>
            </a:r>
            <a:r>
              <a:rPr lang="fr-FR" sz="1300" dirty="0">
                <a:cs typeface="Dekko" panose="00000500000000000000" pitchFamily="2" charset="0"/>
              </a:rPr>
              <a:t>?</a:t>
            </a:r>
          </a:p>
        </p:txBody>
      </p:sp>
      <p:sp>
        <p:nvSpPr>
          <p:cNvPr id="81" name="ZoneTexte 80"/>
          <p:cNvSpPr txBox="1"/>
          <p:nvPr/>
        </p:nvSpPr>
        <p:spPr>
          <a:xfrm>
            <a:off x="133060" y="1668308"/>
            <a:ext cx="432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Mrs Chocolat" pitchFamily="2" charset="0"/>
              </a:rPr>
              <a:t>1</a:t>
            </a:r>
          </a:p>
        </p:txBody>
      </p:sp>
      <p:sp>
        <p:nvSpPr>
          <p:cNvPr id="82" name="Larme 81"/>
          <p:cNvSpPr/>
          <p:nvPr/>
        </p:nvSpPr>
        <p:spPr>
          <a:xfrm>
            <a:off x="124651" y="5919266"/>
            <a:ext cx="432048" cy="307777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ZoneTexte 83"/>
          <p:cNvSpPr txBox="1"/>
          <p:nvPr/>
        </p:nvSpPr>
        <p:spPr>
          <a:xfrm>
            <a:off x="592735" y="5889104"/>
            <a:ext cx="61932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Mrs Chocolat" pitchFamily="2" charset="0"/>
                <a:cs typeface="Dekko" panose="00000500000000000000" pitchFamily="2" charset="0"/>
              </a:rPr>
              <a:t>Petit problème sur les périmètres (2)</a:t>
            </a:r>
          </a:p>
          <a:p>
            <a:endParaRPr lang="fr-FR" sz="1200" dirty="0">
              <a:latin typeface="Mrs Chocolat" pitchFamily="2" charset="0"/>
              <a:cs typeface="Dekko" panose="00000500000000000000" pitchFamily="2" charset="0"/>
            </a:endParaRPr>
          </a:p>
          <a:p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Le terrain carré de M. Dupont fait 64 m de périmètre. Il veut mettre un grillage à 1 m de son terrain tout autour. Quelle sera la longueur du grillage </a:t>
            </a:r>
            <a:r>
              <a:rPr lang="fr-FR" sz="1300" dirty="0">
                <a:latin typeface="+mj-lt"/>
                <a:cs typeface="Dekko" panose="00000500000000000000" pitchFamily="2" charset="0"/>
              </a:rPr>
              <a:t>?</a:t>
            </a:r>
          </a:p>
        </p:txBody>
      </p:sp>
      <p:sp>
        <p:nvSpPr>
          <p:cNvPr id="85" name="ZoneTexte 84"/>
          <p:cNvSpPr txBox="1"/>
          <p:nvPr/>
        </p:nvSpPr>
        <p:spPr>
          <a:xfrm>
            <a:off x="124652" y="588910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Mrs Chocolat" pitchFamily="2" charset="0"/>
              </a:rPr>
              <a:t>2</a:t>
            </a:r>
          </a:p>
        </p:txBody>
      </p:sp>
      <p:pic>
        <p:nvPicPr>
          <p:cNvPr id="90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48" t="20245" r="62866" b="45047"/>
          <a:stretch/>
        </p:blipFill>
        <p:spPr bwMode="auto">
          <a:xfrm>
            <a:off x="3861049" y="1682548"/>
            <a:ext cx="2689818" cy="139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ZoneTexte 92"/>
          <p:cNvSpPr txBox="1"/>
          <p:nvPr/>
        </p:nvSpPr>
        <p:spPr>
          <a:xfrm>
            <a:off x="124651" y="2936776"/>
            <a:ext cx="666134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kko" panose="00000500000000000000" pitchFamily="2" charset="0"/>
                <a:cs typeface="Dekko" panose="00000500000000000000" pitchFamily="2" charset="0"/>
              </a:rPr>
              <a:t>Pour t’aider : </a:t>
            </a:r>
          </a:p>
          <a:p>
            <a:pPr>
              <a:lnSpc>
                <a:spcPct val="150000"/>
              </a:lnSpc>
            </a:pPr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1) Convertis toutes les mesures en dm : 	31 m et 6 dm = __________________ dm</a:t>
            </a:r>
          </a:p>
          <a:p>
            <a:pPr>
              <a:lnSpc>
                <a:spcPct val="150000"/>
              </a:lnSpc>
            </a:pPr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			6 m et 2 dm = __________________ dm</a:t>
            </a:r>
          </a:p>
          <a:p>
            <a:pPr>
              <a:lnSpc>
                <a:spcPct val="150000"/>
              </a:lnSpc>
            </a:pPr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2) Ecris comment, en général, on calcule le périmètre avec les lettre L et l :</a:t>
            </a:r>
          </a:p>
          <a:p>
            <a:pPr algn="ctr">
              <a:lnSpc>
                <a:spcPct val="150000"/>
              </a:lnSpc>
            </a:pPr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P = ____________________________   ou P = ____________________________ </a:t>
            </a:r>
          </a:p>
          <a:p>
            <a:pPr>
              <a:lnSpc>
                <a:spcPct val="150000"/>
              </a:lnSpc>
            </a:pPr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3) Remplace les lettres par leurs valeurs :  _____________ = ______________________________</a:t>
            </a:r>
          </a:p>
          <a:p>
            <a:pPr>
              <a:lnSpc>
                <a:spcPct val="150000"/>
              </a:lnSpc>
            </a:pPr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4) Calcule la valeur de L :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24651" y="6817945"/>
            <a:ext cx="6661341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kko" panose="00000500000000000000" pitchFamily="2" charset="0"/>
                <a:cs typeface="Dekko" panose="00000500000000000000" pitchFamily="2" charset="0"/>
              </a:rPr>
              <a:t>Pour t’aider : </a:t>
            </a:r>
          </a:p>
          <a:p>
            <a:endParaRPr lang="fr-FR" sz="9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pPr>
              <a:tabLst>
                <a:tab pos="3314700" algn="l"/>
              </a:tabLst>
            </a:pPr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1) Fais un schéma de la situation problème.	2) Fais tes calculs :</a:t>
            </a: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pPr>
              <a:tabLst>
                <a:tab pos="3314700" algn="l"/>
              </a:tabLst>
            </a:pPr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	3) Rédige ta réponse :</a:t>
            </a:r>
          </a:p>
          <a:p>
            <a:pPr>
              <a:tabLst>
                <a:tab pos="3314700" algn="l"/>
              </a:tabLst>
            </a:pPr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pPr>
              <a:tabLst>
                <a:tab pos="3314700" algn="l"/>
              </a:tabLst>
            </a:pPr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	______________________________________</a:t>
            </a: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3429000" y="7147696"/>
            <a:ext cx="0" cy="241381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à coins arrondis 4"/>
          <p:cNvSpPr/>
          <p:nvPr/>
        </p:nvSpPr>
        <p:spPr>
          <a:xfrm>
            <a:off x="158397" y="4953001"/>
            <a:ext cx="6510963" cy="864096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75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à coins arrondis 56"/>
          <p:cNvSpPr/>
          <p:nvPr/>
        </p:nvSpPr>
        <p:spPr>
          <a:xfrm>
            <a:off x="75211" y="600583"/>
            <a:ext cx="6710782" cy="9233410"/>
          </a:xfrm>
          <a:prstGeom prst="roundRect">
            <a:avLst>
              <a:gd name="adj" fmla="val 191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Larme 81"/>
          <p:cNvSpPr/>
          <p:nvPr/>
        </p:nvSpPr>
        <p:spPr>
          <a:xfrm>
            <a:off x="124651" y="662682"/>
            <a:ext cx="432048" cy="307777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ZoneTexte 83"/>
          <p:cNvSpPr txBox="1"/>
          <p:nvPr/>
        </p:nvSpPr>
        <p:spPr>
          <a:xfrm>
            <a:off x="592735" y="632520"/>
            <a:ext cx="6193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Mrs Chocolat" pitchFamily="2" charset="0"/>
              </a:rPr>
              <a:t>Le carreau (c) du quadrillage est l’unité d’aire. Donne l’aire de chaque figure. Quand ce n’est pas possible (pour la C) donne un encadrement.</a:t>
            </a:r>
          </a:p>
        </p:txBody>
      </p:sp>
      <p:sp>
        <p:nvSpPr>
          <p:cNvPr id="85" name="ZoneTexte 84"/>
          <p:cNvSpPr txBox="1"/>
          <p:nvPr/>
        </p:nvSpPr>
        <p:spPr>
          <a:xfrm>
            <a:off x="124652" y="6325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Mrs Chocolat" pitchFamily="2" charset="0"/>
              </a:rPr>
              <a:t>3</a:t>
            </a:r>
          </a:p>
        </p:txBody>
      </p:sp>
      <p:pic>
        <p:nvPicPr>
          <p:cNvPr id="9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21" t="16049" r="1741" b="3426"/>
          <a:stretch/>
        </p:blipFill>
        <p:spPr bwMode="auto">
          <a:xfrm>
            <a:off x="352061" y="1208584"/>
            <a:ext cx="3506810" cy="223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3858871" y="1589907"/>
            <a:ext cx="27825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Dekko" panose="00000500000000000000" pitchFamily="2" charset="0"/>
                <a:cs typeface="Dekko" panose="00000500000000000000" pitchFamily="2" charset="0"/>
              </a:rPr>
              <a:t>A : ______ c </a:t>
            </a:r>
          </a:p>
          <a:p>
            <a:endParaRPr lang="fr-FR" sz="16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r>
              <a:rPr lang="fr-FR" sz="1600" dirty="0">
                <a:latin typeface="Dekko" panose="00000500000000000000" pitchFamily="2" charset="0"/>
                <a:cs typeface="Dekko" panose="00000500000000000000" pitchFamily="2" charset="0"/>
              </a:rPr>
              <a:t>B : ______ c</a:t>
            </a:r>
          </a:p>
          <a:p>
            <a:endParaRPr lang="fr-FR" sz="16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pPr>
              <a:lnSpc>
                <a:spcPct val="200000"/>
              </a:lnSpc>
            </a:pPr>
            <a:r>
              <a:rPr lang="fr-FR" sz="1600" dirty="0">
                <a:latin typeface="Dekko" panose="00000500000000000000" pitchFamily="2" charset="0"/>
                <a:cs typeface="Dekko" panose="00000500000000000000" pitchFamily="2" charset="0"/>
              </a:rPr>
              <a:t>C : entre ______ c  et ______ c</a:t>
            </a:r>
          </a:p>
        </p:txBody>
      </p:sp>
      <p:sp>
        <p:nvSpPr>
          <p:cNvPr id="95" name="Rectangle à coins arrondis 94"/>
          <p:cNvSpPr/>
          <p:nvPr/>
        </p:nvSpPr>
        <p:spPr>
          <a:xfrm>
            <a:off x="95250" y="56456"/>
            <a:ext cx="3261742" cy="4721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ZoneTexte 95"/>
          <p:cNvSpPr txBox="1"/>
          <p:nvPr/>
        </p:nvSpPr>
        <p:spPr>
          <a:xfrm>
            <a:off x="154601" y="84246"/>
            <a:ext cx="314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arung Kopi Bold" panose="02000800000000000000" pitchFamily="2" charset="0"/>
              </a:rPr>
              <a:t>Mesures : Les aires</a:t>
            </a:r>
          </a:p>
        </p:txBody>
      </p:sp>
      <p:sp>
        <p:nvSpPr>
          <p:cNvPr id="97" name="Nuage 96"/>
          <p:cNvSpPr/>
          <p:nvPr/>
        </p:nvSpPr>
        <p:spPr>
          <a:xfrm>
            <a:off x="5733256" y="56456"/>
            <a:ext cx="864096" cy="585356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ZoneTexte 97"/>
          <p:cNvSpPr txBox="1"/>
          <p:nvPr/>
        </p:nvSpPr>
        <p:spPr>
          <a:xfrm>
            <a:off x="5877272" y="12846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arung Kopi Bold" panose="02000800000000000000" pitchFamily="2" charset="0"/>
              </a:rPr>
              <a:t>2</a:t>
            </a:r>
          </a:p>
        </p:txBody>
      </p:sp>
      <p:sp>
        <p:nvSpPr>
          <p:cNvPr id="100" name="ZoneTexte 99"/>
          <p:cNvSpPr txBox="1"/>
          <p:nvPr/>
        </p:nvSpPr>
        <p:spPr>
          <a:xfrm>
            <a:off x="557088" y="3615010"/>
            <a:ext cx="6040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Mrs Chocolat" pitchFamily="2" charset="0"/>
              </a:rPr>
              <a:t>L’unité d’aire est le carreau. Trace un carré de 36 u, un rectangle et un triangle de 28 u sur le quadrillage ci-dessous.</a:t>
            </a:r>
          </a:p>
        </p:txBody>
      </p:sp>
      <p:sp>
        <p:nvSpPr>
          <p:cNvPr id="102" name="Larme 101"/>
          <p:cNvSpPr/>
          <p:nvPr/>
        </p:nvSpPr>
        <p:spPr>
          <a:xfrm>
            <a:off x="116633" y="3615010"/>
            <a:ext cx="432048" cy="307777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ZoneTexte 102"/>
          <p:cNvSpPr txBox="1"/>
          <p:nvPr/>
        </p:nvSpPr>
        <p:spPr>
          <a:xfrm>
            <a:off x="116634" y="358484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Mrs Chocolat" pitchFamily="2" charset="0"/>
              </a:rPr>
              <a:t>4</a:t>
            </a:r>
          </a:p>
        </p:txBody>
      </p:sp>
      <p:pic>
        <p:nvPicPr>
          <p:cNvPr id="105" name="Picture 4"/>
          <p:cNvPicPr>
            <a:picLocks noChangeAspect="1" noChangeArrowheads="1"/>
          </p:cNvPicPr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57" b="15406"/>
          <a:stretch/>
        </p:blipFill>
        <p:spPr bwMode="auto">
          <a:xfrm>
            <a:off x="352061" y="4242331"/>
            <a:ext cx="6158855" cy="337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6" name="Tableau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639173"/>
              </p:ext>
            </p:extLst>
          </p:nvPr>
        </p:nvGraphicFramePr>
        <p:xfrm>
          <a:off x="692501" y="8193360"/>
          <a:ext cx="5949282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4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4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1 m²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= _____________ dm²</a:t>
                      </a:r>
                      <a:endParaRPr lang="fr-FR" sz="1300" dirty="0">
                        <a:latin typeface="Dekko" panose="00000500000000000000" pitchFamily="2" charset="0"/>
                        <a:ea typeface="Script Ecole 2" panose="020004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30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1 m²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=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_____________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cm²</a:t>
                      </a:r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1 cm² =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_____________ mm²</a:t>
                      </a:r>
                      <a:endParaRPr lang="fr-FR" sz="1300" dirty="0">
                        <a:latin typeface="Dekko" panose="00000500000000000000" pitchFamily="2" charset="0"/>
                        <a:ea typeface="Script Ecole 2" panose="020004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aseline="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1 km² =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_____________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m²</a:t>
                      </a:r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200 cm²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= _____________ dm²</a:t>
                      </a:r>
                      <a:endParaRPr lang="fr-FR" sz="1300" dirty="0">
                        <a:latin typeface="Dekko" panose="00000500000000000000" pitchFamily="2" charset="0"/>
                        <a:ea typeface="Script Ecole 2" panose="020004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30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50 000 cm²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=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_____________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m²</a:t>
                      </a:r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2 m² 50 dm² =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_____________ cm²</a:t>
                      </a:r>
                      <a:endParaRPr lang="fr-FR" sz="1300" dirty="0">
                        <a:latin typeface="Dekko" panose="00000500000000000000" pitchFamily="2" charset="0"/>
                        <a:ea typeface="Script Ecole 2" panose="020004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aseline="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2 m² 5 dm²= 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ea typeface="Script Ecole 2" panose="02000400000000000000" pitchFamily="2" charset="0"/>
                          <a:cs typeface="Dekko" panose="00000500000000000000" pitchFamily="2" charset="0"/>
                        </a:rPr>
                        <a:t>_____________ d</a:t>
                      </a:r>
                      <a:r>
                        <a:rPr lang="fr-FR" sz="1300" baseline="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m²</a:t>
                      </a:r>
                      <a:endParaRPr lang="fr-FR" sz="13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7" name="ZoneTexte 106"/>
          <p:cNvSpPr txBox="1"/>
          <p:nvPr/>
        </p:nvSpPr>
        <p:spPr>
          <a:xfrm>
            <a:off x="556699" y="7791474"/>
            <a:ext cx="6040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Mrs Chocolat" pitchFamily="2" charset="0"/>
              </a:rPr>
              <a:t>Complète. Tu peux t’aider d’un tableau de conversion.</a:t>
            </a:r>
          </a:p>
        </p:txBody>
      </p:sp>
      <p:sp>
        <p:nvSpPr>
          <p:cNvPr id="108" name="Larme 107"/>
          <p:cNvSpPr/>
          <p:nvPr/>
        </p:nvSpPr>
        <p:spPr>
          <a:xfrm>
            <a:off x="116244" y="7791474"/>
            <a:ext cx="432048" cy="307777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ZoneTexte 108"/>
          <p:cNvSpPr txBox="1"/>
          <p:nvPr/>
        </p:nvSpPr>
        <p:spPr>
          <a:xfrm>
            <a:off x="116245" y="776131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Mrs Chocolat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7604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à coins arrondis 56"/>
          <p:cNvSpPr/>
          <p:nvPr/>
        </p:nvSpPr>
        <p:spPr>
          <a:xfrm>
            <a:off x="95251" y="641812"/>
            <a:ext cx="6646118" cy="9206698"/>
          </a:xfrm>
          <a:prstGeom prst="roundRect">
            <a:avLst>
              <a:gd name="adj" fmla="val 191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00" t="51978" b="7278"/>
          <a:stretch/>
        </p:blipFill>
        <p:spPr bwMode="auto">
          <a:xfrm>
            <a:off x="4644157" y="5758755"/>
            <a:ext cx="1797595" cy="1262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arme 13"/>
          <p:cNvSpPr/>
          <p:nvPr/>
        </p:nvSpPr>
        <p:spPr>
          <a:xfrm>
            <a:off x="116632" y="734690"/>
            <a:ext cx="432048" cy="307777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548679" y="734690"/>
            <a:ext cx="6048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Mrs Chocolat" pitchFamily="2" charset="0"/>
              </a:rPr>
              <a:t>Calcule l’aire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16633" y="70452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Mrs Chocolat" pitchFamily="2" charset="0"/>
              </a:rPr>
              <a:t>6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57088" y="5775250"/>
            <a:ext cx="2897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Mrs Chocolat" pitchFamily="2" charset="0"/>
              </a:rPr>
              <a:t>Petit problème sur les aires</a:t>
            </a:r>
          </a:p>
        </p:txBody>
      </p:sp>
      <p:sp>
        <p:nvSpPr>
          <p:cNvPr id="18" name="Larme 17"/>
          <p:cNvSpPr/>
          <p:nvPr/>
        </p:nvSpPr>
        <p:spPr>
          <a:xfrm>
            <a:off x="116632" y="5775250"/>
            <a:ext cx="432048" cy="307777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6633" y="57450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Mrs Chocolat" pitchFamily="2" charset="0"/>
              </a:rPr>
              <a:t>7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495210" y="1500905"/>
            <a:ext cx="2461821" cy="622878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428947" y="1134800"/>
            <a:ext cx="2467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1) d’un carré de 10 m de côté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3934718" y="1306249"/>
            <a:ext cx="2507034" cy="948613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3875308" y="776536"/>
            <a:ext cx="2217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2) d’un rectangle de 110 m de long et de 60 m de large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47" y="2595108"/>
            <a:ext cx="2189163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ZoneTexte 25"/>
          <p:cNvSpPr txBox="1"/>
          <p:nvPr/>
        </p:nvSpPr>
        <p:spPr>
          <a:xfrm>
            <a:off x="428947" y="2216696"/>
            <a:ext cx="20828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3) de ces deux  jardins :</a:t>
            </a:r>
          </a:p>
        </p:txBody>
      </p:sp>
      <p:sp>
        <p:nvSpPr>
          <p:cNvPr id="27" name="Rectangle à coins arrondis 26"/>
          <p:cNvSpPr/>
          <p:nvPr/>
        </p:nvSpPr>
        <p:spPr>
          <a:xfrm>
            <a:off x="525695" y="4088903"/>
            <a:ext cx="2620112" cy="1467406"/>
          </a:xfrm>
          <a:prstGeom prst="roundRect">
            <a:avLst>
              <a:gd name="adj" fmla="val 10570"/>
            </a:avLst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960" b="52287"/>
          <a:stretch/>
        </p:blipFill>
        <p:spPr bwMode="auto">
          <a:xfrm>
            <a:off x="3839541" y="2388234"/>
            <a:ext cx="2175447" cy="165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à coins arrondis 28"/>
          <p:cNvSpPr/>
          <p:nvPr/>
        </p:nvSpPr>
        <p:spPr>
          <a:xfrm>
            <a:off x="3793880" y="4088903"/>
            <a:ext cx="2647872" cy="1467406"/>
          </a:xfrm>
          <a:prstGeom prst="roundRect">
            <a:avLst>
              <a:gd name="adj" fmla="val 10053"/>
            </a:avLst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332655" y="6114420"/>
            <a:ext cx="431150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Une nappe en toile cirée est vendue 20 € le mètre carré. Elle a une forme rectangulaire de 2,80 m de long et 150 cm de large. </a:t>
            </a:r>
          </a:p>
          <a:p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Quel est le prix de cette toile cirée</a:t>
            </a:r>
            <a:r>
              <a:rPr lang="fr-FR" sz="1300" dirty="0">
                <a:latin typeface="+mj-lt"/>
                <a:cs typeface="Dekko" panose="00000500000000000000" pitchFamily="2" charset="0"/>
              </a:rPr>
              <a:t> ?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95250" y="56456"/>
            <a:ext cx="3261742" cy="4721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154601" y="84246"/>
            <a:ext cx="314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arung Kopi Bold" panose="02000800000000000000" pitchFamily="2" charset="0"/>
              </a:rPr>
              <a:t>Mesures : Les aires</a:t>
            </a:r>
          </a:p>
        </p:txBody>
      </p:sp>
      <p:sp>
        <p:nvSpPr>
          <p:cNvPr id="33" name="Nuage 32"/>
          <p:cNvSpPr/>
          <p:nvPr/>
        </p:nvSpPr>
        <p:spPr>
          <a:xfrm>
            <a:off x="5733256" y="56456"/>
            <a:ext cx="864096" cy="585356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5877272" y="12846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arung Kopi Bold" panose="02000800000000000000" pitchFamily="2" charset="0"/>
              </a:rPr>
              <a:t>3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183320" y="6866145"/>
            <a:ext cx="655804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kko" panose="00000500000000000000" pitchFamily="2" charset="0"/>
                <a:cs typeface="Dekko" panose="00000500000000000000" pitchFamily="2" charset="0"/>
              </a:rPr>
              <a:t>Pour t’aider : </a:t>
            </a:r>
          </a:p>
          <a:p>
            <a:endParaRPr lang="fr-FR" sz="9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1) Convertis les mesures de la nappe en m : ____________________________________________</a:t>
            </a: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2) Calcule l’aire de la nappe en m² : </a:t>
            </a: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_____________________________</a:t>
            </a: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3) Calcule le prix de la nappe : _______________________________________________________</a:t>
            </a:r>
          </a:p>
          <a:p>
            <a:endParaRPr lang="fr-FR" sz="13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r>
              <a:rPr lang="fr-FR" sz="1300" dirty="0">
                <a:latin typeface="Dekko" panose="00000500000000000000" pitchFamily="2" charset="0"/>
                <a:cs typeface="Dekko" panose="00000500000000000000" pitchFamily="2" charset="0"/>
              </a:rPr>
              <a:t>4) Rédige ta réponse : _____________________________________________________________ 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2896105" y="7667249"/>
            <a:ext cx="3701247" cy="1132799"/>
          </a:xfrm>
          <a:prstGeom prst="roundRect">
            <a:avLst>
              <a:gd name="adj" fmla="val 8951"/>
            </a:avLst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921264" y="7698863"/>
            <a:ext cx="918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latin typeface="Dekko" panose="00000500000000000000" pitchFamily="2" charset="0"/>
                <a:cs typeface="Dekko" panose="00000500000000000000" pitchFamily="2" charset="0"/>
              </a:rPr>
              <a:t>Pose ton calcul :</a:t>
            </a:r>
          </a:p>
        </p:txBody>
      </p:sp>
    </p:spTree>
    <p:extLst>
      <p:ext uri="{BB962C8B-B14F-4D97-AF65-F5344CB8AC3E}">
        <p14:creationId xmlns:p14="http://schemas.microsoft.com/office/powerpoint/2010/main" val="31375332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6367</TotalTime>
  <Words>386</Words>
  <Application>Microsoft Office PowerPoint</Application>
  <PresentationFormat>Format A4 (210 x 297 mm)</PresentationFormat>
  <Paragraphs>80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0" baseType="lpstr">
      <vt:lpstr>Arial</vt:lpstr>
      <vt:lpstr>Calibri</vt:lpstr>
      <vt:lpstr>Dekko</vt:lpstr>
      <vt:lpstr>Mrs Chocolat</vt:lpstr>
      <vt:lpstr>Warung Kopi</vt:lpstr>
      <vt:lpstr>Warung Kopi Bold</vt:lpstr>
      <vt:lpstr>Thème Office</vt:lpstr>
      <vt:lpstr>Présentation PowerPoint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BROU</cp:lastModifiedBy>
  <cp:revision>117</cp:revision>
  <dcterms:created xsi:type="dcterms:W3CDTF">2014-08-26T10:40:36Z</dcterms:created>
  <dcterms:modified xsi:type="dcterms:W3CDTF">2019-05-08T13:55:10Z</dcterms:modified>
</cp:coreProperties>
</file>