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9" r:id="rId9"/>
    <p:sldId id="266" r:id="rId10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130" d="100"/>
          <a:sy n="130" d="100"/>
        </p:scale>
        <p:origin x="1712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6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7847E9F-1B28-3047-82DB-F9E8C9C9FA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BA8EA2A-B3AE-DF4C-99A3-57E8EB60E8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30D60-4F17-C542-9C02-5605C767C0C0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8A39D57-099D-0047-AE2B-4A72C382F9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E6AEFD7-560A-BE4E-ADAC-703D2A751E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045CA-5B8C-154E-A0FD-0CD44EE7D2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882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61AAA-DD70-49FB-B42F-128254BBD802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72779-1B27-4988-85DF-A1A0BE1EBB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023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B177-8DBD-48E0-9FBF-53C1F527B001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1E45-20B1-4C33-B3E0-F91ABC8AB4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56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B177-8DBD-48E0-9FBF-53C1F527B001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1E45-20B1-4C33-B3E0-F91ABC8AB4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19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B177-8DBD-48E0-9FBF-53C1F527B001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1E45-20B1-4C33-B3E0-F91ABC8AB4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68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B177-8DBD-48E0-9FBF-53C1F527B001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1E45-20B1-4C33-B3E0-F91ABC8AB4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44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B177-8DBD-48E0-9FBF-53C1F527B001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1E45-20B1-4C33-B3E0-F91ABC8AB4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38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B177-8DBD-48E0-9FBF-53C1F527B001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1E45-20B1-4C33-B3E0-F91ABC8AB4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697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B177-8DBD-48E0-9FBF-53C1F527B001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1E45-20B1-4C33-B3E0-F91ABC8AB4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7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B177-8DBD-48E0-9FBF-53C1F527B001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1E45-20B1-4C33-B3E0-F91ABC8AB4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22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B177-8DBD-48E0-9FBF-53C1F527B001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1E45-20B1-4C33-B3E0-F91ABC8AB4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68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B177-8DBD-48E0-9FBF-53C1F527B001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1E45-20B1-4C33-B3E0-F91ABC8AB4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53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B177-8DBD-48E0-9FBF-53C1F527B001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1E45-20B1-4C33-B3E0-F91ABC8AB4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61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FB177-8DBD-48E0-9FBF-53C1F527B001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91E45-20B1-4C33-B3E0-F91ABC8AB4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72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 : coins arrondis 118">
            <a:extLst>
              <a:ext uri="{FF2B5EF4-FFF2-40B4-BE49-F238E27FC236}">
                <a16:creationId xmlns:a16="http://schemas.microsoft.com/office/drawing/2014/main" id="{DBFAAA7E-1AC2-4E48-B25A-03A2CAA17F19}"/>
              </a:ext>
            </a:extLst>
          </p:cNvPr>
          <p:cNvSpPr/>
          <p:nvPr/>
        </p:nvSpPr>
        <p:spPr>
          <a:xfrm>
            <a:off x="49110" y="5457864"/>
            <a:ext cx="7452360" cy="5157944"/>
          </a:xfrm>
          <a:prstGeom prst="roundRect">
            <a:avLst>
              <a:gd name="adj" fmla="val 133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79C94CE-4ADE-4344-A035-9BD92D748320}"/>
              </a:ext>
            </a:extLst>
          </p:cNvPr>
          <p:cNvSpPr/>
          <p:nvPr/>
        </p:nvSpPr>
        <p:spPr>
          <a:xfrm>
            <a:off x="49110" y="31033"/>
            <a:ext cx="7452360" cy="5157944"/>
          </a:xfrm>
          <a:prstGeom prst="roundRect">
            <a:avLst>
              <a:gd name="adj" fmla="val 133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5FD427BA-E1D1-48E7-94FB-57542D794C52}"/>
              </a:ext>
            </a:extLst>
          </p:cNvPr>
          <p:cNvSpPr/>
          <p:nvPr/>
        </p:nvSpPr>
        <p:spPr>
          <a:xfrm>
            <a:off x="118745" y="1487499"/>
            <a:ext cx="5965826" cy="52454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Larme 10">
            <a:extLst>
              <a:ext uri="{FF2B5EF4-FFF2-40B4-BE49-F238E27FC236}">
                <a16:creationId xmlns:a16="http://schemas.microsoft.com/office/drawing/2014/main" id="{A117FCFE-AFC0-4A4F-B751-DC9F673D16FA}"/>
              </a:ext>
            </a:extLst>
          </p:cNvPr>
          <p:cNvSpPr/>
          <p:nvPr/>
        </p:nvSpPr>
        <p:spPr>
          <a:xfrm>
            <a:off x="183513" y="1554591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D2D0F54-1445-4FAC-8D87-FF340EF958D2}"/>
              </a:ext>
            </a:extLst>
          </p:cNvPr>
          <p:cNvSpPr txBox="1"/>
          <p:nvPr/>
        </p:nvSpPr>
        <p:spPr>
          <a:xfrm>
            <a:off x="201613" y="1554591"/>
            <a:ext cx="434340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1.1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DF39B2D-9FBD-4CC5-A3C4-DA97DE0B7879}"/>
              </a:ext>
            </a:extLst>
          </p:cNvPr>
          <p:cNvSpPr txBox="1"/>
          <p:nvPr/>
        </p:nvSpPr>
        <p:spPr>
          <a:xfrm>
            <a:off x="720091" y="1554591"/>
            <a:ext cx="5364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Short Stack" panose="02010500040000000007" pitchFamily="2" charset="77"/>
              </a:rPr>
              <a:t>Dans une école de 8 classes, il y a 129 garçons et 91 filles. </a:t>
            </a:r>
          </a:p>
          <a:p>
            <a:r>
              <a:rPr lang="fr-FR" sz="1000" dirty="0">
                <a:latin typeface="Short Stack" panose="02010500040000000007" pitchFamily="2" charset="77"/>
              </a:rPr>
              <a:t>Combien cela fait-il d’élèves en tout ? 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389C8587-6FAD-4970-A362-1519317EA23A}"/>
              </a:ext>
            </a:extLst>
          </p:cNvPr>
          <p:cNvSpPr/>
          <p:nvPr/>
        </p:nvSpPr>
        <p:spPr>
          <a:xfrm>
            <a:off x="115366" y="2155457"/>
            <a:ext cx="5965826" cy="53981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Larme 32">
            <a:extLst>
              <a:ext uri="{FF2B5EF4-FFF2-40B4-BE49-F238E27FC236}">
                <a16:creationId xmlns:a16="http://schemas.microsoft.com/office/drawing/2014/main" id="{0508FB73-669D-48AB-A949-03548B1D5029}"/>
              </a:ext>
            </a:extLst>
          </p:cNvPr>
          <p:cNvSpPr/>
          <p:nvPr/>
        </p:nvSpPr>
        <p:spPr>
          <a:xfrm>
            <a:off x="180134" y="2222549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C69DF0DD-5726-414F-AD0C-2B6EB468AB50}"/>
              </a:ext>
            </a:extLst>
          </p:cNvPr>
          <p:cNvSpPr txBox="1"/>
          <p:nvPr/>
        </p:nvSpPr>
        <p:spPr>
          <a:xfrm>
            <a:off x="198233" y="2222549"/>
            <a:ext cx="48418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1.2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F44A0B55-FA65-4C79-A9D8-860EF11E0937}"/>
              </a:ext>
            </a:extLst>
          </p:cNvPr>
          <p:cNvSpPr txBox="1"/>
          <p:nvPr/>
        </p:nvSpPr>
        <p:spPr>
          <a:xfrm>
            <a:off x="699565" y="2209245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Short Stack" panose="02010500040000000007" pitchFamily="2" charset="77"/>
              </a:rPr>
              <a:t>Alexis et Patrick qui pèsent respectivement 39 et 54 kilos montent ensemble sur la balance. Quelle masse celle-ci va-t-elle indiquer ?</a:t>
            </a: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102E212B-5076-4DF1-9381-42A1BB74C565}"/>
              </a:ext>
            </a:extLst>
          </p:cNvPr>
          <p:cNvSpPr/>
          <p:nvPr/>
        </p:nvSpPr>
        <p:spPr>
          <a:xfrm>
            <a:off x="115366" y="2880681"/>
            <a:ext cx="5965826" cy="5520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" name="Larme 38">
            <a:extLst>
              <a:ext uri="{FF2B5EF4-FFF2-40B4-BE49-F238E27FC236}">
                <a16:creationId xmlns:a16="http://schemas.microsoft.com/office/drawing/2014/main" id="{58802EB8-AB07-4CB3-8F60-37F10824B1B9}"/>
              </a:ext>
            </a:extLst>
          </p:cNvPr>
          <p:cNvSpPr/>
          <p:nvPr/>
        </p:nvSpPr>
        <p:spPr>
          <a:xfrm>
            <a:off x="180134" y="2947773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2446CE8-DF98-48F2-AB26-1E779E1DE439}"/>
              </a:ext>
            </a:extLst>
          </p:cNvPr>
          <p:cNvSpPr txBox="1"/>
          <p:nvPr/>
        </p:nvSpPr>
        <p:spPr>
          <a:xfrm>
            <a:off x="198233" y="2947773"/>
            <a:ext cx="515099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1.3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E0C39679-B2EC-4097-9454-0A93854453F2}"/>
              </a:ext>
            </a:extLst>
          </p:cNvPr>
          <p:cNvSpPr txBox="1"/>
          <p:nvPr/>
        </p:nvSpPr>
        <p:spPr>
          <a:xfrm>
            <a:off x="682419" y="2942236"/>
            <a:ext cx="5364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Short Stack" panose="02010500040000000007" pitchFamily="2" charset="77"/>
              </a:rPr>
              <a:t>Un dictionnaire compte 1088 pages. La nouvelle édition compte 80 pages de plus. Combien le nouveau dictionnaire a-t-il de pages ?</a:t>
            </a:r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A944B678-5850-4510-8A2B-832648AA41E7}"/>
              </a:ext>
            </a:extLst>
          </p:cNvPr>
          <p:cNvSpPr/>
          <p:nvPr/>
        </p:nvSpPr>
        <p:spPr>
          <a:xfrm>
            <a:off x="115366" y="3609163"/>
            <a:ext cx="5965826" cy="53925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5" name="Larme 44">
            <a:extLst>
              <a:ext uri="{FF2B5EF4-FFF2-40B4-BE49-F238E27FC236}">
                <a16:creationId xmlns:a16="http://schemas.microsoft.com/office/drawing/2014/main" id="{2DCD5632-C35F-4C38-B032-346C1A532576}"/>
              </a:ext>
            </a:extLst>
          </p:cNvPr>
          <p:cNvSpPr/>
          <p:nvPr/>
        </p:nvSpPr>
        <p:spPr>
          <a:xfrm>
            <a:off x="180134" y="3676255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EFE2EA5D-D751-4F35-8F71-C34757FE3C84}"/>
              </a:ext>
            </a:extLst>
          </p:cNvPr>
          <p:cNvSpPr txBox="1"/>
          <p:nvPr/>
        </p:nvSpPr>
        <p:spPr>
          <a:xfrm>
            <a:off x="198234" y="3676255"/>
            <a:ext cx="434340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1.4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8F3A78F7-4498-4643-9AA5-A4A11B8C8DD6}"/>
              </a:ext>
            </a:extLst>
          </p:cNvPr>
          <p:cNvSpPr txBox="1"/>
          <p:nvPr/>
        </p:nvSpPr>
        <p:spPr>
          <a:xfrm>
            <a:off x="682418" y="3663558"/>
            <a:ext cx="5416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Short Stack" panose="02010500040000000007" pitchFamily="2" charset="77"/>
              </a:rPr>
              <a:t>Pendant la Kermesse, on a vendu 208 parts de gâteaux à 2 € la part et 100 part de pizza à 3 € la part. Combien ces ventes ont-elles rapporté ?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9A1AD60B-1840-4900-8903-3F94CA039AF6}"/>
              </a:ext>
            </a:extLst>
          </p:cNvPr>
          <p:cNvSpPr/>
          <p:nvPr/>
        </p:nvSpPr>
        <p:spPr>
          <a:xfrm>
            <a:off x="115366" y="4340182"/>
            <a:ext cx="5965826" cy="64126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1" name="Larme 50">
            <a:extLst>
              <a:ext uri="{FF2B5EF4-FFF2-40B4-BE49-F238E27FC236}">
                <a16:creationId xmlns:a16="http://schemas.microsoft.com/office/drawing/2014/main" id="{C89AACC6-92B9-4216-8899-6A7A3A8E1D9A}"/>
              </a:ext>
            </a:extLst>
          </p:cNvPr>
          <p:cNvSpPr/>
          <p:nvPr/>
        </p:nvSpPr>
        <p:spPr>
          <a:xfrm>
            <a:off x="180134" y="4407274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F3E53DED-03D9-4E2E-870E-EA3667133531}"/>
              </a:ext>
            </a:extLst>
          </p:cNvPr>
          <p:cNvSpPr txBox="1"/>
          <p:nvPr/>
        </p:nvSpPr>
        <p:spPr>
          <a:xfrm>
            <a:off x="198234" y="4407274"/>
            <a:ext cx="515098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1.5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B908E22A-EC2E-416B-8C1C-D5732F45B26C}"/>
              </a:ext>
            </a:extLst>
          </p:cNvPr>
          <p:cNvSpPr txBox="1"/>
          <p:nvPr/>
        </p:nvSpPr>
        <p:spPr>
          <a:xfrm>
            <a:off x="699565" y="4388224"/>
            <a:ext cx="53644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Short Stack" panose="02010500040000000007" pitchFamily="2" charset="77"/>
              </a:rPr>
              <a:t>La France totalise 3 100 km de côtes (frontières maritimes) et 2 100 km de frontières terrestres. Quelle est la longueur de l’ensemble des frontières ?</a:t>
            </a:r>
          </a:p>
        </p:txBody>
      </p:sp>
      <p:pic>
        <p:nvPicPr>
          <p:cNvPr id="167" name="Picture 4" descr="RÃ©sultat de recherche d'images pour &quot;calcul&quot;">
            <a:extLst>
              <a:ext uri="{FF2B5EF4-FFF2-40B4-BE49-F238E27FC236}">
                <a16:creationId xmlns:a16="http://schemas.microsoft.com/office/drawing/2014/main" id="{437FC259-2AE8-A642-A414-A5C7B06FB8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6"/>
          <a:stretch/>
        </p:blipFill>
        <p:spPr bwMode="auto">
          <a:xfrm rot="20945826">
            <a:off x="308547" y="5619743"/>
            <a:ext cx="635969" cy="72541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" name="Ellipse 167">
            <a:extLst>
              <a:ext uri="{FF2B5EF4-FFF2-40B4-BE49-F238E27FC236}">
                <a16:creationId xmlns:a16="http://schemas.microsoft.com/office/drawing/2014/main" id="{CD69C4E6-4F2A-9445-8141-D6D4273DB0FC}"/>
              </a:ext>
            </a:extLst>
          </p:cNvPr>
          <p:cNvSpPr/>
          <p:nvPr/>
        </p:nvSpPr>
        <p:spPr>
          <a:xfrm>
            <a:off x="1972147" y="5580191"/>
            <a:ext cx="3336454" cy="5718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ZoneTexte 168">
            <a:extLst>
              <a:ext uri="{FF2B5EF4-FFF2-40B4-BE49-F238E27FC236}">
                <a16:creationId xmlns:a16="http://schemas.microsoft.com/office/drawing/2014/main" id="{E1584CD0-2F77-1A46-ADD6-E072EE972188}"/>
              </a:ext>
            </a:extLst>
          </p:cNvPr>
          <p:cNvSpPr txBox="1"/>
          <p:nvPr/>
        </p:nvSpPr>
        <p:spPr>
          <a:xfrm>
            <a:off x="2003049" y="5635276"/>
            <a:ext cx="335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Calcul mental </a:t>
            </a:r>
            <a:r>
              <a:rPr lang="fr-FR" sz="20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77"/>
              </a:rPr>
              <a:t>CM</a:t>
            </a:r>
            <a:r>
              <a:rPr lang="fr-FR" spc="3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2 </a:t>
            </a:r>
          </a:p>
        </p:txBody>
      </p:sp>
      <p:sp>
        <p:nvSpPr>
          <p:cNvPr id="200" name="Rectangle : coins arrondis 199">
            <a:extLst>
              <a:ext uri="{FF2B5EF4-FFF2-40B4-BE49-F238E27FC236}">
                <a16:creationId xmlns:a16="http://schemas.microsoft.com/office/drawing/2014/main" id="{E5FFE758-160F-E449-91FD-05781A8AAD6B}"/>
              </a:ext>
            </a:extLst>
          </p:cNvPr>
          <p:cNvSpPr/>
          <p:nvPr/>
        </p:nvSpPr>
        <p:spPr>
          <a:xfrm>
            <a:off x="117807" y="6820147"/>
            <a:ext cx="5965826" cy="62448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1" name="Larme 200">
            <a:extLst>
              <a:ext uri="{FF2B5EF4-FFF2-40B4-BE49-F238E27FC236}">
                <a16:creationId xmlns:a16="http://schemas.microsoft.com/office/drawing/2014/main" id="{1939AAC4-ABBA-2349-B5EF-73F79771C191}"/>
              </a:ext>
            </a:extLst>
          </p:cNvPr>
          <p:cNvSpPr/>
          <p:nvPr/>
        </p:nvSpPr>
        <p:spPr>
          <a:xfrm>
            <a:off x="182575" y="6887239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2" name="ZoneTexte 201">
            <a:extLst>
              <a:ext uri="{FF2B5EF4-FFF2-40B4-BE49-F238E27FC236}">
                <a16:creationId xmlns:a16="http://schemas.microsoft.com/office/drawing/2014/main" id="{FB06309E-98D3-B048-8EA9-DCF88634CBA9}"/>
              </a:ext>
            </a:extLst>
          </p:cNvPr>
          <p:cNvSpPr txBox="1"/>
          <p:nvPr/>
        </p:nvSpPr>
        <p:spPr>
          <a:xfrm>
            <a:off x="200675" y="6887239"/>
            <a:ext cx="45745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2.1</a:t>
            </a:r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E0A4499F-D422-564D-BB2D-26BC18A9FD06}"/>
              </a:ext>
            </a:extLst>
          </p:cNvPr>
          <p:cNvSpPr txBox="1"/>
          <p:nvPr/>
        </p:nvSpPr>
        <p:spPr>
          <a:xfrm>
            <a:off x="737253" y="6837553"/>
            <a:ext cx="53644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Short Stack" panose="02010500040000000007" pitchFamily="2" charset="77"/>
              </a:rPr>
              <a:t>La masse d’un éléphant est environ 4 tonnes. Le rorqual bleu, le plus gros animal du monde, fait la masse de 30 éléphants. Combien pèse le rorqual ?</a:t>
            </a:r>
          </a:p>
        </p:txBody>
      </p:sp>
      <p:sp>
        <p:nvSpPr>
          <p:cNvPr id="204" name="Rectangle : coins arrondis 203">
            <a:extLst>
              <a:ext uri="{FF2B5EF4-FFF2-40B4-BE49-F238E27FC236}">
                <a16:creationId xmlns:a16="http://schemas.microsoft.com/office/drawing/2014/main" id="{2375EF79-CDD2-F043-A884-EB3FBED3C263}"/>
              </a:ext>
            </a:extLst>
          </p:cNvPr>
          <p:cNvSpPr/>
          <p:nvPr/>
        </p:nvSpPr>
        <p:spPr>
          <a:xfrm>
            <a:off x="111049" y="7590437"/>
            <a:ext cx="5965826" cy="60364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5" name="Larme 204">
            <a:extLst>
              <a:ext uri="{FF2B5EF4-FFF2-40B4-BE49-F238E27FC236}">
                <a16:creationId xmlns:a16="http://schemas.microsoft.com/office/drawing/2014/main" id="{54093B56-AA30-554D-B897-6FB2222C132A}"/>
              </a:ext>
            </a:extLst>
          </p:cNvPr>
          <p:cNvSpPr/>
          <p:nvPr/>
        </p:nvSpPr>
        <p:spPr>
          <a:xfrm>
            <a:off x="175817" y="7657529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6" name="ZoneTexte 205">
            <a:extLst>
              <a:ext uri="{FF2B5EF4-FFF2-40B4-BE49-F238E27FC236}">
                <a16:creationId xmlns:a16="http://schemas.microsoft.com/office/drawing/2014/main" id="{E83D790D-CD04-D94A-AA10-478CA3A8B41A}"/>
              </a:ext>
            </a:extLst>
          </p:cNvPr>
          <p:cNvSpPr txBox="1"/>
          <p:nvPr/>
        </p:nvSpPr>
        <p:spPr>
          <a:xfrm>
            <a:off x="163978" y="7665731"/>
            <a:ext cx="51941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2.2</a:t>
            </a:r>
          </a:p>
        </p:txBody>
      </p:sp>
      <p:sp>
        <p:nvSpPr>
          <p:cNvPr id="207" name="ZoneTexte 206">
            <a:extLst>
              <a:ext uri="{FF2B5EF4-FFF2-40B4-BE49-F238E27FC236}">
                <a16:creationId xmlns:a16="http://schemas.microsoft.com/office/drawing/2014/main" id="{75BEE64C-E79A-4546-8E9A-8C82AED7E141}"/>
              </a:ext>
            </a:extLst>
          </p:cNvPr>
          <p:cNvSpPr txBox="1"/>
          <p:nvPr/>
        </p:nvSpPr>
        <p:spPr>
          <a:xfrm>
            <a:off x="699565" y="7600245"/>
            <a:ext cx="53644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Short Stack" panose="02010500040000000007" pitchFamily="2" charset="77"/>
              </a:rPr>
              <a:t>Dans son verger, M. Lucien possède 8 pommiers qui produisent chacun environ 150 kg de pommes chacun. Combien cela fait-il de pommes ?</a:t>
            </a:r>
          </a:p>
        </p:txBody>
      </p:sp>
      <p:sp>
        <p:nvSpPr>
          <p:cNvPr id="208" name="Rectangle : coins arrondis 207">
            <a:extLst>
              <a:ext uri="{FF2B5EF4-FFF2-40B4-BE49-F238E27FC236}">
                <a16:creationId xmlns:a16="http://schemas.microsoft.com/office/drawing/2014/main" id="{AEAB0124-0107-3B4A-B24D-258299763BEA}"/>
              </a:ext>
            </a:extLst>
          </p:cNvPr>
          <p:cNvSpPr/>
          <p:nvPr/>
        </p:nvSpPr>
        <p:spPr>
          <a:xfrm>
            <a:off x="111049" y="8325269"/>
            <a:ext cx="5965826" cy="5520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9" name="Larme 208">
            <a:extLst>
              <a:ext uri="{FF2B5EF4-FFF2-40B4-BE49-F238E27FC236}">
                <a16:creationId xmlns:a16="http://schemas.microsoft.com/office/drawing/2014/main" id="{7EA18C90-4866-8F4C-BEF1-46C0D85EC86E}"/>
              </a:ext>
            </a:extLst>
          </p:cNvPr>
          <p:cNvSpPr/>
          <p:nvPr/>
        </p:nvSpPr>
        <p:spPr>
          <a:xfrm>
            <a:off x="175817" y="8392361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0" name="ZoneTexte 209">
            <a:extLst>
              <a:ext uri="{FF2B5EF4-FFF2-40B4-BE49-F238E27FC236}">
                <a16:creationId xmlns:a16="http://schemas.microsoft.com/office/drawing/2014/main" id="{1993F2A5-317B-2F4A-83C3-97FC64030C5F}"/>
              </a:ext>
            </a:extLst>
          </p:cNvPr>
          <p:cNvSpPr txBox="1"/>
          <p:nvPr/>
        </p:nvSpPr>
        <p:spPr>
          <a:xfrm>
            <a:off x="162580" y="8405443"/>
            <a:ext cx="505648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2.3</a:t>
            </a:r>
          </a:p>
        </p:txBody>
      </p:sp>
      <p:sp>
        <p:nvSpPr>
          <p:cNvPr id="211" name="ZoneTexte 210">
            <a:extLst>
              <a:ext uri="{FF2B5EF4-FFF2-40B4-BE49-F238E27FC236}">
                <a16:creationId xmlns:a16="http://schemas.microsoft.com/office/drawing/2014/main" id="{C48D5D30-3875-B042-B6D4-F9B57CEE1B7D}"/>
              </a:ext>
            </a:extLst>
          </p:cNvPr>
          <p:cNvSpPr txBox="1"/>
          <p:nvPr/>
        </p:nvSpPr>
        <p:spPr>
          <a:xfrm>
            <a:off x="678101" y="8364906"/>
            <a:ext cx="5364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Short Stack" panose="02010500040000000007" pitchFamily="2" charset="77"/>
              </a:rPr>
              <a:t>Papa a acheté un ordinateur qu’il paie en 9 mensualités de 61 €. Quel est le prix de l’ordinateur ?</a:t>
            </a:r>
          </a:p>
        </p:txBody>
      </p:sp>
      <p:sp>
        <p:nvSpPr>
          <p:cNvPr id="212" name="Rectangle : coins arrondis 211">
            <a:extLst>
              <a:ext uri="{FF2B5EF4-FFF2-40B4-BE49-F238E27FC236}">
                <a16:creationId xmlns:a16="http://schemas.microsoft.com/office/drawing/2014/main" id="{4DDF96EF-595F-0344-BEC0-9E78A32FF280}"/>
              </a:ext>
            </a:extLst>
          </p:cNvPr>
          <p:cNvSpPr/>
          <p:nvPr/>
        </p:nvSpPr>
        <p:spPr>
          <a:xfrm>
            <a:off x="111049" y="9030888"/>
            <a:ext cx="5965826" cy="66725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3" name="Larme 212">
            <a:extLst>
              <a:ext uri="{FF2B5EF4-FFF2-40B4-BE49-F238E27FC236}">
                <a16:creationId xmlns:a16="http://schemas.microsoft.com/office/drawing/2014/main" id="{F83A516E-2FF1-F34E-9D75-568EB90A87DE}"/>
              </a:ext>
            </a:extLst>
          </p:cNvPr>
          <p:cNvSpPr/>
          <p:nvPr/>
        </p:nvSpPr>
        <p:spPr>
          <a:xfrm>
            <a:off x="175817" y="9097980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4" name="ZoneTexte 213">
            <a:extLst>
              <a:ext uri="{FF2B5EF4-FFF2-40B4-BE49-F238E27FC236}">
                <a16:creationId xmlns:a16="http://schemas.microsoft.com/office/drawing/2014/main" id="{4D5DA855-6C1B-D840-9492-F5AD48AA9F10}"/>
              </a:ext>
            </a:extLst>
          </p:cNvPr>
          <p:cNvSpPr txBox="1"/>
          <p:nvPr/>
        </p:nvSpPr>
        <p:spPr>
          <a:xfrm>
            <a:off x="155696" y="9114938"/>
            <a:ext cx="51941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2.4</a:t>
            </a:r>
          </a:p>
        </p:txBody>
      </p:sp>
      <p:sp>
        <p:nvSpPr>
          <p:cNvPr id="215" name="ZoneTexte 214">
            <a:extLst>
              <a:ext uri="{FF2B5EF4-FFF2-40B4-BE49-F238E27FC236}">
                <a16:creationId xmlns:a16="http://schemas.microsoft.com/office/drawing/2014/main" id="{B76A131F-4871-4D4F-9CFA-0AFCCECD3F1D}"/>
              </a:ext>
            </a:extLst>
          </p:cNvPr>
          <p:cNvSpPr txBox="1"/>
          <p:nvPr/>
        </p:nvSpPr>
        <p:spPr>
          <a:xfrm>
            <a:off x="713332" y="9076813"/>
            <a:ext cx="54168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Short Stack" panose="02010500040000000007" pitchFamily="2" charset="77"/>
              </a:rPr>
              <a:t>Une course automobile longue de 880 km se déroule sur un circuit de 20 km. Combien de tours de circuit doivent faire les participants ?</a:t>
            </a:r>
          </a:p>
        </p:txBody>
      </p:sp>
      <p:sp>
        <p:nvSpPr>
          <p:cNvPr id="216" name="Rectangle : coins arrondis 215">
            <a:extLst>
              <a:ext uri="{FF2B5EF4-FFF2-40B4-BE49-F238E27FC236}">
                <a16:creationId xmlns:a16="http://schemas.microsoft.com/office/drawing/2014/main" id="{4370F0B1-2C04-834E-A01F-946AA42C64C8}"/>
              </a:ext>
            </a:extLst>
          </p:cNvPr>
          <p:cNvSpPr/>
          <p:nvPr/>
        </p:nvSpPr>
        <p:spPr>
          <a:xfrm>
            <a:off x="114428" y="9845834"/>
            <a:ext cx="5965826" cy="62145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7" name="Larme 216">
            <a:extLst>
              <a:ext uri="{FF2B5EF4-FFF2-40B4-BE49-F238E27FC236}">
                <a16:creationId xmlns:a16="http://schemas.microsoft.com/office/drawing/2014/main" id="{5A14C4BC-26DD-B541-A691-9B9F73F31852}"/>
              </a:ext>
            </a:extLst>
          </p:cNvPr>
          <p:cNvSpPr/>
          <p:nvPr/>
        </p:nvSpPr>
        <p:spPr>
          <a:xfrm>
            <a:off x="179196" y="9912926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8" name="ZoneTexte 217">
            <a:extLst>
              <a:ext uri="{FF2B5EF4-FFF2-40B4-BE49-F238E27FC236}">
                <a16:creationId xmlns:a16="http://schemas.microsoft.com/office/drawing/2014/main" id="{93E726FC-8D7C-5940-9203-7BE3A480FABF}"/>
              </a:ext>
            </a:extLst>
          </p:cNvPr>
          <p:cNvSpPr txBox="1"/>
          <p:nvPr/>
        </p:nvSpPr>
        <p:spPr>
          <a:xfrm>
            <a:off x="152547" y="9920069"/>
            <a:ext cx="57555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2.5</a:t>
            </a:r>
          </a:p>
        </p:txBody>
      </p:sp>
      <p:sp>
        <p:nvSpPr>
          <p:cNvPr id="219" name="ZoneTexte 218">
            <a:extLst>
              <a:ext uri="{FF2B5EF4-FFF2-40B4-BE49-F238E27FC236}">
                <a16:creationId xmlns:a16="http://schemas.microsoft.com/office/drawing/2014/main" id="{119263C6-FE35-A840-B119-DD4730780A3B}"/>
              </a:ext>
            </a:extLst>
          </p:cNvPr>
          <p:cNvSpPr txBox="1"/>
          <p:nvPr/>
        </p:nvSpPr>
        <p:spPr>
          <a:xfrm>
            <a:off x="713333" y="9867129"/>
            <a:ext cx="53644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Short Stack" panose="02010500040000000007" pitchFamily="2" charset="77"/>
              </a:rPr>
              <a:t>La planète Mars est éloignée du Soleil d’environ 228 millions de km. La Terre n’en est éloignée que d’environ 150 millions. Combien de millions de km il y a-t-il entre la Terre et Mars ?</a:t>
            </a:r>
          </a:p>
        </p:txBody>
      </p:sp>
      <p:sp>
        <p:nvSpPr>
          <p:cNvPr id="80" name="Rectangle : coins arrondis 79">
            <a:extLst>
              <a:ext uri="{FF2B5EF4-FFF2-40B4-BE49-F238E27FC236}">
                <a16:creationId xmlns:a16="http://schemas.microsoft.com/office/drawing/2014/main" id="{0D83642D-1F5A-0646-94AA-7990C31F9D88}"/>
              </a:ext>
            </a:extLst>
          </p:cNvPr>
          <p:cNvSpPr/>
          <p:nvPr/>
        </p:nvSpPr>
        <p:spPr>
          <a:xfrm>
            <a:off x="6233159" y="1487499"/>
            <a:ext cx="1093471" cy="5213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79040BF9-B965-5440-8352-4D57531941FD}"/>
              </a:ext>
            </a:extLst>
          </p:cNvPr>
          <p:cNvSpPr txBox="1"/>
          <p:nvPr/>
        </p:nvSpPr>
        <p:spPr>
          <a:xfrm>
            <a:off x="6263005" y="1207457"/>
            <a:ext cx="10636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Short Stack" panose="02010500040000000007" pitchFamily="2" charset="77"/>
              </a:rPr>
              <a:t>Réponses</a:t>
            </a:r>
            <a:endParaRPr lang="fr-FR" sz="1400" dirty="0">
              <a:latin typeface="Short Stack" panose="02010500040000000007" pitchFamily="2" charset="77"/>
            </a:endParaRPr>
          </a:p>
        </p:txBody>
      </p:sp>
      <p:sp>
        <p:nvSpPr>
          <p:cNvPr id="82" name="Rectangle : coins arrondis 81">
            <a:extLst>
              <a:ext uri="{FF2B5EF4-FFF2-40B4-BE49-F238E27FC236}">
                <a16:creationId xmlns:a16="http://schemas.microsoft.com/office/drawing/2014/main" id="{DA0D0FB4-202B-C94D-B6DD-E4383F56BFEE}"/>
              </a:ext>
            </a:extLst>
          </p:cNvPr>
          <p:cNvSpPr/>
          <p:nvPr/>
        </p:nvSpPr>
        <p:spPr>
          <a:xfrm>
            <a:off x="6235708" y="2150052"/>
            <a:ext cx="1093471" cy="57987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4" name="Rectangle : coins arrondis 83">
            <a:extLst>
              <a:ext uri="{FF2B5EF4-FFF2-40B4-BE49-F238E27FC236}">
                <a16:creationId xmlns:a16="http://schemas.microsoft.com/office/drawing/2014/main" id="{38F926B0-B992-094D-B06D-082696A7BA30}"/>
              </a:ext>
            </a:extLst>
          </p:cNvPr>
          <p:cNvSpPr/>
          <p:nvPr/>
        </p:nvSpPr>
        <p:spPr>
          <a:xfrm>
            <a:off x="6232412" y="2878898"/>
            <a:ext cx="1093471" cy="54823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6" name="Rectangle : coins arrondis 85">
            <a:extLst>
              <a:ext uri="{FF2B5EF4-FFF2-40B4-BE49-F238E27FC236}">
                <a16:creationId xmlns:a16="http://schemas.microsoft.com/office/drawing/2014/main" id="{C6D5F0AC-3471-9446-A299-8C57B2D7E981}"/>
              </a:ext>
            </a:extLst>
          </p:cNvPr>
          <p:cNvSpPr/>
          <p:nvPr/>
        </p:nvSpPr>
        <p:spPr>
          <a:xfrm>
            <a:off x="6226400" y="3604011"/>
            <a:ext cx="1093471" cy="54637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2" name="Rectangle : coins arrondis 91">
            <a:extLst>
              <a:ext uri="{FF2B5EF4-FFF2-40B4-BE49-F238E27FC236}">
                <a16:creationId xmlns:a16="http://schemas.microsoft.com/office/drawing/2014/main" id="{A435E52C-31E0-ED47-9DB2-9F3EDF533587}"/>
              </a:ext>
            </a:extLst>
          </p:cNvPr>
          <p:cNvSpPr/>
          <p:nvPr/>
        </p:nvSpPr>
        <p:spPr>
          <a:xfrm>
            <a:off x="6229780" y="4352156"/>
            <a:ext cx="1093471" cy="62928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4" name="Rectangle : coins arrondis 93">
            <a:extLst>
              <a:ext uri="{FF2B5EF4-FFF2-40B4-BE49-F238E27FC236}">
                <a16:creationId xmlns:a16="http://schemas.microsoft.com/office/drawing/2014/main" id="{F249CC48-B2E2-D14B-A2F4-E42B9E62D74B}"/>
              </a:ext>
            </a:extLst>
          </p:cNvPr>
          <p:cNvSpPr/>
          <p:nvPr/>
        </p:nvSpPr>
        <p:spPr>
          <a:xfrm>
            <a:off x="6233159" y="6820147"/>
            <a:ext cx="1093471" cy="62390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32A5FB0A-3F18-B64B-BCAB-D37B313FCA0E}"/>
              </a:ext>
            </a:extLst>
          </p:cNvPr>
          <p:cNvSpPr txBox="1"/>
          <p:nvPr/>
        </p:nvSpPr>
        <p:spPr>
          <a:xfrm>
            <a:off x="6211072" y="6597884"/>
            <a:ext cx="10636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Short Stack" panose="02010500040000000007" pitchFamily="2" charset="77"/>
              </a:rPr>
              <a:t>Réponses</a:t>
            </a:r>
            <a:endParaRPr lang="fr-FR" sz="1100" dirty="0">
              <a:latin typeface="Short Stack" panose="02010500040000000007" pitchFamily="2" charset="77"/>
            </a:endParaRPr>
          </a:p>
        </p:txBody>
      </p:sp>
      <p:sp>
        <p:nvSpPr>
          <p:cNvPr id="96" name="Rectangle : coins arrondis 95">
            <a:extLst>
              <a:ext uri="{FF2B5EF4-FFF2-40B4-BE49-F238E27FC236}">
                <a16:creationId xmlns:a16="http://schemas.microsoft.com/office/drawing/2014/main" id="{6E457222-840C-AB41-B77A-2FBBB73DC2C9}"/>
              </a:ext>
            </a:extLst>
          </p:cNvPr>
          <p:cNvSpPr/>
          <p:nvPr/>
        </p:nvSpPr>
        <p:spPr>
          <a:xfrm>
            <a:off x="6226401" y="7590437"/>
            <a:ext cx="1093471" cy="60364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8" name="Rectangle : coins arrondis 97">
            <a:extLst>
              <a:ext uri="{FF2B5EF4-FFF2-40B4-BE49-F238E27FC236}">
                <a16:creationId xmlns:a16="http://schemas.microsoft.com/office/drawing/2014/main" id="{DD4E30BF-A6E2-9948-9D41-1F7F1B12A3C1}"/>
              </a:ext>
            </a:extLst>
          </p:cNvPr>
          <p:cNvSpPr/>
          <p:nvPr/>
        </p:nvSpPr>
        <p:spPr>
          <a:xfrm>
            <a:off x="6226401" y="8325270"/>
            <a:ext cx="1093471" cy="552090"/>
          </a:xfrm>
          <a:prstGeom prst="roundRect">
            <a:avLst/>
          </a:prstGeom>
          <a:solidFill>
            <a:schemeClr val="bg1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0" name="Rectangle : coins arrondis 99">
            <a:extLst>
              <a:ext uri="{FF2B5EF4-FFF2-40B4-BE49-F238E27FC236}">
                <a16:creationId xmlns:a16="http://schemas.microsoft.com/office/drawing/2014/main" id="{AEF800AD-73B3-5845-9EE6-37467A47AA45}"/>
              </a:ext>
            </a:extLst>
          </p:cNvPr>
          <p:cNvSpPr/>
          <p:nvPr/>
        </p:nvSpPr>
        <p:spPr>
          <a:xfrm>
            <a:off x="6240855" y="9037122"/>
            <a:ext cx="1093471" cy="62411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2" name="Rectangle : coins arrondis 101">
            <a:extLst>
              <a:ext uri="{FF2B5EF4-FFF2-40B4-BE49-F238E27FC236}">
                <a16:creationId xmlns:a16="http://schemas.microsoft.com/office/drawing/2014/main" id="{EB6D8374-31BF-EB4C-AC0F-23757B2B022C}"/>
              </a:ext>
            </a:extLst>
          </p:cNvPr>
          <p:cNvSpPr/>
          <p:nvPr/>
        </p:nvSpPr>
        <p:spPr>
          <a:xfrm>
            <a:off x="6233159" y="9850952"/>
            <a:ext cx="1093471" cy="61634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98508B60-06FE-254E-B1D2-4B0571AD1FFC}"/>
              </a:ext>
            </a:extLst>
          </p:cNvPr>
          <p:cNvSpPr/>
          <p:nvPr/>
        </p:nvSpPr>
        <p:spPr>
          <a:xfrm>
            <a:off x="6437178" y="5760801"/>
            <a:ext cx="621738" cy="5232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bg2">
                    <a:lumMod val="10000"/>
                  </a:schemeClr>
                </a:solidFill>
              </a:ln>
            </a:endParaRPr>
          </a:p>
        </p:txBody>
      </p:sp>
      <p:sp>
        <p:nvSpPr>
          <p:cNvPr id="107" name="ZoneTexte 106">
            <a:extLst>
              <a:ext uri="{FF2B5EF4-FFF2-40B4-BE49-F238E27FC236}">
                <a16:creationId xmlns:a16="http://schemas.microsoft.com/office/drawing/2014/main" id="{A687FC73-6E2B-AF43-907D-C723B62AB054}"/>
              </a:ext>
            </a:extLst>
          </p:cNvPr>
          <p:cNvSpPr txBox="1"/>
          <p:nvPr/>
        </p:nvSpPr>
        <p:spPr>
          <a:xfrm>
            <a:off x="6454102" y="5764005"/>
            <a:ext cx="6217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 w="1905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2</a:t>
            </a:r>
          </a:p>
        </p:txBody>
      </p:sp>
      <p:sp>
        <p:nvSpPr>
          <p:cNvPr id="109" name="ZoneTexte 108">
            <a:extLst>
              <a:ext uri="{FF2B5EF4-FFF2-40B4-BE49-F238E27FC236}">
                <a16:creationId xmlns:a16="http://schemas.microsoft.com/office/drawing/2014/main" id="{7D87578F-E62E-C747-BB4C-E33D2F97D01D}"/>
              </a:ext>
            </a:extLst>
          </p:cNvPr>
          <p:cNvSpPr txBox="1"/>
          <p:nvPr/>
        </p:nvSpPr>
        <p:spPr>
          <a:xfrm>
            <a:off x="1141578" y="6239361"/>
            <a:ext cx="494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905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Pour chaque petit problème, calcule la réponse dans ta tête puis écris-la dans le petit cadre à droite.</a:t>
            </a:r>
          </a:p>
        </p:txBody>
      </p:sp>
      <p:pic>
        <p:nvPicPr>
          <p:cNvPr id="110" name="Picture 4" descr="RÃ©sultat de recherche d'images pour &quot;calcul&quot;">
            <a:extLst>
              <a:ext uri="{FF2B5EF4-FFF2-40B4-BE49-F238E27FC236}">
                <a16:creationId xmlns:a16="http://schemas.microsoft.com/office/drawing/2014/main" id="{DD979229-B3C6-1D4A-A27A-7BA6C5834E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6"/>
          <a:stretch/>
        </p:blipFill>
        <p:spPr bwMode="auto">
          <a:xfrm rot="20945826">
            <a:off x="207400" y="132851"/>
            <a:ext cx="635969" cy="72541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Ellipse 112">
            <a:extLst>
              <a:ext uri="{FF2B5EF4-FFF2-40B4-BE49-F238E27FC236}">
                <a16:creationId xmlns:a16="http://schemas.microsoft.com/office/drawing/2014/main" id="{4B9E13DF-873A-1845-B121-279D2002FBC3}"/>
              </a:ext>
            </a:extLst>
          </p:cNvPr>
          <p:cNvSpPr/>
          <p:nvPr/>
        </p:nvSpPr>
        <p:spPr>
          <a:xfrm>
            <a:off x="6454102" y="375094"/>
            <a:ext cx="621738" cy="5232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D8925EDA-B19B-9E4C-AAE5-947DF7A7D51D}"/>
              </a:ext>
            </a:extLst>
          </p:cNvPr>
          <p:cNvSpPr txBox="1"/>
          <p:nvPr/>
        </p:nvSpPr>
        <p:spPr>
          <a:xfrm>
            <a:off x="6454102" y="375094"/>
            <a:ext cx="6217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 w="1905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1</a:t>
            </a:r>
          </a:p>
        </p:txBody>
      </p:sp>
      <p:sp>
        <p:nvSpPr>
          <p:cNvPr id="115" name="ZoneTexte 114">
            <a:extLst>
              <a:ext uri="{FF2B5EF4-FFF2-40B4-BE49-F238E27FC236}">
                <a16:creationId xmlns:a16="http://schemas.microsoft.com/office/drawing/2014/main" id="{377B740E-60ED-AB45-A009-343697E9FF88}"/>
              </a:ext>
            </a:extLst>
          </p:cNvPr>
          <p:cNvSpPr txBox="1"/>
          <p:nvPr/>
        </p:nvSpPr>
        <p:spPr>
          <a:xfrm>
            <a:off x="1001659" y="833993"/>
            <a:ext cx="5075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905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Pour chaque petit problème, calcule la réponse dans ta tête puis écris-la dans le petit cadre à droite.</a:t>
            </a:r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AE03E3BE-728C-C846-86FC-57FA6A3A6AB3}"/>
              </a:ext>
            </a:extLst>
          </p:cNvPr>
          <p:cNvSpPr/>
          <p:nvPr/>
        </p:nvSpPr>
        <p:spPr>
          <a:xfrm>
            <a:off x="1972147" y="150905"/>
            <a:ext cx="3336454" cy="5718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FC9428AC-24C6-3844-8690-5F6436F7CB8F}"/>
              </a:ext>
            </a:extLst>
          </p:cNvPr>
          <p:cNvSpPr txBox="1"/>
          <p:nvPr/>
        </p:nvSpPr>
        <p:spPr>
          <a:xfrm>
            <a:off x="2003049" y="205990"/>
            <a:ext cx="335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Calcul mental </a:t>
            </a:r>
            <a:r>
              <a:rPr lang="fr-FR" sz="20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77"/>
              </a:rPr>
              <a:t>CM</a:t>
            </a:r>
            <a:r>
              <a:rPr lang="fr-FR" spc="3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2 </a:t>
            </a:r>
          </a:p>
        </p:txBody>
      </p:sp>
    </p:spTree>
    <p:extLst>
      <p:ext uri="{BB962C8B-B14F-4D97-AF65-F5344CB8AC3E}">
        <p14:creationId xmlns:p14="http://schemas.microsoft.com/office/powerpoint/2010/main" val="354357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 : coins arrondis 84">
            <a:extLst>
              <a:ext uri="{FF2B5EF4-FFF2-40B4-BE49-F238E27FC236}">
                <a16:creationId xmlns:a16="http://schemas.microsoft.com/office/drawing/2014/main" id="{3E38C10B-1296-5942-9934-9790C06C1068}"/>
              </a:ext>
            </a:extLst>
          </p:cNvPr>
          <p:cNvSpPr/>
          <p:nvPr/>
        </p:nvSpPr>
        <p:spPr>
          <a:xfrm>
            <a:off x="53657" y="42385"/>
            <a:ext cx="7452360" cy="5119641"/>
          </a:xfrm>
          <a:prstGeom prst="roundRect">
            <a:avLst>
              <a:gd name="adj" fmla="val 133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6" name="Rectangle : coins arrondis 85">
            <a:extLst>
              <a:ext uri="{FF2B5EF4-FFF2-40B4-BE49-F238E27FC236}">
                <a16:creationId xmlns:a16="http://schemas.microsoft.com/office/drawing/2014/main" id="{88E4A5CE-EB2D-9F49-A753-637F366244FD}"/>
              </a:ext>
            </a:extLst>
          </p:cNvPr>
          <p:cNvSpPr/>
          <p:nvPr/>
        </p:nvSpPr>
        <p:spPr>
          <a:xfrm>
            <a:off x="53657" y="5464070"/>
            <a:ext cx="7452360" cy="5166308"/>
          </a:xfrm>
          <a:prstGeom prst="roundRect">
            <a:avLst>
              <a:gd name="adj" fmla="val 133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7" name="Rectangle : coins arrondis 106">
            <a:extLst>
              <a:ext uri="{FF2B5EF4-FFF2-40B4-BE49-F238E27FC236}">
                <a16:creationId xmlns:a16="http://schemas.microsoft.com/office/drawing/2014/main" id="{DA548C2B-911E-884C-9897-C739EE752653}"/>
              </a:ext>
            </a:extLst>
          </p:cNvPr>
          <p:cNvSpPr/>
          <p:nvPr/>
        </p:nvSpPr>
        <p:spPr>
          <a:xfrm>
            <a:off x="195086" y="1374558"/>
            <a:ext cx="5965826" cy="55291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92F3284C-FE9D-AD4C-940B-D5D9E27A847C}"/>
              </a:ext>
            </a:extLst>
          </p:cNvPr>
          <p:cNvSpPr txBox="1"/>
          <p:nvPr/>
        </p:nvSpPr>
        <p:spPr>
          <a:xfrm>
            <a:off x="770483" y="1430349"/>
            <a:ext cx="5364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Short Stack" panose="02010500040000000007" pitchFamily="2" charset="77"/>
              </a:rPr>
              <a:t>Une tablette de chocolat possède 8 rangées de 6 carreaux.</a:t>
            </a:r>
          </a:p>
          <a:p>
            <a:r>
              <a:rPr lang="fr-FR" sz="1100" dirty="0">
                <a:latin typeface="Short Stack" panose="02010500040000000007" pitchFamily="2" charset="77"/>
              </a:rPr>
              <a:t>Combien y a-t-il de carreaux dans 2 tablettes ?</a:t>
            </a:r>
          </a:p>
        </p:txBody>
      </p:sp>
      <p:sp>
        <p:nvSpPr>
          <p:cNvPr id="111" name="Rectangle : coins arrondis 110">
            <a:extLst>
              <a:ext uri="{FF2B5EF4-FFF2-40B4-BE49-F238E27FC236}">
                <a16:creationId xmlns:a16="http://schemas.microsoft.com/office/drawing/2014/main" id="{B2A45515-0828-A043-B371-60345CBFF6BE}"/>
              </a:ext>
            </a:extLst>
          </p:cNvPr>
          <p:cNvSpPr/>
          <p:nvPr/>
        </p:nvSpPr>
        <p:spPr>
          <a:xfrm>
            <a:off x="191707" y="2099666"/>
            <a:ext cx="5965826" cy="6071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AEB6D852-84CE-9048-8D44-1FD5989A78F4}"/>
              </a:ext>
            </a:extLst>
          </p:cNvPr>
          <p:cNvSpPr txBox="1"/>
          <p:nvPr/>
        </p:nvSpPr>
        <p:spPr>
          <a:xfrm>
            <a:off x="789674" y="2112648"/>
            <a:ext cx="53644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Short Stack" panose="02010500040000000007" pitchFamily="2" charset="77"/>
              </a:rPr>
              <a:t>La mairie donne à l’école 6 400 € pour les sorties scolaires. Le directeur les répartit équitablement cette somme entre les 8 classes. Combien chaque classe recevra-t-elle ?</a:t>
            </a:r>
          </a:p>
        </p:txBody>
      </p:sp>
      <p:sp>
        <p:nvSpPr>
          <p:cNvPr id="115" name="Rectangle : coins arrondis 114">
            <a:extLst>
              <a:ext uri="{FF2B5EF4-FFF2-40B4-BE49-F238E27FC236}">
                <a16:creationId xmlns:a16="http://schemas.microsoft.com/office/drawing/2014/main" id="{A0C5689F-4BE9-A346-94A7-0B8CE73E249C}"/>
              </a:ext>
            </a:extLst>
          </p:cNvPr>
          <p:cNvSpPr/>
          <p:nvPr/>
        </p:nvSpPr>
        <p:spPr>
          <a:xfrm>
            <a:off x="191707" y="2901090"/>
            <a:ext cx="5965826" cy="53431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8" name="ZoneTexte 117">
            <a:extLst>
              <a:ext uri="{FF2B5EF4-FFF2-40B4-BE49-F238E27FC236}">
                <a16:creationId xmlns:a16="http://schemas.microsoft.com/office/drawing/2014/main" id="{06D29278-7431-6242-9294-C30083E8876F}"/>
              </a:ext>
            </a:extLst>
          </p:cNvPr>
          <p:cNvSpPr txBox="1"/>
          <p:nvPr/>
        </p:nvSpPr>
        <p:spPr>
          <a:xfrm>
            <a:off x="779649" y="2957096"/>
            <a:ext cx="5364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Short Stack" panose="02010500040000000007" pitchFamily="2" charset="77"/>
              </a:rPr>
              <a:t>La différence d’âge entre Sidonie et son père est de 29 ans. Quel est l’âge de Sidonie si son père a 48 ans ?</a:t>
            </a:r>
          </a:p>
        </p:txBody>
      </p:sp>
      <p:sp>
        <p:nvSpPr>
          <p:cNvPr id="119" name="Rectangle : coins arrondis 118">
            <a:extLst>
              <a:ext uri="{FF2B5EF4-FFF2-40B4-BE49-F238E27FC236}">
                <a16:creationId xmlns:a16="http://schemas.microsoft.com/office/drawing/2014/main" id="{1DFAF990-8001-B64F-9339-3B8AD7D40774}"/>
              </a:ext>
            </a:extLst>
          </p:cNvPr>
          <p:cNvSpPr/>
          <p:nvPr/>
        </p:nvSpPr>
        <p:spPr>
          <a:xfrm>
            <a:off x="191707" y="3635922"/>
            <a:ext cx="5965826" cy="61582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D465182F-0F78-E741-B87F-0C528EFD6606}"/>
              </a:ext>
            </a:extLst>
          </p:cNvPr>
          <p:cNvSpPr txBox="1"/>
          <p:nvPr/>
        </p:nvSpPr>
        <p:spPr>
          <a:xfrm>
            <a:off x="758760" y="3651582"/>
            <a:ext cx="53644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Short Stack" panose="02010500040000000007" pitchFamily="2" charset="77"/>
              </a:rPr>
              <a:t>En 1900, on comptait 50 000 baleines franches. En 1999, on n’en dénombrait plus que 8500. De combien le nombre de baleines franches a-t-il diminué en 99 ans ?</a:t>
            </a:r>
          </a:p>
        </p:txBody>
      </p:sp>
      <p:sp>
        <p:nvSpPr>
          <p:cNvPr id="123" name="Rectangle : coins arrondis 122">
            <a:extLst>
              <a:ext uri="{FF2B5EF4-FFF2-40B4-BE49-F238E27FC236}">
                <a16:creationId xmlns:a16="http://schemas.microsoft.com/office/drawing/2014/main" id="{95346D32-374B-9C4C-8BF7-6BFD8FE8D1F3}"/>
              </a:ext>
            </a:extLst>
          </p:cNvPr>
          <p:cNvSpPr/>
          <p:nvPr/>
        </p:nvSpPr>
        <p:spPr>
          <a:xfrm>
            <a:off x="191707" y="4436791"/>
            <a:ext cx="5965826" cy="5733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6" name="ZoneTexte 125">
            <a:extLst>
              <a:ext uri="{FF2B5EF4-FFF2-40B4-BE49-F238E27FC236}">
                <a16:creationId xmlns:a16="http://schemas.microsoft.com/office/drawing/2014/main" id="{1BAE63A3-B6D5-EF46-A138-6DAEBB040D10}"/>
              </a:ext>
            </a:extLst>
          </p:cNvPr>
          <p:cNvSpPr txBox="1"/>
          <p:nvPr/>
        </p:nvSpPr>
        <p:spPr>
          <a:xfrm>
            <a:off x="813942" y="4496804"/>
            <a:ext cx="5364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Short Stack" panose="02010500040000000007" pitchFamily="2" charset="77"/>
              </a:rPr>
              <a:t>Un stade peut recevoir 60 000 personnes. Lors d’un match il y a eu 54 400 entrées environ. Combien de places vides restait-il ?</a:t>
            </a:r>
          </a:p>
        </p:txBody>
      </p:sp>
      <p:sp>
        <p:nvSpPr>
          <p:cNvPr id="157" name="Rectangle : coins arrondis 156">
            <a:extLst>
              <a:ext uri="{FF2B5EF4-FFF2-40B4-BE49-F238E27FC236}">
                <a16:creationId xmlns:a16="http://schemas.microsoft.com/office/drawing/2014/main" id="{10C29950-3217-7D46-A17E-E01FA7118198}"/>
              </a:ext>
            </a:extLst>
          </p:cNvPr>
          <p:cNvSpPr/>
          <p:nvPr/>
        </p:nvSpPr>
        <p:spPr>
          <a:xfrm>
            <a:off x="195086" y="6776662"/>
            <a:ext cx="5965826" cy="57914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2" name="ZoneTexte 161">
            <a:extLst>
              <a:ext uri="{FF2B5EF4-FFF2-40B4-BE49-F238E27FC236}">
                <a16:creationId xmlns:a16="http://schemas.microsoft.com/office/drawing/2014/main" id="{A2153562-F2D3-1D41-B49F-02FCAAD113DC}"/>
              </a:ext>
            </a:extLst>
          </p:cNvPr>
          <p:cNvSpPr txBox="1"/>
          <p:nvPr/>
        </p:nvSpPr>
        <p:spPr>
          <a:xfrm>
            <a:off x="779649" y="6785865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Un ouvrier qui travaille sur la construction de trois maisons, gagne 1 200 € par mois. </a:t>
            </a:r>
          </a:p>
          <a:p>
            <a:r>
              <a:rPr lang="fr-FR" sz="1050" dirty="0">
                <a:latin typeface="Short Stack" panose="02010500040000000007" pitchFamily="2" charset="77"/>
              </a:rPr>
              <a:t>Combien gagne-t-il en un an ?</a:t>
            </a:r>
          </a:p>
        </p:txBody>
      </p:sp>
      <p:sp>
        <p:nvSpPr>
          <p:cNvPr id="163" name="Rectangle : coins arrondis 162">
            <a:extLst>
              <a:ext uri="{FF2B5EF4-FFF2-40B4-BE49-F238E27FC236}">
                <a16:creationId xmlns:a16="http://schemas.microsoft.com/office/drawing/2014/main" id="{7E4FC113-BF08-5343-90C1-15342591BDB6}"/>
              </a:ext>
            </a:extLst>
          </p:cNvPr>
          <p:cNvSpPr/>
          <p:nvPr/>
        </p:nvSpPr>
        <p:spPr>
          <a:xfrm>
            <a:off x="188328" y="7477102"/>
            <a:ext cx="5965826" cy="61582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8" name="ZoneTexte 167">
            <a:extLst>
              <a:ext uri="{FF2B5EF4-FFF2-40B4-BE49-F238E27FC236}">
                <a16:creationId xmlns:a16="http://schemas.microsoft.com/office/drawing/2014/main" id="{1B1A93F3-8AE1-0E47-8171-D49FE7EE9DA8}"/>
              </a:ext>
            </a:extLst>
          </p:cNvPr>
          <p:cNvSpPr txBox="1"/>
          <p:nvPr/>
        </p:nvSpPr>
        <p:spPr>
          <a:xfrm>
            <a:off x="755381" y="7492762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Une conserverie expédie 400 petites boites de foie gras à 6 € l’une et 900 boites de confit de canard à 7 € l’une. Quel est le prix de vente de l’ensemble de cette expédition ?</a:t>
            </a:r>
          </a:p>
        </p:txBody>
      </p:sp>
      <p:sp>
        <p:nvSpPr>
          <p:cNvPr id="169" name="Rectangle : coins arrondis 168">
            <a:extLst>
              <a:ext uri="{FF2B5EF4-FFF2-40B4-BE49-F238E27FC236}">
                <a16:creationId xmlns:a16="http://schemas.microsoft.com/office/drawing/2014/main" id="{3B4624EE-9997-B148-BCF7-BA3BC3E14E93}"/>
              </a:ext>
            </a:extLst>
          </p:cNvPr>
          <p:cNvSpPr/>
          <p:nvPr/>
        </p:nvSpPr>
        <p:spPr>
          <a:xfrm>
            <a:off x="188328" y="8237334"/>
            <a:ext cx="5965826" cy="64313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4" name="ZoneTexte 173">
            <a:extLst>
              <a:ext uri="{FF2B5EF4-FFF2-40B4-BE49-F238E27FC236}">
                <a16:creationId xmlns:a16="http://schemas.microsoft.com/office/drawing/2014/main" id="{238503AC-3492-894A-9C03-99A4F9EDB130}"/>
              </a:ext>
            </a:extLst>
          </p:cNvPr>
          <p:cNvSpPr txBox="1"/>
          <p:nvPr/>
        </p:nvSpPr>
        <p:spPr>
          <a:xfrm>
            <a:off x="755381" y="8270358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Le médecin de Stéphanie lui a prescrit 3 boites de 12 vitamines. Elle doit prendre 2 comprimés le matin et 2 le soir. Combien de temps durera son traitement ?</a:t>
            </a:r>
          </a:p>
        </p:txBody>
      </p:sp>
      <p:sp>
        <p:nvSpPr>
          <p:cNvPr id="175" name="Rectangle : coins arrondis 174">
            <a:extLst>
              <a:ext uri="{FF2B5EF4-FFF2-40B4-BE49-F238E27FC236}">
                <a16:creationId xmlns:a16="http://schemas.microsoft.com/office/drawing/2014/main" id="{92626232-8605-214F-86C8-87C8425ECDB1}"/>
              </a:ext>
            </a:extLst>
          </p:cNvPr>
          <p:cNvSpPr/>
          <p:nvPr/>
        </p:nvSpPr>
        <p:spPr>
          <a:xfrm>
            <a:off x="188328" y="9019153"/>
            <a:ext cx="5965826" cy="67259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€</a:t>
            </a:r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5B9AC7D3-F694-F342-842A-E69A728FDD16}"/>
              </a:ext>
            </a:extLst>
          </p:cNvPr>
          <p:cNvSpPr txBox="1"/>
          <p:nvPr/>
        </p:nvSpPr>
        <p:spPr>
          <a:xfrm>
            <a:off x="765989" y="9068741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Un lot comprenant un drap de bain et six serviettes de toilette est vendu 68 €. Le drap de bain valant 26 €, quel est le prix d’une serviette ?</a:t>
            </a:r>
          </a:p>
        </p:txBody>
      </p:sp>
      <p:sp>
        <p:nvSpPr>
          <p:cNvPr id="181" name="Rectangle : coins arrondis 180">
            <a:extLst>
              <a:ext uri="{FF2B5EF4-FFF2-40B4-BE49-F238E27FC236}">
                <a16:creationId xmlns:a16="http://schemas.microsoft.com/office/drawing/2014/main" id="{F5747192-C190-EB48-9331-F3D182B2B02D}"/>
              </a:ext>
            </a:extLst>
          </p:cNvPr>
          <p:cNvSpPr/>
          <p:nvPr/>
        </p:nvSpPr>
        <p:spPr>
          <a:xfrm>
            <a:off x="191707" y="9834099"/>
            <a:ext cx="5965826" cy="66763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36169D8D-ED17-2B49-8F50-C179761665FA}"/>
              </a:ext>
            </a:extLst>
          </p:cNvPr>
          <p:cNvSpPr txBox="1"/>
          <p:nvPr/>
        </p:nvSpPr>
        <p:spPr>
          <a:xfrm>
            <a:off x="789674" y="9872520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Pour acheter un réfrigérateur d’une valeur de 650 €, il est possible de ne payer que 150 € et le reste en 5 mensualités. Quel sera le montant de chaque mensualité ?</a:t>
            </a:r>
          </a:p>
        </p:txBody>
      </p:sp>
      <p:pic>
        <p:nvPicPr>
          <p:cNvPr id="83" name="Picture 4" descr="RÃ©sultat de recherche d'images pour &quot;calcul&quot;">
            <a:extLst>
              <a:ext uri="{FF2B5EF4-FFF2-40B4-BE49-F238E27FC236}">
                <a16:creationId xmlns:a16="http://schemas.microsoft.com/office/drawing/2014/main" id="{783EAF6B-9AFE-AC42-9A1F-2198E066C7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6"/>
          <a:stretch/>
        </p:blipFill>
        <p:spPr bwMode="auto">
          <a:xfrm rot="20945826">
            <a:off x="264550" y="132851"/>
            <a:ext cx="635969" cy="72541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ZoneTexte 87">
            <a:extLst>
              <a:ext uri="{FF2B5EF4-FFF2-40B4-BE49-F238E27FC236}">
                <a16:creationId xmlns:a16="http://schemas.microsoft.com/office/drawing/2014/main" id="{8D4C725E-A764-E14A-B941-EC44AE1D0864}"/>
              </a:ext>
            </a:extLst>
          </p:cNvPr>
          <p:cNvSpPr txBox="1"/>
          <p:nvPr/>
        </p:nvSpPr>
        <p:spPr>
          <a:xfrm>
            <a:off x="1058809" y="833993"/>
            <a:ext cx="5075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905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Pour chaque petit problème, calcule la réponse dans ta tête puis écris-la dans le petit cadre à droite.</a:t>
            </a: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DEED0288-D06A-FB45-B6F9-BA3E4D26A7EE}"/>
              </a:ext>
            </a:extLst>
          </p:cNvPr>
          <p:cNvSpPr/>
          <p:nvPr/>
        </p:nvSpPr>
        <p:spPr>
          <a:xfrm>
            <a:off x="2029297" y="150905"/>
            <a:ext cx="3336454" cy="5718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A3CA93CB-21A9-F34E-8ABB-3B4711F6F3C7}"/>
              </a:ext>
            </a:extLst>
          </p:cNvPr>
          <p:cNvSpPr txBox="1"/>
          <p:nvPr/>
        </p:nvSpPr>
        <p:spPr>
          <a:xfrm>
            <a:off x="2060199" y="205990"/>
            <a:ext cx="335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Calcul mental </a:t>
            </a:r>
            <a:r>
              <a:rPr lang="fr-FR" sz="20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77"/>
              </a:rPr>
              <a:t>CM</a:t>
            </a:r>
            <a:r>
              <a:rPr lang="fr-FR" spc="3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2 </a:t>
            </a:r>
          </a:p>
        </p:txBody>
      </p:sp>
      <p:pic>
        <p:nvPicPr>
          <p:cNvPr id="127" name="Picture 4" descr="RÃ©sultat de recherche d'images pour &quot;calcul&quot;">
            <a:extLst>
              <a:ext uri="{FF2B5EF4-FFF2-40B4-BE49-F238E27FC236}">
                <a16:creationId xmlns:a16="http://schemas.microsoft.com/office/drawing/2014/main" id="{31831CEB-78AA-2040-9471-CF3641E299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6"/>
          <a:stretch/>
        </p:blipFill>
        <p:spPr bwMode="auto">
          <a:xfrm rot="20945826">
            <a:off x="365697" y="5581643"/>
            <a:ext cx="635969" cy="72541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Ellipse 127">
            <a:extLst>
              <a:ext uri="{FF2B5EF4-FFF2-40B4-BE49-F238E27FC236}">
                <a16:creationId xmlns:a16="http://schemas.microsoft.com/office/drawing/2014/main" id="{475FC774-BA43-AC4C-87D4-9DC9F185F31A}"/>
              </a:ext>
            </a:extLst>
          </p:cNvPr>
          <p:cNvSpPr/>
          <p:nvPr/>
        </p:nvSpPr>
        <p:spPr>
          <a:xfrm>
            <a:off x="2029297" y="5542091"/>
            <a:ext cx="3336454" cy="5718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ZoneTexte 128">
            <a:extLst>
              <a:ext uri="{FF2B5EF4-FFF2-40B4-BE49-F238E27FC236}">
                <a16:creationId xmlns:a16="http://schemas.microsoft.com/office/drawing/2014/main" id="{97F78C3D-B9DC-FF49-A92F-A6E550F66905}"/>
              </a:ext>
            </a:extLst>
          </p:cNvPr>
          <p:cNvSpPr txBox="1"/>
          <p:nvPr/>
        </p:nvSpPr>
        <p:spPr>
          <a:xfrm>
            <a:off x="2060199" y="5597176"/>
            <a:ext cx="335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Calcul mental </a:t>
            </a:r>
            <a:r>
              <a:rPr lang="fr-FR" sz="20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77"/>
              </a:rPr>
              <a:t>CM</a:t>
            </a:r>
            <a:r>
              <a:rPr lang="fr-FR" spc="3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2 </a:t>
            </a:r>
          </a:p>
        </p:txBody>
      </p:sp>
      <p:sp>
        <p:nvSpPr>
          <p:cNvPr id="133" name="ZoneTexte 132">
            <a:extLst>
              <a:ext uri="{FF2B5EF4-FFF2-40B4-BE49-F238E27FC236}">
                <a16:creationId xmlns:a16="http://schemas.microsoft.com/office/drawing/2014/main" id="{ACBC24A0-0800-0848-87A5-3C7CE037942B}"/>
              </a:ext>
            </a:extLst>
          </p:cNvPr>
          <p:cNvSpPr txBox="1"/>
          <p:nvPr/>
        </p:nvSpPr>
        <p:spPr>
          <a:xfrm>
            <a:off x="1198728" y="6201261"/>
            <a:ext cx="494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905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Pour chaque petit problème, calcule la réponse dans ta tête puis écris-la dans le petit cadre à droite.</a:t>
            </a:r>
          </a:p>
        </p:txBody>
      </p:sp>
      <p:sp>
        <p:nvSpPr>
          <p:cNvPr id="134" name="Rectangle : coins arrondis 133">
            <a:extLst>
              <a:ext uri="{FF2B5EF4-FFF2-40B4-BE49-F238E27FC236}">
                <a16:creationId xmlns:a16="http://schemas.microsoft.com/office/drawing/2014/main" id="{D727158F-FA38-F647-892E-F9369EE74D01}"/>
              </a:ext>
            </a:extLst>
          </p:cNvPr>
          <p:cNvSpPr/>
          <p:nvPr/>
        </p:nvSpPr>
        <p:spPr>
          <a:xfrm>
            <a:off x="6233159" y="1374559"/>
            <a:ext cx="1093471" cy="55811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5" name="ZoneTexte 134">
            <a:extLst>
              <a:ext uri="{FF2B5EF4-FFF2-40B4-BE49-F238E27FC236}">
                <a16:creationId xmlns:a16="http://schemas.microsoft.com/office/drawing/2014/main" id="{1E92DE5C-E8A4-3849-A207-8A24A2B22964}"/>
              </a:ext>
            </a:extLst>
          </p:cNvPr>
          <p:cNvSpPr txBox="1"/>
          <p:nvPr/>
        </p:nvSpPr>
        <p:spPr>
          <a:xfrm>
            <a:off x="6263005" y="1131257"/>
            <a:ext cx="10636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Short Stack" panose="02010500040000000007" pitchFamily="2" charset="77"/>
              </a:rPr>
              <a:t>Réponses</a:t>
            </a:r>
            <a:endParaRPr lang="fr-FR" sz="1400" dirty="0">
              <a:latin typeface="Short Stack" panose="02010500040000000007" pitchFamily="2" charset="77"/>
            </a:endParaRPr>
          </a:p>
        </p:txBody>
      </p:sp>
      <p:sp>
        <p:nvSpPr>
          <p:cNvPr id="136" name="Rectangle : coins arrondis 135">
            <a:extLst>
              <a:ext uri="{FF2B5EF4-FFF2-40B4-BE49-F238E27FC236}">
                <a16:creationId xmlns:a16="http://schemas.microsoft.com/office/drawing/2014/main" id="{5D84AB54-F443-DA46-BFA1-19F4CA996117}"/>
              </a:ext>
            </a:extLst>
          </p:cNvPr>
          <p:cNvSpPr/>
          <p:nvPr/>
        </p:nvSpPr>
        <p:spPr>
          <a:xfrm>
            <a:off x="6233159" y="2101679"/>
            <a:ext cx="1093471" cy="60512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7" name="Rectangle : coins arrondis 136">
            <a:extLst>
              <a:ext uri="{FF2B5EF4-FFF2-40B4-BE49-F238E27FC236}">
                <a16:creationId xmlns:a16="http://schemas.microsoft.com/office/drawing/2014/main" id="{A9CCE800-6389-B949-A5B1-2A3E61009C5A}"/>
              </a:ext>
            </a:extLst>
          </p:cNvPr>
          <p:cNvSpPr/>
          <p:nvPr/>
        </p:nvSpPr>
        <p:spPr>
          <a:xfrm>
            <a:off x="6237991" y="2904903"/>
            <a:ext cx="1093471" cy="54823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8" name="Rectangle : coins arrondis 137">
            <a:extLst>
              <a:ext uri="{FF2B5EF4-FFF2-40B4-BE49-F238E27FC236}">
                <a16:creationId xmlns:a16="http://schemas.microsoft.com/office/drawing/2014/main" id="{BCABED98-634A-A14C-80F1-F01F6927F4DC}"/>
              </a:ext>
            </a:extLst>
          </p:cNvPr>
          <p:cNvSpPr/>
          <p:nvPr/>
        </p:nvSpPr>
        <p:spPr>
          <a:xfrm>
            <a:off x="6240855" y="3634718"/>
            <a:ext cx="1093471" cy="61582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9" name="Rectangle : coins arrondis 138">
            <a:extLst>
              <a:ext uri="{FF2B5EF4-FFF2-40B4-BE49-F238E27FC236}">
                <a16:creationId xmlns:a16="http://schemas.microsoft.com/office/drawing/2014/main" id="{525BCA3B-0DC6-3D43-8A77-6A8A339DE97B}"/>
              </a:ext>
            </a:extLst>
          </p:cNvPr>
          <p:cNvSpPr/>
          <p:nvPr/>
        </p:nvSpPr>
        <p:spPr>
          <a:xfrm>
            <a:off x="6258143" y="4434673"/>
            <a:ext cx="1093471" cy="5733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0" name="Rectangle : coins arrondis 139">
            <a:extLst>
              <a:ext uri="{FF2B5EF4-FFF2-40B4-BE49-F238E27FC236}">
                <a16:creationId xmlns:a16="http://schemas.microsoft.com/office/drawing/2014/main" id="{B3F3FC45-E553-C14D-BBF8-5617BE8D83E3}"/>
              </a:ext>
            </a:extLst>
          </p:cNvPr>
          <p:cNvSpPr/>
          <p:nvPr/>
        </p:nvSpPr>
        <p:spPr>
          <a:xfrm>
            <a:off x="6240855" y="6768261"/>
            <a:ext cx="1093471" cy="58754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1" name="ZoneTexte 140">
            <a:extLst>
              <a:ext uri="{FF2B5EF4-FFF2-40B4-BE49-F238E27FC236}">
                <a16:creationId xmlns:a16="http://schemas.microsoft.com/office/drawing/2014/main" id="{32509C23-8C9E-FF44-8FF8-94AB1C4103F8}"/>
              </a:ext>
            </a:extLst>
          </p:cNvPr>
          <p:cNvSpPr txBox="1"/>
          <p:nvPr/>
        </p:nvSpPr>
        <p:spPr>
          <a:xfrm>
            <a:off x="6222229" y="6489627"/>
            <a:ext cx="10636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Short Stack" panose="02010500040000000007" pitchFamily="2" charset="77"/>
              </a:rPr>
              <a:t>Réponses</a:t>
            </a:r>
            <a:endParaRPr lang="fr-FR" sz="1100" dirty="0">
              <a:latin typeface="Short Stack" panose="02010500040000000007" pitchFamily="2" charset="77"/>
            </a:endParaRPr>
          </a:p>
        </p:txBody>
      </p:sp>
      <p:sp>
        <p:nvSpPr>
          <p:cNvPr id="142" name="Rectangle : coins arrondis 141">
            <a:extLst>
              <a:ext uri="{FF2B5EF4-FFF2-40B4-BE49-F238E27FC236}">
                <a16:creationId xmlns:a16="http://schemas.microsoft.com/office/drawing/2014/main" id="{78CC7005-4311-3744-9095-DCDAA6AFC75F}"/>
              </a:ext>
            </a:extLst>
          </p:cNvPr>
          <p:cNvSpPr/>
          <p:nvPr/>
        </p:nvSpPr>
        <p:spPr>
          <a:xfrm>
            <a:off x="6248081" y="7469144"/>
            <a:ext cx="1093471" cy="60364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3" name="Rectangle : coins arrondis 142">
            <a:extLst>
              <a:ext uri="{FF2B5EF4-FFF2-40B4-BE49-F238E27FC236}">
                <a16:creationId xmlns:a16="http://schemas.microsoft.com/office/drawing/2014/main" id="{3DF21424-ECB8-7045-B16A-378AAEDFE407}"/>
              </a:ext>
            </a:extLst>
          </p:cNvPr>
          <p:cNvSpPr/>
          <p:nvPr/>
        </p:nvSpPr>
        <p:spPr>
          <a:xfrm>
            <a:off x="6226401" y="8234200"/>
            <a:ext cx="1093471" cy="62411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4" name="Rectangle : coins arrondis 143">
            <a:extLst>
              <a:ext uri="{FF2B5EF4-FFF2-40B4-BE49-F238E27FC236}">
                <a16:creationId xmlns:a16="http://schemas.microsoft.com/office/drawing/2014/main" id="{3922E77A-79D0-864E-B864-6804B12B5F32}"/>
              </a:ext>
            </a:extLst>
          </p:cNvPr>
          <p:cNvSpPr/>
          <p:nvPr/>
        </p:nvSpPr>
        <p:spPr>
          <a:xfrm>
            <a:off x="6240855" y="8999022"/>
            <a:ext cx="1093471" cy="6927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5" name="Rectangle : coins arrondis 144">
            <a:extLst>
              <a:ext uri="{FF2B5EF4-FFF2-40B4-BE49-F238E27FC236}">
                <a16:creationId xmlns:a16="http://schemas.microsoft.com/office/drawing/2014/main" id="{2A449EA2-5EE7-2F49-AED3-807476873ECA}"/>
              </a:ext>
            </a:extLst>
          </p:cNvPr>
          <p:cNvSpPr/>
          <p:nvPr/>
        </p:nvSpPr>
        <p:spPr>
          <a:xfrm>
            <a:off x="6239232" y="9820102"/>
            <a:ext cx="1093471" cy="68163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4FB93BEF-5730-084E-AB40-A4CB5484A49E}"/>
              </a:ext>
            </a:extLst>
          </p:cNvPr>
          <p:cNvSpPr/>
          <p:nvPr/>
        </p:nvSpPr>
        <p:spPr>
          <a:xfrm>
            <a:off x="6437178" y="5722701"/>
            <a:ext cx="621738" cy="5232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bg2">
                    <a:lumMod val="10000"/>
                  </a:schemeClr>
                </a:solidFill>
              </a:ln>
            </a:endParaRPr>
          </a:p>
        </p:txBody>
      </p:sp>
      <p:sp>
        <p:nvSpPr>
          <p:cNvPr id="147" name="ZoneTexte 146">
            <a:extLst>
              <a:ext uri="{FF2B5EF4-FFF2-40B4-BE49-F238E27FC236}">
                <a16:creationId xmlns:a16="http://schemas.microsoft.com/office/drawing/2014/main" id="{328B2931-8B0B-E542-84C5-2AF031150F32}"/>
              </a:ext>
            </a:extLst>
          </p:cNvPr>
          <p:cNvSpPr txBox="1"/>
          <p:nvPr/>
        </p:nvSpPr>
        <p:spPr>
          <a:xfrm>
            <a:off x="6454102" y="5725905"/>
            <a:ext cx="6217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 w="1905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4</a:t>
            </a:r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5F299AE3-E327-A64F-9003-ADDEB1A3B4E2}"/>
              </a:ext>
            </a:extLst>
          </p:cNvPr>
          <p:cNvSpPr/>
          <p:nvPr/>
        </p:nvSpPr>
        <p:spPr>
          <a:xfrm>
            <a:off x="6454102" y="375094"/>
            <a:ext cx="621738" cy="5232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9" name="ZoneTexte 148">
            <a:extLst>
              <a:ext uri="{FF2B5EF4-FFF2-40B4-BE49-F238E27FC236}">
                <a16:creationId xmlns:a16="http://schemas.microsoft.com/office/drawing/2014/main" id="{FE67CD45-8BBC-4B42-9A9E-F43F855024FF}"/>
              </a:ext>
            </a:extLst>
          </p:cNvPr>
          <p:cNvSpPr txBox="1"/>
          <p:nvPr/>
        </p:nvSpPr>
        <p:spPr>
          <a:xfrm>
            <a:off x="6454102" y="375094"/>
            <a:ext cx="6217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 w="1905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3</a:t>
            </a:r>
          </a:p>
        </p:txBody>
      </p:sp>
      <p:sp>
        <p:nvSpPr>
          <p:cNvPr id="150" name="Larme 149">
            <a:extLst>
              <a:ext uri="{FF2B5EF4-FFF2-40B4-BE49-F238E27FC236}">
                <a16:creationId xmlns:a16="http://schemas.microsoft.com/office/drawing/2014/main" id="{463EE1A6-ADA4-A94E-933D-61743CD1EE19}"/>
              </a:ext>
            </a:extLst>
          </p:cNvPr>
          <p:cNvSpPr/>
          <p:nvPr/>
        </p:nvSpPr>
        <p:spPr>
          <a:xfrm>
            <a:off x="260892" y="1463812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1" name="ZoneTexte 150">
            <a:extLst>
              <a:ext uri="{FF2B5EF4-FFF2-40B4-BE49-F238E27FC236}">
                <a16:creationId xmlns:a16="http://schemas.microsoft.com/office/drawing/2014/main" id="{F0B46E65-73F7-9949-910A-AF7930028D72}"/>
              </a:ext>
            </a:extLst>
          </p:cNvPr>
          <p:cNvSpPr txBox="1"/>
          <p:nvPr/>
        </p:nvSpPr>
        <p:spPr>
          <a:xfrm>
            <a:off x="246574" y="1463812"/>
            <a:ext cx="466758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3.1</a:t>
            </a:r>
          </a:p>
        </p:txBody>
      </p:sp>
      <p:sp>
        <p:nvSpPr>
          <p:cNvPr id="152" name="Larme 151">
            <a:extLst>
              <a:ext uri="{FF2B5EF4-FFF2-40B4-BE49-F238E27FC236}">
                <a16:creationId xmlns:a16="http://schemas.microsoft.com/office/drawing/2014/main" id="{020CB115-35B5-4E41-B0B1-A08707A78A4D}"/>
              </a:ext>
            </a:extLst>
          </p:cNvPr>
          <p:cNvSpPr/>
          <p:nvPr/>
        </p:nvSpPr>
        <p:spPr>
          <a:xfrm>
            <a:off x="259150" y="2190176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3" name="ZoneTexte 152">
            <a:extLst>
              <a:ext uri="{FF2B5EF4-FFF2-40B4-BE49-F238E27FC236}">
                <a16:creationId xmlns:a16="http://schemas.microsoft.com/office/drawing/2014/main" id="{DA224203-F957-2648-A4FE-4F1466D7E7A2}"/>
              </a:ext>
            </a:extLst>
          </p:cNvPr>
          <p:cNvSpPr txBox="1"/>
          <p:nvPr/>
        </p:nvSpPr>
        <p:spPr>
          <a:xfrm>
            <a:off x="242815" y="2210599"/>
            <a:ext cx="50904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3.2</a:t>
            </a:r>
          </a:p>
        </p:txBody>
      </p:sp>
      <p:sp>
        <p:nvSpPr>
          <p:cNvPr id="154" name="Larme 153">
            <a:extLst>
              <a:ext uri="{FF2B5EF4-FFF2-40B4-BE49-F238E27FC236}">
                <a16:creationId xmlns:a16="http://schemas.microsoft.com/office/drawing/2014/main" id="{34346178-562F-314C-BAB9-FF81ABFFB537}"/>
              </a:ext>
            </a:extLst>
          </p:cNvPr>
          <p:cNvSpPr/>
          <p:nvPr/>
        </p:nvSpPr>
        <p:spPr>
          <a:xfrm>
            <a:off x="233792" y="2955655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5" name="ZoneTexte 154">
            <a:extLst>
              <a:ext uri="{FF2B5EF4-FFF2-40B4-BE49-F238E27FC236}">
                <a16:creationId xmlns:a16="http://schemas.microsoft.com/office/drawing/2014/main" id="{CAFF9F9F-DB90-E540-B81F-B237240690E9}"/>
              </a:ext>
            </a:extLst>
          </p:cNvPr>
          <p:cNvSpPr txBox="1"/>
          <p:nvPr/>
        </p:nvSpPr>
        <p:spPr>
          <a:xfrm>
            <a:off x="210187" y="2955655"/>
            <a:ext cx="515099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3.3</a:t>
            </a:r>
          </a:p>
        </p:txBody>
      </p:sp>
      <p:sp>
        <p:nvSpPr>
          <p:cNvPr id="156" name="Larme 155">
            <a:extLst>
              <a:ext uri="{FF2B5EF4-FFF2-40B4-BE49-F238E27FC236}">
                <a16:creationId xmlns:a16="http://schemas.microsoft.com/office/drawing/2014/main" id="{4DF6A603-EC4F-1640-ADAE-E5051DD7FEFE}"/>
              </a:ext>
            </a:extLst>
          </p:cNvPr>
          <p:cNvSpPr/>
          <p:nvPr/>
        </p:nvSpPr>
        <p:spPr>
          <a:xfrm>
            <a:off x="248979" y="3741088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7" name="ZoneTexte 186">
            <a:extLst>
              <a:ext uri="{FF2B5EF4-FFF2-40B4-BE49-F238E27FC236}">
                <a16:creationId xmlns:a16="http://schemas.microsoft.com/office/drawing/2014/main" id="{F5DC59CC-E726-544C-AFF4-84D4270EBC5C}"/>
              </a:ext>
            </a:extLst>
          </p:cNvPr>
          <p:cNvSpPr txBox="1"/>
          <p:nvPr/>
        </p:nvSpPr>
        <p:spPr>
          <a:xfrm>
            <a:off x="216301" y="3751536"/>
            <a:ext cx="557468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3.4</a:t>
            </a:r>
          </a:p>
        </p:txBody>
      </p:sp>
      <p:sp>
        <p:nvSpPr>
          <p:cNvPr id="188" name="Larme 187">
            <a:extLst>
              <a:ext uri="{FF2B5EF4-FFF2-40B4-BE49-F238E27FC236}">
                <a16:creationId xmlns:a16="http://schemas.microsoft.com/office/drawing/2014/main" id="{32714449-2DFD-E44A-8E73-7B90E1C5D389}"/>
              </a:ext>
            </a:extLst>
          </p:cNvPr>
          <p:cNvSpPr/>
          <p:nvPr/>
        </p:nvSpPr>
        <p:spPr>
          <a:xfrm>
            <a:off x="248979" y="4528197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9" name="ZoneTexte 188">
            <a:extLst>
              <a:ext uri="{FF2B5EF4-FFF2-40B4-BE49-F238E27FC236}">
                <a16:creationId xmlns:a16="http://schemas.microsoft.com/office/drawing/2014/main" id="{2E611C7F-8BD0-3647-A0E5-DCB931A870D4}"/>
              </a:ext>
            </a:extLst>
          </p:cNvPr>
          <p:cNvSpPr txBox="1"/>
          <p:nvPr/>
        </p:nvSpPr>
        <p:spPr>
          <a:xfrm>
            <a:off x="223354" y="4541639"/>
            <a:ext cx="515098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3.5</a:t>
            </a:r>
          </a:p>
        </p:txBody>
      </p:sp>
      <p:sp>
        <p:nvSpPr>
          <p:cNvPr id="190" name="Larme 189">
            <a:extLst>
              <a:ext uri="{FF2B5EF4-FFF2-40B4-BE49-F238E27FC236}">
                <a16:creationId xmlns:a16="http://schemas.microsoft.com/office/drawing/2014/main" id="{156645D3-7A65-DC44-B231-A348F97B481D}"/>
              </a:ext>
            </a:extLst>
          </p:cNvPr>
          <p:cNvSpPr/>
          <p:nvPr/>
        </p:nvSpPr>
        <p:spPr>
          <a:xfrm>
            <a:off x="279825" y="6875610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1" name="ZoneTexte 190">
            <a:extLst>
              <a:ext uri="{FF2B5EF4-FFF2-40B4-BE49-F238E27FC236}">
                <a16:creationId xmlns:a16="http://schemas.microsoft.com/office/drawing/2014/main" id="{D42F96EA-279D-F54E-9FE4-BE4A63B673E1}"/>
              </a:ext>
            </a:extLst>
          </p:cNvPr>
          <p:cNvSpPr txBox="1"/>
          <p:nvPr/>
        </p:nvSpPr>
        <p:spPr>
          <a:xfrm>
            <a:off x="297925" y="6875610"/>
            <a:ext cx="45745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4.1</a:t>
            </a:r>
          </a:p>
        </p:txBody>
      </p:sp>
      <p:sp>
        <p:nvSpPr>
          <p:cNvPr id="192" name="Larme 191">
            <a:extLst>
              <a:ext uri="{FF2B5EF4-FFF2-40B4-BE49-F238E27FC236}">
                <a16:creationId xmlns:a16="http://schemas.microsoft.com/office/drawing/2014/main" id="{2264C933-E508-F542-80F5-16F2357F278A}"/>
              </a:ext>
            </a:extLst>
          </p:cNvPr>
          <p:cNvSpPr/>
          <p:nvPr/>
        </p:nvSpPr>
        <p:spPr>
          <a:xfrm>
            <a:off x="258413" y="7593487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3" name="ZoneTexte 192">
            <a:extLst>
              <a:ext uri="{FF2B5EF4-FFF2-40B4-BE49-F238E27FC236}">
                <a16:creationId xmlns:a16="http://schemas.microsoft.com/office/drawing/2014/main" id="{6CA8597A-DDF8-1349-8186-DA38D47D27F0}"/>
              </a:ext>
            </a:extLst>
          </p:cNvPr>
          <p:cNvSpPr txBox="1"/>
          <p:nvPr/>
        </p:nvSpPr>
        <p:spPr>
          <a:xfrm>
            <a:off x="246574" y="7601689"/>
            <a:ext cx="51941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4.2</a:t>
            </a:r>
          </a:p>
        </p:txBody>
      </p:sp>
      <p:sp>
        <p:nvSpPr>
          <p:cNvPr id="194" name="Larme 193">
            <a:extLst>
              <a:ext uri="{FF2B5EF4-FFF2-40B4-BE49-F238E27FC236}">
                <a16:creationId xmlns:a16="http://schemas.microsoft.com/office/drawing/2014/main" id="{51E77AB4-D7D5-9641-9C86-B55B62C182E2}"/>
              </a:ext>
            </a:extLst>
          </p:cNvPr>
          <p:cNvSpPr/>
          <p:nvPr/>
        </p:nvSpPr>
        <p:spPr>
          <a:xfrm>
            <a:off x="263200" y="8346442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5" name="ZoneTexte 194">
            <a:extLst>
              <a:ext uri="{FF2B5EF4-FFF2-40B4-BE49-F238E27FC236}">
                <a16:creationId xmlns:a16="http://schemas.microsoft.com/office/drawing/2014/main" id="{51EAA5E0-E54C-9D42-BC10-86641AF59444}"/>
              </a:ext>
            </a:extLst>
          </p:cNvPr>
          <p:cNvSpPr txBox="1"/>
          <p:nvPr/>
        </p:nvSpPr>
        <p:spPr>
          <a:xfrm>
            <a:off x="249963" y="8359524"/>
            <a:ext cx="505648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4.3</a:t>
            </a:r>
          </a:p>
        </p:txBody>
      </p:sp>
      <p:sp>
        <p:nvSpPr>
          <p:cNvPr id="196" name="Larme 195">
            <a:extLst>
              <a:ext uri="{FF2B5EF4-FFF2-40B4-BE49-F238E27FC236}">
                <a16:creationId xmlns:a16="http://schemas.microsoft.com/office/drawing/2014/main" id="{2F4BD54D-B525-7940-9F5F-BE88C6793F50}"/>
              </a:ext>
            </a:extLst>
          </p:cNvPr>
          <p:cNvSpPr/>
          <p:nvPr/>
        </p:nvSpPr>
        <p:spPr>
          <a:xfrm>
            <a:off x="266695" y="9155162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EEAFDE6D-7AF5-9B4D-AA01-E5E7D05F44B6}"/>
              </a:ext>
            </a:extLst>
          </p:cNvPr>
          <p:cNvSpPr txBox="1"/>
          <p:nvPr/>
        </p:nvSpPr>
        <p:spPr>
          <a:xfrm>
            <a:off x="246574" y="9172120"/>
            <a:ext cx="51941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4.4</a:t>
            </a:r>
          </a:p>
        </p:txBody>
      </p:sp>
      <p:sp>
        <p:nvSpPr>
          <p:cNvPr id="198" name="Larme 197">
            <a:extLst>
              <a:ext uri="{FF2B5EF4-FFF2-40B4-BE49-F238E27FC236}">
                <a16:creationId xmlns:a16="http://schemas.microsoft.com/office/drawing/2014/main" id="{D343A824-17AE-0540-BB26-45567CA0A842}"/>
              </a:ext>
            </a:extLst>
          </p:cNvPr>
          <p:cNvSpPr/>
          <p:nvPr/>
        </p:nvSpPr>
        <p:spPr>
          <a:xfrm>
            <a:off x="265035" y="9951854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id="{7D4AA893-BEBB-1B48-BE3F-CD0F7759F007}"/>
              </a:ext>
            </a:extLst>
          </p:cNvPr>
          <p:cNvSpPr txBox="1"/>
          <p:nvPr/>
        </p:nvSpPr>
        <p:spPr>
          <a:xfrm>
            <a:off x="238386" y="9958997"/>
            <a:ext cx="57555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4.5</a:t>
            </a:r>
          </a:p>
        </p:txBody>
      </p:sp>
    </p:spTree>
    <p:extLst>
      <p:ext uri="{BB962C8B-B14F-4D97-AF65-F5344CB8AC3E}">
        <p14:creationId xmlns:p14="http://schemas.microsoft.com/office/powerpoint/2010/main" val="221966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 : coins arrondis 84">
            <a:extLst>
              <a:ext uri="{FF2B5EF4-FFF2-40B4-BE49-F238E27FC236}">
                <a16:creationId xmlns:a16="http://schemas.microsoft.com/office/drawing/2014/main" id="{3E38C10B-1296-5942-9934-9790C06C1068}"/>
              </a:ext>
            </a:extLst>
          </p:cNvPr>
          <p:cNvSpPr/>
          <p:nvPr/>
        </p:nvSpPr>
        <p:spPr>
          <a:xfrm>
            <a:off x="53657" y="42385"/>
            <a:ext cx="7452360" cy="5119641"/>
          </a:xfrm>
          <a:prstGeom prst="roundRect">
            <a:avLst>
              <a:gd name="adj" fmla="val 133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6" name="Rectangle : coins arrondis 85">
            <a:extLst>
              <a:ext uri="{FF2B5EF4-FFF2-40B4-BE49-F238E27FC236}">
                <a16:creationId xmlns:a16="http://schemas.microsoft.com/office/drawing/2014/main" id="{88E4A5CE-EB2D-9F49-A753-637F366244FD}"/>
              </a:ext>
            </a:extLst>
          </p:cNvPr>
          <p:cNvSpPr/>
          <p:nvPr/>
        </p:nvSpPr>
        <p:spPr>
          <a:xfrm>
            <a:off x="53657" y="5464070"/>
            <a:ext cx="7452360" cy="5166308"/>
          </a:xfrm>
          <a:prstGeom prst="roundRect">
            <a:avLst>
              <a:gd name="adj" fmla="val 133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7" name="Rectangle : coins arrondis 106">
            <a:extLst>
              <a:ext uri="{FF2B5EF4-FFF2-40B4-BE49-F238E27FC236}">
                <a16:creationId xmlns:a16="http://schemas.microsoft.com/office/drawing/2014/main" id="{DA548C2B-911E-884C-9897-C739EE752653}"/>
              </a:ext>
            </a:extLst>
          </p:cNvPr>
          <p:cNvSpPr/>
          <p:nvPr/>
        </p:nvSpPr>
        <p:spPr>
          <a:xfrm>
            <a:off x="195086" y="1374558"/>
            <a:ext cx="5965826" cy="55291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92F3284C-FE9D-AD4C-940B-D5D9E27A847C}"/>
              </a:ext>
            </a:extLst>
          </p:cNvPr>
          <p:cNvSpPr txBox="1"/>
          <p:nvPr/>
        </p:nvSpPr>
        <p:spPr>
          <a:xfrm>
            <a:off x="770483" y="1430349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Une marguerite a 8 pétales. Dans un bouquet contenant 20 marguerites, combien y </a:t>
            </a:r>
            <a:r>
              <a:rPr lang="fr-FR" sz="1050" dirty="0" err="1">
                <a:latin typeface="Short Stack" panose="02010500040000000007" pitchFamily="2" charset="77"/>
              </a:rPr>
              <a:t>a-t-il</a:t>
            </a:r>
            <a:r>
              <a:rPr lang="fr-FR" sz="1050" dirty="0">
                <a:latin typeface="Short Stack" panose="02010500040000000007" pitchFamily="2" charset="77"/>
              </a:rPr>
              <a:t> de pétales ?</a:t>
            </a:r>
          </a:p>
        </p:txBody>
      </p:sp>
      <p:sp>
        <p:nvSpPr>
          <p:cNvPr id="111" name="Rectangle : coins arrondis 110">
            <a:extLst>
              <a:ext uri="{FF2B5EF4-FFF2-40B4-BE49-F238E27FC236}">
                <a16:creationId xmlns:a16="http://schemas.microsoft.com/office/drawing/2014/main" id="{B2A45515-0828-A043-B371-60345CBFF6BE}"/>
              </a:ext>
            </a:extLst>
          </p:cNvPr>
          <p:cNvSpPr/>
          <p:nvPr/>
        </p:nvSpPr>
        <p:spPr>
          <a:xfrm>
            <a:off x="191707" y="2099666"/>
            <a:ext cx="5965826" cy="6071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AEB6D852-84CE-9048-8D44-1FD5989A78F4}"/>
              </a:ext>
            </a:extLst>
          </p:cNvPr>
          <p:cNvSpPr txBox="1"/>
          <p:nvPr/>
        </p:nvSpPr>
        <p:spPr>
          <a:xfrm>
            <a:off x="789674" y="2112648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La maîtresse achète 15 boites de 10 feutres et 10 boites de 12 crayons de couleurs ? Combien cela fait-il de feutres et crayons en tout ?</a:t>
            </a:r>
          </a:p>
        </p:txBody>
      </p:sp>
      <p:sp>
        <p:nvSpPr>
          <p:cNvPr id="115" name="Rectangle : coins arrondis 114">
            <a:extLst>
              <a:ext uri="{FF2B5EF4-FFF2-40B4-BE49-F238E27FC236}">
                <a16:creationId xmlns:a16="http://schemas.microsoft.com/office/drawing/2014/main" id="{A0C5689F-4BE9-A346-94A7-0B8CE73E249C}"/>
              </a:ext>
            </a:extLst>
          </p:cNvPr>
          <p:cNvSpPr/>
          <p:nvPr/>
        </p:nvSpPr>
        <p:spPr>
          <a:xfrm>
            <a:off x="191707" y="2901090"/>
            <a:ext cx="5965826" cy="53431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8" name="ZoneTexte 117">
            <a:extLst>
              <a:ext uri="{FF2B5EF4-FFF2-40B4-BE49-F238E27FC236}">
                <a16:creationId xmlns:a16="http://schemas.microsoft.com/office/drawing/2014/main" id="{06D29278-7431-6242-9294-C30083E8876F}"/>
              </a:ext>
            </a:extLst>
          </p:cNvPr>
          <p:cNvSpPr txBox="1"/>
          <p:nvPr/>
        </p:nvSpPr>
        <p:spPr>
          <a:xfrm>
            <a:off x="779649" y="2957096"/>
            <a:ext cx="5364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Short Stack" panose="02010500040000000007" pitchFamily="2" charset="77"/>
              </a:rPr>
              <a:t>Dans un boite d’allumettes, il y en a 200. Combien y </a:t>
            </a:r>
            <a:r>
              <a:rPr lang="fr-FR" sz="1100" dirty="0" err="1">
                <a:latin typeface="Short Stack" panose="02010500040000000007" pitchFamily="2" charset="77"/>
              </a:rPr>
              <a:t>a-t-il</a:t>
            </a:r>
            <a:r>
              <a:rPr lang="fr-FR" sz="1100" dirty="0">
                <a:latin typeface="Short Stack" panose="02010500040000000007" pitchFamily="2" charset="77"/>
              </a:rPr>
              <a:t> d’allumettes dans 17 boites ?</a:t>
            </a:r>
          </a:p>
        </p:txBody>
      </p:sp>
      <p:sp>
        <p:nvSpPr>
          <p:cNvPr id="119" name="Rectangle : coins arrondis 118">
            <a:extLst>
              <a:ext uri="{FF2B5EF4-FFF2-40B4-BE49-F238E27FC236}">
                <a16:creationId xmlns:a16="http://schemas.microsoft.com/office/drawing/2014/main" id="{1DFAF990-8001-B64F-9339-3B8AD7D40774}"/>
              </a:ext>
            </a:extLst>
          </p:cNvPr>
          <p:cNvSpPr/>
          <p:nvPr/>
        </p:nvSpPr>
        <p:spPr>
          <a:xfrm>
            <a:off x="191707" y="3635922"/>
            <a:ext cx="5965826" cy="61582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D465182F-0F78-E741-B87F-0C528EFD6606}"/>
              </a:ext>
            </a:extLst>
          </p:cNvPr>
          <p:cNvSpPr txBox="1"/>
          <p:nvPr/>
        </p:nvSpPr>
        <p:spPr>
          <a:xfrm>
            <a:off x="758760" y="3715082"/>
            <a:ext cx="5364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Short Stack" panose="02010500040000000007" pitchFamily="2" charset="77"/>
              </a:rPr>
              <a:t>Une ramette contient 500 feuilles blanches. Combien faut-il de ramettes pour photocopier 3000 prospectus ?</a:t>
            </a:r>
          </a:p>
        </p:txBody>
      </p:sp>
      <p:sp>
        <p:nvSpPr>
          <p:cNvPr id="123" name="Rectangle : coins arrondis 122">
            <a:extLst>
              <a:ext uri="{FF2B5EF4-FFF2-40B4-BE49-F238E27FC236}">
                <a16:creationId xmlns:a16="http://schemas.microsoft.com/office/drawing/2014/main" id="{95346D32-374B-9C4C-8BF7-6BFD8FE8D1F3}"/>
              </a:ext>
            </a:extLst>
          </p:cNvPr>
          <p:cNvSpPr/>
          <p:nvPr/>
        </p:nvSpPr>
        <p:spPr>
          <a:xfrm>
            <a:off x="191707" y="4436791"/>
            <a:ext cx="5965826" cy="5733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6" name="ZoneTexte 125">
            <a:extLst>
              <a:ext uri="{FF2B5EF4-FFF2-40B4-BE49-F238E27FC236}">
                <a16:creationId xmlns:a16="http://schemas.microsoft.com/office/drawing/2014/main" id="{1BAE63A3-B6D5-EF46-A138-6DAEBB040D10}"/>
              </a:ext>
            </a:extLst>
          </p:cNvPr>
          <p:cNvSpPr txBox="1"/>
          <p:nvPr/>
        </p:nvSpPr>
        <p:spPr>
          <a:xfrm>
            <a:off x="813942" y="4496804"/>
            <a:ext cx="5364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Short Stack" panose="02010500040000000007" pitchFamily="2" charset="77"/>
              </a:rPr>
              <a:t>Dans 10 jours, je vais à Paris. Combien cela fait-il d’heures jusqu’au départ ?</a:t>
            </a:r>
          </a:p>
        </p:txBody>
      </p:sp>
      <p:sp>
        <p:nvSpPr>
          <p:cNvPr id="157" name="Rectangle : coins arrondis 156">
            <a:extLst>
              <a:ext uri="{FF2B5EF4-FFF2-40B4-BE49-F238E27FC236}">
                <a16:creationId xmlns:a16="http://schemas.microsoft.com/office/drawing/2014/main" id="{10C29950-3217-7D46-A17E-E01FA7118198}"/>
              </a:ext>
            </a:extLst>
          </p:cNvPr>
          <p:cNvSpPr/>
          <p:nvPr/>
        </p:nvSpPr>
        <p:spPr>
          <a:xfrm>
            <a:off x="195086" y="6776662"/>
            <a:ext cx="5965826" cy="57914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2" name="ZoneTexte 161">
            <a:extLst>
              <a:ext uri="{FF2B5EF4-FFF2-40B4-BE49-F238E27FC236}">
                <a16:creationId xmlns:a16="http://schemas.microsoft.com/office/drawing/2014/main" id="{A2153562-F2D3-1D41-B49F-02FCAAD113DC}"/>
              </a:ext>
            </a:extLst>
          </p:cNvPr>
          <p:cNvSpPr txBox="1"/>
          <p:nvPr/>
        </p:nvSpPr>
        <p:spPr>
          <a:xfrm>
            <a:off x="779649" y="6785865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Stéphane achète un ordinateur à 7990 €. Il décide de le payer en 10 mensualités.</a:t>
            </a:r>
            <a:br>
              <a:rPr lang="fr-FR" sz="1050" dirty="0">
                <a:latin typeface="Short Stack" panose="02010500040000000007" pitchFamily="2" charset="77"/>
              </a:rPr>
            </a:br>
            <a:r>
              <a:rPr lang="fr-FR" sz="1050" dirty="0">
                <a:latin typeface="Short Stack" panose="02010500040000000007" pitchFamily="2" charset="77"/>
              </a:rPr>
              <a:t>Combien va-t-il payer chaque mois ?</a:t>
            </a:r>
          </a:p>
        </p:txBody>
      </p:sp>
      <p:sp>
        <p:nvSpPr>
          <p:cNvPr id="163" name="Rectangle : coins arrondis 162">
            <a:extLst>
              <a:ext uri="{FF2B5EF4-FFF2-40B4-BE49-F238E27FC236}">
                <a16:creationId xmlns:a16="http://schemas.microsoft.com/office/drawing/2014/main" id="{7E4FC113-BF08-5343-90C1-15342591BDB6}"/>
              </a:ext>
            </a:extLst>
          </p:cNvPr>
          <p:cNvSpPr/>
          <p:nvPr/>
        </p:nvSpPr>
        <p:spPr>
          <a:xfrm>
            <a:off x="188328" y="7524336"/>
            <a:ext cx="5965826" cy="56858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8" name="ZoneTexte 167">
            <a:extLst>
              <a:ext uri="{FF2B5EF4-FFF2-40B4-BE49-F238E27FC236}">
                <a16:creationId xmlns:a16="http://schemas.microsoft.com/office/drawing/2014/main" id="{1B1A93F3-8AE1-0E47-8171-D49FE7EE9DA8}"/>
              </a:ext>
            </a:extLst>
          </p:cNvPr>
          <p:cNvSpPr txBox="1"/>
          <p:nvPr/>
        </p:nvSpPr>
        <p:spPr>
          <a:xfrm>
            <a:off x="789674" y="7531479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Il faut 10 minutes à Lola pour venir à l’école de chez elle à pied. Combien de temps marche-t-elle en une semaine si elle vient à pied matin et soir ?</a:t>
            </a:r>
          </a:p>
        </p:txBody>
      </p:sp>
      <p:sp>
        <p:nvSpPr>
          <p:cNvPr id="169" name="Rectangle : coins arrondis 168">
            <a:extLst>
              <a:ext uri="{FF2B5EF4-FFF2-40B4-BE49-F238E27FC236}">
                <a16:creationId xmlns:a16="http://schemas.microsoft.com/office/drawing/2014/main" id="{3B4624EE-9997-B148-BCF7-BA3BC3E14E93}"/>
              </a:ext>
            </a:extLst>
          </p:cNvPr>
          <p:cNvSpPr/>
          <p:nvPr/>
        </p:nvSpPr>
        <p:spPr>
          <a:xfrm>
            <a:off x="188328" y="8237334"/>
            <a:ext cx="5965826" cy="64313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5" name="Rectangle : coins arrondis 174">
            <a:extLst>
              <a:ext uri="{FF2B5EF4-FFF2-40B4-BE49-F238E27FC236}">
                <a16:creationId xmlns:a16="http://schemas.microsoft.com/office/drawing/2014/main" id="{92626232-8605-214F-86C8-87C8425ECDB1}"/>
              </a:ext>
            </a:extLst>
          </p:cNvPr>
          <p:cNvSpPr/>
          <p:nvPr/>
        </p:nvSpPr>
        <p:spPr>
          <a:xfrm>
            <a:off x="188328" y="9019153"/>
            <a:ext cx="5965826" cy="67259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€</a:t>
            </a:r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5B9AC7D3-F694-F342-842A-E69A728FDD16}"/>
              </a:ext>
            </a:extLst>
          </p:cNvPr>
          <p:cNvSpPr txBox="1"/>
          <p:nvPr/>
        </p:nvSpPr>
        <p:spPr>
          <a:xfrm>
            <a:off x="779649" y="8309365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Une grosse télévision coûte environ 1 000 €. Un magasin en vend environ 3 par jour. Combien cela leur rapporte en une semaine ?</a:t>
            </a:r>
          </a:p>
        </p:txBody>
      </p:sp>
      <p:sp>
        <p:nvSpPr>
          <p:cNvPr id="181" name="Rectangle : coins arrondis 180">
            <a:extLst>
              <a:ext uri="{FF2B5EF4-FFF2-40B4-BE49-F238E27FC236}">
                <a16:creationId xmlns:a16="http://schemas.microsoft.com/office/drawing/2014/main" id="{F5747192-C190-EB48-9331-F3D182B2B02D}"/>
              </a:ext>
            </a:extLst>
          </p:cNvPr>
          <p:cNvSpPr/>
          <p:nvPr/>
        </p:nvSpPr>
        <p:spPr>
          <a:xfrm>
            <a:off x="191707" y="9834099"/>
            <a:ext cx="5965826" cy="66763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36169D8D-ED17-2B49-8F50-C179761665FA}"/>
              </a:ext>
            </a:extLst>
          </p:cNvPr>
          <p:cNvSpPr txBox="1"/>
          <p:nvPr/>
        </p:nvSpPr>
        <p:spPr>
          <a:xfrm>
            <a:off x="789674" y="9872520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Le dernier tome de Harry Potter comporte environ 500 pages. Si Estelle lit 25 pages par jour, combien de jours mettra-t-elle pour le lire en entier ?</a:t>
            </a:r>
          </a:p>
        </p:txBody>
      </p:sp>
      <p:pic>
        <p:nvPicPr>
          <p:cNvPr id="83" name="Picture 4" descr="RÃ©sultat de recherche d'images pour &quot;calcul&quot;">
            <a:extLst>
              <a:ext uri="{FF2B5EF4-FFF2-40B4-BE49-F238E27FC236}">
                <a16:creationId xmlns:a16="http://schemas.microsoft.com/office/drawing/2014/main" id="{783EAF6B-9AFE-AC42-9A1F-2198E066C7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6"/>
          <a:stretch/>
        </p:blipFill>
        <p:spPr bwMode="auto">
          <a:xfrm rot="20945826">
            <a:off x="264550" y="132851"/>
            <a:ext cx="635969" cy="72541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ZoneTexte 87">
            <a:extLst>
              <a:ext uri="{FF2B5EF4-FFF2-40B4-BE49-F238E27FC236}">
                <a16:creationId xmlns:a16="http://schemas.microsoft.com/office/drawing/2014/main" id="{8D4C725E-A764-E14A-B941-EC44AE1D0864}"/>
              </a:ext>
            </a:extLst>
          </p:cNvPr>
          <p:cNvSpPr txBox="1"/>
          <p:nvPr/>
        </p:nvSpPr>
        <p:spPr>
          <a:xfrm>
            <a:off x="1058809" y="833993"/>
            <a:ext cx="5075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905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Pour chaque petit problème, calcule la réponse dans ta tête puis écris-la dans le petit cadre à droite.</a:t>
            </a: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DEED0288-D06A-FB45-B6F9-BA3E4D26A7EE}"/>
              </a:ext>
            </a:extLst>
          </p:cNvPr>
          <p:cNvSpPr/>
          <p:nvPr/>
        </p:nvSpPr>
        <p:spPr>
          <a:xfrm>
            <a:off x="2029297" y="150905"/>
            <a:ext cx="3336454" cy="5718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A3CA93CB-21A9-F34E-8ABB-3B4711F6F3C7}"/>
              </a:ext>
            </a:extLst>
          </p:cNvPr>
          <p:cNvSpPr txBox="1"/>
          <p:nvPr/>
        </p:nvSpPr>
        <p:spPr>
          <a:xfrm>
            <a:off x="2060199" y="205990"/>
            <a:ext cx="335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Calcul mental </a:t>
            </a:r>
            <a:r>
              <a:rPr lang="fr-FR" sz="20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77"/>
              </a:rPr>
              <a:t>CM</a:t>
            </a:r>
            <a:r>
              <a:rPr lang="fr-FR" spc="3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2 </a:t>
            </a:r>
          </a:p>
        </p:txBody>
      </p:sp>
      <p:pic>
        <p:nvPicPr>
          <p:cNvPr id="127" name="Picture 4" descr="RÃ©sultat de recherche d'images pour &quot;calcul&quot;">
            <a:extLst>
              <a:ext uri="{FF2B5EF4-FFF2-40B4-BE49-F238E27FC236}">
                <a16:creationId xmlns:a16="http://schemas.microsoft.com/office/drawing/2014/main" id="{31831CEB-78AA-2040-9471-CF3641E299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6"/>
          <a:stretch/>
        </p:blipFill>
        <p:spPr bwMode="auto">
          <a:xfrm rot="20945826">
            <a:off x="365697" y="5581643"/>
            <a:ext cx="635969" cy="72541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Ellipse 127">
            <a:extLst>
              <a:ext uri="{FF2B5EF4-FFF2-40B4-BE49-F238E27FC236}">
                <a16:creationId xmlns:a16="http://schemas.microsoft.com/office/drawing/2014/main" id="{475FC774-BA43-AC4C-87D4-9DC9F185F31A}"/>
              </a:ext>
            </a:extLst>
          </p:cNvPr>
          <p:cNvSpPr/>
          <p:nvPr/>
        </p:nvSpPr>
        <p:spPr>
          <a:xfrm>
            <a:off x="2029297" y="5542091"/>
            <a:ext cx="3336454" cy="5718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ZoneTexte 128">
            <a:extLst>
              <a:ext uri="{FF2B5EF4-FFF2-40B4-BE49-F238E27FC236}">
                <a16:creationId xmlns:a16="http://schemas.microsoft.com/office/drawing/2014/main" id="{97F78C3D-B9DC-FF49-A92F-A6E550F66905}"/>
              </a:ext>
            </a:extLst>
          </p:cNvPr>
          <p:cNvSpPr txBox="1"/>
          <p:nvPr/>
        </p:nvSpPr>
        <p:spPr>
          <a:xfrm>
            <a:off x="2060199" y="5597176"/>
            <a:ext cx="335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Calcul mental </a:t>
            </a:r>
            <a:r>
              <a:rPr lang="fr-FR" sz="20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77"/>
              </a:rPr>
              <a:t>CM</a:t>
            </a:r>
            <a:r>
              <a:rPr lang="fr-FR" spc="3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2 </a:t>
            </a:r>
          </a:p>
        </p:txBody>
      </p:sp>
      <p:sp>
        <p:nvSpPr>
          <p:cNvPr id="133" name="ZoneTexte 132">
            <a:extLst>
              <a:ext uri="{FF2B5EF4-FFF2-40B4-BE49-F238E27FC236}">
                <a16:creationId xmlns:a16="http://schemas.microsoft.com/office/drawing/2014/main" id="{ACBC24A0-0800-0848-87A5-3C7CE037942B}"/>
              </a:ext>
            </a:extLst>
          </p:cNvPr>
          <p:cNvSpPr txBox="1"/>
          <p:nvPr/>
        </p:nvSpPr>
        <p:spPr>
          <a:xfrm>
            <a:off x="1198728" y="6201261"/>
            <a:ext cx="494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905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Pour chaque petit problème, calcule la réponse dans ta tête puis écris-la dans le petit cadre à droite.</a:t>
            </a:r>
          </a:p>
        </p:txBody>
      </p:sp>
      <p:sp>
        <p:nvSpPr>
          <p:cNvPr id="134" name="Rectangle : coins arrondis 133">
            <a:extLst>
              <a:ext uri="{FF2B5EF4-FFF2-40B4-BE49-F238E27FC236}">
                <a16:creationId xmlns:a16="http://schemas.microsoft.com/office/drawing/2014/main" id="{D727158F-FA38-F647-892E-F9369EE74D01}"/>
              </a:ext>
            </a:extLst>
          </p:cNvPr>
          <p:cNvSpPr/>
          <p:nvPr/>
        </p:nvSpPr>
        <p:spPr>
          <a:xfrm>
            <a:off x="6233159" y="1374559"/>
            <a:ext cx="1093471" cy="55811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5" name="ZoneTexte 134">
            <a:extLst>
              <a:ext uri="{FF2B5EF4-FFF2-40B4-BE49-F238E27FC236}">
                <a16:creationId xmlns:a16="http://schemas.microsoft.com/office/drawing/2014/main" id="{1E92DE5C-E8A4-3849-A207-8A24A2B22964}"/>
              </a:ext>
            </a:extLst>
          </p:cNvPr>
          <p:cNvSpPr txBox="1"/>
          <p:nvPr/>
        </p:nvSpPr>
        <p:spPr>
          <a:xfrm>
            <a:off x="6263005" y="1131257"/>
            <a:ext cx="10636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Short Stack" panose="02010500040000000007" pitchFamily="2" charset="77"/>
              </a:rPr>
              <a:t>Réponses</a:t>
            </a:r>
            <a:endParaRPr lang="fr-FR" sz="1400" dirty="0">
              <a:latin typeface="Short Stack" panose="02010500040000000007" pitchFamily="2" charset="77"/>
            </a:endParaRPr>
          </a:p>
        </p:txBody>
      </p:sp>
      <p:sp>
        <p:nvSpPr>
          <p:cNvPr id="136" name="Rectangle : coins arrondis 135">
            <a:extLst>
              <a:ext uri="{FF2B5EF4-FFF2-40B4-BE49-F238E27FC236}">
                <a16:creationId xmlns:a16="http://schemas.microsoft.com/office/drawing/2014/main" id="{5D84AB54-F443-DA46-BFA1-19F4CA996117}"/>
              </a:ext>
            </a:extLst>
          </p:cNvPr>
          <p:cNvSpPr/>
          <p:nvPr/>
        </p:nvSpPr>
        <p:spPr>
          <a:xfrm>
            <a:off x="6233159" y="2101679"/>
            <a:ext cx="1093471" cy="60512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7" name="Rectangle : coins arrondis 136">
            <a:extLst>
              <a:ext uri="{FF2B5EF4-FFF2-40B4-BE49-F238E27FC236}">
                <a16:creationId xmlns:a16="http://schemas.microsoft.com/office/drawing/2014/main" id="{A9CCE800-6389-B949-A5B1-2A3E61009C5A}"/>
              </a:ext>
            </a:extLst>
          </p:cNvPr>
          <p:cNvSpPr/>
          <p:nvPr/>
        </p:nvSpPr>
        <p:spPr>
          <a:xfrm>
            <a:off x="6237991" y="2904903"/>
            <a:ext cx="1093471" cy="54823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8" name="Rectangle : coins arrondis 137">
            <a:extLst>
              <a:ext uri="{FF2B5EF4-FFF2-40B4-BE49-F238E27FC236}">
                <a16:creationId xmlns:a16="http://schemas.microsoft.com/office/drawing/2014/main" id="{BCABED98-634A-A14C-80F1-F01F6927F4DC}"/>
              </a:ext>
            </a:extLst>
          </p:cNvPr>
          <p:cNvSpPr/>
          <p:nvPr/>
        </p:nvSpPr>
        <p:spPr>
          <a:xfrm>
            <a:off x="6240855" y="3634718"/>
            <a:ext cx="1093471" cy="61582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9" name="Rectangle : coins arrondis 138">
            <a:extLst>
              <a:ext uri="{FF2B5EF4-FFF2-40B4-BE49-F238E27FC236}">
                <a16:creationId xmlns:a16="http://schemas.microsoft.com/office/drawing/2014/main" id="{525BCA3B-0DC6-3D43-8A77-6A8A339DE97B}"/>
              </a:ext>
            </a:extLst>
          </p:cNvPr>
          <p:cNvSpPr/>
          <p:nvPr/>
        </p:nvSpPr>
        <p:spPr>
          <a:xfrm>
            <a:off x="6258143" y="4434673"/>
            <a:ext cx="1093471" cy="5733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0" name="Rectangle : coins arrondis 139">
            <a:extLst>
              <a:ext uri="{FF2B5EF4-FFF2-40B4-BE49-F238E27FC236}">
                <a16:creationId xmlns:a16="http://schemas.microsoft.com/office/drawing/2014/main" id="{B3F3FC45-E553-C14D-BBF8-5617BE8D83E3}"/>
              </a:ext>
            </a:extLst>
          </p:cNvPr>
          <p:cNvSpPr/>
          <p:nvPr/>
        </p:nvSpPr>
        <p:spPr>
          <a:xfrm>
            <a:off x="6240855" y="6768261"/>
            <a:ext cx="1093471" cy="58754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1" name="ZoneTexte 140">
            <a:extLst>
              <a:ext uri="{FF2B5EF4-FFF2-40B4-BE49-F238E27FC236}">
                <a16:creationId xmlns:a16="http://schemas.microsoft.com/office/drawing/2014/main" id="{32509C23-8C9E-FF44-8FF8-94AB1C4103F8}"/>
              </a:ext>
            </a:extLst>
          </p:cNvPr>
          <p:cNvSpPr txBox="1"/>
          <p:nvPr/>
        </p:nvSpPr>
        <p:spPr>
          <a:xfrm>
            <a:off x="6222229" y="6489627"/>
            <a:ext cx="10636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Short Stack" panose="02010500040000000007" pitchFamily="2" charset="77"/>
              </a:rPr>
              <a:t>Réponses</a:t>
            </a:r>
            <a:endParaRPr lang="fr-FR" sz="1100" dirty="0">
              <a:latin typeface="Short Stack" panose="02010500040000000007" pitchFamily="2" charset="77"/>
            </a:endParaRPr>
          </a:p>
        </p:txBody>
      </p:sp>
      <p:sp>
        <p:nvSpPr>
          <p:cNvPr id="142" name="Rectangle : coins arrondis 141">
            <a:extLst>
              <a:ext uri="{FF2B5EF4-FFF2-40B4-BE49-F238E27FC236}">
                <a16:creationId xmlns:a16="http://schemas.microsoft.com/office/drawing/2014/main" id="{78CC7005-4311-3744-9095-DCDAA6AFC75F}"/>
              </a:ext>
            </a:extLst>
          </p:cNvPr>
          <p:cNvSpPr/>
          <p:nvPr/>
        </p:nvSpPr>
        <p:spPr>
          <a:xfrm>
            <a:off x="6248081" y="7524336"/>
            <a:ext cx="1093471" cy="5484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3" name="Rectangle : coins arrondis 142">
            <a:extLst>
              <a:ext uri="{FF2B5EF4-FFF2-40B4-BE49-F238E27FC236}">
                <a16:creationId xmlns:a16="http://schemas.microsoft.com/office/drawing/2014/main" id="{3DF21424-ECB8-7045-B16A-378AAEDFE407}"/>
              </a:ext>
            </a:extLst>
          </p:cNvPr>
          <p:cNvSpPr/>
          <p:nvPr/>
        </p:nvSpPr>
        <p:spPr>
          <a:xfrm>
            <a:off x="6226401" y="8234200"/>
            <a:ext cx="1093471" cy="62411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4" name="Rectangle : coins arrondis 143">
            <a:extLst>
              <a:ext uri="{FF2B5EF4-FFF2-40B4-BE49-F238E27FC236}">
                <a16:creationId xmlns:a16="http://schemas.microsoft.com/office/drawing/2014/main" id="{3922E77A-79D0-864E-B864-6804B12B5F32}"/>
              </a:ext>
            </a:extLst>
          </p:cNvPr>
          <p:cNvSpPr/>
          <p:nvPr/>
        </p:nvSpPr>
        <p:spPr>
          <a:xfrm>
            <a:off x="6240855" y="8999022"/>
            <a:ext cx="1093471" cy="6927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5" name="Rectangle : coins arrondis 144">
            <a:extLst>
              <a:ext uri="{FF2B5EF4-FFF2-40B4-BE49-F238E27FC236}">
                <a16:creationId xmlns:a16="http://schemas.microsoft.com/office/drawing/2014/main" id="{2A449EA2-5EE7-2F49-AED3-807476873ECA}"/>
              </a:ext>
            </a:extLst>
          </p:cNvPr>
          <p:cNvSpPr/>
          <p:nvPr/>
        </p:nvSpPr>
        <p:spPr>
          <a:xfrm>
            <a:off x="6239232" y="9820102"/>
            <a:ext cx="1093471" cy="68163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4FB93BEF-5730-084E-AB40-A4CB5484A49E}"/>
              </a:ext>
            </a:extLst>
          </p:cNvPr>
          <p:cNvSpPr/>
          <p:nvPr/>
        </p:nvSpPr>
        <p:spPr>
          <a:xfrm>
            <a:off x="6437178" y="5722701"/>
            <a:ext cx="621738" cy="5232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bg2">
                    <a:lumMod val="10000"/>
                  </a:schemeClr>
                </a:solidFill>
              </a:ln>
            </a:endParaRPr>
          </a:p>
        </p:txBody>
      </p:sp>
      <p:sp>
        <p:nvSpPr>
          <p:cNvPr id="147" name="ZoneTexte 146">
            <a:extLst>
              <a:ext uri="{FF2B5EF4-FFF2-40B4-BE49-F238E27FC236}">
                <a16:creationId xmlns:a16="http://schemas.microsoft.com/office/drawing/2014/main" id="{328B2931-8B0B-E542-84C5-2AF031150F32}"/>
              </a:ext>
            </a:extLst>
          </p:cNvPr>
          <p:cNvSpPr txBox="1"/>
          <p:nvPr/>
        </p:nvSpPr>
        <p:spPr>
          <a:xfrm>
            <a:off x="6454102" y="5725905"/>
            <a:ext cx="6217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 w="1905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6</a:t>
            </a:r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5F299AE3-E327-A64F-9003-ADDEB1A3B4E2}"/>
              </a:ext>
            </a:extLst>
          </p:cNvPr>
          <p:cNvSpPr/>
          <p:nvPr/>
        </p:nvSpPr>
        <p:spPr>
          <a:xfrm>
            <a:off x="6454102" y="375094"/>
            <a:ext cx="621738" cy="5232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9" name="ZoneTexte 148">
            <a:extLst>
              <a:ext uri="{FF2B5EF4-FFF2-40B4-BE49-F238E27FC236}">
                <a16:creationId xmlns:a16="http://schemas.microsoft.com/office/drawing/2014/main" id="{FE67CD45-8BBC-4B42-9A9E-F43F855024FF}"/>
              </a:ext>
            </a:extLst>
          </p:cNvPr>
          <p:cNvSpPr txBox="1"/>
          <p:nvPr/>
        </p:nvSpPr>
        <p:spPr>
          <a:xfrm>
            <a:off x="6454102" y="375094"/>
            <a:ext cx="6217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 w="1905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5</a:t>
            </a:r>
          </a:p>
        </p:txBody>
      </p:sp>
      <p:sp>
        <p:nvSpPr>
          <p:cNvPr id="150" name="Larme 149">
            <a:extLst>
              <a:ext uri="{FF2B5EF4-FFF2-40B4-BE49-F238E27FC236}">
                <a16:creationId xmlns:a16="http://schemas.microsoft.com/office/drawing/2014/main" id="{463EE1A6-ADA4-A94E-933D-61743CD1EE19}"/>
              </a:ext>
            </a:extLst>
          </p:cNvPr>
          <p:cNvSpPr/>
          <p:nvPr/>
        </p:nvSpPr>
        <p:spPr>
          <a:xfrm>
            <a:off x="260892" y="1463812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1" name="ZoneTexte 150">
            <a:extLst>
              <a:ext uri="{FF2B5EF4-FFF2-40B4-BE49-F238E27FC236}">
                <a16:creationId xmlns:a16="http://schemas.microsoft.com/office/drawing/2014/main" id="{F0B46E65-73F7-9949-910A-AF7930028D72}"/>
              </a:ext>
            </a:extLst>
          </p:cNvPr>
          <p:cNvSpPr txBox="1"/>
          <p:nvPr/>
        </p:nvSpPr>
        <p:spPr>
          <a:xfrm>
            <a:off x="246574" y="1463812"/>
            <a:ext cx="466758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5.1</a:t>
            </a:r>
          </a:p>
        </p:txBody>
      </p:sp>
      <p:sp>
        <p:nvSpPr>
          <p:cNvPr id="152" name="Larme 151">
            <a:extLst>
              <a:ext uri="{FF2B5EF4-FFF2-40B4-BE49-F238E27FC236}">
                <a16:creationId xmlns:a16="http://schemas.microsoft.com/office/drawing/2014/main" id="{020CB115-35B5-4E41-B0B1-A08707A78A4D}"/>
              </a:ext>
            </a:extLst>
          </p:cNvPr>
          <p:cNvSpPr/>
          <p:nvPr/>
        </p:nvSpPr>
        <p:spPr>
          <a:xfrm>
            <a:off x="259150" y="2190176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3" name="ZoneTexte 152">
            <a:extLst>
              <a:ext uri="{FF2B5EF4-FFF2-40B4-BE49-F238E27FC236}">
                <a16:creationId xmlns:a16="http://schemas.microsoft.com/office/drawing/2014/main" id="{DA224203-F957-2648-A4FE-4F1466D7E7A2}"/>
              </a:ext>
            </a:extLst>
          </p:cNvPr>
          <p:cNvSpPr txBox="1"/>
          <p:nvPr/>
        </p:nvSpPr>
        <p:spPr>
          <a:xfrm>
            <a:off x="242815" y="2210599"/>
            <a:ext cx="50904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5.2</a:t>
            </a:r>
          </a:p>
        </p:txBody>
      </p:sp>
      <p:sp>
        <p:nvSpPr>
          <p:cNvPr id="154" name="Larme 153">
            <a:extLst>
              <a:ext uri="{FF2B5EF4-FFF2-40B4-BE49-F238E27FC236}">
                <a16:creationId xmlns:a16="http://schemas.microsoft.com/office/drawing/2014/main" id="{34346178-562F-314C-BAB9-FF81ABFFB537}"/>
              </a:ext>
            </a:extLst>
          </p:cNvPr>
          <p:cNvSpPr/>
          <p:nvPr/>
        </p:nvSpPr>
        <p:spPr>
          <a:xfrm>
            <a:off x="233792" y="2955655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5" name="ZoneTexte 154">
            <a:extLst>
              <a:ext uri="{FF2B5EF4-FFF2-40B4-BE49-F238E27FC236}">
                <a16:creationId xmlns:a16="http://schemas.microsoft.com/office/drawing/2014/main" id="{CAFF9F9F-DB90-E540-B81F-B237240690E9}"/>
              </a:ext>
            </a:extLst>
          </p:cNvPr>
          <p:cNvSpPr txBox="1"/>
          <p:nvPr/>
        </p:nvSpPr>
        <p:spPr>
          <a:xfrm>
            <a:off x="210187" y="2955655"/>
            <a:ext cx="515099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5.3</a:t>
            </a:r>
          </a:p>
        </p:txBody>
      </p:sp>
      <p:sp>
        <p:nvSpPr>
          <p:cNvPr id="156" name="Larme 155">
            <a:extLst>
              <a:ext uri="{FF2B5EF4-FFF2-40B4-BE49-F238E27FC236}">
                <a16:creationId xmlns:a16="http://schemas.microsoft.com/office/drawing/2014/main" id="{4DF6A603-EC4F-1640-ADAE-E5051DD7FEFE}"/>
              </a:ext>
            </a:extLst>
          </p:cNvPr>
          <p:cNvSpPr/>
          <p:nvPr/>
        </p:nvSpPr>
        <p:spPr>
          <a:xfrm>
            <a:off x="248979" y="3741088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7" name="ZoneTexte 186">
            <a:extLst>
              <a:ext uri="{FF2B5EF4-FFF2-40B4-BE49-F238E27FC236}">
                <a16:creationId xmlns:a16="http://schemas.microsoft.com/office/drawing/2014/main" id="{F5DC59CC-E726-544C-AFF4-84D4270EBC5C}"/>
              </a:ext>
            </a:extLst>
          </p:cNvPr>
          <p:cNvSpPr txBox="1"/>
          <p:nvPr/>
        </p:nvSpPr>
        <p:spPr>
          <a:xfrm>
            <a:off x="216301" y="3751536"/>
            <a:ext cx="557468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5.4</a:t>
            </a:r>
          </a:p>
        </p:txBody>
      </p:sp>
      <p:sp>
        <p:nvSpPr>
          <p:cNvPr id="188" name="Larme 187">
            <a:extLst>
              <a:ext uri="{FF2B5EF4-FFF2-40B4-BE49-F238E27FC236}">
                <a16:creationId xmlns:a16="http://schemas.microsoft.com/office/drawing/2014/main" id="{32714449-2DFD-E44A-8E73-7B90E1C5D389}"/>
              </a:ext>
            </a:extLst>
          </p:cNvPr>
          <p:cNvSpPr/>
          <p:nvPr/>
        </p:nvSpPr>
        <p:spPr>
          <a:xfrm>
            <a:off x="248979" y="4528197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9" name="ZoneTexte 188">
            <a:extLst>
              <a:ext uri="{FF2B5EF4-FFF2-40B4-BE49-F238E27FC236}">
                <a16:creationId xmlns:a16="http://schemas.microsoft.com/office/drawing/2014/main" id="{2E611C7F-8BD0-3647-A0E5-DCB931A870D4}"/>
              </a:ext>
            </a:extLst>
          </p:cNvPr>
          <p:cNvSpPr txBox="1"/>
          <p:nvPr/>
        </p:nvSpPr>
        <p:spPr>
          <a:xfrm>
            <a:off x="223354" y="4541639"/>
            <a:ext cx="515098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5.5</a:t>
            </a:r>
          </a:p>
        </p:txBody>
      </p:sp>
      <p:sp>
        <p:nvSpPr>
          <p:cNvPr id="190" name="Larme 189">
            <a:extLst>
              <a:ext uri="{FF2B5EF4-FFF2-40B4-BE49-F238E27FC236}">
                <a16:creationId xmlns:a16="http://schemas.microsoft.com/office/drawing/2014/main" id="{156645D3-7A65-DC44-B231-A348F97B481D}"/>
              </a:ext>
            </a:extLst>
          </p:cNvPr>
          <p:cNvSpPr/>
          <p:nvPr/>
        </p:nvSpPr>
        <p:spPr>
          <a:xfrm>
            <a:off x="279825" y="6875610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1" name="ZoneTexte 190">
            <a:extLst>
              <a:ext uri="{FF2B5EF4-FFF2-40B4-BE49-F238E27FC236}">
                <a16:creationId xmlns:a16="http://schemas.microsoft.com/office/drawing/2014/main" id="{D42F96EA-279D-F54E-9FE4-BE4A63B673E1}"/>
              </a:ext>
            </a:extLst>
          </p:cNvPr>
          <p:cNvSpPr txBox="1"/>
          <p:nvPr/>
        </p:nvSpPr>
        <p:spPr>
          <a:xfrm>
            <a:off x="297925" y="6875610"/>
            <a:ext cx="45745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6.1</a:t>
            </a:r>
          </a:p>
        </p:txBody>
      </p:sp>
      <p:sp>
        <p:nvSpPr>
          <p:cNvPr id="192" name="Larme 191">
            <a:extLst>
              <a:ext uri="{FF2B5EF4-FFF2-40B4-BE49-F238E27FC236}">
                <a16:creationId xmlns:a16="http://schemas.microsoft.com/office/drawing/2014/main" id="{2264C933-E508-F542-80F5-16F2357F278A}"/>
              </a:ext>
            </a:extLst>
          </p:cNvPr>
          <p:cNvSpPr/>
          <p:nvPr/>
        </p:nvSpPr>
        <p:spPr>
          <a:xfrm>
            <a:off x="258413" y="7593487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3" name="ZoneTexte 192">
            <a:extLst>
              <a:ext uri="{FF2B5EF4-FFF2-40B4-BE49-F238E27FC236}">
                <a16:creationId xmlns:a16="http://schemas.microsoft.com/office/drawing/2014/main" id="{6CA8597A-DDF8-1349-8186-DA38D47D27F0}"/>
              </a:ext>
            </a:extLst>
          </p:cNvPr>
          <p:cNvSpPr txBox="1"/>
          <p:nvPr/>
        </p:nvSpPr>
        <p:spPr>
          <a:xfrm>
            <a:off x="246574" y="7601689"/>
            <a:ext cx="51941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6.2</a:t>
            </a:r>
          </a:p>
        </p:txBody>
      </p:sp>
      <p:sp>
        <p:nvSpPr>
          <p:cNvPr id="194" name="Larme 193">
            <a:extLst>
              <a:ext uri="{FF2B5EF4-FFF2-40B4-BE49-F238E27FC236}">
                <a16:creationId xmlns:a16="http://schemas.microsoft.com/office/drawing/2014/main" id="{51E77AB4-D7D5-9641-9C86-B55B62C182E2}"/>
              </a:ext>
            </a:extLst>
          </p:cNvPr>
          <p:cNvSpPr/>
          <p:nvPr/>
        </p:nvSpPr>
        <p:spPr>
          <a:xfrm>
            <a:off x="263200" y="8346442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5" name="ZoneTexte 194">
            <a:extLst>
              <a:ext uri="{FF2B5EF4-FFF2-40B4-BE49-F238E27FC236}">
                <a16:creationId xmlns:a16="http://schemas.microsoft.com/office/drawing/2014/main" id="{51EAA5E0-E54C-9D42-BC10-86641AF59444}"/>
              </a:ext>
            </a:extLst>
          </p:cNvPr>
          <p:cNvSpPr txBox="1"/>
          <p:nvPr/>
        </p:nvSpPr>
        <p:spPr>
          <a:xfrm>
            <a:off x="223354" y="8360300"/>
            <a:ext cx="52380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6.3</a:t>
            </a:r>
          </a:p>
        </p:txBody>
      </p:sp>
      <p:sp>
        <p:nvSpPr>
          <p:cNvPr id="196" name="Larme 195">
            <a:extLst>
              <a:ext uri="{FF2B5EF4-FFF2-40B4-BE49-F238E27FC236}">
                <a16:creationId xmlns:a16="http://schemas.microsoft.com/office/drawing/2014/main" id="{2F4BD54D-B525-7940-9F5F-BE88C6793F50}"/>
              </a:ext>
            </a:extLst>
          </p:cNvPr>
          <p:cNvSpPr/>
          <p:nvPr/>
        </p:nvSpPr>
        <p:spPr>
          <a:xfrm>
            <a:off x="266695" y="9155162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EEAFDE6D-7AF5-9B4D-AA01-E5E7D05F44B6}"/>
              </a:ext>
            </a:extLst>
          </p:cNvPr>
          <p:cNvSpPr txBox="1"/>
          <p:nvPr/>
        </p:nvSpPr>
        <p:spPr>
          <a:xfrm>
            <a:off x="246574" y="9172120"/>
            <a:ext cx="51941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6.4</a:t>
            </a:r>
          </a:p>
        </p:txBody>
      </p:sp>
      <p:sp>
        <p:nvSpPr>
          <p:cNvPr id="198" name="Larme 197">
            <a:extLst>
              <a:ext uri="{FF2B5EF4-FFF2-40B4-BE49-F238E27FC236}">
                <a16:creationId xmlns:a16="http://schemas.microsoft.com/office/drawing/2014/main" id="{D343A824-17AE-0540-BB26-45567CA0A842}"/>
              </a:ext>
            </a:extLst>
          </p:cNvPr>
          <p:cNvSpPr/>
          <p:nvPr/>
        </p:nvSpPr>
        <p:spPr>
          <a:xfrm>
            <a:off x="265035" y="9951854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id="{7D4AA893-BEBB-1B48-BE3F-CD0F7759F007}"/>
              </a:ext>
            </a:extLst>
          </p:cNvPr>
          <p:cNvSpPr txBox="1"/>
          <p:nvPr/>
        </p:nvSpPr>
        <p:spPr>
          <a:xfrm>
            <a:off x="238386" y="9958997"/>
            <a:ext cx="57555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6.5</a:t>
            </a:r>
          </a:p>
        </p:txBody>
      </p:sp>
      <p:sp>
        <p:nvSpPr>
          <p:cNvPr id="174" name="ZoneTexte 173">
            <a:extLst>
              <a:ext uri="{FF2B5EF4-FFF2-40B4-BE49-F238E27FC236}">
                <a16:creationId xmlns:a16="http://schemas.microsoft.com/office/drawing/2014/main" id="{238503AC-3492-894A-9C03-99A4F9EDB130}"/>
              </a:ext>
            </a:extLst>
          </p:cNvPr>
          <p:cNvSpPr txBox="1"/>
          <p:nvPr/>
        </p:nvSpPr>
        <p:spPr>
          <a:xfrm>
            <a:off x="813942" y="9133648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Un téléphone a une autonomie de 10h sans être trop utilisé. Combien cela fait-il de minutes ?</a:t>
            </a:r>
          </a:p>
        </p:txBody>
      </p:sp>
    </p:spTree>
    <p:extLst>
      <p:ext uri="{BB962C8B-B14F-4D97-AF65-F5344CB8AC3E}">
        <p14:creationId xmlns:p14="http://schemas.microsoft.com/office/powerpoint/2010/main" val="4873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 : coins arrondis 84">
            <a:extLst>
              <a:ext uri="{FF2B5EF4-FFF2-40B4-BE49-F238E27FC236}">
                <a16:creationId xmlns:a16="http://schemas.microsoft.com/office/drawing/2014/main" id="{3E38C10B-1296-5942-9934-9790C06C1068}"/>
              </a:ext>
            </a:extLst>
          </p:cNvPr>
          <p:cNvSpPr/>
          <p:nvPr/>
        </p:nvSpPr>
        <p:spPr>
          <a:xfrm>
            <a:off x="53657" y="45473"/>
            <a:ext cx="7452360" cy="5119641"/>
          </a:xfrm>
          <a:prstGeom prst="roundRect">
            <a:avLst>
              <a:gd name="adj" fmla="val 133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6" name="Rectangle : coins arrondis 85">
            <a:extLst>
              <a:ext uri="{FF2B5EF4-FFF2-40B4-BE49-F238E27FC236}">
                <a16:creationId xmlns:a16="http://schemas.microsoft.com/office/drawing/2014/main" id="{88E4A5CE-EB2D-9F49-A753-637F366244FD}"/>
              </a:ext>
            </a:extLst>
          </p:cNvPr>
          <p:cNvSpPr/>
          <p:nvPr/>
        </p:nvSpPr>
        <p:spPr>
          <a:xfrm>
            <a:off x="53657" y="5464070"/>
            <a:ext cx="7452360" cy="5166308"/>
          </a:xfrm>
          <a:prstGeom prst="roundRect">
            <a:avLst>
              <a:gd name="adj" fmla="val 133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7" name="Rectangle : coins arrondis 106">
            <a:extLst>
              <a:ext uri="{FF2B5EF4-FFF2-40B4-BE49-F238E27FC236}">
                <a16:creationId xmlns:a16="http://schemas.microsoft.com/office/drawing/2014/main" id="{DA548C2B-911E-884C-9897-C739EE752653}"/>
              </a:ext>
            </a:extLst>
          </p:cNvPr>
          <p:cNvSpPr/>
          <p:nvPr/>
        </p:nvSpPr>
        <p:spPr>
          <a:xfrm>
            <a:off x="195086" y="1412658"/>
            <a:ext cx="5965826" cy="55291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92F3284C-FE9D-AD4C-940B-D5D9E27A847C}"/>
              </a:ext>
            </a:extLst>
          </p:cNvPr>
          <p:cNvSpPr txBox="1"/>
          <p:nvPr/>
        </p:nvSpPr>
        <p:spPr>
          <a:xfrm>
            <a:off x="770483" y="1423999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La population d’une ville est de 23 900 habitants toute l’année mais sa population augmente de 4 200 personnes en été. A combien s’élève la population de cette ville en été ?</a:t>
            </a:r>
          </a:p>
        </p:txBody>
      </p:sp>
      <p:sp>
        <p:nvSpPr>
          <p:cNvPr id="111" name="Rectangle : coins arrondis 110">
            <a:extLst>
              <a:ext uri="{FF2B5EF4-FFF2-40B4-BE49-F238E27FC236}">
                <a16:creationId xmlns:a16="http://schemas.microsoft.com/office/drawing/2014/main" id="{B2A45515-0828-A043-B371-60345CBFF6BE}"/>
              </a:ext>
            </a:extLst>
          </p:cNvPr>
          <p:cNvSpPr/>
          <p:nvPr/>
        </p:nvSpPr>
        <p:spPr>
          <a:xfrm>
            <a:off x="191707" y="2137766"/>
            <a:ext cx="5965826" cy="6071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AEB6D852-84CE-9048-8D44-1FD5989A78F4}"/>
              </a:ext>
            </a:extLst>
          </p:cNvPr>
          <p:cNvSpPr txBox="1"/>
          <p:nvPr/>
        </p:nvSpPr>
        <p:spPr>
          <a:xfrm>
            <a:off x="758219" y="2233382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Pour faire un tiramisu il faut 3 boites de 36 biscuits à la cuillère. Combien cela fait-il de biscuits ?</a:t>
            </a:r>
          </a:p>
        </p:txBody>
      </p:sp>
      <p:sp>
        <p:nvSpPr>
          <p:cNvPr id="115" name="Rectangle : coins arrondis 114">
            <a:extLst>
              <a:ext uri="{FF2B5EF4-FFF2-40B4-BE49-F238E27FC236}">
                <a16:creationId xmlns:a16="http://schemas.microsoft.com/office/drawing/2014/main" id="{A0C5689F-4BE9-A346-94A7-0B8CE73E249C}"/>
              </a:ext>
            </a:extLst>
          </p:cNvPr>
          <p:cNvSpPr/>
          <p:nvPr/>
        </p:nvSpPr>
        <p:spPr>
          <a:xfrm>
            <a:off x="191707" y="2913790"/>
            <a:ext cx="5965826" cy="58835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8" name="ZoneTexte 117">
            <a:extLst>
              <a:ext uri="{FF2B5EF4-FFF2-40B4-BE49-F238E27FC236}">
                <a16:creationId xmlns:a16="http://schemas.microsoft.com/office/drawing/2014/main" id="{06D29278-7431-6242-9294-C30083E8876F}"/>
              </a:ext>
            </a:extLst>
          </p:cNvPr>
          <p:cNvSpPr txBox="1"/>
          <p:nvPr/>
        </p:nvSpPr>
        <p:spPr>
          <a:xfrm>
            <a:off x="773769" y="2989964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Pour les élections municipales, dans une ville, il y a trois listes de 24 personnes. Combien cela en fait-il en tout ?</a:t>
            </a:r>
          </a:p>
        </p:txBody>
      </p:sp>
      <p:sp>
        <p:nvSpPr>
          <p:cNvPr id="119" name="Rectangle : coins arrondis 118">
            <a:extLst>
              <a:ext uri="{FF2B5EF4-FFF2-40B4-BE49-F238E27FC236}">
                <a16:creationId xmlns:a16="http://schemas.microsoft.com/office/drawing/2014/main" id="{1DFAF990-8001-B64F-9339-3B8AD7D40774}"/>
              </a:ext>
            </a:extLst>
          </p:cNvPr>
          <p:cNvSpPr/>
          <p:nvPr/>
        </p:nvSpPr>
        <p:spPr>
          <a:xfrm>
            <a:off x="191707" y="3674022"/>
            <a:ext cx="5965826" cy="61582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D465182F-0F78-E741-B87F-0C528EFD6606}"/>
              </a:ext>
            </a:extLst>
          </p:cNvPr>
          <p:cNvSpPr txBox="1"/>
          <p:nvPr/>
        </p:nvSpPr>
        <p:spPr>
          <a:xfrm>
            <a:off x="758219" y="3774097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La révolution française a eu lieu en 1789. En quelle année a-t-on fêté son bicentenaire ?</a:t>
            </a:r>
          </a:p>
        </p:txBody>
      </p:sp>
      <p:sp>
        <p:nvSpPr>
          <p:cNvPr id="123" name="Rectangle : coins arrondis 122">
            <a:extLst>
              <a:ext uri="{FF2B5EF4-FFF2-40B4-BE49-F238E27FC236}">
                <a16:creationId xmlns:a16="http://schemas.microsoft.com/office/drawing/2014/main" id="{95346D32-374B-9C4C-8BF7-6BFD8FE8D1F3}"/>
              </a:ext>
            </a:extLst>
          </p:cNvPr>
          <p:cNvSpPr/>
          <p:nvPr/>
        </p:nvSpPr>
        <p:spPr>
          <a:xfrm>
            <a:off x="191707" y="4474891"/>
            <a:ext cx="5965826" cy="5733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6" name="ZoneTexte 125">
            <a:extLst>
              <a:ext uri="{FF2B5EF4-FFF2-40B4-BE49-F238E27FC236}">
                <a16:creationId xmlns:a16="http://schemas.microsoft.com/office/drawing/2014/main" id="{1BAE63A3-B6D5-EF46-A138-6DAEBB040D10}"/>
              </a:ext>
            </a:extLst>
          </p:cNvPr>
          <p:cNvSpPr txBox="1"/>
          <p:nvPr/>
        </p:nvSpPr>
        <p:spPr>
          <a:xfrm>
            <a:off x="813942" y="4534904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L’âge d’un chien de un an correspond à un humain de 7 ans. A quel âge d’un humain correspond un chien de 15 ans ?</a:t>
            </a:r>
          </a:p>
        </p:txBody>
      </p:sp>
      <p:sp>
        <p:nvSpPr>
          <p:cNvPr id="157" name="Rectangle : coins arrondis 156">
            <a:extLst>
              <a:ext uri="{FF2B5EF4-FFF2-40B4-BE49-F238E27FC236}">
                <a16:creationId xmlns:a16="http://schemas.microsoft.com/office/drawing/2014/main" id="{10C29950-3217-7D46-A17E-E01FA7118198}"/>
              </a:ext>
            </a:extLst>
          </p:cNvPr>
          <p:cNvSpPr/>
          <p:nvPr/>
        </p:nvSpPr>
        <p:spPr>
          <a:xfrm>
            <a:off x="195086" y="6776662"/>
            <a:ext cx="5965826" cy="57914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2" name="ZoneTexte 161">
            <a:extLst>
              <a:ext uri="{FF2B5EF4-FFF2-40B4-BE49-F238E27FC236}">
                <a16:creationId xmlns:a16="http://schemas.microsoft.com/office/drawing/2014/main" id="{A2153562-F2D3-1D41-B49F-02FCAAD113DC}"/>
              </a:ext>
            </a:extLst>
          </p:cNvPr>
          <p:cNvSpPr txBox="1"/>
          <p:nvPr/>
        </p:nvSpPr>
        <p:spPr>
          <a:xfrm>
            <a:off x="782544" y="6870685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J’ai 2 paquets de 12 cookies pour le goûter. Je les partage avec 2 amis. Combien chacun d’entre nous aura de cookies ?</a:t>
            </a:r>
          </a:p>
        </p:txBody>
      </p:sp>
      <p:sp>
        <p:nvSpPr>
          <p:cNvPr id="163" name="Rectangle : coins arrondis 162">
            <a:extLst>
              <a:ext uri="{FF2B5EF4-FFF2-40B4-BE49-F238E27FC236}">
                <a16:creationId xmlns:a16="http://schemas.microsoft.com/office/drawing/2014/main" id="{7E4FC113-BF08-5343-90C1-15342591BDB6}"/>
              </a:ext>
            </a:extLst>
          </p:cNvPr>
          <p:cNvSpPr/>
          <p:nvPr/>
        </p:nvSpPr>
        <p:spPr>
          <a:xfrm>
            <a:off x="188328" y="7489802"/>
            <a:ext cx="5965826" cy="61582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8" name="ZoneTexte 167">
            <a:extLst>
              <a:ext uri="{FF2B5EF4-FFF2-40B4-BE49-F238E27FC236}">
                <a16:creationId xmlns:a16="http://schemas.microsoft.com/office/drawing/2014/main" id="{1B1A93F3-8AE1-0E47-8171-D49FE7EE9DA8}"/>
              </a:ext>
            </a:extLst>
          </p:cNvPr>
          <p:cNvSpPr txBox="1"/>
          <p:nvPr/>
        </p:nvSpPr>
        <p:spPr>
          <a:xfrm>
            <a:off x="755381" y="7512700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Benjamin prend le train tous les matins à 6h49. Il met 23 minutes de trajet entre son domicile et la gare. A quelle heure doit-il partir de chez lui ?</a:t>
            </a:r>
          </a:p>
        </p:txBody>
      </p:sp>
      <p:sp>
        <p:nvSpPr>
          <p:cNvPr id="169" name="Rectangle : coins arrondis 168">
            <a:extLst>
              <a:ext uri="{FF2B5EF4-FFF2-40B4-BE49-F238E27FC236}">
                <a16:creationId xmlns:a16="http://schemas.microsoft.com/office/drawing/2014/main" id="{3B4624EE-9997-B148-BCF7-BA3BC3E14E93}"/>
              </a:ext>
            </a:extLst>
          </p:cNvPr>
          <p:cNvSpPr/>
          <p:nvPr/>
        </p:nvSpPr>
        <p:spPr>
          <a:xfrm>
            <a:off x="188328" y="8256354"/>
            <a:ext cx="5965826" cy="60195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4" name="ZoneTexte 173">
            <a:extLst>
              <a:ext uri="{FF2B5EF4-FFF2-40B4-BE49-F238E27FC236}">
                <a16:creationId xmlns:a16="http://schemas.microsoft.com/office/drawing/2014/main" id="{238503AC-3492-894A-9C03-99A4F9EDB130}"/>
              </a:ext>
            </a:extLst>
          </p:cNvPr>
          <p:cNvSpPr txBox="1"/>
          <p:nvPr/>
        </p:nvSpPr>
        <p:spPr>
          <a:xfrm>
            <a:off x="758219" y="8352991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Après les fêtes de Noël, Théo a pris 2kg 500 g. Il pèse maintenant 45 kg 800 g. Quel était son poids avant les fêtes ?</a:t>
            </a:r>
          </a:p>
        </p:txBody>
      </p:sp>
      <p:sp>
        <p:nvSpPr>
          <p:cNvPr id="175" name="Rectangle : coins arrondis 174">
            <a:extLst>
              <a:ext uri="{FF2B5EF4-FFF2-40B4-BE49-F238E27FC236}">
                <a16:creationId xmlns:a16="http://schemas.microsoft.com/office/drawing/2014/main" id="{92626232-8605-214F-86C8-87C8425ECDB1}"/>
              </a:ext>
            </a:extLst>
          </p:cNvPr>
          <p:cNvSpPr/>
          <p:nvPr/>
        </p:nvSpPr>
        <p:spPr>
          <a:xfrm>
            <a:off x="188328" y="9019153"/>
            <a:ext cx="5965826" cy="67259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€</a:t>
            </a:r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5B9AC7D3-F694-F342-842A-E69A728FDD16}"/>
              </a:ext>
            </a:extLst>
          </p:cNvPr>
          <p:cNvSpPr txBox="1"/>
          <p:nvPr/>
        </p:nvSpPr>
        <p:spPr>
          <a:xfrm>
            <a:off x="748050" y="9062476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Dans une grosse boite de vitamines C, il y a 45 pastilles. </a:t>
            </a:r>
          </a:p>
          <a:p>
            <a:r>
              <a:rPr lang="fr-FR" sz="1050" dirty="0">
                <a:latin typeface="Short Stack" panose="02010500040000000007" pitchFamily="2" charset="77"/>
              </a:rPr>
              <a:t>3 personnes de la famille en prennent une tous les jours. </a:t>
            </a:r>
          </a:p>
          <a:p>
            <a:r>
              <a:rPr lang="fr-FR" sz="1050" dirty="0">
                <a:latin typeface="Short Stack" panose="02010500040000000007" pitchFamily="2" charset="77"/>
              </a:rPr>
              <a:t>En combien de jours la boite sera-t-elle vide ?</a:t>
            </a:r>
          </a:p>
        </p:txBody>
      </p:sp>
      <p:sp>
        <p:nvSpPr>
          <p:cNvPr id="181" name="Rectangle : coins arrondis 180">
            <a:extLst>
              <a:ext uri="{FF2B5EF4-FFF2-40B4-BE49-F238E27FC236}">
                <a16:creationId xmlns:a16="http://schemas.microsoft.com/office/drawing/2014/main" id="{F5747192-C190-EB48-9331-F3D182B2B02D}"/>
              </a:ext>
            </a:extLst>
          </p:cNvPr>
          <p:cNvSpPr/>
          <p:nvPr/>
        </p:nvSpPr>
        <p:spPr>
          <a:xfrm>
            <a:off x="191707" y="9834099"/>
            <a:ext cx="5965826" cy="66763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36169D8D-ED17-2B49-8F50-C179761665FA}"/>
              </a:ext>
            </a:extLst>
          </p:cNvPr>
          <p:cNvSpPr txBox="1"/>
          <p:nvPr/>
        </p:nvSpPr>
        <p:spPr>
          <a:xfrm>
            <a:off x="773769" y="9962405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Une grande surface installe 50 boites de 12 œufs dans son rayon.</a:t>
            </a:r>
          </a:p>
          <a:p>
            <a:r>
              <a:rPr lang="fr-FR" sz="1050" dirty="0">
                <a:latin typeface="Short Stack" panose="02010500040000000007" pitchFamily="2" charset="77"/>
              </a:rPr>
              <a:t>Combien cela fait-il d’œufs ?</a:t>
            </a:r>
          </a:p>
        </p:txBody>
      </p:sp>
      <p:pic>
        <p:nvPicPr>
          <p:cNvPr id="83" name="Picture 4" descr="RÃ©sultat de recherche d'images pour &quot;calcul&quot;">
            <a:extLst>
              <a:ext uri="{FF2B5EF4-FFF2-40B4-BE49-F238E27FC236}">
                <a16:creationId xmlns:a16="http://schemas.microsoft.com/office/drawing/2014/main" id="{783EAF6B-9AFE-AC42-9A1F-2198E066C7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6"/>
          <a:stretch/>
        </p:blipFill>
        <p:spPr bwMode="auto">
          <a:xfrm rot="20945826">
            <a:off x="264550" y="170951"/>
            <a:ext cx="635969" cy="72541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ZoneTexte 87">
            <a:extLst>
              <a:ext uri="{FF2B5EF4-FFF2-40B4-BE49-F238E27FC236}">
                <a16:creationId xmlns:a16="http://schemas.microsoft.com/office/drawing/2014/main" id="{8D4C725E-A764-E14A-B941-EC44AE1D0864}"/>
              </a:ext>
            </a:extLst>
          </p:cNvPr>
          <p:cNvSpPr txBox="1"/>
          <p:nvPr/>
        </p:nvSpPr>
        <p:spPr>
          <a:xfrm>
            <a:off x="1055253" y="842441"/>
            <a:ext cx="5075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905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Pour chaque petit problème, calcule la réponse dans ta tête puis écris-la dans le petit cadre à droite.</a:t>
            </a: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DEED0288-D06A-FB45-B6F9-BA3E4D26A7EE}"/>
              </a:ext>
            </a:extLst>
          </p:cNvPr>
          <p:cNvSpPr/>
          <p:nvPr/>
        </p:nvSpPr>
        <p:spPr>
          <a:xfrm>
            <a:off x="2029297" y="189005"/>
            <a:ext cx="3336454" cy="5718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A3CA93CB-21A9-F34E-8ABB-3B4711F6F3C7}"/>
              </a:ext>
            </a:extLst>
          </p:cNvPr>
          <p:cNvSpPr txBox="1"/>
          <p:nvPr/>
        </p:nvSpPr>
        <p:spPr>
          <a:xfrm>
            <a:off x="2060199" y="244090"/>
            <a:ext cx="335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Calcul mental </a:t>
            </a:r>
            <a:r>
              <a:rPr lang="fr-FR" sz="20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77"/>
              </a:rPr>
              <a:t>CM</a:t>
            </a:r>
            <a:r>
              <a:rPr lang="fr-FR" spc="3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2 </a:t>
            </a:r>
          </a:p>
        </p:txBody>
      </p:sp>
      <p:pic>
        <p:nvPicPr>
          <p:cNvPr id="127" name="Picture 4" descr="RÃ©sultat de recherche d'images pour &quot;calcul&quot;">
            <a:extLst>
              <a:ext uri="{FF2B5EF4-FFF2-40B4-BE49-F238E27FC236}">
                <a16:creationId xmlns:a16="http://schemas.microsoft.com/office/drawing/2014/main" id="{31831CEB-78AA-2040-9471-CF3641E299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6"/>
          <a:stretch/>
        </p:blipFill>
        <p:spPr bwMode="auto">
          <a:xfrm rot="20945826">
            <a:off x="365697" y="5581643"/>
            <a:ext cx="635969" cy="72541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Ellipse 127">
            <a:extLst>
              <a:ext uri="{FF2B5EF4-FFF2-40B4-BE49-F238E27FC236}">
                <a16:creationId xmlns:a16="http://schemas.microsoft.com/office/drawing/2014/main" id="{475FC774-BA43-AC4C-87D4-9DC9F185F31A}"/>
              </a:ext>
            </a:extLst>
          </p:cNvPr>
          <p:cNvSpPr/>
          <p:nvPr/>
        </p:nvSpPr>
        <p:spPr>
          <a:xfrm>
            <a:off x="2029297" y="5542091"/>
            <a:ext cx="3336454" cy="5718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ZoneTexte 128">
            <a:extLst>
              <a:ext uri="{FF2B5EF4-FFF2-40B4-BE49-F238E27FC236}">
                <a16:creationId xmlns:a16="http://schemas.microsoft.com/office/drawing/2014/main" id="{97F78C3D-B9DC-FF49-A92F-A6E550F66905}"/>
              </a:ext>
            </a:extLst>
          </p:cNvPr>
          <p:cNvSpPr txBox="1"/>
          <p:nvPr/>
        </p:nvSpPr>
        <p:spPr>
          <a:xfrm>
            <a:off x="2060199" y="5597176"/>
            <a:ext cx="335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Calcul mental </a:t>
            </a:r>
            <a:r>
              <a:rPr lang="fr-FR" sz="20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77"/>
              </a:rPr>
              <a:t>CM</a:t>
            </a:r>
            <a:r>
              <a:rPr lang="fr-FR" spc="3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2 </a:t>
            </a:r>
          </a:p>
        </p:txBody>
      </p:sp>
      <p:sp>
        <p:nvSpPr>
          <p:cNvPr id="133" name="ZoneTexte 132">
            <a:extLst>
              <a:ext uri="{FF2B5EF4-FFF2-40B4-BE49-F238E27FC236}">
                <a16:creationId xmlns:a16="http://schemas.microsoft.com/office/drawing/2014/main" id="{ACBC24A0-0800-0848-87A5-3C7CE037942B}"/>
              </a:ext>
            </a:extLst>
          </p:cNvPr>
          <p:cNvSpPr txBox="1"/>
          <p:nvPr/>
        </p:nvSpPr>
        <p:spPr>
          <a:xfrm>
            <a:off x="1198728" y="6201261"/>
            <a:ext cx="494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905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Pour chaque petit problème, calcule la réponse dans ta tête puis écris-la dans le petit cadre à droite.</a:t>
            </a:r>
          </a:p>
        </p:txBody>
      </p:sp>
      <p:sp>
        <p:nvSpPr>
          <p:cNvPr id="134" name="Rectangle : coins arrondis 133">
            <a:extLst>
              <a:ext uri="{FF2B5EF4-FFF2-40B4-BE49-F238E27FC236}">
                <a16:creationId xmlns:a16="http://schemas.microsoft.com/office/drawing/2014/main" id="{D727158F-FA38-F647-892E-F9369EE74D01}"/>
              </a:ext>
            </a:extLst>
          </p:cNvPr>
          <p:cNvSpPr/>
          <p:nvPr/>
        </p:nvSpPr>
        <p:spPr>
          <a:xfrm>
            <a:off x="6233159" y="1412659"/>
            <a:ext cx="1093471" cy="55811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5" name="ZoneTexte 134">
            <a:extLst>
              <a:ext uri="{FF2B5EF4-FFF2-40B4-BE49-F238E27FC236}">
                <a16:creationId xmlns:a16="http://schemas.microsoft.com/office/drawing/2014/main" id="{1E92DE5C-E8A4-3849-A207-8A24A2B22964}"/>
              </a:ext>
            </a:extLst>
          </p:cNvPr>
          <p:cNvSpPr txBox="1"/>
          <p:nvPr/>
        </p:nvSpPr>
        <p:spPr>
          <a:xfrm>
            <a:off x="6263005" y="1169357"/>
            <a:ext cx="10636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Short Stack" panose="02010500040000000007" pitchFamily="2" charset="77"/>
              </a:rPr>
              <a:t>Réponses</a:t>
            </a:r>
            <a:endParaRPr lang="fr-FR" sz="1400" dirty="0">
              <a:latin typeface="Short Stack" panose="02010500040000000007" pitchFamily="2" charset="77"/>
            </a:endParaRPr>
          </a:p>
        </p:txBody>
      </p:sp>
      <p:sp>
        <p:nvSpPr>
          <p:cNvPr id="136" name="Rectangle : coins arrondis 135">
            <a:extLst>
              <a:ext uri="{FF2B5EF4-FFF2-40B4-BE49-F238E27FC236}">
                <a16:creationId xmlns:a16="http://schemas.microsoft.com/office/drawing/2014/main" id="{5D84AB54-F443-DA46-BFA1-19F4CA996117}"/>
              </a:ext>
            </a:extLst>
          </p:cNvPr>
          <p:cNvSpPr/>
          <p:nvPr/>
        </p:nvSpPr>
        <p:spPr>
          <a:xfrm>
            <a:off x="6233159" y="2139779"/>
            <a:ext cx="1093471" cy="60512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7" name="Rectangle : coins arrondis 136">
            <a:extLst>
              <a:ext uri="{FF2B5EF4-FFF2-40B4-BE49-F238E27FC236}">
                <a16:creationId xmlns:a16="http://schemas.microsoft.com/office/drawing/2014/main" id="{A9CCE800-6389-B949-A5B1-2A3E61009C5A}"/>
              </a:ext>
            </a:extLst>
          </p:cNvPr>
          <p:cNvSpPr/>
          <p:nvPr/>
        </p:nvSpPr>
        <p:spPr>
          <a:xfrm>
            <a:off x="6237991" y="2913791"/>
            <a:ext cx="1093471" cy="60498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8" name="Rectangle : coins arrondis 137">
            <a:extLst>
              <a:ext uri="{FF2B5EF4-FFF2-40B4-BE49-F238E27FC236}">
                <a16:creationId xmlns:a16="http://schemas.microsoft.com/office/drawing/2014/main" id="{BCABED98-634A-A14C-80F1-F01F6927F4DC}"/>
              </a:ext>
            </a:extLst>
          </p:cNvPr>
          <p:cNvSpPr/>
          <p:nvPr/>
        </p:nvSpPr>
        <p:spPr>
          <a:xfrm>
            <a:off x="6240855" y="3672818"/>
            <a:ext cx="1093471" cy="61582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9" name="Rectangle : coins arrondis 138">
            <a:extLst>
              <a:ext uri="{FF2B5EF4-FFF2-40B4-BE49-F238E27FC236}">
                <a16:creationId xmlns:a16="http://schemas.microsoft.com/office/drawing/2014/main" id="{525BCA3B-0DC6-3D43-8A77-6A8A339DE97B}"/>
              </a:ext>
            </a:extLst>
          </p:cNvPr>
          <p:cNvSpPr/>
          <p:nvPr/>
        </p:nvSpPr>
        <p:spPr>
          <a:xfrm>
            <a:off x="6233023" y="4472418"/>
            <a:ext cx="1093471" cy="5733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0" name="Rectangle : coins arrondis 139">
            <a:extLst>
              <a:ext uri="{FF2B5EF4-FFF2-40B4-BE49-F238E27FC236}">
                <a16:creationId xmlns:a16="http://schemas.microsoft.com/office/drawing/2014/main" id="{B3F3FC45-E553-C14D-BBF8-5617BE8D83E3}"/>
              </a:ext>
            </a:extLst>
          </p:cNvPr>
          <p:cNvSpPr/>
          <p:nvPr/>
        </p:nvSpPr>
        <p:spPr>
          <a:xfrm>
            <a:off x="6240855" y="6768261"/>
            <a:ext cx="1093471" cy="58754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1" name="ZoneTexte 140">
            <a:extLst>
              <a:ext uri="{FF2B5EF4-FFF2-40B4-BE49-F238E27FC236}">
                <a16:creationId xmlns:a16="http://schemas.microsoft.com/office/drawing/2014/main" id="{32509C23-8C9E-FF44-8FF8-94AB1C4103F8}"/>
              </a:ext>
            </a:extLst>
          </p:cNvPr>
          <p:cNvSpPr txBox="1"/>
          <p:nvPr/>
        </p:nvSpPr>
        <p:spPr>
          <a:xfrm>
            <a:off x="6222229" y="6489627"/>
            <a:ext cx="10636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Short Stack" panose="02010500040000000007" pitchFamily="2" charset="77"/>
              </a:rPr>
              <a:t>Réponses</a:t>
            </a:r>
            <a:endParaRPr lang="fr-FR" sz="1100" dirty="0">
              <a:latin typeface="Short Stack" panose="02010500040000000007" pitchFamily="2" charset="77"/>
            </a:endParaRPr>
          </a:p>
        </p:txBody>
      </p:sp>
      <p:sp>
        <p:nvSpPr>
          <p:cNvPr id="142" name="Rectangle : coins arrondis 141">
            <a:extLst>
              <a:ext uri="{FF2B5EF4-FFF2-40B4-BE49-F238E27FC236}">
                <a16:creationId xmlns:a16="http://schemas.microsoft.com/office/drawing/2014/main" id="{78CC7005-4311-3744-9095-DCDAA6AFC75F}"/>
              </a:ext>
            </a:extLst>
          </p:cNvPr>
          <p:cNvSpPr/>
          <p:nvPr/>
        </p:nvSpPr>
        <p:spPr>
          <a:xfrm>
            <a:off x="6248081" y="7481844"/>
            <a:ext cx="1093471" cy="60364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3" name="Rectangle : coins arrondis 142">
            <a:extLst>
              <a:ext uri="{FF2B5EF4-FFF2-40B4-BE49-F238E27FC236}">
                <a16:creationId xmlns:a16="http://schemas.microsoft.com/office/drawing/2014/main" id="{3DF21424-ECB8-7045-B16A-378AAEDFE407}"/>
              </a:ext>
            </a:extLst>
          </p:cNvPr>
          <p:cNvSpPr/>
          <p:nvPr/>
        </p:nvSpPr>
        <p:spPr>
          <a:xfrm>
            <a:off x="6226401" y="8234200"/>
            <a:ext cx="1093471" cy="62411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4" name="Rectangle : coins arrondis 143">
            <a:extLst>
              <a:ext uri="{FF2B5EF4-FFF2-40B4-BE49-F238E27FC236}">
                <a16:creationId xmlns:a16="http://schemas.microsoft.com/office/drawing/2014/main" id="{3922E77A-79D0-864E-B864-6804B12B5F32}"/>
              </a:ext>
            </a:extLst>
          </p:cNvPr>
          <p:cNvSpPr/>
          <p:nvPr/>
        </p:nvSpPr>
        <p:spPr>
          <a:xfrm>
            <a:off x="6240855" y="8999022"/>
            <a:ext cx="1093471" cy="6927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5" name="Rectangle : coins arrondis 144">
            <a:extLst>
              <a:ext uri="{FF2B5EF4-FFF2-40B4-BE49-F238E27FC236}">
                <a16:creationId xmlns:a16="http://schemas.microsoft.com/office/drawing/2014/main" id="{2A449EA2-5EE7-2F49-AED3-807476873ECA}"/>
              </a:ext>
            </a:extLst>
          </p:cNvPr>
          <p:cNvSpPr/>
          <p:nvPr/>
        </p:nvSpPr>
        <p:spPr>
          <a:xfrm>
            <a:off x="6239232" y="9820102"/>
            <a:ext cx="1093471" cy="68163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4FB93BEF-5730-084E-AB40-A4CB5484A49E}"/>
              </a:ext>
            </a:extLst>
          </p:cNvPr>
          <p:cNvSpPr/>
          <p:nvPr/>
        </p:nvSpPr>
        <p:spPr>
          <a:xfrm>
            <a:off x="6437178" y="5722701"/>
            <a:ext cx="621738" cy="5232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bg2">
                    <a:lumMod val="10000"/>
                  </a:schemeClr>
                </a:solidFill>
              </a:ln>
            </a:endParaRPr>
          </a:p>
        </p:txBody>
      </p:sp>
      <p:sp>
        <p:nvSpPr>
          <p:cNvPr id="147" name="ZoneTexte 146">
            <a:extLst>
              <a:ext uri="{FF2B5EF4-FFF2-40B4-BE49-F238E27FC236}">
                <a16:creationId xmlns:a16="http://schemas.microsoft.com/office/drawing/2014/main" id="{328B2931-8B0B-E542-84C5-2AF031150F32}"/>
              </a:ext>
            </a:extLst>
          </p:cNvPr>
          <p:cNvSpPr txBox="1"/>
          <p:nvPr/>
        </p:nvSpPr>
        <p:spPr>
          <a:xfrm>
            <a:off x="6454102" y="5725905"/>
            <a:ext cx="6217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 w="1905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8</a:t>
            </a:r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5F299AE3-E327-A64F-9003-ADDEB1A3B4E2}"/>
              </a:ext>
            </a:extLst>
          </p:cNvPr>
          <p:cNvSpPr/>
          <p:nvPr/>
        </p:nvSpPr>
        <p:spPr>
          <a:xfrm>
            <a:off x="6454102" y="413194"/>
            <a:ext cx="621738" cy="5232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9" name="ZoneTexte 148">
            <a:extLst>
              <a:ext uri="{FF2B5EF4-FFF2-40B4-BE49-F238E27FC236}">
                <a16:creationId xmlns:a16="http://schemas.microsoft.com/office/drawing/2014/main" id="{FE67CD45-8BBC-4B42-9A9E-F43F855024FF}"/>
              </a:ext>
            </a:extLst>
          </p:cNvPr>
          <p:cNvSpPr txBox="1"/>
          <p:nvPr/>
        </p:nvSpPr>
        <p:spPr>
          <a:xfrm>
            <a:off x="6454102" y="413194"/>
            <a:ext cx="6217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 w="1905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7</a:t>
            </a:r>
          </a:p>
        </p:txBody>
      </p:sp>
      <p:sp>
        <p:nvSpPr>
          <p:cNvPr id="150" name="Larme 149">
            <a:extLst>
              <a:ext uri="{FF2B5EF4-FFF2-40B4-BE49-F238E27FC236}">
                <a16:creationId xmlns:a16="http://schemas.microsoft.com/office/drawing/2014/main" id="{463EE1A6-ADA4-A94E-933D-61743CD1EE19}"/>
              </a:ext>
            </a:extLst>
          </p:cNvPr>
          <p:cNvSpPr/>
          <p:nvPr/>
        </p:nvSpPr>
        <p:spPr>
          <a:xfrm>
            <a:off x="260892" y="1501912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1" name="ZoneTexte 150">
            <a:extLst>
              <a:ext uri="{FF2B5EF4-FFF2-40B4-BE49-F238E27FC236}">
                <a16:creationId xmlns:a16="http://schemas.microsoft.com/office/drawing/2014/main" id="{F0B46E65-73F7-9949-910A-AF7930028D72}"/>
              </a:ext>
            </a:extLst>
          </p:cNvPr>
          <p:cNvSpPr txBox="1"/>
          <p:nvPr/>
        </p:nvSpPr>
        <p:spPr>
          <a:xfrm>
            <a:off x="246574" y="1501912"/>
            <a:ext cx="466758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7.1</a:t>
            </a:r>
          </a:p>
        </p:txBody>
      </p:sp>
      <p:sp>
        <p:nvSpPr>
          <p:cNvPr id="152" name="Larme 151">
            <a:extLst>
              <a:ext uri="{FF2B5EF4-FFF2-40B4-BE49-F238E27FC236}">
                <a16:creationId xmlns:a16="http://schemas.microsoft.com/office/drawing/2014/main" id="{020CB115-35B5-4E41-B0B1-A08707A78A4D}"/>
              </a:ext>
            </a:extLst>
          </p:cNvPr>
          <p:cNvSpPr/>
          <p:nvPr/>
        </p:nvSpPr>
        <p:spPr>
          <a:xfrm>
            <a:off x="259150" y="2228276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3" name="ZoneTexte 152">
            <a:extLst>
              <a:ext uri="{FF2B5EF4-FFF2-40B4-BE49-F238E27FC236}">
                <a16:creationId xmlns:a16="http://schemas.microsoft.com/office/drawing/2014/main" id="{DA224203-F957-2648-A4FE-4F1466D7E7A2}"/>
              </a:ext>
            </a:extLst>
          </p:cNvPr>
          <p:cNvSpPr txBox="1"/>
          <p:nvPr/>
        </p:nvSpPr>
        <p:spPr>
          <a:xfrm>
            <a:off x="242815" y="2248699"/>
            <a:ext cx="50904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7.2</a:t>
            </a:r>
          </a:p>
        </p:txBody>
      </p:sp>
      <p:sp>
        <p:nvSpPr>
          <p:cNvPr id="154" name="Larme 153">
            <a:extLst>
              <a:ext uri="{FF2B5EF4-FFF2-40B4-BE49-F238E27FC236}">
                <a16:creationId xmlns:a16="http://schemas.microsoft.com/office/drawing/2014/main" id="{34346178-562F-314C-BAB9-FF81ABFFB537}"/>
              </a:ext>
            </a:extLst>
          </p:cNvPr>
          <p:cNvSpPr/>
          <p:nvPr/>
        </p:nvSpPr>
        <p:spPr>
          <a:xfrm>
            <a:off x="233792" y="3000105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5" name="ZoneTexte 154">
            <a:extLst>
              <a:ext uri="{FF2B5EF4-FFF2-40B4-BE49-F238E27FC236}">
                <a16:creationId xmlns:a16="http://schemas.microsoft.com/office/drawing/2014/main" id="{CAFF9F9F-DB90-E540-B81F-B237240690E9}"/>
              </a:ext>
            </a:extLst>
          </p:cNvPr>
          <p:cNvSpPr txBox="1"/>
          <p:nvPr/>
        </p:nvSpPr>
        <p:spPr>
          <a:xfrm>
            <a:off x="210187" y="3000105"/>
            <a:ext cx="515099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7.3</a:t>
            </a:r>
          </a:p>
        </p:txBody>
      </p:sp>
      <p:sp>
        <p:nvSpPr>
          <p:cNvPr id="156" name="Larme 155">
            <a:extLst>
              <a:ext uri="{FF2B5EF4-FFF2-40B4-BE49-F238E27FC236}">
                <a16:creationId xmlns:a16="http://schemas.microsoft.com/office/drawing/2014/main" id="{4DF6A603-EC4F-1640-ADAE-E5051DD7FEFE}"/>
              </a:ext>
            </a:extLst>
          </p:cNvPr>
          <p:cNvSpPr/>
          <p:nvPr/>
        </p:nvSpPr>
        <p:spPr>
          <a:xfrm>
            <a:off x="248979" y="3779188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7" name="ZoneTexte 186">
            <a:extLst>
              <a:ext uri="{FF2B5EF4-FFF2-40B4-BE49-F238E27FC236}">
                <a16:creationId xmlns:a16="http://schemas.microsoft.com/office/drawing/2014/main" id="{F5DC59CC-E726-544C-AFF4-84D4270EBC5C}"/>
              </a:ext>
            </a:extLst>
          </p:cNvPr>
          <p:cNvSpPr txBox="1"/>
          <p:nvPr/>
        </p:nvSpPr>
        <p:spPr>
          <a:xfrm>
            <a:off x="216301" y="3789636"/>
            <a:ext cx="557468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7.4</a:t>
            </a:r>
          </a:p>
        </p:txBody>
      </p:sp>
      <p:sp>
        <p:nvSpPr>
          <p:cNvPr id="188" name="Larme 187">
            <a:extLst>
              <a:ext uri="{FF2B5EF4-FFF2-40B4-BE49-F238E27FC236}">
                <a16:creationId xmlns:a16="http://schemas.microsoft.com/office/drawing/2014/main" id="{32714449-2DFD-E44A-8E73-7B90E1C5D389}"/>
              </a:ext>
            </a:extLst>
          </p:cNvPr>
          <p:cNvSpPr/>
          <p:nvPr/>
        </p:nvSpPr>
        <p:spPr>
          <a:xfrm>
            <a:off x="248979" y="4566297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9" name="ZoneTexte 188">
            <a:extLst>
              <a:ext uri="{FF2B5EF4-FFF2-40B4-BE49-F238E27FC236}">
                <a16:creationId xmlns:a16="http://schemas.microsoft.com/office/drawing/2014/main" id="{2E611C7F-8BD0-3647-A0E5-DCB931A870D4}"/>
              </a:ext>
            </a:extLst>
          </p:cNvPr>
          <p:cNvSpPr txBox="1"/>
          <p:nvPr/>
        </p:nvSpPr>
        <p:spPr>
          <a:xfrm>
            <a:off x="223354" y="4579739"/>
            <a:ext cx="515098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7.5</a:t>
            </a:r>
          </a:p>
        </p:txBody>
      </p:sp>
      <p:sp>
        <p:nvSpPr>
          <p:cNvPr id="190" name="Larme 189">
            <a:extLst>
              <a:ext uri="{FF2B5EF4-FFF2-40B4-BE49-F238E27FC236}">
                <a16:creationId xmlns:a16="http://schemas.microsoft.com/office/drawing/2014/main" id="{156645D3-7A65-DC44-B231-A348F97B481D}"/>
              </a:ext>
            </a:extLst>
          </p:cNvPr>
          <p:cNvSpPr/>
          <p:nvPr/>
        </p:nvSpPr>
        <p:spPr>
          <a:xfrm>
            <a:off x="279825" y="6875610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1" name="ZoneTexte 190">
            <a:extLst>
              <a:ext uri="{FF2B5EF4-FFF2-40B4-BE49-F238E27FC236}">
                <a16:creationId xmlns:a16="http://schemas.microsoft.com/office/drawing/2014/main" id="{D42F96EA-279D-F54E-9FE4-BE4A63B673E1}"/>
              </a:ext>
            </a:extLst>
          </p:cNvPr>
          <p:cNvSpPr txBox="1"/>
          <p:nvPr/>
        </p:nvSpPr>
        <p:spPr>
          <a:xfrm>
            <a:off x="297925" y="6875610"/>
            <a:ext cx="45745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8.1</a:t>
            </a:r>
          </a:p>
        </p:txBody>
      </p:sp>
      <p:sp>
        <p:nvSpPr>
          <p:cNvPr id="192" name="Larme 191">
            <a:extLst>
              <a:ext uri="{FF2B5EF4-FFF2-40B4-BE49-F238E27FC236}">
                <a16:creationId xmlns:a16="http://schemas.microsoft.com/office/drawing/2014/main" id="{2264C933-E508-F542-80F5-16F2357F278A}"/>
              </a:ext>
            </a:extLst>
          </p:cNvPr>
          <p:cNvSpPr/>
          <p:nvPr/>
        </p:nvSpPr>
        <p:spPr>
          <a:xfrm>
            <a:off x="258413" y="7606187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3" name="ZoneTexte 192">
            <a:extLst>
              <a:ext uri="{FF2B5EF4-FFF2-40B4-BE49-F238E27FC236}">
                <a16:creationId xmlns:a16="http://schemas.microsoft.com/office/drawing/2014/main" id="{6CA8597A-DDF8-1349-8186-DA38D47D27F0}"/>
              </a:ext>
            </a:extLst>
          </p:cNvPr>
          <p:cNvSpPr txBox="1"/>
          <p:nvPr/>
        </p:nvSpPr>
        <p:spPr>
          <a:xfrm>
            <a:off x="246574" y="7614389"/>
            <a:ext cx="51941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8.2</a:t>
            </a:r>
          </a:p>
        </p:txBody>
      </p:sp>
      <p:sp>
        <p:nvSpPr>
          <p:cNvPr id="194" name="Larme 193">
            <a:extLst>
              <a:ext uri="{FF2B5EF4-FFF2-40B4-BE49-F238E27FC236}">
                <a16:creationId xmlns:a16="http://schemas.microsoft.com/office/drawing/2014/main" id="{51E77AB4-D7D5-9641-9C86-B55B62C182E2}"/>
              </a:ext>
            </a:extLst>
          </p:cNvPr>
          <p:cNvSpPr/>
          <p:nvPr/>
        </p:nvSpPr>
        <p:spPr>
          <a:xfrm>
            <a:off x="263200" y="8346442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5" name="ZoneTexte 194">
            <a:extLst>
              <a:ext uri="{FF2B5EF4-FFF2-40B4-BE49-F238E27FC236}">
                <a16:creationId xmlns:a16="http://schemas.microsoft.com/office/drawing/2014/main" id="{51EAA5E0-E54C-9D42-BC10-86641AF59444}"/>
              </a:ext>
            </a:extLst>
          </p:cNvPr>
          <p:cNvSpPr txBox="1"/>
          <p:nvPr/>
        </p:nvSpPr>
        <p:spPr>
          <a:xfrm>
            <a:off x="223354" y="8360300"/>
            <a:ext cx="52380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8.3</a:t>
            </a:r>
          </a:p>
        </p:txBody>
      </p:sp>
      <p:sp>
        <p:nvSpPr>
          <p:cNvPr id="196" name="Larme 195">
            <a:extLst>
              <a:ext uri="{FF2B5EF4-FFF2-40B4-BE49-F238E27FC236}">
                <a16:creationId xmlns:a16="http://schemas.microsoft.com/office/drawing/2014/main" id="{2F4BD54D-B525-7940-9F5F-BE88C6793F50}"/>
              </a:ext>
            </a:extLst>
          </p:cNvPr>
          <p:cNvSpPr/>
          <p:nvPr/>
        </p:nvSpPr>
        <p:spPr>
          <a:xfrm>
            <a:off x="266695" y="9155162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EEAFDE6D-7AF5-9B4D-AA01-E5E7D05F44B6}"/>
              </a:ext>
            </a:extLst>
          </p:cNvPr>
          <p:cNvSpPr txBox="1"/>
          <p:nvPr/>
        </p:nvSpPr>
        <p:spPr>
          <a:xfrm>
            <a:off x="246574" y="9172120"/>
            <a:ext cx="51941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8.4</a:t>
            </a:r>
          </a:p>
        </p:txBody>
      </p:sp>
      <p:sp>
        <p:nvSpPr>
          <p:cNvPr id="198" name="Larme 197">
            <a:extLst>
              <a:ext uri="{FF2B5EF4-FFF2-40B4-BE49-F238E27FC236}">
                <a16:creationId xmlns:a16="http://schemas.microsoft.com/office/drawing/2014/main" id="{D343A824-17AE-0540-BB26-45567CA0A842}"/>
              </a:ext>
            </a:extLst>
          </p:cNvPr>
          <p:cNvSpPr/>
          <p:nvPr/>
        </p:nvSpPr>
        <p:spPr>
          <a:xfrm>
            <a:off x="265035" y="9951854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id="{7D4AA893-BEBB-1B48-BE3F-CD0F7759F007}"/>
              </a:ext>
            </a:extLst>
          </p:cNvPr>
          <p:cNvSpPr txBox="1"/>
          <p:nvPr/>
        </p:nvSpPr>
        <p:spPr>
          <a:xfrm>
            <a:off x="238386" y="9958997"/>
            <a:ext cx="57555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8.5</a:t>
            </a:r>
          </a:p>
        </p:txBody>
      </p:sp>
    </p:spTree>
    <p:extLst>
      <p:ext uri="{BB962C8B-B14F-4D97-AF65-F5344CB8AC3E}">
        <p14:creationId xmlns:p14="http://schemas.microsoft.com/office/powerpoint/2010/main" val="159695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 : coins arrondis 84">
            <a:extLst>
              <a:ext uri="{FF2B5EF4-FFF2-40B4-BE49-F238E27FC236}">
                <a16:creationId xmlns:a16="http://schemas.microsoft.com/office/drawing/2014/main" id="{3E38C10B-1296-5942-9934-9790C06C1068}"/>
              </a:ext>
            </a:extLst>
          </p:cNvPr>
          <p:cNvSpPr/>
          <p:nvPr/>
        </p:nvSpPr>
        <p:spPr>
          <a:xfrm>
            <a:off x="53657" y="42385"/>
            <a:ext cx="7452360" cy="5119641"/>
          </a:xfrm>
          <a:prstGeom prst="roundRect">
            <a:avLst>
              <a:gd name="adj" fmla="val 133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6" name="Rectangle : coins arrondis 85">
            <a:extLst>
              <a:ext uri="{FF2B5EF4-FFF2-40B4-BE49-F238E27FC236}">
                <a16:creationId xmlns:a16="http://schemas.microsoft.com/office/drawing/2014/main" id="{88E4A5CE-EB2D-9F49-A753-637F366244FD}"/>
              </a:ext>
            </a:extLst>
          </p:cNvPr>
          <p:cNvSpPr/>
          <p:nvPr/>
        </p:nvSpPr>
        <p:spPr>
          <a:xfrm>
            <a:off x="53657" y="5464070"/>
            <a:ext cx="7452360" cy="5166308"/>
          </a:xfrm>
          <a:prstGeom prst="roundRect">
            <a:avLst>
              <a:gd name="adj" fmla="val 133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7" name="Rectangle : coins arrondis 106">
            <a:extLst>
              <a:ext uri="{FF2B5EF4-FFF2-40B4-BE49-F238E27FC236}">
                <a16:creationId xmlns:a16="http://schemas.microsoft.com/office/drawing/2014/main" id="{DA548C2B-911E-884C-9897-C739EE752653}"/>
              </a:ext>
            </a:extLst>
          </p:cNvPr>
          <p:cNvSpPr/>
          <p:nvPr/>
        </p:nvSpPr>
        <p:spPr>
          <a:xfrm>
            <a:off x="195086" y="1374558"/>
            <a:ext cx="5965826" cy="55291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92F3284C-FE9D-AD4C-940B-D5D9E27A847C}"/>
              </a:ext>
            </a:extLst>
          </p:cNvPr>
          <p:cNvSpPr txBox="1"/>
          <p:nvPr/>
        </p:nvSpPr>
        <p:spPr>
          <a:xfrm>
            <a:off x="770483" y="1430349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Un athlète lance le poids à 17,15 m. Un adversaire réussit un lancer plus long de 0,85 m. Quelle est la performance du second athlète ?</a:t>
            </a:r>
          </a:p>
        </p:txBody>
      </p:sp>
      <p:sp>
        <p:nvSpPr>
          <p:cNvPr id="111" name="Rectangle : coins arrondis 110">
            <a:extLst>
              <a:ext uri="{FF2B5EF4-FFF2-40B4-BE49-F238E27FC236}">
                <a16:creationId xmlns:a16="http://schemas.microsoft.com/office/drawing/2014/main" id="{B2A45515-0828-A043-B371-60345CBFF6BE}"/>
              </a:ext>
            </a:extLst>
          </p:cNvPr>
          <p:cNvSpPr/>
          <p:nvPr/>
        </p:nvSpPr>
        <p:spPr>
          <a:xfrm>
            <a:off x="191707" y="2099666"/>
            <a:ext cx="5965826" cy="6071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AEB6D852-84CE-9048-8D44-1FD5989A78F4}"/>
              </a:ext>
            </a:extLst>
          </p:cNvPr>
          <p:cNvSpPr txBox="1"/>
          <p:nvPr/>
        </p:nvSpPr>
        <p:spPr>
          <a:xfrm>
            <a:off x="789674" y="2112648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Pour faire ses rideaux, Camille a besoin de 7,50 m de tissu. Le vendeur lui donne 0,35 m de plus. De quelle longueur de tissu Camille dispose-t-elle ?</a:t>
            </a:r>
          </a:p>
        </p:txBody>
      </p:sp>
      <p:sp>
        <p:nvSpPr>
          <p:cNvPr id="115" name="Rectangle : coins arrondis 114">
            <a:extLst>
              <a:ext uri="{FF2B5EF4-FFF2-40B4-BE49-F238E27FC236}">
                <a16:creationId xmlns:a16="http://schemas.microsoft.com/office/drawing/2014/main" id="{A0C5689F-4BE9-A346-94A7-0B8CE73E249C}"/>
              </a:ext>
            </a:extLst>
          </p:cNvPr>
          <p:cNvSpPr/>
          <p:nvPr/>
        </p:nvSpPr>
        <p:spPr>
          <a:xfrm>
            <a:off x="191707" y="2901090"/>
            <a:ext cx="5965826" cy="53431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8" name="ZoneTexte 117">
            <a:extLst>
              <a:ext uri="{FF2B5EF4-FFF2-40B4-BE49-F238E27FC236}">
                <a16:creationId xmlns:a16="http://schemas.microsoft.com/office/drawing/2014/main" id="{06D29278-7431-6242-9294-C30083E8876F}"/>
              </a:ext>
            </a:extLst>
          </p:cNvPr>
          <p:cNvSpPr txBox="1"/>
          <p:nvPr/>
        </p:nvSpPr>
        <p:spPr>
          <a:xfrm>
            <a:off x="779649" y="2957096"/>
            <a:ext cx="5364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Un livre qui valait 31 € vient d’augmenter de 5,75 €. </a:t>
            </a:r>
          </a:p>
          <a:p>
            <a:r>
              <a:rPr lang="fr-FR" sz="1050" dirty="0">
                <a:latin typeface="Short Stack" panose="02010500040000000007" pitchFamily="2" charset="77"/>
              </a:rPr>
              <a:t>Quel est son nouveau prix ?</a:t>
            </a:r>
          </a:p>
        </p:txBody>
      </p:sp>
      <p:sp>
        <p:nvSpPr>
          <p:cNvPr id="119" name="Rectangle : coins arrondis 118">
            <a:extLst>
              <a:ext uri="{FF2B5EF4-FFF2-40B4-BE49-F238E27FC236}">
                <a16:creationId xmlns:a16="http://schemas.microsoft.com/office/drawing/2014/main" id="{1DFAF990-8001-B64F-9339-3B8AD7D40774}"/>
              </a:ext>
            </a:extLst>
          </p:cNvPr>
          <p:cNvSpPr/>
          <p:nvPr/>
        </p:nvSpPr>
        <p:spPr>
          <a:xfrm>
            <a:off x="191707" y="3635922"/>
            <a:ext cx="5965826" cy="61582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D465182F-0F78-E741-B87F-0C528EFD6606}"/>
              </a:ext>
            </a:extLst>
          </p:cNvPr>
          <p:cNvSpPr txBox="1"/>
          <p:nvPr/>
        </p:nvSpPr>
        <p:spPr>
          <a:xfrm>
            <a:off x="758219" y="3735997"/>
            <a:ext cx="5364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Maman est partie faire des courses au marché avec 40 €. Elle revient avec 7,30 €. Combien a-t-elle dépensé ?</a:t>
            </a:r>
          </a:p>
        </p:txBody>
      </p:sp>
      <p:sp>
        <p:nvSpPr>
          <p:cNvPr id="123" name="Rectangle : coins arrondis 122">
            <a:extLst>
              <a:ext uri="{FF2B5EF4-FFF2-40B4-BE49-F238E27FC236}">
                <a16:creationId xmlns:a16="http://schemas.microsoft.com/office/drawing/2014/main" id="{95346D32-374B-9C4C-8BF7-6BFD8FE8D1F3}"/>
              </a:ext>
            </a:extLst>
          </p:cNvPr>
          <p:cNvSpPr/>
          <p:nvPr/>
        </p:nvSpPr>
        <p:spPr>
          <a:xfrm>
            <a:off x="191707" y="4436791"/>
            <a:ext cx="5965826" cy="5733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6" name="ZoneTexte 125">
            <a:extLst>
              <a:ext uri="{FF2B5EF4-FFF2-40B4-BE49-F238E27FC236}">
                <a16:creationId xmlns:a16="http://schemas.microsoft.com/office/drawing/2014/main" id="{1BAE63A3-B6D5-EF46-A138-6DAEBB040D10}"/>
              </a:ext>
            </a:extLst>
          </p:cNvPr>
          <p:cNvSpPr txBox="1"/>
          <p:nvPr/>
        </p:nvSpPr>
        <p:spPr>
          <a:xfrm>
            <a:off x="813942" y="4496804"/>
            <a:ext cx="5364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Pascal mesure 1,80 m et son fils fait 0,28 m de moins que lui. </a:t>
            </a:r>
          </a:p>
          <a:p>
            <a:r>
              <a:rPr lang="fr-FR" sz="1050" dirty="0">
                <a:latin typeface="Short Stack" panose="02010500040000000007" pitchFamily="2" charset="77"/>
              </a:rPr>
              <a:t>Combien mesure son fils ?</a:t>
            </a:r>
          </a:p>
        </p:txBody>
      </p:sp>
      <p:sp>
        <p:nvSpPr>
          <p:cNvPr id="157" name="Rectangle : coins arrondis 156">
            <a:extLst>
              <a:ext uri="{FF2B5EF4-FFF2-40B4-BE49-F238E27FC236}">
                <a16:creationId xmlns:a16="http://schemas.microsoft.com/office/drawing/2014/main" id="{10C29950-3217-7D46-A17E-E01FA7118198}"/>
              </a:ext>
            </a:extLst>
          </p:cNvPr>
          <p:cNvSpPr/>
          <p:nvPr/>
        </p:nvSpPr>
        <p:spPr>
          <a:xfrm>
            <a:off x="195086" y="6776662"/>
            <a:ext cx="5965826" cy="57914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2" name="ZoneTexte 161">
            <a:extLst>
              <a:ext uri="{FF2B5EF4-FFF2-40B4-BE49-F238E27FC236}">
                <a16:creationId xmlns:a16="http://schemas.microsoft.com/office/drawing/2014/main" id="{A2153562-F2D3-1D41-B49F-02FCAAD113DC}"/>
              </a:ext>
            </a:extLst>
          </p:cNvPr>
          <p:cNvSpPr txBox="1"/>
          <p:nvPr/>
        </p:nvSpPr>
        <p:spPr>
          <a:xfrm>
            <a:off x="782544" y="6870685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Sylvie achète 10 croissants à 1,65 l’un et 10 pain au chocolat à 1,85 l’un. Combien cela coûte-t-il en tout ?</a:t>
            </a:r>
          </a:p>
        </p:txBody>
      </p:sp>
      <p:sp>
        <p:nvSpPr>
          <p:cNvPr id="163" name="Rectangle : coins arrondis 162">
            <a:extLst>
              <a:ext uri="{FF2B5EF4-FFF2-40B4-BE49-F238E27FC236}">
                <a16:creationId xmlns:a16="http://schemas.microsoft.com/office/drawing/2014/main" id="{7E4FC113-BF08-5343-90C1-15342591BDB6}"/>
              </a:ext>
            </a:extLst>
          </p:cNvPr>
          <p:cNvSpPr/>
          <p:nvPr/>
        </p:nvSpPr>
        <p:spPr>
          <a:xfrm>
            <a:off x="188328" y="7477102"/>
            <a:ext cx="5965826" cy="61582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8" name="ZoneTexte 167">
            <a:extLst>
              <a:ext uri="{FF2B5EF4-FFF2-40B4-BE49-F238E27FC236}">
                <a16:creationId xmlns:a16="http://schemas.microsoft.com/office/drawing/2014/main" id="{1B1A93F3-8AE1-0E47-8171-D49FE7EE9DA8}"/>
              </a:ext>
            </a:extLst>
          </p:cNvPr>
          <p:cNvSpPr txBox="1"/>
          <p:nvPr/>
        </p:nvSpPr>
        <p:spPr>
          <a:xfrm>
            <a:off x="765989" y="7563217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Grégory achète pour la fête des mères un bouquet avec 9 roses valant 2,10 pièce. Combien lui coûte ce bouquet ?</a:t>
            </a:r>
          </a:p>
        </p:txBody>
      </p:sp>
      <p:sp>
        <p:nvSpPr>
          <p:cNvPr id="169" name="Rectangle : coins arrondis 168">
            <a:extLst>
              <a:ext uri="{FF2B5EF4-FFF2-40B4-BE49-F238E27FC236}">
                <a16:creationId xmlns:a16="http://schemas.microsoft.com/office/drawing/2014/main" id="{3B4624EE-9997-B148-BCF7-BA3BC3E14E93}"/>
              </a:ext>
            </a:extLst>
          </p:cNvPr>
          <p:cNvSpPr/>
          <p:nvPr/>
        </p:nvSpPr>
        <p:spPr>
          <a:xfrm>
            <a:off x="188328" y="8237334"/>
            <a:ext cx="5965826" cy="64313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4" name="ZoneTexte 173">
            <a:extLst>
              <a:ext uri="{FF2B5EF4-FFF2-40B4-BE49-F238E27FC236}">
                <a16:creationId xmlns:a16="http://schemas.microsoft.com/office/drawing/2014/main" id="{238503AC-3492-894A-9C03-99A4F9EDB130}"/>
              </a:ext>
            </a:extLst>
          </p:cNvPr>
          <p:cNvSpPr txBox="1"/>
          <p:nvPr/>
        </p:nvSpPr>
        <p:spPr>
          <a:xfrm>
            <a:off x="758219" y="8352991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Maman achète 10 assiettes vendues 1,50 € l’une et un service à raclette vendu 22,70 euros. Combien a-t-elle dépensé ?</a:t>
            </a:r>
          </a:p>
        </p:txBody>
      </p:sp>
      <p:sp>
        <p:nvSpPr>
          <p:cNvPr id="175" name="Rectangle : coins arrondis 174">
            <a:extLst>
              <a:ext uri="{FF2B5EF4-FFF2-40B4-BE49-F238E27FC236}">
                <a16:creationId xmlns:a16="http://schemas.microsoft.com/office/drawing/2014/main" id="{92626232-8605-214F-86C8-87C8425ECDB1}"/>
              </a:ext>
            </a:extLst>
          </p:cNvPr>
          <p:cNvSpPr/>
          <p:nvPr/>
        </p:nvSpPr>
        <p:spPr>
          <a:xfrm>
            <a:off x="188328" y="9019153"/>
            <a:ext cx="5965826" cy="67259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€</a:t>
            </a:r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5B9AC7D3-F694-F342-842A-E69A728FDD16}"/>
              </a:ext>
            </a:extLst>
          </p:cNvPr>
          <p:cNvSpPr txBox="1"/>
          <p:nvPr/>
        </p:nvSpPr>
        <p:spPr>
          <a:xfrm>
            <a:off x="755381" y="9133648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Lucie achète 5 sucettes à la fraise. Cela lui coûte 1,50 €. </a:t>
            </a:r>
          </a:p>
          <a:p>
            <a:r>
              <a:rPr lang="fr-FR" sz="1050" dirty="0">
                <a:latin typeface="Short Stack" panose="02010500040000000007" pitchFamily="2" charset="77"/>
              </a:rPr>
              <a:t>Quel est le prix d’une sucette ?</a:t>
            </a:r>
          </a:p>
        </p:txBody>
      </p:sp>
      <p:sp>
        <p:nvSpPr>
          <p:cNvPr id="181" name="Rectangle : coins arrondis 180">
            <a:extLst>
              <a:ext uri="{FF2B5EF4-FFF2-40B4-BE49-F238E27FC236}">
                <a16:creationId xmlns:a16="http://schemas.microsoft.com/office/drawing/2014/main" id="{F5747192-C190-EB48-9331-F3D182B2B02D}"/>
              </a:ext>
            </a:extLst>
          </p:cNvPr>
          <p:cNvSpPr/>
          <p:nvPr/>
        </p:nvSpPr>
        <p:spPr>
          <a:xfrm>
            <a:off x="191707" y="9834099"/>
            <a:ext cx="5965826" cy="66763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36169D8D-ED17-2B49-8F50-C179761665FA}"/>
              </a:ext>
            </a:extLst>
          </p:cNvPr>
          <p:cNvSpPr txBox="1"/>
          <p:nvPr/>
        </p:nvSpPr>
        <p:spPr>
          <a:xfrm>
            <a:off x="773769" y="9962405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Un magazine coûte 1,20 €. Combien dépense-t-on si on l’achète pendant 1 mois (30 jours) ? </a:t>
            </a:r>
          </a:p>
        </p:txBody>
      </p:sp>
      <p:pic>
        <p:nvPicPr>
          <p:cNvPr id="83" name="Picture 4" descr="RÃ©sultat de recherche d'images pour &quot;calcul&quot;">
            <a:extLst>
              <a:ext uri="{FF2B5EF4-FFF2-40B4-BE49-F238E27FC236}">
                <a16:creationId xmlns:a16="http://schemas.microsoft.com/office/drawing/2014/main" id="{783EAF6B-9AFE-AC42-9A1F-2198E066C7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6"/>
          <a:stretch/>
        </p:blipFill>
        <p:spPr bwMode="auto">
          <a:xfrm rot="20945826">
            <a:off x="264550" y="132851"/>
            <a:ext cx="635969" cy="72541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ZoneTexte 87">
            <a:extLst>
              <a:ext uri="{FF2B5EF4-FFF2-40B4-BE49-F238E27FC236}">
                <a16:creationId xmlns:a16="http://schemas.microsoft.com/office/drawing/2014/main" id="{8D4C725E-A764-E14A-B941-EC44AE1D0864}"/>
              </a:ext>
            </a:extLst>
          </p:cNvPr>
          <p:cNvSpPr txBox="1"/>
          <p:nvPr/>
        </p:nvSpPr>
        <p:spPr>
          <a:xfrm>
            <a:off x="1058809" y="833993"/>
            <a:ext cx="5075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905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Pour chaque petit problème, calcule la réponse dans ta tête puis écris-la dans le petit cadre à droite.</a:t>
            </a: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DEED0288-D06A-FB45-B6F9-BA3E4D26A7EE}"/>
              </a:ext>
            </a:extLst>
          </p:cNvPr>
          <p:cNvSpPr/>
          <p:nvPr/>
        </p:nvSpPr>
        <p:spPr>
          <a:xfrm>
            <a:off x="2029297" y="150905"/>
            <a:ext cx="3336454" cy="5718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A3CA93CB-21A9-F34E-8ABB-3B4711F6F3C7}"/>
              </a:ext>
            </a:extLst>
          </p:cNvPr>
          <p:cNvSpPr txBox="1"/>
          <p:nvPr/>
        </p:nvSpPr>
        <p:spPr>
          <a:xfrm>
            <a:off x="2060199" y="205990"/>
            <a:ext cx="335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Calcul mental </a:t>
            </a:r>
            <a:r>
              <a:rPr lang="fr-FR" sz="20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77"/>
              </a:rPr>
              <a:t>CM</a:t>
            </a:r>
            <a:r>
              <a:rPr lang="fr-FR" spc="3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2 </a:t>
            </a:r>
          </a:p>
        </p:txBody>
      </p:sp>
      <p:pic>
        <p:nvPicPr>
          <p:cNvPr id="127" name="Picture 4" descr="RÃ©sultat de recherche d'images pour &quot;calcul&quot;">
            <a:extLst>
              <a:ext uri="{FF2B5EF4-FFF2-40B4-BE49-F238E27FC236}">
                <a16:creationId xmlns:a16="http://schemas.microsoft.com/office/drawing/2014/main" id="{31831CEB-78AA-2040-9471-CF3641E299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6"/>
          <a:stretch/>
        </p:blipFill>
        <p:spPr bwMode="auto">
          <a:xfrm rot="20945826">
            <a:off x="365697" y="5581643"/>
            <a:ext cx="635969" cy="72541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Ellipse 127">
            <a:extLst>
              <a:ext uri="{FF2B5EF4-FFF2-40B4-BE49-F238E27FC236}">
                <a16:creationId xmlns:a16="http://schemas.microsoft.com/office/drawing/2014/main" id="{475FC774-BA43-AC4C-87D4-9DC9F185F31A}"/>
              </a:ext>
            </a:extLst>
          </p:cNvPr>
          <p:cNvSpPr/>
          <p:nvPr/>
        </p:nvSpPr>
        <p:spPr>
          <a:xfrm>
            <a:off x="2029297" y="5542091"/>
            <a:ext cx="3336454" cy="5718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ZoneTexte 128">
            <a:extLst>
              <a:ext uri="{FF2B5EF4-FFF2-40B4-BE49-F238E27FC236}">
                <a16:creationId xmlns:a16="http://schemas.microsoft.com/office/drawing/2014/main" id="{97F78C3D-B9DC-FF49-A92F-A6E550F66905}"/>
              </a:ext>
            </a:extLst>
          </p:cNvPr>
          <p:cNvSpPr txBox="1"/>
          <p:nvPr/>
        </p:nvSpPr>
        <p:spPr>
          <a:xfrm>
            <a:off x="2060199" y="5597176"/>
            <a:ext cx="335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Calcul mental </a:t>
            </a:r>
            <a:r>
              <a:rPr lang="fr-FR" sz="20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77"/>
              </a:rPr>
              <a:t>CM</a:t>
            </a:r>
            <a:r>
              <a:rPr lang="fr-FR" spc="3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2 </a:t>
            </a:r>
          </a:p>
        </p:txBody>
      </p:sp>
      <p:sp>
        <p:nvSpPr>
          <p:cNvPr id="133" name="ZoneTexte 132">
            <a:extLst>
              <a:ext uri="{FF2B5EF4-FFF2-40B4-BE49-F238E27FC236}">
                <a16:creationId xmlns:a16="http://schemas.microsoft.com/office/drawing/2014/main" id="{ACBC24A0-0800-0848-87A5-3C7CE037942B}"/>
              </a:ext>
            </a:extLst>
          </p:cNvPr>
          <p:cNvSpPr txBox="1"/>
          <p:nvPr/>
        </p:nvSpPr>
        <p:spPr>
          <a:xfrm>
            <a:off x="1198728" y="6201261"/>
            <a:ext cx="494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905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Pour chaque petit problème, calcule la réponse dans ta tête puis écris-la dans le petit cadre à droite.</a:t>
            </a:r>
          </a:p>
        </p:txBody>
      </p:sp>
      <p:sp>
        <p:nvSpPr>
          <p:cNvPr id="134" name="Rectangle : coins arrondis 133">
            <a:extLst>
              <a:ext uri="{FF2B5EF4-FFF2-40B4-BE49-F238E27FC236}">
                <a16:creationId xmlns:a16="http://schemas.microsoft.com/office/drawing/2014/main" id="{D727158F-FA38-F647-892E-F9369EE74D01}"/>
              </a:ext>
            </a:extLst>
          </p:cNvPr>
          <p:cNvSpPr/>
          <p:nvPr/>
        </p:nvSpPr>
        <p:spPr>
          <a:xfrm>
            <a:off x="6233159" y="1374559"/>
            <a:ext cx="1093471" cy="55811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5" name="ZoneTexte 134">
            <a:extLst>
              <a:ext uri="{FF2B5EF4-FFF2-40B4-BE49-F238E27FC236}">
                <a16:creationId xmlns:a16="http://schemas.microsoft.com/office/drawing/2014/main" id="{1E92DE5C-E8A4-3849-A207-8A24A2B22964}"/>
              </a:ext>
            </a:extLst>
          </p:cNvPr>
          <p:cNvSpPr txBox="1"/>
          <p:nvPr/>
        </p:nvSpPr>
        <p:spPr>
          <a:xfrm>
            <a:off x="6263005" y="1131257"/>
            <a:ext cx="10636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Short Stack" panose="02010500040000000007" pitchFamily="2" charset="77"/>
              </a:rPr>
              <a:t>Réponses</a:t>
            </a:r>
            <a:endParaRPr lang="fr-FR" sz="1400" dirty="0">
              <a:latin typeface="Short Stack" panose="02010500040000000007" pitchFamily="2" charset="77"/>
            </a:endParaRPr>
          </a:p>
        </p:txBody>
      </p:sp>
      <p:sp>
        <p:nvSpPr>
          <p:cNvPr id="136" name="Rectangle : coins arrondis 135">
            <a:extLst>
              <a:ext uri="{FF2B5EF4-FFF2-40B4-BE49-F238E27FC236}">
                <a16:creationId xmlns:a16="http://schemas.microsoft.com/office/drawing/2014/main" id="{5D84AB54-F443-DA46-BFA1-19F4CA996117}"/>
              </a:ext>
            </a:extLst>
          </p:cNvPr>
          <p:cNvSpPr/>
          <p:nvPr/>
        </p:nvSpPr>
        <p:spPr>
          <a:xfrm>
            <a:off x="6233159" y="2101679"/>
            <a:ext cx="1093471" cy="60512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7" name="Rectangle : coins arrondis 136">
            <a:extLst>
              <a:ext uri="{FF2B5EF4-FFF2-40B4-BE49-F238E27FC236}">
                <a16:creationId xmlns:a16="http://schemas.microsoft.com/office/drawing/2014/main" id="{A9CCE800-6389-B949-A5B1-2A3E61009C5A}"/>
              </a:ext>
            </a:extLst>
          </p:cNvPr>
          <p:cNvSpPr/>
          <p:nvPr/>
        </p:nvSpPr>
        <p:spPr>
          <a:xfrm>
            <a:off x="6237991" y="2904903"/>
            <a:ext cx="1093471" cy="54823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8" name="Rectangle : coins arrondis 137">
            <a:extLst>
              <a:ext uri="{FF2B5EF4-FFF2-40B4-BE49-F238E27FC236}">
                <a16:creationId xmlns:a16="http://schemas.microsoft.com/office/drawing/2014/main" id="{BCABED98-634A-A14C-80F1-F01F6927F4DC}"/>
              </a:ext>
            </a:extLst>
          </p:cNvPr>
          <p:cNvSpPr/>
          <p:nvPr/>
        </p:nvSpPr>
        <p:spPr>
          <a:xfrm>
            <a:off x="6240855" y="3634718"/>
            <a:ext cx="1093471" cy="61582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9" name="Rectangle : coins arrondis 138">
            <a:extLst>
              <a:ext uri="{FF2B5EF4-FFF2-40B4-BE49-F238E27FC236}">
                <a16:creationId xmlns:a16="http://schemas.microsoft.com/office/drawing/2014/main" id="{525BCA3B-0DC6-3D43-8A77-6A8A339DE97B}"/>
              </a:ext>
            </a:extLst>
          </p:cNvPr>
          <p:cNvSpPr/>
          <p:nvPr/>
        </p:nvSpPr>
        <p:spPr>
          <a:xfrm>
            <a:off x="6258143" y="4434673"/>
            <a:ext cx="1093471" cy="5733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0" name="Rectangle : coins arrondis 139">
            <a:extLst>
              <a:ext uri="{FF2B5EF4-FFF2-40B4-BE49-F238E27FC236}">
                <a16:creationId xmlns:a16="http://schemas.microsoft.com/office/drawing/2014/main" id="{B3F3FC45-E553-C14D-BBF8-5617BE8D83E3}"/>
              </a:ext>
            </a:extLst>
          </p:cNvPr>
          <p:cNvSpPr/>
          <p:nvPr/>
        </p:nvSpPr>
        <p:spPr>
          <a:xfrm>
            <a:off x="6240855" y="6768261"/>
            <a:ext cx="1093471" cy="58754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1" name="ZoneTexte 140">
            <a:extLst>
              <a:ext uri="{FF2B5EF4-FFF2-40B4-BE49-F238E27FC236}">
                <a16:creationId xmlns:a16="http://schemas.microsoft.com/office/drawing/2014/main" id="{32509C23-8C9E-FF44-8FF8-94AB1C4103F8}"/>
              </a:ext>
            </a:extLst>
          </p:cNvPr>
          <p:cNvSpPr txBox="1"/>
          <p:nvPr/>
        </p:nvSpPr>
        <p:spPr>
          <a:xfrm>
            <a:off x="6222229" y="6489627"/>
            <a:ext cx="10636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Short Stack" panose="02010500040000000007" pitchFamily="2" charset="77"/>
              </a:rPr>
              <a:t>Réponses</a:t>
            </a:r>
            <a:endParaRPr lang="fr-FR" sz="1100" dirty="0">
              <a:latin typeface="Short Stack" panose="02010500040000000007" pitchFamily="2" charset="77"/>
            </a:endParaRPr>
          </a:p>
        </p:txBody>
      </p:sp>
      <p:sp>
        <p:nvSpPr>
          <p:cNvPr id="142" name="Rectangle : coins arrondis 141">
            <a:extLst>
              <a:ext uri="{FF2B5EF4-FFF2-40B4-BE49-F238E27FC236}">
                <a16:creationId xmlns:a16="http://schemas.microsoft.com/office/drawing/2014/main" id="{78CC7005-4311-3744-9095-DCDAA6AFC75F}"/>
              </a:ext>
            </a:extLst>
          </p:cNvPr>
          <p:cNvSpPr/>
          <p:nvPr/>
        </p:nvSpPr>
        <p:spPr>
          <a:xfrm>
            <a:off x="6248081" y="7469144"/>
            <a:ext cx="1093471" cy="60364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3" name="Rectangle : coins arrondis 142">
            <a:extLst>
              <a:ext uri="{FF2B5EF4-FFF2-40B4-BE49-F238E27FC236}">
                <a16:creationId xmlns:a16="http://schemas.microsoft.com/office/drawing/2014/main" id="{3DF21424-ECB8-7045-B16A-378AAEDFE407}"/>
              </a:ext>
            </a:extLst>
          </p:cNvPr>
          <p:cNvSpPr/>
          <p:nvPr/>
        </p:nvSpPr>
        <p:spPr>
          <a:xfrm>
            <a:off x="6226401" y="8234200"/>
            <a:ext cx="1093471" cy="62411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4" name="Rectangle : coins arrondis 143">
            <a:extLst>
              <a:ext uri="{FF2B5EF4-FFF2-40B4-BE49-F238E27FC236}">
                <a16:creationId xmlns:a16="http://schemas.microsoft.com/office/drawing/2014/main" id="{3922E77A-79D0-864E-B864-6804B12B5F32}"/>
              </a:ext>
            </a:extLst>
          </p:cNvPr>
          <p:cNvSpPr/>
          <p:nvPr/>
        </p:nvSpPr>
        <p:spPr>
          <a:xfrm>
            <a:off x="6240855" y="8999022"/>
            <a:ext cx="1093471" cy="6927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5" name="Rectangle : coins arrondis 144">
            <a:extLst>
              <a:ext uri="{FF2B5EF4-FFF2-40B4-BE49-F238E27FC236}">
                <a16:creationId xmlns:a16="http://schemas.microsoft.com/office/drawing/2014/main" id="{2A449EA2-5EE7-2F49-AED3-807476873ECA}"/>
              </a:ext>
            </a:extLst>
          </p:cNvPr>
          <p:cNvSpPr/>
          <p:nvPr/>
        </p:nvSpPr>
        <p:spPr>
          <a:xfrm>
            <a:off x="6239232" y="9820102"/>
            <a:ext cx="1093471" cy="68163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4FB93BEF-5730-084E-AB40-A4CB5484A49E}"/>
              </a:ext>
            </a:extLst>
          </p:cNvPr>
          <p:cNvSpPr/>
          <p:nvPr/>
        </p:nvSpPr>
        <p:spPr>
          <a:xfrm>
            <a:off x="6437178" y="5722701"/>
            <a:ext cx="621738" cy="5232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bg2">
                    <a:lumMod val="10000"/>
                  </a:schemeClr>
                </a:solidFill>
              </a:ln>
            </a:endParaRPr>
          </a:p>
        </p:txBody>
      </p:sp>
      <p:sp>
        <p:nvSpPr>
          <p:cNvPr id="147" name="ZoneTexte 146">
            <a:extLst>
              <a:ext uri="{FF2B5EF4-FFF2-40B4-BE49-F238E27FC236}">
                <a16:creationId xmlns:a16="http://schemas.microsoft.com/office/drawing/2014/main" id="{328B2931-8B0B-E542-84C5-2AF031150F32}"/>
              </a:ext>
            </a:extLst>
          </p:cNvPr>
          <p:cNvSpPr txBox="1"/>
          <p:nvPr/>
        </p:nvSpPr>
        <p:spPr>
          <a:xfrm>
            <a:off x="6454102" y="5725905"/>
            <a:ext cx="6217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 w="1905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10</a:t>
            </a:r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5F299AE3-E327-A64F-9003-ADDEB1A3B4E2}"/>
              </a:ext>
            </a:extLst>
          </p:cNvPr>
          <p:cNvSpPr/>
          <p:nvPr/>
        </p:nvSpPr>
        <p:spPr>
          <a:xfrm>
            <a:off x="6454102" y="375094"/>
            <a:ext cx="621738" cy="5232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9" name="ZoneTexte 148">
            <a:extLst>
              <a:ext uri="{FF2B5EF4-FFF2-40B4-BE49-F238E27FC236}">
                <a16:creationId xmlns:a16="http://schemas.microsoft.com/office/drawing/2014/main" id="{FE67CD45-8BBC-4B42-9A9E-F43F855024FF}"/>
              </a:ext>
            </a:extLst>
          </p:cNvPr>
          <p:cNvSpPr txBox="1"/>
          <p:nvPr/>
        </p:nvSpPr>
        <p:spPr>
          <a:xfrm>
            <a:off x="6454102" y="375094"/>
            <a:ext cx="6217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 w="1905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9</a:t>
            </a:r>
          </a:p>
        </p:txBody>
      </p:sp>
      <p:sp>
        <p:nvSpPr>
          <p:cNvPr id="150" name="Larme 149">
            <a:extLst>
              <a:ext uri="{FF2B5EF4-FFF2-40B4-BE49-F238E27FC236}">
                <a16:creationId xmlns:a16="http://schemas.microsoft.com/office/drawing/2014/main" id="{463EE1A6-ADA4-A94E-933D-61743CD1EE19}"/>
              </a:ext>
            </a:extLst>
          </p:cNvPr>
          <p:cNvSpPr/>
          <p:nvPr/>
        </p:nvSpPr>
        <p:spPr>
          <a:xfrm>
            <a:off x="260892" y="1463812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1" name="ZoneTexte 150">
            <a:extLst>
              <a:ext uri="{FF2B5EF4-FFF2-40B4-BE49-F238E27FC236}">
                <a16:creationId xmlns:a16="http://schemas.microsoft.com/office/drawing/2014/main" id="{F0B46E65-73F7-9949-910A-AF7930028D72}"/>
              </a:ext>
            </a:extLst>
          </p:cNvPr>
          <p:cNvSpPr txBox="1"/>
          <p:nvPr/>
        </p:nvSpPr>
        <p:spPr>
          <a:xfrm>
            <a:off x="246574" y="1463812"/>
            <a:ext cx="466758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9.1</a:t>
            </a:r>
          </a:p>
        </p:txBody>
      </p:sp>
      <p:sp>
        <p:nvSpPr>
          <p:cNvPr id="152" name="Larme 151">
            <a:extLst>
              <a:ext uri="{FF2B5EF4-FFF2-40B4-BE49-F238E27FC236}">
                <a16:creationId xmlns:a16="http://schemas.microsoft.com/office/drawing/2014/main" id="{020CB115-35B5-4E41-B0B1-A08707A78A4D}"/>
              </a:ext>
            </a:extLst>
          </p:cNvPr>
          <p:cNvSpPr/>
          <p:nvPr/>
        </p:nvSpPr>
        <p:spPr>
          <a:xfrm>
            <a:off x="259150" y="2190176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3" name="ZoneTexte 152">
            <a:extLst>
              <a:ext uri="{FF2B5EF4-FFF2-40B4-BE49-F238E27FC236}">
                <a16:creationId xmlns:a16="http://schemas.microsoft.com/office/drawing/2014/main" id="{DA224203-F957-2648-A4FE-4F1466D7E7A2}"/>
              </a:ext>
            </a:extLst>
          </p:cNvPr>
          <p:cNvSpPr txBox="1"/>
          <p:nvPr/>
        </p:nvSpPr>
        <p:spPr>
          <a:xfrm>
            <a:off x="242815" y="2210599"/>
            <a:ext cx="50904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9.2</a:t>
            </a:r>
          </a:p>
        </p:txBody>
      </p:sp>
      <p:sp>
        <p:nvSpPr>
          <p:cNvPr id="154" name="Larme 153">
            <a:extLst>
              <a:ext uri="{FF2B5EF4-FFF2-40B4-BE49-F238E27FC236}">
                <a16:creationId xmlns:a16="http://schemas.microsoft.com/office/drawing/2014/main" id="{34346178-562F-314C-BAB9-FF81ABFFB537}"/>
              </a:ext>
            </a:extLst>
          </p:cNvPr>
          <p:cNvSpPr/>
          <p:nvPr/>
        </p:nvSpPr>
        <p:spPr>
          <a:xfrm>
            <a:off x="233792" y="2955655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5" name="ZoneTexte 154">
            <a:extLst>
              <a:ext uri="{FF2B5EF4-FFF2-40B4-BE49-F238E27FC236}">
                <a16:creationId xmlns:a16="http://schemas.microsoft.com/office/drawing/2014/main" id="{CAFF9F9F-DB90-E540-B81F-B237240690E9}"/>
              </a:ext>
            </a:extLst>
          </p:cNvPr>
          <p:cNvSpPr txBox="1"/>
          <p:nvPr/>
        </p:nvSpPr>
        <p:spPr>
          <a:xfrm>
            <a:off x="210187" y="2955655"/>
            <a:ext cx="515099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9.3</a:t>
            </a:r>
          </a:p>
        </p:txBody>
      </p:sp>
      <p:sp>
        <p:nvSpPr>
          <p:cNvPr id="156" name="Larme 155">
            <a:extLst>
              <a:ext uri="{FF2B5EF4-FFF2-40B4-BE49-F238E27FC236}">
                <a16:creationId xmlns:a16="http://schemas.microsoft.com/office/drawing/2014/main" id="{4DF6A603-EC4F-1640-ADAE-E5051DD7FEFE}"/>
              </a:ext>
            </a:extLst>
          </p:cNvPr>
          <p:cNvSpPr/>
          <p:nvPr/>
        </p:nvSpPr>
        <p:spPr>
          <a:xfrm>
            <a:off x="248979" y="3741088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7" name="ZoneTexte 186">
            <a:extLst>
              <a:ext uri="{FF2B5EF4-FFF2-40B4-BE49-F238E27FC236}">
                <a16:creationId xmlns:a16="http://schemas.microsoft.com/office/drawing/2014/main" id="{F5DC59CC-E726-544C-AFF4-84D4270EBC5C}"/>
              </a:ext>
            </a:extLst>
          </p:cNvPr>
          <p:cNvSpPr txBox="1"/>
          <p:nvPr/>
        </p:nvSpPr>
        <p:spPr>
          <a:xfrm>
            <a:off x="216301" y="3751536"/>
            <a:ext cx="557468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9.4</a:t>
            </a:r>
          </a:p>
        </p:txBody>
      </p:sp>
      <p:sp>
        <p:nvSpPr>
          <p:cNvPr id="188" name="Larme 187">
            <a:extLst>
              <a:ext uri="{FF2B5EF4-FFF2-40B4-BE49-F238E27FC236}">
                <a16:creationId xmlns:a16="http://schemas.microsoft.com/office/drawing/2014/main" id="{32714449-2DFD-E44A-8E73-7B90E1C5D389}"/>
              </a:ext>
            </a:extLst>
          </p:cNvPr>
          <p:cNvSpPr/>
          <p:nvPr/>
        </p:nvSpPr>
        <p:spPr>
          <a:xfrm>
            <a:off x="248979" y="4528197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9" name="ZoneTexte 188">
            <a:extLst>
              <a:ext uri="{FF2B5EF4-FFF2-40B4-BE49-F238E27FC236}">
                <a16:creationId xmlns:a16="http://schemas.microsoft.com/office/drawing/2014/main" id="{2E611C7F-8BD0-3647-A0E5-DCB931A870D4}"/>
              </a:ext>
            </a:extLst>
          </p:cNvPr>
          <p:cNvSpPr txBox="1"/>
          <p:nvPr/>
        </p:nvSpPr>
        <p:spPr>
          <a:xfrm>
            <a:off x="223354" y="4541639"/>
            <a:ext cx="515098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9.5</a:t>
            </a:r>
          </a:p>
        </p:txBody>
      </p:sp>
      <p:sp>
        <p:nvSpPr>
          <p:cNvPr id="190" name="Larme 189">
            <a:extLst>
              <a:ext uri="{FF2B5EF4-FFF2-40B4-BE49-F238E27FC236}">
                <a16:creationId xmlns:a16="http://schemas.microsoft.com/office/drawing/2014/main" id="{156645D3-7A65-DC44-B231-A348F97B481D}"/>
              </a:ext>
            </a:extLst>
          </p:cNvPr>
          <p:cNvSpPr/>
          <p:nvPr/>
        </p:nvSpPr>
        <p:spPr>
          <a:xfrm>
            <a:off x="279825" y="6875610"/>
            <a:ext cx="478394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1" name="ZoneTexte 190">
            <a:extLst>
              <a:ext uri="{FF2B5EF4-FFF2-40B4-BE49-F238E27FC236}">
                <a16:creationId xmlns:a16="http://schemas.microsoft.com/office/drawing/2014/main" id="{D42F96EA-279D-F54E-9FE4-BE4A63B673E1}"/>
              </a:ext>
            </a:extLst>
          </p:cNvPr>
          <p:cNvSpPr txBox="1"/>
          <p:nvPr/>
        </p:nvSpPr>
        <p:spPr>
          <a:xfrm>
            <a:off x="233792" y="6888148"/>
            <a:ext cx="56084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10.1</a:t>
            </a:r>
          </a:p>
        </p:txBody>
      </p:sp>
      <p:sp>
        <p:nvSpPr>
          <p:cNvPr id="192" name="Larme 191">
            <a:extLst>
              <a:ext uri="{FF2B5EF4-FFF2-40B4-BE49-F238E27FC236}">
                <a16:creationId xmlns:a16="http://schemas.microsoft.com/office/drawing/2014/main" id="{2264C933-E508-F542-80F5-16F2357F278A}"/>
              </a:ext>
            </a:extLst>
          </p:cNvPr>
          <p:cNvSpPr/>
          <p:nvPr/>
        </p:nvSpPr>
        <p:spPr>
          <a:xfrm>
            <a:off x="258413" y="7593487"/>
            <a:ext cx="493448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3" name="ZoneTexte 192">
            <a:extLst>
              <a:ext uri="{FF2B5EF4-FFF2-40B4-BE49-F238E27FC236}">
                <a16:creationId xmlns:a16="http://schemas.microsoft.com/office/drawing/2014/main" id="{6CA8597A-DDF8-1349-8186-DA38D47D27F0}"/>
              </a:ext>
            </a:extLst>
          </p:cNvPr>
          <p:cNvSpPr txBox="1"/>
          <p:nvPr/>
        </p:nvSpPr>
        <p:spPr>
          <a:xfrm>
            <a:off x="218123" y="7607946"/>
            <a:ext cx="614130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10.2</a:t>
            </a:r>
          </a:p>
        </p:txBody>
      </p:sp>
      <p:sp>
        <p:nvSpPr>
          <p:cNvPr id="194" name="Larme 193">
            <a:extLst>
              <a:ext uri="{FF2B5EF4-FFF2-40B4-BE49-F238E27FC236}">
                <a16:creationId xmlns:a16="http://schemas.microsoft.com/office/drawing/2014/main" id="{51E77AB4-D7D5-9641-9C86-B55B62C182E2}"/>
              </a:ext>
            </a:extLst>
          </p:cNvPr>
          <p:cNvSpPr/>
          <p:nvPr/>
        </p:nvSpPr>
        <p:spPr>
          <a:xfrm>
            <a:off x="263200" y="8346442"/>
            <a:ext cx="502789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5" name="ZoneTexte 194">
            <a:extLst>
              <a:ext uri="{FF2B5EF4-FFF2-40B4-BE49-F238E27FC236}">
                <a16:creationId xmlns:a16="http://schemas.microsoft.com/office/drawing/2014/main" id="{51EAA5E0-E54C-9D42-BC10-86641AF59444}"/>
              </a:ext>
            </a:extLst>
          </p:cNvPr>
          <p:cNvSpPr txBox="1"/>
          <p:nvPr/>
        </p:nvSpPr>
        <p:spPr>
          <a:xfrm>
            <a:off x="223353" y="8360300"/>
            <a:ext cx="608899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10.3</a:t>
            </a:r>
          </a:p>
        </p:txBody>
      </p:sp>
      <p:sp>
        <p:nvSpPr>
          <p:cNvPr id="196" name="Larme 195">
            <a:extLst>
              <a:ext uri="{FF2B5EF4-FFF2-40B4-BE49-F238E27FC236}">
                <a16:creationId xmlns:a16="http://schemas.microsoft.com/office/drawing/2014/main" id="{2F4BD54D-B525-7940-9F5F-BE88C6793F50}"/>
              </a:ext>
            </a:extLst>
          </p:cNvPr>
          <p:cNvSpPr/>
          <p:nvPr/>
        </p:nvSpPr>
        <p:spPr>
          <a:xfrm>
            <a:off x="266695" y="9155162"/>
            <a:ext cx="507074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EEAFDE6D-7AF5-9B4D-AA01-E5E7D05F44B6}"/>
              </a:ext>
            </a:extLst>
          </p:cNvPr>
          <p:cNvSpPr txBox="1"/>
          <p:nvPr/>
        </p:nvSpPr>
        <p:spPr>
          <a:xfrm>
            <a:off x="246574" y="9172120"/>
            <a:ext cx="63607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10.4</a:t>
            </a:r>
          </a:p>
        </p:txBody>
      </p:sp>
      <p:sp>
        <p:nvSpPr>
          <p:cNvPr id="198" name="Larme 197">
            <a:extLst>
              <a:ext uri="{FF2B5EF4-FFF2-40B4-BE49-F238E27FC236}">
                <a16:creationId xmlns:a16="http://schemas.microsoft.com/office/drawing/2014/main" id="{D343A824-17AE-0540-BB26-45567CA0A842}"/>
              </a:ext>
            </a:extLst>
          </p:cNvPr>
          <p:cNvSpPr/>
          <p:nvPr/>
        </p:nvSpPr>
        <p:spPr>
          <a:xfrm>
            <a:off x="265035" y="9951854"/>
            <a:ext cx="500954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id="{7D4AA893-BEBB-1B48-BE3F-CD0F7759F007}"/>
              </a:ext>
            </a:extLst>
          </p:cNvPr>
          <p:cNvSpPr txBox="1"/>
          <p:nvPr/>
        </p:nvSpPr>
        <p:spPr>
          <a:xfrm>
            <a:off x="238386" y="9958997"/>
            <a:ext cx="644264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10.5</a:t>
            </a:r>
          </a:p>
        </p:txBody>
      </p:sp>
    </p:spTree>
    <p:extLst>
      <p:ext uri="{BB962C8B-B14F-4D97-AF65-F5344CB8AC3E}">
        <p14:creationId xmlns:p14="http://schemas.microsoft.com/office/powerpoint/2010/main" val="363683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 : coins arrondis 84">
            <a:extLst>
              <a:ext uri="{FF2B5EF4-FFF2-40B4-BE49-F238E27FC236}">
                <a16:creationId xmlns:a16="http://schemas.microsoft.com/office/drawing/2014/main" id="{3E38C10B-1296-5942-9934-9790C06C1068}"/>
              </a:ext>
            </a:extLst>
          </p:cNvPr>
          <p:cNvSpPr/>
          <p:nvPr/>
        </p:nvSpPr>
        <p:spPr>
          <a:xfrm>
            <a:off x="53657" y="42385"/>
            <a:ext cx="7452360" cy="5119641"/>
          </a:xfrm>
          <a:prstGeom prst="roundRect">
            <a:avLst>
              <a:gd name="adj" fmla="val 133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6" name="Rectangle : coins arrondis 85">
            <a:extLst>
              <a:ext uri="{FF2B5EF4-FFF2-40B4-BE49-F238E27FC236}">
                <a16:creationId xmlns:a16="http://schemas.microsoft.com/office/drawing/2014/main" id="{88E4A5CE-EB2D-9F49-A753-637F366244FD}"/>
              </a:ext>
            </a:extLst>
          </p:cNvPr>
          <p:cNvSpPr/>
          <p:nvPr/>
        </p:nvSpPr>
        <p:spPr>
          <a:xfrm>
            <a:off x="53657" y="5464070"/>
            <a:ext cx="7452360" cy="5166308"/>
          </a:xfrm>
          <a:prstGeom prst="roundRect">
            <a:avLst>
              <a:gd name="adj" fmla="val 133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7" name="Rectangle : coins arrondis 106">
            <a:extLst>
              <a:ext uri="{FF2B5EF4-FFF2-40B4-BE49-F238E27FC236}">
                <a16:creationId xmlns:a16="http://schemas.microsoft.com/office/drawing/2014/main" id="{DA548C2B-911E-884C-9897-C739EE752653}"/>
              </a:ext>
            </a:extLst>
          </p:cNvPr>
          <p:cNvSpPr/>
          <p:nvPr/>
        </p:nvSpPr>
        <p:spPr>
          <a:xfrm>
            <a:off x="195086" y="1374558"/>
            <a:ext cx="5965826" cy="55291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92F3284C-FE9D-AD4C-940B-D5D9E27A847C}"/>
              </a:ext>
            </a:extLst>
          </p:cNvPr>
          <p:cNvSpPr txBox="1"/>
          <p:nvPr/>
        </p:nvSpPr>
        <p:spPr>
          <a:xfrm>
            <a:off x="764215" y="1370658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Céline range ses 80 CD dans des boites pouvant en contenir 14.</a:t>
            </a:r>
          </a:p>
          <a:p>
            <a:r>
              <a:rPr lang="fr-FR" sz="1050" dirty="0">
                <a:latin typeface="Short Stack" panose="02010500040000000007" pitchFamily="2" charset="77"/>
              </a:rPr>
              <a:t>Combien de boites remplit-elle et combien reste-t-il de CD non rangés ?</a:t>
            </a:r>
          </a:p>
        </p:txBody>
      </p:sp>
      <p:sp>
        <p:nvSpPr>
          <p:cNvPr id="111" name="Rectangle : coins arrondis 110">
            <a:extLst>
              <a:ext uri="{FF2B5EF4-FFF2-40B4-BE49-F238E27FC236}">
                <a16:creationId xmlns:a16="http://schemas.microsoft.com/office/drawing/2014/main" id="{B2A45515-0828-A043-B371-60345CBFF6BE}"/>
              </a:ext>
            </a:extLst>
          </p:cNvPr>
          <p:cNvSpPr/>
          <p:nvPr/>
        </p:nvSpPr>
        <p:spPr>
          <a:xfrm>
            <a:off x="191707" y="2099666"/>
            <a:ext cx="5965826" cy="6071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AEB6D852-84CE-9048-8D44-1FD5989A78F4}"/>
              </a:ext>
            </a:extLst>
          </p:cNvPr>
          <p:cNvSpPr txBox="1"/>
          <p:nvPr/>
        </p:nvSpPr>
        <p:spPr>
          <a:xfrm>
            <a:off x="789674" y="2112648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M. Guy Tard dispose de 8 bidons de 5 litres d’huile pour faire la vidange de sa voiture. Combien de vidanges </a:t>
            </a:r>
            <a:r>
              <a:rPr lang="fr-FR" sz="1050" dirty="0" err="1">
                <a:latin typeface="Short Stack" panose="02010500040000000007" pitchFamily="2" charset="77"/>
              </a:rPr>
              <a:t>pourra-t-il</a:t>
            </a:r>
            <a:r>
              <a:rPr lang="fr-FR" sz="1050" dirty="0">
                <a:latin typeface="Short Stack" panose="02010500040000000007" pitchFamily="2" charset="77"/>
              </a:rPr>
              <a:t> faire sachant qu’il doit utiliser 4 litres d’huile par vidange ?</a:t>
            </a:r>
          </a:p>
        </p:txBody>
      </p:sp>
      <p:sp>
        <p:nvSpPr>
          <p:cNvPr id="115" name="Rectangle : coins arrondis 114">
            <a:extLst>
              <a:ext uri="{FF2B5EF4-FFF2-40B4-BE49-F238E27FC236}">
                <a16:creationId xmlns:a16="http://schemas.microsoft.com/office/drawing/2014/main" id="{A0C5689F-4BE9-A346-94A7-0B8CE73E249C}"/>
              </a:ext>
            </a:extLst>
          </p:cNvPr>
          <p:cNvSpPr/>
          <p:nvPr/>
        </p:nvSpPr>
        <p:spPr>
          <a:xfrm>
            <a:off x="191707" y="2901090"/>
            <a:ext cx="5965826" cy="53431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8" name="ZoneTexte 117">
            <a:extLst>
              <a:ext uri="{FF2B5EF4-FFF2-40B4-BE49-F238E27FC236}">
                <a16:creationId xmlns:a16="http://schemas.microsoft.com/office/drawing/2014/main" id="{06D29278-7431-6242-9294-C30083E8876F}"/>
              </a:ext>
            </a:extLst>
          </p:cNvPr>
          <p:cNvSpPr txBox="1"/>
          <p:nvPr/>
        </p:nvSpPr>
        <p:spPr>
          <a:xfrm>
            <a:off x="779649" y="2957096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8 paires de ski coûtent 1200 €.</a:t>
            </a:r>
          </a:p>
          <a:p>
            <a:r>
              <a:rPr lang="fr-FR" sz="1050" dirty="0">
                <a:latin typeface="Short Stack" panose="02010500040000000007" pitchFamily="2" charset="77"/>
              </a:rPr>
              <a:t>Combien coûte une paire de ski ?</a:t>
            </a:r>
          </a:p>
        </p:txBody>
      </p:sp>
      <p:sp>
        <p:nvSpPr>
          <p:cNvPr id="119" name="Rectangle : coins arrondis 118">
            <a:extLst>
              <a:ext uri="{FF2B5EF4-FFF2-40B4-BE49-F238E27FC236}">
                <a16:creationId xmlns:a16="http://schemas.microsoft.com/office/drawing/2014/main" id="{1DFAF990-8001-B64F-9339-3B8AD7D40774}"/>
              </a:ext>
            </a:extLst>
          </p:cNvPr>
          <p:cNvSpPr/>
          <p:nvPr/>
        </p:nvSpPr>
        <p:spPr>
          <a:xfrm>
            <a:off x="191707" y="3635922"/>
            <a:ext cx="5965826" cy="61582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D465182F-0F78-E741-B87F-0C528EFD6606}"/>
              </a:ext>
            </a:extLst>
          </p:cNvPr>
          <p:cNvSpPr txBox="1"/>
          <p:nvPr/>
        </p:nvSpPr>
        <p:spPr>
          <a:xfrm>
            <a:off x="773769" y="3655760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4 classes de 26, 28, 24 et 29 élèves partent en sortie scolaire.</a:t>
            </a:r>
          </a:p>
          <a:p>
            <a:r>
              <a:rPr lang="fr-FR" sz="1050" dirty="0">
                <a:latin typeface="Short Stack" panose="02010500040000000007" pitchFamily="2" charset="77"/>
              </a:rPr>
              <a:t>Dans un car il y a 40 places. Combien de cars faut-il ? Combien y </a:t>
            </a:r>
            <a:r>
              <a:rPr lang="fr-FR" sz="1050" dirty="0" err="1">
                <a:latin typeface="Short Stack" panose="02010500040000000007" pitchFamily="2" charset="77"/>
              </a:rPr>
              <a:t>aura-t-il</a:t>
            </a:r>
            <a:r>
              <a:rPr lang="fr-FR" sz="1050" dirty="0">
                <a:latin typeface="Short Stack" panose="02010500040000000007" pitchFamily="2" charset="77"/>
              </a:rPr>
              <a:t> d’élèves dans le dernier car ?</a:t>
            </a:r>
          </a:p>
        </p:txBody>
      </p:sp>
      <p:sp>
        <p:nvSpPr>
          <p:cNvPr id="123" name="Rectangle : coins arrondis 122">
            <a:extLst>
              <a:ext uri="{FF2B5EF4-FFF2-40B4-BE49-F238E27FC236}">
                <a16:creationId xmlns:a16="http://schemas.microsoft.com/office/drawing/2014/main" id="{95346D32-374B-9C4C-8BF7-6BFD8FE8D1F3}"/>
              </a:ext>
            </a:extLst>
          </p:cNvPr>
          <p:cNvSpPr/>
          <p:nvPr/>
        </p:nvSpPr>
        <p:spPr>
          <a:xfrm>
            <a:off x="191707" y="4436791"/>
            <a:ext cx="5965826" cy="5733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6" name="ZoneTexte 125">
            <a:extLst>
              <a:ext uri="{FF2B5EF4-FFF2-40B4-BE49-F238E27FC236}">
                <a16:creationId xmlns:a16="http://schemas.microsoft.com/office/drawing/2014/main" id="{1BAE63A3-B6D5-EF46-A138-6DAEBB040D10}"/>
              </a:ext>
            </a:extLst>
          </p:cNvPr>
          <p:cNvSpPr txBox="1"/>
          <p:nvPr/>
        </p:nvSpPr>
        <p:spPr>
          <a:xfrm>
            <a:off x="811119" y="4446876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Un pépiniériste a acheté 230 arbustes. S’il en achetait 20 de plus il pourrait faire des rangées de 25 rangées. Combien y aurait-il d’arbres par rangée ?</a:t>
            </a:r>
          </a:p>
        </p:txBody>
      </p:sp>
      <p:sp>
        <p:nvSpPr>
          <p:cNvPr id="157" name="Rectangle : coins arrondis 156">
            <a:extLst>
              <a:ext uri="{FF2B5EF4-FFF2-40B4-BE49-F238E27FC236}">
                <a16:creationId xmlns:a16="http://schemas.microsoft.com/office/drawing/2014/main" id="{10C29950-3217-7D46-A17E-E01FA7118198}"/>
              </a:ext>
            </a:extLst>
          </p:cNvPr>
          <p:cNvSpPr/>
          <p:nvPr/>
        </p:nvSpPr>
        <p:spPr>
          <a:xfrm>
            <a:off x="195086" y="6776662"/>
            <a:ext cx="5965826" cy="57914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2" name="ZoneTexte 161">
            <a:extLst>
              <a:ext uri="{FF2B5EF4-FFF2-40B4-BE49-F238E27FC236}">
                <a16:creationId xmlns:a16="http://schemas.microsoft.com/office/drawing/2014/main" id="{A2153562-F2D3-1D41-B49F-02FCAAD113DC}"/>
              </a:ext>
            </a:extLst>
          </p:cNvPr>
          <p:cNvSpPr txBox="1"/>
          <p:nvPr/>
        </p:nvSpPr>
        <p:spPr>
          <a:xfrm>
            <a:off x="811119" y="6761332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Laurent visite un phare. IL reste 49 marches à monter sur les 258 qui permettent d’arriver en haut. </a:t>
            </a:r>
          </a:p>
          <a:p>
            <a:r>
              <a:rPr lang="fr-FR" sz="1050" dirty="0">
                <a:latin typeface="Short Stack" panose="02010500040000000007" pitchFamily="2" charset="77"/>
              </a:rPr>
              <a:t>Combien de marches </a:t>
            </a:r>
            <a:r>
              <a:rPr lang="fr-FR" sz="1050" dirty="0" err="1">
                <a:latin typeface="Short Stack" panose="02010500040000000007" pitchFamily="2" charset="77"/>
              </a:rPr>
              <a:t>a-t-il</a:t>
            </a:r>
            <a:r>
              <a:rPr lang="fr-FR" sz="1050" dirty="0">
                <a:latin typeface="Short Stack" panose="02010500040000000007" pitchFamily="2" charset="77"/>
              </a:rPr>
              <a:t> déjà gravi ?</a:t>
            </a:r>
          </a:p>
        </p:txBody>
      </p:sp>
      <p:sp>
        <p:nvSpPr>
          <p:cNvPr id="163" name="Rectangle : coins arrondis 162">
            <a:extLst>
              <a:ext uri="{FF2B5EF4-FFF2-40B4-BE49-F238E27FC236}">
                <a16:creationId xmlns:a16="http://schemas.microsoft.com/office/drawing/2014/main" id="{7E4FC113-BF08-5343-90C1-15342591BDB6}"/>
              </a:ext>
            </a:extLst>
          </p:cNvPr>
          <p:cNvSpPr/>
          <p:nvPr/>
        </p:nvSpPr>
        <p:spPr>
          <a:xfrm>
            <a:off x="188328" y="7477102"/>
            <a:ext cx="5965826" cy="61582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8" name="ZoneTexte 167">
            <a:extLst>
              <a:ext uri="{FF2B5EF4-FFF2-40B4-BE49-F238E27FC236}">
                <a16:creationId xmlns:a16="http://schemas.microsoft.com/office/drawing/2014/main" id="{1B1A93F3-8AE1-0E47-8171-D49FE7EE9DA8}"/>
              </a:ext>
            </a:extLst>
          </p:cNvPr>
          <p:cNvSpPr txBox="1"/>
          <p:nvPr/>
        </p:nvSpPr>
        <p:spPr>
          <a:xfrm>
            <a:off x="789674" y="7495685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Dans une salle de théâtre, 316 places sont occupées. Il manque 28 spectateurs pour qu’elle soit remplie. </a:t>
            </a:r>
          </a:p>
          <a:p>
            <a:r>
              <a:rPr lang="fr-FR" sz="1050" dirty="0">
                <a:latin typeface="Short Stack" panose="02010500040000000007" pitchFamily="2" charset="77"/>
              </a:rPr>
              <a:t>Combien y </a:t>
            </a:r>
            <a:r>
              <a:rPr lang="fr-FR" sz="1050" dirty="0" err="1">
                <a:latin typeface="Short Stack" panose="02010500040000000007" pitchFamily="2" charset="77"/>
              </a:rPr>
              <a:t>a-t-il</a:t>
            </a:r>
            <a:r>
              <a:rPr lang="fr-FR" sz="1050" dirty="0">
                <a:latin typeface="Short Stack" panose="02010500040000000007" pitchFamily="2" charset="77"/>
              </a:rPr>
              <a:t> de sièges dans la salle ?</a:t>
            </a:r>
          </a:p>
        </p:txBody>
      </p:sp>
      <p:sp>
        <p:nvSpPr>
          <p:cNvPr id="169" name="Rectangle : coins arrondis 168">
            <a:extLst>
              <a:ext uri="{FF2B5EF4-FFF2-40B4-BE49-F238E27FC236}">
                <a16:creationId xmlns:a16="http://schemas.microsoft.com/office/drawing/2014/main" id="{3B4624EE-9997-B148-BCF7-BA3BC3E14E93}"/>
              </a:ext>
            </a:extLst>
          </p:cNvPr>
          <p:cNvSpPr/>
          <p:nvPr/>
        </p:nvSpPr>
        <p:spPr>
          <a:xfrm>
            <a:off x="188328" y="8237334"/>
            <a:ext cx="5965826" cy="64313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4" name="ZoneTexte 173">
            <a:extLst>
              <a:ext uri="{FF2B5EF4-FFF2-40B4-BE49-F238E27FC236}">
                <a16:creationId xmlns:a16="http://schemas.microsoft.com/office/drawing/2014/main" id="{238503AC-3492-894A-9C03-99A4F9EDB130}"/>
              </a:ext>
            </a:extLst>
          </p:cNvPr>
          <p:cNvSpPr txBox="1"/>
          <p:nvPr/>
        </p:nvSpPr>
        <p:spPr>
          <a:xfrm>
            <a:off x="796432" y="8266323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Mme Lamy part faire ses courses avec, dans son porte-monnaie, 5 billets de 20 €. Elle achète pour 38€ de tissu. </a:t>
            </a:r>
          </a:p>
          <a:p>
            <a:r>
              <a:rPr lang="fr-FR" sz="1050" dirty="0">
                <a:latin typeface="Short Stack" panose="02010500040000000007" pitchFamily="2" charset="77"/>
              </a:rPr>
              <a:t>Combien d’argent lui reste-t-il ?</a:t>
            </a:r>
          </a:p>
        </p:txBody>
      </p:sp>
      <p:sp>
        <p:nvSpPr>
          <p:cNvPr id="175" name="Rectangle : coins arrondis 174">
            <a:extLst>
              <a:ext uri="{FF2B5EF4-FFF2-40B4-BE49-F238E27FC236}">
                <a16:creationId xmlns:a16="http://schemas.microsoft.com/office/drawing/2014/main" id="{92626232-8605-214F-86C8-87C8425ECDB1}"/>
              </a:ext>
            </a:extLst>
          </p:cNvPr>
          <p:cNvSpPr/>
          <p:nvPr/>
        </p:nvSpPr>
        <p:spPr>
          <a:xfrm>
            <a:off x="188328" y="9019153"/>
            <a:ext cx="5965826" cy="67259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€</a:t>
            </a:r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5B9AC7D3-F694-F342-842A-E69A728FDD16}"/>
              </a:ext>
            </a:extLst>
          </p:cNvPr>
          <p:cNvSpPr txBox="1"/>
          <p:nvPr/>
        </p:nvSpPr>
        <p:spPr>
          <a:xfrm>
            <a:off x="832251" y="9133648"/>
            <a:ext cx="52876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Un club de tennis commande 30 raquettes de tennis à 28€ l’une. </a:t>
            </a:r>
          </a:p>
          <a:p>
            <a:r>
              <a:rPr lang="fr-FR" sz="1050" dirty="0">
                <a:latin typeface="Short Stack" panose="02010500040000000007" pitchFamily="2" charset="77"/>
              </a:rPr>
              <a:t>A combien s’élève la dépense ?</a:t>
            </a:r>
          </a:p>
        </p:txBody>
      </p:sp>
      <p:sp>
        <p:nvSpPr>
          <p:cNvPr id="181" name="Rectangle : coins arrondis 180">
            <a:extLst>
              <a:ext uri="{FF2B5EF4-FFF2-40B4-BE49-F238E27FC236}">
                <a16:creationId xmlns:a16="http://schemas.microsoft.com/office/drawing/2014/main" id="{F5747192-C190-EB48-9331-F3D182B2B02D}"/>
              </a:ext>
            </a:extLst>
          </p:cNvPr>
          <p:cNvSpPr/>
          <p:nvPr/>
        </p:nvSpPr>
        <p:spPr>
          <a:xfrm>
            <a:off x="191707" y="9834099"/>
            <a:ext cx="5965826" cy="66763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36169D8D-ED17-2B49-8F50-C179761665FA}"/>
              </a:ext>
            </a:extLst>
          </p:cNvPr>
          <p:cNvSpPr txBox="1"/>
          <p:nvPr/>
        </p:nvSpPr>
        <p:spPr>
          <a:xfrm>
            <a:off x="796432" y="9872377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Avec 35 fèves en plus, Arnaud, qui en possède déjà 140, en aurait autant que Marie. </a:t>
            </a:r>
          </a:p>
          <a:p>
            <a:r>
              <a:rPr lang="fr-FR" sz="1050" dirty="0">
                <a:latin typeface="Short Stack" panose="02010500040000000007" pitchFamily="2" charset="77"/>
              </a:rPr>
              <a:t>Combien de fèves possède Marie ?</a:t>
            </a:r>
          </a:p>
        </p:txBody>
      </p:sp>
      <p:pic>
        <p:nvPicPr>
          <p:cNvPr id="83" name="Picture 4" descr="RÃ©sultat de recherche d'images pour &quot;calcul&quot;">
            <a:extLst>
              <a:ext uri="{FF2B5EF4-FFF2-40B4-BE49-F238E27FC236}">
                <a16:creationId xmlns:a16="http://schemas.microsoft.com/office/drawing/2014/main" id="{783EAF6B-9AFE-AC42-9A1F-2198E066C7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6"/>
          <a:stretch/>
        </p:blipFill>
        <p:spPr bwMode="auto">
          <a:xfrm rot="20945826">
            <a:off x="264550" y="132851"/>
            <a:ext cx="635969" cy="72541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ZoneTexte 87">
            <a:extLst>
              <a:ext uri="{FF2B5EF4-FFF2-40B4-BE49-F238E27FC236}">
                <a16:creationId xmlns:a16="http://schemas.microsoft.com/office/drawing/2014/main" id="{8D4C725E-A764-E14A-B941-EC44AE1D0864}"/>
              </a:ext>
            </a:extLst>
          </p:cNvPr>
          <p:cNvSpPr txBox="1"/>
          <p:nvPr/>
        </p:nvSpPr>
        <p:spPr>
          <a:xfrm>
            <a:off x="1058809" y="833993"/>
            <a:ext cx="5075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905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Pour chaque petit problème, calcule la réponse dans ta tête puis écris-la dans le petit cadre à droite.</a:t>
            </a: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DEED0288-D06A-FB45-B6F9-BA3E4D26A7EE}"/>
              </a:ext>
            </a:extLst>
          </p:cNvPr>
          <p:cNvSpPr/>
          <p:nvPr/>
        </p:nvSpPr>
        <p:spPr>
          <a:xfrm>
            <a:off x="2029297" y="150905"/>
            <a:ext cx="3336454" cy="5718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A3CA93CB-21A9-F34E-8ABB-3B4711F6F3C7}"/>
              </a:ext>
            </a:extLst>
          </p:cNvPr>
          <p:cNvSpPr txBox="1"/>
          <p:nvPr/>
        </p:nvSpPr>
        <p:spPr>
          <a:xfrm>
            <a:off x="2060199" y="205990"/>
            <a:ext cx="335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Calcul mental </a:t>
            </a:r>
            <a:r>
              <a:rPr lang="fr-FR" sz="20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77"/>
              </a:rPr>
              <a:t>CM</a:t>
            </a:r>
            <a:r>
              <a:rPr lang="fr-FR" spc="3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2 </a:t>
            </a:r>
          </a:p>
        </p:txBody>
      </p:sp>
      <p:pic>
        <p:nvPicPr>
          <p:cNvPr id="127" name="Picture 4" descr="RÃ©sultat de recherche d'images pour &quot;calcul&quot;">
            <a:extLst>
              <a:ext uri="{FF2B5EF4-FFF2-40B4-BE49-F238E27FC236}">
                <a16:creationId xmlns:a16="http://schemas.microsoft.com/office/drawing/2014/main" id="{31831CEB-78AA-2040-9471-CF3641E299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6"/>
          <a:stretch/>
        </p:blipFill>
        <p:spPr bwMode="auto">
          <a:xfrm rot="20945826">
            <a:off x="365697" y="5581643"/>
            <a:ext cx="635969" cy="72541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Ellipse 127">
            <a:extLst>
              <a:ext uri="{FF2B5EF4-FFF2-40B4-BE49-F238E27FC236}">
                <a16:creationId xmlns:a16="http://schemas.microsoft.com/office/drawing/2014/main" id="{475FC774-BA43-AC4C-87D4-9DC9F185F31A}"/>
              </a:ext>
            </a:extLst>
          </p:cNvPr>
          <p:cNvSpPr/>
          <p:nvPr/>
        </p:nvSpPr>
        <p:spPr>
          <a:xfrm>
            <a:off x="2029297" y="5542091"/>
            <a:ext cx="3336454" cy="5718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ZoneTexte 128">
            <a:extLst>
              <a:ext uri="{FF2B5EF4-FFF2-40B4-BE49-F238E27FC236}">
                <a16:creationId xmlns:a16="http://schemas.microsoft.com/office/drawing/2014/main" id="{97F78C3D-B9DC-FF49-A92F-A6E550F66905}"/>
              </a:ext>
            </a:extLst>
          </p:cNvPr>
          <p:cNvSpPr txBox="1"/>
          <p:nvPr/>
        </p:nvSpPr>
        <p:spPr>
          <a:xfrm>
            <a:off x="2060199" y="5597176"/>
            <a:ext cx="335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Calcul mental </a:t>
            </a:r>
            <a:r>
              <a:rPr lang="fr-FR" sz="20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77"/>
              </a:rPr>
              <a:t>CM</a:t>
            </a:r>
            <a:r>
              <a:rPr lang="fr-FR" spc="3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2 </a:t>
            </a:r>
          </a:p>
        </p:txBody>
      </p:sp>
      <p:sp>
        <p:nvSpPr>
          <p:cNvPr id="133" name="ZoneTexte 132">
            <a:extLst>
              <a:ext uri="{FF2B5EF4-FFF2-40B4-BE49-F238E27FC236}">
                <a16:creationId xmlns:a16="http://schemas.microsoft.com/office/drawing/2014/main" id="{ACBC24A0-0800-0848-87A5-3C7CE037942B}"/>
              </a:ext>
            </a:extLst>
          </p:cNvPr>
          <p:cNvSpPr txBox="1"/>
          <p:nvPr/>
        </p:nvSpPr>
        <p:spPr>
          <a:xfrm>
            <a:off x="1198728" y="6201261"/>
            <a:ext cx="494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905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Pour chaque petit problème, calcule la réponse dans ta tête puis écris-la dans le petit cadre à droite.</a:t>
            </a:r>
          </a:p>
        </p:txBody>
      </p:sp>
      <p:sp>
        <p:nvSpPr>
          <p:cNvPr id="134" name="Rectangle : coins arrondis 133">
            <a:extLst>
              <a:ext uri="{FF2B5EF4-FFF2-40B4-BE49-F238E27FC236}">
                <a16:creationId xmlns:a16="http://schemas.microsoft.com/office/drawing/2014/main" id="{D727158F-FA38-F647-892E-F9369EE74D01}"/>
              </a:ext>
            </a:extLst>
          </p:cNvPr>
          <p:cNvSpPr/>
          <p:nvPr/>
        </p:nvSpPr>
        <p:spPr>
          <a:xfrm>
            <a:off x="6233159" y="1374559"/>
            <a:ext cx="1093471" cy="55811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5" name="ZoneTexte 134">
            <a:extLst>
              <a:ext uri="{FF2B5EF4-FFF2-40B4-BE49-F238E27FC236}">
                <a16:creationId xmlns:a16="http://schemas.microsoft.com/office/drawing/2014/main" id="{1E92DE5C-E8A4-3849-A207-8A24A2B22964}"/>
              </a:ext>
            </a:extLst>
          </p:cNvPr>
          <p:cNvSpPr txBox="1"/>
          <p:nvPr/>
        </p:nvSpPr>
        <p:spPr>
          <a:xfrm>
            <a:off x="6263005" y="1131257"/>
            <a:ext cx="10636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Short Stack" panose="02010500040000000007" pitchFamily="2" charset="77"/>
              </a:rPr>
              <a:t>Réponses</a:t>
            </a:r>
            <a:endParaRPr lang="fr-FR" sz="1400" dirty="0">
              <a:latin typeface="Short Stack" panose="02010500040000000007" pitchFamily="2" charset="77"/>
            </a:endParaRPr>
          </a:p>
        </p:txBody>
      </p:sp>
      <p:sp>
        <p:nvSpPr>
          <p:cNvPr id="136" name="Rectangle : coins arrondis 135">
            <a:extLst>
              <a:ext uri="{FF2B5EF4-FFF2-40B4-BE49-F238E27FC236}">
                <a16:creationId xmlns:a16="http://schemas.microsoft.com/office/drawing/2014/main" id="{5D84AB54-F443-DA46-BFA1-19F4CA996117}"/>
              </a:ext>
            </a:extLst>
          </p:cNvPr>
          <p:cNvSpPr/>
          <p:nvPr/>
        </p:nvSpPr>
        <p:spPr>
          <a:xfrm>
            <a:off x="6233159" y="2101679"/>
            <a:ext cx="1093471" cy="60512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7" name="Rectangle : coins arrondis 136">
            <a:extLst>
              <a:ext uri="{FF2B5EF4-FFF2-40B4-BE49-F238E27FC236}">
                <a16:creationId xmlns:a16="http://schemas.microsoft.com/office/drawing/2014/main" id="{A9CCE800-6389-B949-A5B1-2A3E61009C5A}"/>
              </a:ext>
            </a:extLst>
          </p:cNvPr>
          <p:cNvSpPr/>
          <p:nvPr/>
        </p:nvSpPr>
        <p:spPr>
          <a:xfrm>
            <a:off x="6237991" y="2904903"/>
            <a:ext cx="1093471" cy="54823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8" name="Rectangle : coins arrondis 137">
            <a:extLst>
              <a:ext uri="{FF2B5EF4-FFF2-40B4-BE49-F238E27FC236}">
                <a16:creationId xmlns:a16="http://schemas.microsoft.com/office/drawing/2014/main" id="{BCABED98-634A-A14C-80F1-F01F6927F4DC}"/>
              </a:ext>
            </a:extLst>
          </p:cNvPr>
          <p:cNvSpPr/>
          <p:nvPr/>
        </p:nvSpPr>
        <p:spPr>
          <a:xfrm>
            <a:off x="6240855" y="3634718"/>
            <a:ext cx="1093471" cy="61582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9" name="Rectangle : coins arrondis 138">
            <a:extLst>
              <a:ext uri="{FF2B5EF4-FFF2-40B4-BE49-F238E27FC236}">
                <a16:creationId xmlns:a16="http://schemas.microsoft.com/office/drawing/2014/main" id="{525BCA3B-0DC6-3D43-8A77-6A8A339DE97B}"/>
              </a:ext>
            </a:extLst>
          </p:cNvPr>
          <p:cNvSpPr/>
          <p:nvPr/>
        </p:nvSpPr>
        <p:spPr>
          <a:xfrm>
            <a:off x="6258143" y="4434673"/>
            <a:ext cx="1093471" cy="5733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0" name="Rectangle : coins arrondis 139">
            <a:extLst>
              <a:ext uri="{FF2B5EF4-FFF2-40B4-BE49-F238E27FC236}">
                <a16:creationId xmlns:a16="http://schemas.microsoft.com/office/drawing/2014/main" id="{B3F3FC45-E553-C14D-BBF8-5617BE8D83E3}"/>
              </a:ext>
            </a:extLst>
          </p:cNvPr>
          <p:cNvSpPr/>
          <p:nvPr/>
        </p:nvSpPr>
        <p:spPr>
          <a:xfrm>
            <a:off x="6240855" y="6768261"/>
            <a:ext cx="1093471" cy="58754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1" name="ZoneTexte 140">
            <a:extLst>
              <a:ext uri="{FF2B5EF4-FFF2-40B4-BE49-F238E27FC236}">
                <a16:creationId xmlns:a16="http://schemas.microsoft.com/office/drawing/2014/main" id="{32509C23-8C9E-FF44-8FF8-94AB1C4103F8}"/>
              </a:ext>
            </a:extLst>
          </p:cNvPr>
          <p:cNvSpPr txBox="1"/>
          <p:nvPr/>
        </p:nvSpPr>
        <p:spPr>
          <a:xfrm>
            <a:off x="6222229" y="6489627"/>
            <a:ext cx="10636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Short Stack" panose="02010500040000000007" pitchFamily="2" charset="77"/>
              </a:rPr>
              <a:t>Réponses</a:t>
            </a:r>
            <a:endParaRPr lang="fr-FR" sz="1100" dirty="0">
              <a:latin typeface="Short Stack" panose="02010500040000000007" pitchFamily="2" charset="77"/>
            </a:endParaRPr>
          </a:p>
        </p:txBody>
      </p:sp>
      <p:sp>
        <p:nvSpPr>
          <p:cNvPr id="142" name="Rectangle : coins arrondis 141">
            <a:extLst>
              <a:ext uri="{FF2B5EF4-FFF2-40B4-BE49-F238E27FC236}">
                <a16:creationId xmlns:a16="http://schemas.microsoft.com/office/drawing/2014/main" id="{78CC7005-4311-3744-9095-DCDAA6AFC75F}"/>
              </a:ext>
            </a:extLst>
          </p:cNvPr>
          <p:cNvSpPr/>
          <p:nvPr/>
        </p:nvSpPr>
        <p:spPr>
          <a:xfrm>
            <a:off x="6248081" y="7469144"/>
            <a:ext cx="1093471" cy="60364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3" name="Rectangle : coins arrondis 142">
            <a:extLst>
              <a:ext uri="{FF2B5EF4-FFF2-40B4-BE49-F238E27FC236}">
                <a16:creationId xmlns:a16="http://schemas.microsoft.com/office/drawing/2014/main" id="{3DF21424-ECB8-7045-B16A-378AAEDFE407}"/>
              </a:ext>
            </a:extLst>
          </p:cNvPr>
          <p:cNvSpPr/>
          <p:nvPr/>
        </p:nvSpPr>
        <p:spPr>
          <a:xfrm>
            <a:off x="6226401" y="8234200"/>
            <a:ext cx="1093471" cy="62411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4" name="Rectangle : coins arrondis 143">
            <a:extLst>
              <a:ext uri="{FF2B5EF4-FFF2-40B4-BE49-F238E27FC236}">
                <a16:creationId xmlns:a16="http://schemas.microsoft.com/office/drawing/2014/main" id="{3922E77A-79D0-864E-B864-6804B12B5F32}"/>
              </a:ext>
            </a:extLst>
          </p:cNvPr>
          <p:cNvSpPr/>
          <p:nvPr/>
        </p:nvSpPr>
        <p:spPr>
          <a:xfrm>
            <a:off x="6240855" y="8999022"/>
            <a:ext cx="1093471" cy="6927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5" name="Rectangle : coins arrondis 144">
            <a:extLst>
              <a:ext uri="{FF2B5EF4-FFF2-40B4-BE49-F238E27FC236}">
                <a16:creationId xmlns:a16="http://schemas.microsoft.com/office/drawing/2014/main" id="{2A449EA2-5EE7-2F49-AED3-807476873ECA}"/>
              </a:ext>
            </a:extLst>
          </p:cNvPr>
          <p:cNvSpPr/>
          <p:nvPr/>
        </p:nvSpPr>
        <p:spPr>
          <a:xfrm>
            <a:off x="6239232" y="9820102"/>
            <a:ext cx="1093471" cy="68163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4FB93BEF-5730-084E-AB40-A4CB5484A49E}"/>
              </a:ext>
            </a:extLst>
          </p:cNvPr>
          <p:cNvSpPr/>
          <p:nvPr/>
        </p:nvSpPr>
        <p:spPr>
          <a:xfrm>
            <a:off x="6437178" y="5722701"/>
            <a:ext cx="621738" cy="5232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bg2">
                    <a:lumMod val="10000"/>
                  </a:schemeClr>
                </a:solidFill>
              </a:ln>
            </a:endParaRPr>
          </a:p>
        </p:txBody>
      </p:sp>
      <p:sp>
        <p:nvSpPr>
          <p:cNvPr id="147" name="ZoneTexte 146">
            <a:extLst>
              <a:ext uri="{FF2B5EF4-FFF2-40B4-BE49-F238E27FC236}">
                <a16:creationId xmlns:a16="http://schemas.microsoft.com/office/drawing/2014/main" id="{328B2931-8B0B-E542-84C5-2AF031150F32}"/>
              </a:ext>
            </a:extLst>
          </p:cNvPr>
          <p:cNvSpPr txBox="1"/>
          <p:nvPr/>
        </p:nvSpPr>
        <p:spPr>
          <a:xfrm>
            <a:off x="6454102" y="5725905"/>
            <a:ext cx="6217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 w="1905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12</a:t>
            </a:r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5F299AE3-E327-A64F-9003-ADDEB1A3B4E2}"/>
              </a:ext>
            </a:extLst>
          </p:cNvPr>
          <p:cNvSpPr/>
          <p:nvPr/>
        </p:nvSpPr>
        <p:spPr>
          <a:xfrm>
            <a:off x="6454102" y="375094"/>
            <a:ext cx="621738" cy="5232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9" name="ZoneTexte 148">
            <a:extLst>
              <a:ext uri="{FF2B5EF4-FFF2-40B4-BE49-F238E27FC236}">
                <a16:creationId xmlns:a16="http://schemas.microsoft.com/office/drawing/2014/main" id="{FE67CD45-8BBC-4B42-9A9E-F43F855024FF}"/>
              </a:ext>
            </a:extLst>
          </p:cNvPr>
          <p:cNvSpPr txBox="1"/>
          <p:nvPr/>
        </p:nvSpPr>
        <p:spPr>
          <a:xfrm>
            <a:off x="6454102" y="375094"/>
            <a:ext cx="6217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 w="1905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11</a:t>
            </a:r>
          </a:p>
        </p:txBody>
      </p:sp>
      <p:sp>
        <p:nvSpPr>
          <p:cNvPr id="150" name="Larme 149">
            <a:extLst>
              <a:ext uri="{FF2B5EF4-FFF2-40B4-BE49-F238E27FC236}">
                <a16:creationId xmlns:a16="http://schemas.microsoft.com/office/drawing/2014/main" id="{463EE1A6-ADA4-A94E-933D-61743CD1EE19}"/>
              </a:ext>
            </a:extLst>
          </p:cNvPr>
          <p:cNvSpPr/>
          <p:nvPr/>
        </p:nvSpPr>
        <p:spPr>
          <a:xfrm>
            <a:off x="260892" y="1463812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1" name="ZoneTexte 150">
            <a:extLst>
              <a:ext uri="{FF2B5EF4-FFF2-40B4-BE49-F238E27FC236}">
                <a16:creationId xmlns:a16="http://schemas.microsoft.com/office/drawing/2014/main" id="{F0B46E65-73F7-9949-910A-AF7930028D72}"/>
              </a:ext>
            </a:extLst>
          </p:cNvPr>
          <p:cNvSpPr txBox="1"/>
          <p:nvPr/>
        </p:nvSpPr>
        <p:spPr>
          <a:xfrm>
            <a:off x="246574" y="1463812"/>
            <a:ext cx="491878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11.1</a:t>
            </a:r>
          </a:p>
        </p:txBody>
      </p:sp>
      <p:sp>
        <p:nvSpPr>
          <p:cNvPr id="152" name="Larme 151">
            <a:extLst>
              <a:ext uri="{FF2B5EF4-FFF2-40B4-BE49-F238E27FC236}">
                <a16:creationId xmlns:a16="http://schemas.microsoft.com/office/drawing/2014/main" id="{020CB115-35B5-4E41-B0B1-A08707A78A4D}"/>
              </a:ext>
            </a:extLst>
          </p:cNvPr>
          <p:cNvSpPr/>
          <p:nvPr/>
        </p:nvSpPr>
        <p:spPr>
          <a:xfrm>
            <a:off x="259150" y="2190176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3" name="ZoneTexte 152">
            <a:extLst>
              <a:ext uri="{FF2B5EF4-FFF2-40B4-BE49-F238E27FC236}">
                <a16:creationId xmlns:a16="http://schemas.microsoft.com/office/drawing/2014/main" id="{DA224203-F957-2648-A4FE-4F1466D7E7A2}"/>
              </a:ext>
            </a:extLst>
          </p:cNvPr>
          <p:cNvSpPr txBox="1"/>
          <p:nvPr/>
        </p:nvSpPr>
        <p:spPr>
          <a:xfrm>
            <a:off x="242815" y="2210599"/>
            <a:ext cx="50904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11.2</a:t>
            </a:r>
          </a:p>
        </p:txBody>
      </p:sp>
      <p:sp>
        <p:nvSpPr>
          <p:cNvPr id="154" name="Larme 153">
            <a:extLst>
              <a:ext uri="{FF2B5EF4-FFF2-40B4-BE49-F238E27FC236}">
                <a16:creationId xmlns:a16="http://schemas.microsoft.com/office/drawing/2014/main" id="{34346178-562F-314C-BAB9-FF81ABFFB537}"/>
              </a:ext>
            </a:extLst>
          </p:cNvPr>
          <p:cNvSpPr/>
          <p:nvPr/>
        </p:nvSpPr>
        <p:spPr>
          <a:xfrm>
            <a:off x="233792" y="2955655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5" name="ZoneTexte 154">
            <a:extLst>
              <a:ext uri="{FF2B5EF4-FFF2-40B4-BE49-F238E27FC236}">
                <a16:creationId xmlns:a16="http://schemas.microsoft.com/office/drawing/2014/main" id="{CAFF9F9F-DB90-E540-B81F-B237240690E9}"/>
              </a:ext>
            </a:extLst>
          </p:cNvPr>
          <p:cNvSpPr txBox="1"/>
          <p:nvPr/>
        </p:nvSpPr>
        <p:spPr>
          <a:xfrm>
            <a:off x="210187" y="2955655"/>
            <a:ext cx="515099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11.3</a:t>
            </a:r>
          </a:p>
        </p:txBody>
      </p:sp>
      <p:sp>
        <p:nvSpPr>
          <p:cNvPr id="156" name="Larme 155">
            <a:extLst>
              <a:ext uri="{FF2B5EF4-FFF2-40B4-BE49-F238E27FC236}">
                <a16:creationId xmlns:a16="http://schemas.microsoft.com/office/drawing/2014/main" id="{4DF6A603-EC4F-1640-ADAE-E5051DD7FEFE}"/>
              </a:ext>
            </a:extLst>
          </p:cNvPr>
          <p:cNvSpPr/>
          <p:nvPr/>
        </p:nvSpPr>
        <p:spPr>
          <a:xfrm>
            <a:off x="248979" y="3741088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7" name="ZoneTexte 186">
            <a:extLst>
              <a:ext uri="{FF2B5EF4-FFF2-40B4-BE49-F238E27FC236}">
                <a16:creationId xmlns:a16="http://schemas.microsoft.com/office/drawing/2014/main" id="{F5DC59CC-E726-544C-AFF4-84D4270EBC5C}"/>
              </a:ext>
            </a:extLst>
          </p:cNvPr>
          <p:cNvSpPr txBox="1"/>
          <p:nvPr/>
        </p:nvSpPr>
        <p:spPr>
          <a:xfrm>
            <a:off x="216301" y="3751536"/>
            <a:ext cx="557468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11.4</a:t>
            </a:r>
          </a:p>
        </p:txBody>
      </p:sp>
      <p:sp>
        <p:nvSpPr>
          <p:cNvPr id="188" name="Larme 187">
            <a:extLst>
              <a:ext uri="{FF2B5EF4-FFF2-40B4-BE49-F238E27FC236}">
                <a16:creationId xmlns:a16="http://schemas.microsoft.com/office/drawing/2014/main" id="{32714449-2DFD-E44A-8E73-7B90E1C5D389}"/>
              </a:ext>
            </a:extLst>
          </p:cNvPr>
          <p:cNvSpPr/>
          <p:nvPr/>
        </p:nvSpPr>
        <p:spPr>
          <a:xfrm>
            <a:off x="248979" y="4528197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9" name="ZoneTexte 188">
            <a:extLst>
              <a:ext uri="{FF2B5EF4-FFF2-40B4-BE49-F238E27FC236}">
                <a16:creationId xmlns:a16="http://schemas.microsoft.com/office/drawing/2014/main" id="{2E611C7F-8BD0-3647-A0E5-DCB931A870D4}"/>
              </a:ext>
            </a:extLst>
          </p:cNvPr>
          <p:cNvSpPr txBox="1"/>
          <p:nvPr/>
        </p:nvSpPr>
        <p:spPr>
          <a:xfrm>
            <a:off x="223354" y="4541639"/>
            <a:ext cx="515098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11.5</a:t>
            </a:r>
          </a:p>
        </p:txBody>
      </p:sp>
      <p:sp>
        <p:nvSpPr>
          <p:cNvPr id="190" name="Larme 189">
            <a:extLst>
              <a:ext uri="{FF2B5EF4-FFF2-40B4-BE49-F238E27FC236}">
                <a16:creationId xmlns:a16="http://schemas.microsoft.com/office/drawing/2014/main" id="{156645D3-7A65-DC44-B231-A348F97B481D}"/>
              </a:ext>
            </a:extLst>
          </p:cNvPr>
          <p:cNvSpPr/>
          <p:nvPr/>
        </p:nvSpPr>
        <p:spPr>
          <a:xfrm>
            <a:off x="279825" y="6875610"/>
            <a:ext cx="478394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1" name="ZoneTexte 190">
            <a:extLst>
              <a:ext uri="{FF2B5EF4-FFF2-40B4-BE49-F238E27FC236}">
                <a16:creationId xmlns:a16="http://schemas.microsoft.com/office/drawing/2014/main" id="{D42F96EA-279D-F54E-9FE4-BE4A63B673E1}"/>
              </a:ext>
            </a:extLst>
          </p:cNvPr>
          <p:cNvSpPr txBox="1"/>
          <p:nvPr/>
        </p:nvSpPr>
        <p:spPr>
          <a:xfrm>
            <a:off x="233792" y="6888148"/>
            <a:ext cx="56084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12.1</a:t>
            </a:r>
          </a:p>
        </p:txBody>
      </p:sp>
      <p:sp>
        <p:nvSpPr>
          <p:cNvPr id="192" name="Larme 191">
            <a:extLst>
              <a:ext uri="{FF2B5EF4-FFF2-40B4-BE49-F238E27FC236}">
                <a16:creationId xmlns:a16="http://schemas.microsoft.com/office/drawing/2014/main" id="{2264C933-E508-F542-80F5-16F2357F278A}"/>
              </a:ext>
            </a:extLst>
          </p:cNvPr>
          <p:cNvSpPr/>
          <p:nvPr/>
        </p:nvSpPr>
        <p:spPr>
          <a:xfrm>
            <a:off x="258413" y="7593487"/>
            <a:ext cx="493448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3" name="ZoneTexte 192">
            <a:extLst>
              <a:ext uri="{FF2B5EF4-FFF2-40B4-BE49-F238E27FC236}">
                <a16:creationId xmlns:a16="http://schemas.microsoft.com/office/drawing/2014/main" id="{6CA8597A-DDF8-1349-8186-DA38D47D27F0}"/>
              </a:ext>
            </a:extLst>
          </p:cNvPr>
          <p:cNvSpPr txBox="1"/>
          <p:nvPr/>
        </p:nvSpPr>
        <p:spPr>
          <a:xfrm>
            <a:off x="218123" y="7607946"/>
            <a:ext cx="614130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12.2</a:t>
            </a:r>
          </a:p>
        </p:txBody>
      </p:sp>
      <p:sp>
        <p:nvSpPr>
          <p:cNvPr id="194" name="Larme 193">
            <a:extLst>
              <a:ext uri="{FF2B5EF4-FFF2-40B4-BE49-F238E27FC236}">
                <a16:creationId xmlns:a16="http://schemas.microsoft.com/office/drawing/2014/main" id="{51E77AB4-D7D5-9641-9C86-B55B62C182E2}"/>
              </a:ext>
            </a:extLst>
          </p:cNvPr>
          <p:cNvSpPr/>
          <p:nvPr/>
        </p:nvSpPr>
        <p:spPr>
          <a:xfrm>
            <a:off x="263200" y="8346442"/>
            <a:ext cx="502789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5" name="ZoneTexte 194">
            <a:extLst>
              <a:ext uri="{FF2B5EF4-FFF2-40B4-BE49-F238E27FC236}">
                <a16:creationId xmlns:a16="http://schemas.microsoft.com/office/drawing/2014/main" id="{51EAA5E0-E54C-9D42-BC10-86641AF59444}"/>
              </a:ext>
            </a:extLst>
          </p:cNvPr>
          <p:cNvSpPr txBox="1"/>
          <p:nvPr/>
        </p:nvSpPr>
        <p:spPr>
          <a:xfrm>
            <a:off x="223353" y="8360300"/>
            <a:ext cx="608899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12.3</a:t>
            </a:r>
          </a:p>
        </p:txBody>
      </p:sp>
      <p:sp>
        <p:nvSpPr>
          <p:cNvPr id="196" name="Larme 195">
            <a:extLst>
              <a:ext uri="{FF2B5EF4-FFF2-40B4-BE49-F238E27FC236}">
                <a16:creationId xmlns:a16="http://schemas.microsoft.com/office/drawing/2014/main" id="{2F4BD54D-B525-7940-9F5F-BE88C6793F50}"/>
              </a:ext>
            </a:extLst>
          </p:cNvPr>
          <p:cNvSpPr/>
          <p:nvPr/>
        </p:nvSpPr>
        <p:spPr>
          <a:xfrm>
            <a:off x="266695" y="9155162"/>
            <a:ext cx="507074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EEAFDE6D-7AF5-9B4D-AA01-E5E7D05F44B6}"/>
              </a:ext>
            </a:extLst>
          </p:cNvPr>
          <p:cNvSpPr txBox="1"/>
          <p:nvPr/>
        </p:nvSpPr>
        <p:spPr>
          <a:xfrm>
            <a:off x="246574" y="9172120"/>
            <a:ext cx="63607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12.4</a:t>
            </a:r>
          </a:p>
        </p:txBody>
      </p:sp>
      <p:sp>
        <p:nvSpPr>
          <p:cNvPr id="198" name="Larme 197">
            <a:extLst>
              <a:ext uri="{FF2B5EF4-FFF2-40B4-BE49-F238E27FC236}">
                <a16:creationId xmlns:a16="http://schemas.microsoft.com/office/drawing/2014/main" id="{D343A824-17AE-0540-BB26-45567CA0A842}"/>
              </a:ext>
            </a:extLst>
          </p:cNvPr>
          <p:cNvSpPr/>
          <p:nvPr/>
        </p:nvSpPr>
        <p:spPr>
          <a:xfrm>
            <a:off x="265035" y="9951854"/>
            <a:ext cx="500954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id="{7D4AA893-BEBB-1B48-BE3F-CD0F7759F007}"/>
              </a:ext>
            </a:extLst>
          </p:cNvPr>
          <p:cNvSpPr txBox="1"/>
          <p:nvPr/>
        </p:nvSpPr>
        <p:spPr>
          <a:xfrm>
            <a:off x="238386" y="9958997"/>
            <a:ext cx="644264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12.5</a:t>
            </a:r>
          </a:p>
        </p:txBody>
      </p:sp>
    </p:spTree>
    <p:extLst>
      <p:ext uri="{BB962C8B-B14F-4D97-AF65-F5344CB8AC3E}">
        <p14:creationId xmlns:p14="http://schemas.microsoft.com/office/powerpoint/2010/main" val="286782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 : coins arrondis 84">
            <a:extLst>
              <a:ext uri="{FF2B5EF4-FFF2-40B4-BE49-F238E27FC236}">
                <a16:creationId xmlns:a16="http://schemas.microsoft.com/office/drawing/2014/main" id="{3E38C10B-1296-5942-9934-9790C06C1068}"/>
              </a:ext>
            </a:extLst>
          </p:cNvPr>
          <p:cNvSpPr/>
          <p:nvPr/>
        </p:nvSpPr>
        <p:spPr>
          <a:xfrm>
            <a:off x="53657" y="42385"/>
            <a:ext cx="7452360" cy="5119641"/>
          </a:xfrm>
          <a:prstGeom prst="roundRect">
            <a:avLst>
              <a:gd name="adj" fmla="val 133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6" name="Rectangle : coins arrondis 85">
            <a:extLst>
              <a:ext uri="{FF2B5EF4-FFF2-40B4-BE49-F238E27FC236}">
                <a16:creationId xmlns:a16="http://schemas.microsoft.com/office/drawing/2014/main" id="{88E4A5CE-EB2D-9F49-A753-637F366244FD}"/>
              </a:ext>
            </a:extLst>
          </p:cNvPr>
          <p:cNvSpPr/>
          <p:nvPr/>
        </p:nvSpPr>
        <p:spPr>
          <a:xfrm>
            <a:off x="53657" y="5464070"/>
            <a:ext cx="7452360" cy="5166308"/>
          </a:xfrm>
          <a:prstGeom prst="roundRect">
            <a:avLst>
              <a:gd name="adj" fmla="val 133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7" name="Rectangle : coins arrondis 106">
            <a:extLst>
              <a:ext uri="{FF2B5EF4-FFF2-40B4-BE49-F238E27FC236}">
                <a16:creationId xmlns:a16="http://schemas.microsoft.com/office/drawing/2014/main" id="{DA548C2B-911E-884C-9897-C739EE752653}"/>
              </a:ext>
            </a:extLst>
          </p:cNvPr>
          <p:cNvSpPr/>
          <p:nvPr/>
        </p:nvSpPr>
        <p:spPr>
          <a:xfrm>
            <a:off x="195086" y="1374558"/>
            <a:ext cx="5965826" cy="55291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92F3284C-FE9D-AD4C-940B-D5D9E27A847C}"/>
              </a:ext>
            </a:extLst>
          </p:cNvPr>
          <p:cNvSpPr txBox="1"/>
          <p:nvPr/>
        </p:nvSpPr>
        <p:spPr>
          <a:xfrm>
            <a:off x="770483" y="1430349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Un athlète lance le poids à 17,15 m. Un adversaire réussit un lancer plus long de 0,85 m. Quelle est la performance du second athlète ?</a:t>
            </a:r>
          </a:p>
        </p:txBody>
      </p:sp>
      <p:sp>
        <p:nvSpPr>
          <p:cNvPr id="111" name="Rectangle : coins arrondis 110">
            <a:extLst>
              <a:ext uri="{FF2B5EF4-FFF2-40B4-BE49-F238E27FC236}">
                <a16:creationId xmlns:a16="http://schemas.microsoft.com/office/drawing/2014/main" id="{B2A45515-0828-A043-B371-60345CBFF6BE}"/>
              </a:ext>
            </a:extLst>
          </p:cNvPr>
          <p:cNvSpPr/>
          <p:nvPr/>
        </p:nvSpPr>
        <p:spPr>
          <a:xfrm>
            <a:off x="191707" y="2099666"/>
            <a:ext cx="5965826" cy="6071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AEB6D852-84CE-9048-8D44-1FD5989A78F4}"/>
              </a:ext>
            </a:extLst>
          </p:cNvPr>
          <p:cNvSpPr txBox="1"/>
          <p:nvPr/>
        </p:nvSpPr>
        <p:spPr>
          <a:xfrm>
            <a:off x="789674" y="2112648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Pour faire ses rideaux, Camille a besoin de 7,50 m de tissu. Le vendeur lui donne 0,35 m de plus. De quelle longueur de tissu Camille dispose-t-elle ?</a:t>
            </a:r>
          </a:p>
        </p:txBody>
      </p:sp>
      <p:sp>
        <p:nvSpPr>
          <p:cNvPr id="115" name="Rectangle : coins arrondis 114">
            <a:extLst>
              <a:ext uri="{FF2B5EF4-FFF2-40B4-BE49-F238E27FC236}">
                <a16:creationId xmlns:a16="http://schemas.microsoft.com/office/drawing/2014/main" id="{A0C5689F-4BE9-A346-94A7-0B8CE73E249C}"/>
              </a:ext>
            </a:extLst>
          </p:cNvPr>
          <p:cNvSpPr/>
          <p:nvPr/>
        </p:nvSpPr>
        <p:spPr>
          <a:xfrm>
            <a:off x="191707" y="2901090"/>
            <a:ext cx="5965826" cy="53431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8" name="ZoneTexte 117">
            <a:extLst>
              <a:ext uri="{FF2B5EF4-FFF2-40B4-BE49-F238E27FC236}">
                <a16:creationId xmlns:a16="http://schemas.microsoft.com/office/drawing/2014/main" id="{06D29278-7431-6242-9294-C30083E8876F}"/>
              </a:ext>
            </a:extLst>
          </p:cNvPr>
          <p:cNvSpPr txBox="1"/>
          <p:nvPr/>
        </p:nvSpPr>
        <p:spPr>
          <a:xfrm>
            <a:off x="779649" y="2957096"/>
            <a:ext cx="5364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Un livre qui valait 31 € vient d’augmenter de 5,75 €. </a:t>
            </a:r>
          </a:p>
          <a:p>
            <a:r>
              <a:rPr lang="fr-FR" sz="1050" dirty="0">
                <a:latin typeface="Short Stack" panose="02010500040000000007" pitchFamily="2" charset="77"/>
              </a:rPr>
              <a:t>Quel est son nouveau prix ?</a:t>
            </a:r>
          </a:p>
        </p:txBody>
      </p:sp>
      <p:sp>
        <p:nvSpPr>
          <p:cNvPr id="119" name="Rectangle : coins arrondis 118">
            <a:extLst>
              <a:ext uri="{FF2B5EF4-FFF2-40B4-BE49-F238E27FC236}">
                <a16:creationId xmlns:a16="http://schemas.microsoft.com/office/drawing/2014/main" id="{1DFAF990-8001-B64F-9339-3B8AD7D40774}"/>
              </a:ext>
            </a:extLst>
          </p:cNvPr>
          <p:cNvSpPr/>
          <p:nvPr/>
        </p:nvSpPr>
        <p:spPr>
          <a:xfrm>
            <a:off x="191707" y="3635922"/>
            <a:ext cx="5965826" cy="61582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D465182F-0F78-E741-B87F-0C528EFD6606}"/>
              </a:ext>
            </a:extLst>
          </p:cNvPr>
          <p:cNvSpPr txBox="1"/>
          <p:nvPr/>
        </p:nvSpPr>
        <p:spPr>
          <a:xfrm>
            <a:off x="758219" y="3735997"/>
            <a:ext cx="5364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Maman est partie faire des courses au marché avec 40 €. Elle revient avec 7,30 €. Combien a-t-elle dépensé ?</a:t>
            </a:r>
          </a:p>
        </p:txBody>
      </p:sp>
      <p:sp>
        <p:nvSpPr>
          <p:cNvPr id="123" name="Rectangle : coins arrondis 122">
            <a:extLst>
              <a:ext uri="{FF2B5EF4-FFF2-40B4-BE49-F238E27FC236}">
                <a16:creationId xmlns:a16="http://schemas.microsoft.com/office/drawing/2014/main" id="{95346D32-374B-9C4C-8BF7-6BFD8FE8D1F3}"/>
              </a:ext>
            </a:extLst>
          </p:cNvPr>
          <p:cNvSpPr/>
          <p:nvPr/>
        </p:nvSpPr>
        <p:spPr>
          <a:xfrm>
            <a:off x="191707" y="4436791"/>
            <a:ext cx="5965826" cy="5733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6" name="ZoneTexte 125">
            <a:extLst>
              <a:ext uri="{FF2B5EF4-FFF2-40B4-BE49-F238E27FC236}">
                <a16:creationId xmlns:a16="http://schemas.microsoft.com/office/drawing/2014/main" id="{1BAE63A3-B6D5-EF46-A138-6DAEBB040D10}"/>
              </a:ext>
            </a:extLst>
          </p:cNvPr>
          <p:cNvSpPr txBox="1"/>
          <p:nvPr/>
        </p:nvSpPr>
        <p:spPr>
          <a:xfrm>
            <a:off x="813942" y="4496804"/>
            <a:ext cx="5364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Pascal mesure 1,80 m et son fils fait 0,28 m de moins que lui. </a:t>
            </a:r>
          </a:p>
          <a:p>
            <a:r>
              <a:rPr lang="fr-FR" sz="1050" dirty="0">
                <a:latin typeface="Short Stack" panose="02010500040000000007" pitchFamily="2" charset="77"/>
              </a:rPr>
              <a:t>Combien mesure son fils ?</a:t>
            </a:r>
          </a:p>
        </p:txBody>
      </p:sp>
      <p:sp>
        <p:nvSpPr>
          <p:cNvPr id="157" name="Rectangle : coins arrondis 156">
            <a:extLst>
              <a:ext uri="{FF2B5EF4-FFF2-40B4-BE49-F238E27FC236}">
                <a16:creationId xmlns:a16="http://schemas.microsoft.com/office/drawing/2014/main" id="{10C29950-3217-7D46-A17E-E01FA7118198}"/>
              </a:ext>
            </a:extLst>
          </p:cNvPr>
          <p:cNvSpPr/>
          <p:nvPr/>
        </p:nvSpPr>
        <p:spPr>
          <a:xfrm>
            <a:off x="195086" y="6776662"/>
            <a:ext cx="5965826" cy="57914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2" name="ZoneTexte 161">
            <a:extLst>
              <a:ext uri="{FF2B5EF4-FFF2-40B4-BE49-F238E27FC236}">
                <a16:creationId xmlns:a16="http://schemas.microsoft.com/office/drawing/2014/main" id="{A2153562-F2D3-1D41-B49F-02FCAAD113DC}"/>
              </a:ext>
            </a:extLst>
          </p:cNvPr>
          <p:cNvSpPr txBox="1"/>
          <p:nvPr/>
        </p:nvSpPr>
        <p:spPr>
          <a:xfrm>
            <a:off x="813744" y="6780774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Lara Tatouille fait réviser sa voiture. Sur la facture on lit : entretien 35€, 4 pneus à 110€ l’un. </a:t>
            </a:r>
          </a:p>
          <a:p>
            <a:r>
              <a:rPr lang="fr-FR" sz="1050" dirty="0">
                <a:latin typeface="Short Stack" panose="02010500040000000007" pitchFamily="2" charset="77"/>
              </a:rPr>
              <a:t>Combien lui coûte la révision ?</a:t>
            </a:r>
          </a:p>
        </p:txBody>
      </p:sp>
      <p:sp>
        <p:nvSpPr>
          <p:cNvPr id="163" name="Rectangle : coins arrondis 162">
            <a:extLst>
              <a:ext uri="{FF2B5EF4-FFF2-40B4-BE49-F238E27FC236}">
                <a16:creationId xmlns:a16="http://schemas.microsoft.com/office/drawing/2014/main" id="{7E4FC113-BF08-5343-90C1-15342591BDB6}"/>
              </a:ext>
            </a:extLst>
          </p:cNvPr>
          <p:cNvSpPr/>
          <p:nvPr/>
        </p:nvSpPr>
        <p:spPr>
          <a:xfrm>
            <a:off x="188328" y="7477102"/>
            <a:ext cx="5965826" cy="61582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8" name="ZoneTexte 167">
            <a:extLst>
              <a:ext uri="{FF2B5EF4-FFF2-40B4-BE49-F238E27FC236}">
                <a16:creationId xmlns:a16="http://schemas.microsoft.com/office/drawing/2014/main" id="{1B1A93F3-8AE1-0E47-8171-D49FE7EE9DA8}"/>
              </a:ext>
            </a:extLst>
          </p:cNvPr>
          <p:cNvSpPr txBox="1"/>
          <p:nvPr/>
        </p:nvSpPr>
        <p:spPr>
          <a:xfrm>
            <a:off x="765989" y="7492975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A un péage d’autoroute, on a compté 8 400 véhicules entre 9h20 et 13h20. Combien de véhicules, en moyenne, ont franchi le péage en une heure ?</a:t>
            </a:r>
          </a:p>
        </p:txBody>
      </p:sp>
      <p:sp>
        <p:nvSpPr>
          <p:cNvPr id="169" name="Rectangle : coins arrondis 168">
            <a:extLst>
              <a:ext uri="{FF2B5EF4-FFF2-40B4-BE49-F238E27FC236}">
                <a16:creationId xmlns:a16="http://schemas.microsoft.com/office/drawing/2014/main" id="{3B4624EE-9997-B148-BCF7-BA3BC3E14E93}"/>
              </a:ext>
            </a:extLst>
          </p:cNvPr>
          <p:cNvSpPr/>
          <p:nvPr/>
        </p:nvSpPr>
        <p:spPr>
          <a:xfrm>
            <a:off x="188328" y="8237334"/>
            <a:ext cx="5965826" cy="64313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4" name="ZoneTexte 173">
            <a:extLst>
              <a:ext uri="{FF2B5EF4-FFF2-40B4-BE49-F238E27FC236}">
                <a16:creationId xmlns:a16="http://schemas.microsoft.com/office/drawing/2014/main" id="{238503AC-3492-894A-9C03-99A4F9EDB130}"/>
              </a:ext>
            </a:extLst>
          </p:cNvPr>
          <p:cNvSpPr txBox="1"/>
          <p:nvPr/>
        </p:nvSpPr>
        <p:spPr>
          <a:xfrm>
            <a:off x="758219" y="8352991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La maman de Justine achète 4 couettes à 40 € l’une et 8 oreillers. Elle dépense 240 €. Combien coûte un oreiller ?</a:t>
            </a:r>
          </a:p>
        </p:txBody>
      </p:sp>
      <p:sp>
        <p:nvSpPr>
          <p:cNvPr id="175" name="Rectangle : coins arrondis 174">
            <a:extLst>
              <a:ext uri="{FF2B5EF4-FFF2-40B4-BE49-F238E27FC236}">
                <a16:creationId xmlns:a16="http://schemas.microsoft.com/office/drawing/2014/main" id="{92626232-8605-214F-86C8-87C8425ECDB1}"/>
              </a:ext>
            </a:extLst>
          </p:cNvPr>
          <p:cNvSpPr/>
          <p:nvPr/>
        </p:nvSpPr>
        <p:spPr>
          <a:xfrm>
            <a:off x="188328" y="9019153"/>
            <a:ext cx="5965826" cy="67259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€</a:t>
            </a:r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5B9AC7D3-F694-F342-842A-E69A728FDD16}"/>
              </a:ext>
            </a:extLst>
          </p:cNvPr>
          <p:cNvSpPr txBox="1"/>
          <p:nvPr/>
        </p:nvSpPr>
        <p:spPr>
          <a:xfrm>
            <a:off x="773769" y="9054803"/>
            <a:ext cx="53644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Un commerçant reçoit 400 œufs. Il remplit 30 boites de 10 œufs et le reste il les met dans des boites de 20. Combien de boites de 20 œufs remplit-t-il ? </a:t>
            </a:r>
          </a:p>
        </p:txBody>
      </p:sp>
      <p:sp>
        <p:nvSpPr>
          <p:cNvPr id="181" name="Rectangle : coins arrondis 180">
            <a:extLst>
              <a:ext uri="{FF2B5EF4-FFF2-40B4-BE49-F238E27FC236}">
                <a16:creationId xmlns:a16="http://schemas.microsoft.com/office/drawing/2014/main" id="{F5747192-C190-EB48-9331-F3D182B2B02D}"/>
              </a:ext>
            </a:extLst>
          </p:cNvPr>
          <p:cNvSpPr/>
          <p:nvPr/>
        </p:nvSpPr>
        <p:spPr>
          <a:xfrm>
            <a:off x="191707" y="9834099"/>
            <a:ext cx="5965826" cy="66763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36169D8D-ED17-2B49-8F50-C179761665FA}"/>
              </a:ext>
            </a:extLst>
          </p:cNvPr>
          <p:cNvSpPr txBox="1"/>
          <p:nvPr/>
        </p:nvSpPr>
        <p:spPr>
          <a:xfrm>
            <a:off x="773769" y="9962405"/>
            <a:ext cx="5364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Un apiculteur possède 12 ruches produisant chacune 15 kg de miel et 10 ruches produisant 14 kg de miel. Combien de miel produit-il ? </a:t>
            </a:r>
          </a:p>
        </p:txBody>
      </p:sp>
      <p:pic>
        <p:nvPicPr>
          <p:cNvPr id="83" name="Picture 4" descr="RÃ©sultat de recherche d'images pour &quot;calcul&quot;">
            <a:extLst>
              <a:ext uri="{FF2B5EF4-FFF2-40B4-BE49-F238E27FC236}">
                <a16:creationId xmlns:a16="http://schemas.microsoft.com/office/drawing/2014/main" id="{783EAF6B-9AFE-AC42-9A1F-2198E066C7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6"/>
          <a:stretch/>
        </p:blipFill>
        <p:spPr bwMode="auto">
          <a:xfrm rot="20945826">
            <a:off x="264550" y="132851"/>
            <a:ext cx="635969" cy="72541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ZoneTexte 87">
            <a:extLst>
              <a:ext uri="{FF2B5EF4-FFF2-40B4-BE49-F238E27FC236}">
                <a16:creationId xmlns:a16="http://schemas.microsoft.com/office/drawing/2014/main" id="{8D4C725E-A764-E14A-B941-EC44AE1D0864}"/>
              </a:ext>
            </a:extLst>
          </p:cNvPr>
          <p:cNvSpPr txBox="1"/>
          <p:nvPr/>
        </p:nvSpPr>
        <p:spPr>
          <a:xfrm>
            <a:off x="1058809" y="833993"/>
            <a:ext cx="5075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905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Pour chaque petit problème, calcule la réponse dans ta tête puis écris-la dans le petit cadre à droite.</a:t>
            </a: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DEED0288-D06A-FB45-B6F9-BA3E4D26A7EE}"/>
              </a:ext>
            </a:extLst>
          </p:cNvPr>
          <p:cNvSpPr/>
          <p:nvPr/>
        </p:nvSpPr>
        <p:spPr>
          <a:xfrm>
            <a:off x="2029297" y="150905"/>
            <a:ext cx="3336454" cy="5718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A3CA93CB-21A9-F34E-8ABB-3B4711F6F3C7}"/>
              </a:ext>
            </a:extLst>
          </p:cNvPr>
          <p:cNvSpPr txBox="1"/>
          <p:nvPr/>
        </p:nvSpPr>
        <p:spPr>
          <a:xfrm>
            <a:off x="2060199" y="205990"/>
            <a:ext cx="335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Calcul mental </a:t>
            </a:r>
            <a:r>
              <a:rPr lang="fr-FR" sz="20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77"/>
              </a:rPr>
              <a:t>CM</a:t>
            </a:r>
            <a:r>
              <a:rPr lang="fr-FR" spc="3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2 </a:t>
            </a:r>
          </a:p>
        </p:txBody>
      </p:sp>
      <p:pic>
        <p:nvPicPr>
          <p:cNvPr id="127" name="Picture 4" descr="RÃ©sultat de recherche d'images pour &quot;calcul&quot;">
            <a:extLst>
              <a:ext uri="{FF2B5EF4-FFF2-40B4-BE49-F238E27FC236}">
                <a16:creationId xmlns:a16="http://schemas.microsoft.com/office/drawing/2014/main" id="{31831CEB-78AA-2040-9471-CF3641E299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6"/>
          <a:stretch/>
        </p:blipFill>
        <p:spPr bwMode="auto">
          <a:xfrm rot="20945826">
            <a:off x="365697" y="5581643"/>
            <a:ext cx="635969" cy="72541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Ellipse 127">
            <a:extLst>
              <a:ext uri="{FF2B5EF4-FFF2-40B4-BE49-F238E27FC236}">
                <a16:creationId xmlns:a16="http://schemas.microsoft.com/office/drawing/2014/main" id="{475FC774-BA43-AC4C-87D4-9DC9F185F31A}"/>
              </a:ext>
            </a:extLst>
          </p:cNvPr>
          <p:cNvSpPr/>
          <p:nvPr/>
        </p:nvSpPr>
        <p:spPr>
          <a:xfrm>
            <a:off x="2029297" y="5542091"/>
            <a:ext cx="3336454" cy="5718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ZoneTexte 128">
            <a:extLst>
              <a:ext uri="{FF2B5EF4-FFF2-40B4-BE49-F238E27FC236}">
                <a16:creationId xmlns:a16="http://schemas.microsoft.com/office/drawing/2014/main" id="{97F78C3D-B9DC-FF49-A92F-A6E550F66905}"/>
              </a:ext>
            </a:extLst>
          </p:cNvPr>
          <p:cNvSpPr txBox="1"/>
          <p:nvPr/>
        </p:nvSpPr>
        <p:spPr>
          <a:xfrm>
            <a:off x="2060199" y="5597176"/>
            <a:ext cx="335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Calcul mental </a:t>
            </a:r>
            <a:r>
              <a:rPr lang="fr-FR" sz="20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77"/>
              </a:rPr>
              <a:t>CM</a:t>
            </a:r>
            <a:r>
              <a:rPr lang="fr-FR" spc="300" dirty="0">
                <a:ln w="1270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2 </a:t>
            </a:r>
          </a:p>
        </p:txBody>
      </p:sp>
      <p:sp>
        <p:nvSpPr>
          <p:cNvPr id="133" name="ZoneTexte 132">
            <a:extLst>
              <a:ext uri="{FF2B5EF4-FFF2-40B4-BE49-F238E27FC236}">
                <a16:creationId xmlns:a16="http://schemas.microsoft.com/office/drawing/2014/main" id="{ACBC24A0-0800-0848-87A5-3C7CE037942B}"/>
              </a:ext>
            </a:extLst>
          </p:cNvPr>
          <p:cNvSpPr txBox="1"/>
          <p:nvPr/>
        </p:nvSpPr>
        <p:spPr>
          <a:xfrm>
            <a:off x="1198728" y="6201261"/>
            <a:ext cx="494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1905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Pour chaque petit problème, calcule la réponse dans ta tête puis écris-la dans le petit cadre à droite.</a:t>
            </a:r>
          </a:p>
        </p:txBody>
      </p:sp>
      <p:sp>
        <p:nvSpPr>
          <p:cNvPr id="134" name="Rectangle : coins arrondis 133">
            <a:extLst>
              <a:ext uri="{FF2B5EF4-FFF2-40B4-BE49-F238E27FC236}">
                <a16:creationId xmlns:a16="http://schemas.microsoft.com/office/drawing/2014/main" id="{D727158F-FA38-F647-892E-F9369EE74D01}"/>
              </a:ext>
            </a:extLst>
          </p:cNvPr>
          <p:cNvSpPr/>
          <p:nvPr/>
        </p:nvSpPr>
        <p:spPr>
          <a:xfrm>
            <a:off x="6233159" y="1374559"/>
            <a:ext cx="1093471" cy="55811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5" name="ZoneTexte 134">
            <a:extLst>
              <a:ext uri="{FF2B5EF4-FFF2-40B4-BE49-F238E27FC236}">
                <a16:creationId xmlns:a16="http://schemas.microsoft.com/office/drawing/2014/main" id="{1E92DE5C-E8A4-3849-A207-8A24A2B22964}"/>
              </a:ext>
            </a:extLst>
          </p:cNvPr>
          <p:cNvSpPr txBox="1"/>
          <p:nvPr/>
        </p:nvSpPr>
        <p:spPr>
          <a:xfrm>
            <a:off x="6263005" y="1131257"/>
            <a:ext cx="10636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Short Stack" panose="02010500040000000007" pitchFamily="2" charset="77"/>
              </a:rPr>
              <a:t>Réponses</a:t>
            </a:r>
            <a:endParaRPr lang="fr-FR" sz="1400" dirty="0">
              <a:latin typeface="Short Stack" panose="02010500040000000007" pitchFamily="2" charset="77"/>
            </a:endParaRPr>
          </a:p>
        </p:txBody>
      </p:sp>
      <p:sp>
        <p:nvSpPr>
          <p:cNvPr id="136" name="Rectangle : coins arrondis 135">
            <a:extLst>
              <a:ext uri="{FF2B5EF4-FFF2-40B4-BE49-F238E27FC236}">
                <a16:creationId xmlns:a16="http://schemas.microsoft.com/office/drawing/2014/main" id="{5D84AB54-F443-DA46-BFA1-19F4CA996117}"/>
              </a:ext>
            </a:extLst>
          </p:cNvPr>
          <p:cNvSpPr/>
          <p:nvPr/>
        </p:nvSpPr>
        <p:spPr>
          <a:xfrm>
            <a:off x="6233159" y="2101679"/>
            <a:ext cx="1093471" cy="60512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7" name="Rectangle : coins arrondis 136">
            <a:extLst>
              <a:ext uri="{FF2B5EF4-FFF2-40B4-BE49-F238E27FC236}">
                <a16:creationId xmlns:a16="http://schemas.microsoft.com/office/drawing/2014/main" id="{A9CCE800-6389-B949-A5B1-2A3E61009C5A}"/>
              </a:ext>
            </a:extLst>
          </p:cNvPr>
          <p:cNvSpPr/>
          <p:nvPr/>
        </p:nvSpPr>
        <p:spPr>
          <a:xfrm>
            <a:off x="6237991" y="2904903"/>
            <a:ext cx="1093471" cy="54823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8" name="Rectangle : coins arrondis 137">
            <a:extLst>
              <a:ext uri="{FF2B5EF4-FFF2-40B4-BE49-F238E27FC236}">
                <a16:creationId xmlns:a16="http://schemas.microsoft.com/office/drawing/2014/main" id="{BCABED98-634A-A14C-80F1-F01F6927F4DC}"/>
              </a:ext>
            </a:extLst>
          </p:cNvPr>
          <p:cNvSpPr/>
          <p:nvPr/>
        </p:nvSpPr>
        <p:spPr>
          <a:xfrm>
            <a:off x="6240855" y="3634718"/>
            <a:ext cx="1093471" cy="61582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9" name="Rectangle : coins arrondis 138">
            <a:extLst>
              <a:ext uri="{FF2B5EF4-FFF2-40B4-BE49-F238E27FC236}">
                <a16:creationId xmlns:a16="http://schemas.microsoft.com/office/drawing/2014/main" id="{525BCA3B-0DC6-3D43-8A77-6A8A339DE97B}"/>
              </a:ext>
            </a:extLst>
          </p:cNvPr>
          <p:cNvSpPr/>
          <p:nvPr/>
        </p:nvSpPr>
        <p:spPr>
          <a:xfrm>
            <a:off x="6258143" y="4434673"/>
            <a:ext cx="1093471" cy="5733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0" name="Rectangle : coins arrondis 139">
            <a:extLst>
              <a:ext uri="{FF2B5EF4-FFF2-40B4-BE49-F238E27FC236}">
                <a16:creationId xmlns:a16="http://schemas.microsoft.com/office/drawing/2014/main" id="{B3F3FC45-E553-C14D-BBF8-5617BE8D83E3}"/>
              </a:ext>
            </a:extLst>
          </p:cNvPr>
          <p:cNvSpPr/>
          <p:nvPr/>
        </p:nvSpPr>
        <p:spPr>
          <a:xfrm>
            <a:off x="6240855" y="6768261"/>
            <a:ext cx="1093471" cy="58754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1" name="ZoneTexte 140">
            <a:extLst>
              <a:ext uri="{FF2B5EF4-FFF2-40B4-BE49-F238E27FC236}">
                <a16:creationId xmlns:a16="http://schemas.microsoft.com/office/drawing/2014/main" id="{32509C23-8C9E-FF44-8FF8-94AB1C4103F8}"/>
              </a:ext>
            </a:extLst>
          </p:cNvPr>
          <p:cNvSpPr txBox="1"/>
          <p:nvPr/>
        </p:nvSpPr>
        <p:spPr>
          <a:xfrm>
            <a:off x="6222229" y="6489627"/>
            <a:ext cx="10636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Short Stack" panose="02010500040000000007" pitchFamily="2" charset="77"/>
              </a:rPr>
              <a:t>Réponses</a:t>
            </a:r>
            <a:endParaRPr lang="fr-FR" sz="1100" dirty="0">
              <a:latin typeface="Short Stack" panose="02010500040000000007" pitchFamily="2" charset="77"/>
            </a:endParaRPr>
          </a:p>
        </p:txBody>
      </p:sp>
      <p:sp>
        <p:nvSpPr>
          <p:cNvPr id="142" name="Rectangle : coins arrondis 141">
            <a:extLst>
              <a:ext uri="{FF2B5EF4-FFF2-40B4-BE49-F238E27FC236}">
                <a16:creationId xmlns:a16="http://schemas.microsoft.com/office/drawing/2014/main" id="{78CC7005-4311-3744-9095-DCDAA6AFC75F}"/>
              </a:ext>
            </a:extLst>
          </p:cNvPr>
          <p:cNvSpPr/>
          <p:nvPr/>
        </p:nvSpPr>
        <p:spPr>
          <a:xfrm>
            <a:off x="6248081" y="7469144"/>
            <a:ext cx="1093471" cy="60364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3" name="Rectangle : coins arrondis 142">
            <a:extLst>
              <a:ext uri="{FF2B5EF4-FFF2-40B4-BE49-F238E27FC236}">
                <a16:creationId xmlns:a16="http://schemas.microsoft.com/office/drawing/2014/main" id="{3DF21424-ECB8-7045-B16A-378AAEDFE407}"/>
              </a:ext>
            </a:extLst>
          </p:cNvPr>
          <p:cNvSpPr/>
          <p:nvPr/>
        </p:nvSpPr>
        <p:spPr>
          <a:xfrm>
            <a:off x="6226401" y="8234200"/>
            <a:ext cx="1093471" cy="62411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4" name="Rectangle : coins arrondis 143">
            <a:extLst>
              <a:ext uri="{FF2B5EF4-FFF2-40B4-BE49-F238E27FC236}">
                <a16:creationId xmlns:a16="http://schemas.microsoft.com/office/drawing/2014/main" id="{3922E77A-79D0-864E-B864-6804B12B5F32}"/>
              </a:ext>
            </a:extLst>
          </p:cNvPr>
          <p:cNvSpPr/>
          <p:nvPr/>
        </p:nvSpPr>
        <p:spPr>
          <a:xfrm>
            <a:off x="6240855" y="8999022"/>
            <a:ext cx="1093471" cy="69272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5" name="Rectangle : coins arrondis 144">
            <a:extLst>
              <a:ext uri="{FF2B5EF4-FFF2-40B4-BE49-F238E27FC236}">
                <a16:creationId xmlns:a16="http://schemas.microsoft.com/office/drawing/2014/main" id="{2A449EA2-5EE7-2F49-AED3-807476873ECA}"/>
              </a:ext>
            </a:extLst>
          </p:cNvPr>
          <p:cNvSpPr/>
          <p:nvPr/>
        </p:nvSpPr>
        <p:spPr>
          <a:xfrm>
            <a:off x="6239232" y="9820102"/>
            <a:ext cx="1093471" cy="68163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4FB93BEF-5730-084E-AB40-A4CB5484A49E}"/>
              </a:ext>
            </a:extLst>
          </p:cNvPr>
          <p:cNvSpPr/>
          <p:nvPr/>
        </p:nvSpPr>
        <p:spPr>
          <a:xfrm>
            <a:off x="6437178" y="5722701"/>
            <a:ext cx="621738" cy="5232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bg2">
                    <a:lumMod val="10000"/>
                  </a:schemeClr>
                </a:solidFill>
              </a:ln>
            </a:endParaRPr>
          </a:p>
        </p:txBody>
      </p:sp>
      <p:sp>
        <p:nvSpPr>
          <p:cNvPr id="147" name="ZoneTexte 146">
            <a:extLst>
              <a:ext uri="{FF2B5EF4-FFF2-40B4-BE49-F238E27FC236}">
                <a16:creationId xmlns:a16="http://schemas.microsoft.com/office/drawing/2014/main" id="{328B2931-8B0B-E542-84C5-2AF031150F32}"/>
              </a:ext>
            </a:extLst>
          </p:cNvPr>
          <p:cNvSpPr txBox="1"/>
          <p:nvPr/>
        </p:nvSpPr>
        <p:spPr>
          <a:xfrm>
            <a:off x="6454102" y="5725905"/>
            <a:ext cx="6217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 w="1905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14</a:t>
            </a:r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5F299AE3-E327-A64F-9003-ADDEB1A3B4E2}"/>
              </a:ext>
            </a:extLst>
          </p:cNvPr>
          <p:cNvSpPr/>
          <p:nvPr/>
        </p:nvSpPr>
        <p:spPr>
          <a:xfrm>
            <a:off x="6454102" y="375094"/>
            <a:ext cx="621738" cy="5232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9" name="ZoneTexte 148">
            <a:extLst>
              <a:ext uri="{FF2B5EF4-FFF2-40B4-BE49-F238E27FC236}">
                <a16:creationId xmlns:a16="http://schemas.microsoft.com/office/drawing/2014/main" id="{FE67CD45-8BBC-4B42-9A9E-F43F855024FF}"/>
              </a:ext>
            </a:extLst>
          </p:cNvPr>
          <p:cNvSpPr txBox="1"/>
          <p:nvPr/>
        </p:nvSpPr>
        <p:spPr>
          <a:xfrm>
            <a:off x="6454102" y="375094"/>
            <a:ext cx="6217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 w="1905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13</a:t>
            </a:r>
          </a:p>
        </p:txBody>
      </p:sp>
      <p:sp>
        <p:nvSpPr>
          <p:cNvPr id="150" name="Larme 149">
            <a:extLst>
              <a:ext uri="{FF2B5EF4-FFF2-40B4-BE49-F238E27FC236}">
                <a16:creationId xmlns:a16="http://schemas.microsoft.com/office/drawing/2014/main" id="{463EE1A6-ADA4-A94E-933D-61743CD1EE19}"/>
              </a:ext>
            </a:extLst>
          </p:cNvPr>
          <p:cNvSpPr/>
          <p:nvPr/>
        </p:nvSpPr>
        <p:spPr>
          <a:xfrm>
            <a:off x="260892" y="1463812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1" name="ZoneTexte 150">
            <a:extLst>
              <a:ext uri="{FF2B5EF4-FFF2-40B4-BE49-F238E27FC236}">
                <a16:creationId xmlns:a16="http://schemas.microsoft.com/office/drawing/2014/main" id="{F0B46E65-73F7-9949-910A-AF7930028D72}"/>
              </a:ext>
            </a:extLst>
          </p:cNvPr>
          <p:cNvSpPr txBox="1"/>
          <p:nvPr/>
        </p:nvSpPr>
        <p:spPr>
          <a:xfrm>
            <a:off x="239530" y="1453572"/>
            <a:ext cx="525004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13.1</a:t>
            </a:r>
          </a:p>
        </p:txBody>
      </p:sp>
      <p:sp>
        <p:nvSpPr>
          <p:cNvPr id="152" name="Larme 151">
            <a:extLst>
              <a:ext uri="{FF2B5EF4-FFF2-40B4-BE49-F238E27FC236}">
                <a16:creationId xmlns:a16="http://schemas.microsoft.com/office/drawing/2014/main" id="{020CB115-35B5-4E41-B0B1-A08707A78A4D}"/>
              </a:ext>
            </a:extLst>
          </p:cNvPr>
          <p:cNvSpPr/>
          <p:nvPr/>
        </p:nvSpPr>
        <p:spPr>
          <a:xfrm>
            <a:off x="259150" y="2190176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3" name="ZoneTexte 152">
            <a:extLst>
              <a:ext uri="{FF2B5EF4-FFF2-40B4-BE49-F238E27FC236}">
                <a16:creationId xmlns:a16="http://schemas.microsoft.com/office/drawing/2014/main" id="{DA224203-F957-2648-A4FE-4F1466D7E7A2}"/>
              </a:ext>
            </a:extLst>
          </p:cNvPr>
          <p:cNvSpPr txBox="1"/>
          <p:nvPr/>
        </p:nvSpPr>
        <p:spPr>
          <a:xfrm>
            <a:off x="188328" y="2210599"/>
            <a:ext cx="643924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13.2</a:t>
            </a:r>
          </a:p>
        </p:txBody>
      </p:sp>
      <p:sp>
        <p:nvSpPr>
          <p:cNvPr id="154" name="Larme 153">
            <a:extLst>
              <a:ext uri="{FF2B5EF4-FFF2-40B4-BE49-F238E27FC236}">
                <a16:creationId xmlns:a16="http://schemas.microsoft.com/office/drawing/2014/main" id="{34346178-562F-314C-BAB9-FF81ABFFB537}"/>
              </a:ext>
            </a:extLst>
          </p:cNvPr>
          <p:cNvSpPr/>
          <p:nvPr/>
        </p:nvSpPr>
        <p:spPr>
          <a:xfrm>
            <a:off x="233792" y="2955655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5" name="ZoneTexte 154">
            <a:extLst>
              <a:ext uri="{FF2B5EF4-FFF2-40B4-BE49-F238E27FC236}">
                <a16:creationId xmlns:a16="http://schemas.microsoft.com/office/drawing/2014/main" id="{CAFF9F9F-DB90-E540-B81F-B237240690E9}"/>
              </a:ext>
            </a:extLst>
          </p:cNvPr>
          <p:cNvSpPr txBox="1"/>
          <p:nvPr/>
        </p:nvSpPr>
        <p:spPr>
          <a:xfrm>
            <a:off x="180614" y="2985774"/>
            <a:ext cx="579487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13.3</a:t>
            </a:r>
          </a:p>
        </p:txBody>
      </p:sp>
      <p:sp>
        <p:nvSpPr>
          <p:cNvPr id="156" name="Larme 155">
            <a:extLst>
              <a:ext uri="{FF2B5EF4-FFF2-40B4-BE49-F238E27FC236}">
                <a16:creationId xmlns:a16="http://schemas.microsoft.com/office/drawing/2014/main" id="{4DF6A603-EC4F-1640-ADAE-E5051DD7FEFE}"/>
              </a:ext>
            </a:extLst>
          </p:cNvPr>
          <p:cNvSpPr/>
          <p:nvPr/>
        </p:nvSpPr>
        <p:spPr>
          <a:xfrm>
            <a:off x="248979" y="3741088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7" name="ZoneTexte 186">
            <a:extLst>
              <a:ext uri="{FF2B5EF4-FFF2-40B4-BE49-F238E27FC236}">
                <a16:creationId xmlns:a16="http://schemas.microsoft.com/office/drawing/2014/main" id="{F5DC59CC-E726-544C-AFF4-84D4270EBC5C}"/>
              </a:ext>
            </a:extLst>
          </p:cNvPr>
          <p:cNvSpPr txBox="1"/>
          <p:nvPr/>
        </p:nvSpPr>
        <p:spPr>
          <a:xfrm>
            <a:off x="186156" y="3751129"/>
            <a:ext cx="615951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13.4</a:t>
            </a:r>
          </a:p>
        </p:txBody>
      </p:sp>
      <p:sp>
        <p:nvSpPr>
          <p:cNvPr id="188" name="Larme 187">
            <a:extLst>
              <a:ext uri="{FF2B5EF4-FFF2-40B4-BE49-F238E27FC236}">
                <a16:creationId xmlns:a16="http://schemas.microsoft.com/office/drawing/2014/main" id="{32714449-2DFD-E44A-8E73-7B90E1C5D389}"/>
              </a:ext>
            </a:extLst>
          </p:cNvPr>
          <p:cNvSpPr/>
          <p:nvPr/>
        </p:nvSpPr>
        <p:spPr>
          <a:xfrm>
            <a:off x="248979" y="4528197"/>
            <a:ext cx="437517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9" name="ZoneTexte 188">
            <a:extLst>
              <a:ext uri="{FF2B5EF4-FFF2-40B4-BE49-F238E27FC236}">
                <a16:creationId xmlns:a16="http://schemas.microsoft.com/office/drawing/2014/main" id="{2E611C7F-8BD0-3647-A0E5-DCB931A870D4}"/>
              </a:ext>
            </a:extLst>
          </p:cNvPr>
          <p:cNvSpPr txBox="1"/>
          <p:nvPr/>
        </p:nvSpPr>
        <p:spPr>
          <a:xfrm>
            <a:off x="173646" y="4542444"/>
            <a:ext cx="608898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13.5</a:t>
            </a:r>
          </a:p>
        </p:txBody>
      </p:sp>
      <p:sp>
        <p:nvSpPr>
          <p:cNvPr id="190" name="Larme 189">
            <a:extLst>
              <a:ext uri="{FF2B5EF4-FFF2-40B4-BE49-F238E27FC236}">
                <a16:creationId xmlns:a16="http://schemas.microsoft.com/office/drawing/2014/main" id="{156645D3-7A65-DC44-B231-A348F97B481D}"/>
              </a:ext>
            </a:extLst>
          </p:cNvPr>
          <p:cNvSpPr/>
          <p:nvPr/>
        </p:nvSpPr>
        <p:spPr>
          <a:xfrm>
            <a:off x="279825" y="6875610"/>
            <a:ext cx="478394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1" name="ZoneTexte 190">
            <a:extLst>
              <a:ext uri="{FF2B5EF4-FFF2-40B4-BE49-F238E27FC236}">
                <a16:creationId xmlns:a16="http://schemas.microsoft.com/office/drawing/2014/main" id="{D42F96EA-279D-F54E-9FE4-BE4A63B673E1}"/>
              </a:ext>
            </a:extLst>
          </p:cNvPr>
          <p:cNvSpPr txBox="1"/>
          <p:nvPr/>
        </p:nvSpPr>
        <p:spPr>
          <a:xfrm>
            <a:off x="233792" y="6888148"/>
            <a:ext cx="56084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14.1</a:t>
            </a:r>
          </a:p>
        </p:txBody>
      </p:sp>
      <p:sp>
        <p:nvSpPr>
          <p:cNvPr id="192" name="Larme 191">
            <a:extLst>
              <a:ext uri="{FF2B5EF4-FFF2-40B4-BE49-F238E27FC236}">
                <a16:creationId xmlns:a16="http://schemas.microsoft.com/office/drawing/2014/main" id="{2264C933-E508-F542-80F5-16F2357F278A}"/>
              </a:ext>
            </a:extLst>
          </p:cNvPr>
          <p:cNvSpPr/>
          <p:nvPr/>
        </p:nvSpPr>
        <p:spPr>
          <a:xfrm>
            <a:off x="258413" y="7593487"/>
            <a:ext cx="493448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3" name="ZoneTexte 192">
            <a:extLst>
              <a:ext uri="{FF2B5EF4-FFF2-40B4-BE49-F238E27FC236}">
                <a16:creationId xmlns:a16="http://schemas.microsoft.com/office/drawing/2014/main" id="{6CA8597A-DDF8-1349-8186-DA38D47D27F0}"/>
              </a:ext>
            </a:extLst>
          </p:cNvPr>
          <p:cNvSpPr txBox="1"/>
          <p:nvPr/>
        </p:nvSpPr>
        <p:spPr>
          <a:xfrm>
            <a:off x="218123" y="7607946"/>
            <a:ext cx="614130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14.2</a:t>
            </a:r>
          </a:p>
        </p:txBody>
      </p:sp>
      <p:sp>
        <p:nvSpPr>
          <p:cNvPr id="194" name="Larme 193">
            <a:extLst>
              <a:ext uri="{FF2B5EF4-FFF2-40B4-BE49-F238E27FC236}">
                <a16:creationId xmlns:a16="http://schemas.microsoft.com/office/drawing/2014/main" id="{51E77AB4-D7D5-9641-9C86-B55B62C182E2}"/>
              </a:ext>
            </a:extLst>
          </p:cNvPr>
          <p:cNvSpPr/>
          <p:nvPr/>
        </p:nvSpPr>
        <p:spPr>
          <a:xfrm>
            <a:off x="263200" y="8346442"/>
            <a:ext cx="502789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5" name="ZoneTexte 194">
            <a:extLst>
              <a:ext uri="{FF2B5EF4-FFF2-40B4-BE49-F238E27FC236}">
                <a16:creationId xmlns:a16="http://schemas.microsoft.com/office/drawing/2014/main" id="{51EAA5E0-E54C-9D42-BC10-86641AF59444}"/>
              </a:ext>
            </a:extLst>
          </p:cNvPr>
          <p:cNvSpPr txBox="1"/>
          <p:nvPr/>
        </p:nvSpPr>
        <p:spPr>
          <a:xfrm>
            <a:off x="223353" y="8360300"/>
            <a:ext cx="608899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14.3</a:t>
            </a:r>
          </a:p>
        </p:txBody>
      </p:sp>
      <p:sp>
        <p:nvSpPr>
          <p:cNvPr id="196" name="Larme 195">
            <a:extLst>
              <a:ext uri="{FF2B5EF4-FFF2-40B4-BE49-F238E27FC236}">
                <a16:creationId xmlns:a16="http://schemas.microsoft.com/office/drawing/2014/main" id="{2F4BD54D-B525-7940-9F5F-BE88C6793F50}"/>
              </a:ext>
            </a:extLst>
          </p:cNvPr>
          <p:cNvSpPr/>
          <p:nvPr/>
        </p:nvSpPr>
        <p:spPr>
          <a:xfrm>
            <a:off x="266695" y="9155162"/>
            <a:ext cx="507074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EEAFDE6D-7AF5-9B4D-AA01-E5E7D05F44B6}"/>
              </a:ext>
            </a:extLst>
          </p:cNvPr>
          <p:cNvSpPr txBox="1"/>
          <p:nvPr/>
        </p:nvSpPr>
        <p:spPr>
          <a:xfrm>
            <a:off x="246574" y="9172120"/>
            <a:ext cx="636076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14.4</a:t>
            </a:r>
          </a:p>
        </p:txBody>
      </p:sp>
      <p:sp>
        <p:nvSpPr>
          <p:cNvPr id="198" name="Larme 197">
            <a:extLst>
              <a:ext uri="{FF2B5EF4-FFF2-40B4-BE49-F238E27FC236}">
                <a16:creationId xmlns:a16="http://schemas.microsoft.com/office/drawing/2014/main" id="{D343A824-17AE-0540-BB26-45567CA0A842}"/>
              </a:ext>
            </a:extLst>
          </p:cNvPr>
          <p:cNvSpPr/>
          <p:nvPr/>
        </p:nvSpPr>
        <p:spPr>
          <a:xfrm>
            <a:off x="265035" y="9951854"/>
            <a:ext cx="500954" cy="390108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id="{7D4AA893-BEBB-1B48-BE3F-CD0F7759F007}"/>
              </a:ext>
            </a:extLst>
          </p:cNvPr>
          <p:cNvSpPr txBox="1"/>
          <p:nvPr/>
        </p:nvSpPr>
        <p:spPr>
          <a:xfrm>
            <a:off x="238386" y="9958997"/>
            <a:ext cx="644264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Short Stack" panose="02010500040000000007" pitchFamily="2" charset="77"/>
              </a:rPr>
              <a:t>14.5</a:t>
            </a:r>
          </a:p>
        </p:txBody>
      </p:sp>
    </p:spTree>
    <p:extLst>
      <p:ext uri="{BB962C8B-B14F-4D97-AF65-F5344CB8AC3E}">
        <p14:creationId xmlns:p14="http://schemas.microsoft.com/office/powerpoint/2010/main" val="30479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79C94CE-4ADE-4344-A035-9BD92D748320}"/>
              </a:ext>
            </a:extLst>
          </p:cNvPr>
          <p:cNvSpPr/>
          <p:nvPr/>
        </p:nvSpPr>
        <p:spPr>
          <a:xfrm>
            <a:off x="38101" y="30480"/>
            <a:ext cx="7452360" cy="10607040"/>
          </a:xfrm>
          <a:prstGeom prst="roundRect">
            <a:avLst>
              <a:gd name="adj" fmla="val 133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3" name="Ellipse 162">
            <a:extLst>
              <a:ext uri="{FF2B5EF4-FFF2-40B4-BE49-F238E27FC236}">
                <a16:creationId xmlns:a16="http://schemas.microsoft.com/office/drawing/2014/main" id="{68402FCE-2697-7A46-8E90-92C864343978}"/>
              </a:ext>
            </a:extLst>
          </p:cNvPr>
          <p:cNvSpPr/>
          <p:nvPr/>
        </p:nvSpPr>
        <p:spPr>
          <a:xfrm>
            <a:off x="2072352" y="163208"/>
            <a:ext cx="4222751" cy="849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ZoneTexte 163">
            <a:extLst>
              <a:ext uri="{FF2B5EF4-FFF2-40B4-BE49-F238E27FC236}">
                <a16:creationId xmlns:a16="http://schemas.microsoft.com/office/drawing/2014/main" id="{F7D5C8FE-04B4-FE46-981D-FEDD53794BD3}"/>
              </a:ext>
            </a:extLst>
          </p:cNvPr>
          <p:cNvSpPr txBox="1"/>
          <p:nvPr/>
        </p:nvSpPr>
        <p:spPr>
          <a:xfrm>
            <a:off x="2323662" y="289077"/>
            <a:ext cx="3777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n w="1270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Fichier de calcul mental </a:t>
            </a:r>
          </a:p>
          <a:p>
            <a:pPr algn="ctr"/>
            <a:r>
              <a:rPr lang="fr-FR" sz="1600" dirty="0">
                <a:ln w="1270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CM2 - Correction</a:t>
            </a:r>
          </a:p>
        </p:txBody>
      </p:sp>
      <p:pic>
        <p:nvPicPr>
          <p:cNvPr id="165" name="Picture 4" descr="RÃ©sultat de recherche d'images pour &quot;calcul&quot;">
            <a:extLst>
              <a:ext uri="{FF2B5EF4-FFF2-40B4-BE49-F238E27FC236}">
                <a16:creationId xmlns:a16="http://schemas.microsoft.com/office/drawing/2014/main" id="{D2D37D26-EF87-B74C-AA75-A5B74ABA81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6"/>
          <a:stretch/>
        </p:blipFill>
        <p:spPr bwMode="auto">
          <a:xfrm rot="20945826">
            <a:off x="255821" y="170444"/>
            <a:ext cx="760390" cy="86733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6" name="Tableau 165">
            <a:extLst>
              <a:ext uri="{FF2B5EF4-FFF2-40B4-BE49-F238E27FC236}">
                <a16:creationId xmlns:a16="http://schemas.microsoft.com/office/drawing/2014/main" id="{55AF19D8-32AF-224E-83F3-E57C4FD9A1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469429"/>
              </p:ext>
            </p:extLst>
          </p:nvPr>
        </p:nvGraphicFramePr>
        <p:xfrm>
          <a:off x="325752" y="1315607"/>
          <a:ext cx="6805344" cy="555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212663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30439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220 élèves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93 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1168 pages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716 €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5 200 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67" name="Tableau 166">
            <a:extLst>
              <a:ext uri="{FF2B5EF4-FFF2-40B4-BE49-F238E27FC236}">
                <a16:creationId xmlns:a16="http://schemas.microsoft.com/office/drawing/2014/main" id="{F5931ACA-F018-1047-9875-F8D9678A9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965232"/>
              </p:ext>
            </p:extLst>
          </p:nvPr>
        </p:nvGraphicFramePr>
        <p:xfrm>
          <a:off x="325752" y="1999001"/>
          <a:ext cx="6805344" cy="69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218544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411376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120 tonnes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1200 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549 €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44 tours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78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millions de km</a:t>
                      </a:r>
                      <a:endParaRPr lang="fr-FR" sz="1200" dirty="0">
                        <a:solidFill>
                          <a:schemeClr val="tx1"/>
                        </a:solidFill>
                        <a:latin typeface="Our First Kiss" panose="02000603000000020004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68" name="Tableau 167">
            <a:extLst>
              <a:ext uri="{FF2B5EF4-FFF2-40B4-BE49-F238E27FC236}">
                <a16:creationId xmlns:a16="http://schemas.microsoft.com/office/drawing/2014/main" id="{2DA62A01-5DFE-A148-A0A2-F4378CF73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09768"/>
              </p:ext>
            </p:extLst>
          </p:nvPr>
        </p:nvGraphicFramePr>
        <p:xfrm>
          <a:off x="325750" y="2806774"/>
          <a:ext cx="6805344" cy="57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219199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3.1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3.2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3.3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3.4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3.5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323262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96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carreaux</a:t>
                      </a:r>
                      <a:endParaRPr lang="fr-FR" sz="1200" dirty="0">
                        <a:solidFill>
                          <a:schemeClr val="tx1"/>
                        </a:solidFill>
                        <a:latin typeface="Our First Kiss" panose="02000603000000020004" pitchFamily="2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800 €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19 ans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41 500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baleines</a:t>
                      </a:r>
                      <a:endParaRPr lang="fr-FR" sz="1200" dirty="0">
                        <a:solidFill>
                          <a:schemeClr val="tx1"/>
                        </a:solidFill>
                        <a:latin typeface="Our First Kiss" panose="02000603000000020004" pitchFamily="2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5600 places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69" name="Tableau 168">
            <a:extLst>
              <a:ext uri="{FF2B5EF4-FFF2-40B4-BE49-F238E27FC236}">
                <a16:creationId xmlns:a16="http://schemas.microsoft.com/office/drawing/2014/main" id="{CA25E9B8-F5E1-A545-B743-F2756027C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482570"/>
              </p:ext>
            </p:extLst>
          </p:nvPr>
        </p:nvGraphicFramePr>
        <p:xfrm>
          <a:off x="322452" y="3510694"/>
          <a:ext cx="6805344" cy="561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210380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4.1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4.2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4.3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4.4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4.5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310258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14 400 €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8 700 €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9 jours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70" name="Tableau 169">
            <a:extLst>
              <a:ext uri="{FF2B5EF4-FFF2-40B4-BE49-F238E27FC236}">
                <a16:creationId xmlns:a16="http://schemas.microsoft.com/office/drawing/2014/main" id="{0F47A740-48E1-AC43-A76D-71DB9F56B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347488"/>
              </p:ext>
            </p:extLst>
          </p:nvPr>
        </p:nvGraphicFramePr>
        <p:xfrm>
          <a:off x="322452" y="4218579"/>
          <a:ext cx="6805344" cy="559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208609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5.1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5.2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5.3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5.4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5.5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307645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160 pétales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270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en tout</a:t>
                      </a:r>
                      <a:endParaRPr lang="fr-FR" sz="1200" dirty="0">
                        <a:solidFill>
                          <a:schemeClr val="tx1"/>
                        </a:solidFill>
                        <a:latin typeface="Our First Kiss" panose="02000603000000020004" pitchFamily="2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3400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allumettes</a:t>
                      </a:r>
                      <a:endParaRPr lang="fr-FR" sz="1200" dirty="0">
                        <a:solidFill>
                          <a:schemeClr val="tx1"/>
                        </a:solidFill>
                        <a:latin typeface="Our First Kiss" panose="02000603000000020004" pitchFamily="2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6 ramettes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240 heures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71" name="Tableau 170">
            <a:extLst>
              <a:ext uri="{FF2B5EF4-FFF2-40B4-BE49-F238E27FC236}">
                <a16:creationId xmlns:a16="http://schemas.microsoft.com/office/drawing/2014/main" id="{07A29CB3-6F48-E747-84AA-A4A6E10A1C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511667"/>
              </p:ext>
            </p:extLst>
          </p:nvPr>
        </p:nvGraphicFramePr>
        <p:xfrm>
          <a:off x="322452" y="4926467"/>
          <a:ext cx="6805344" cy="464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144150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6.1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6.2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6.3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6.4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6.5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212585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799 €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par mois</a:t>
                      </a:r>
                      <a:endParaRPr lang="fr-FR" sz="1200" dirty="0">
                        <a:solidFill>
                          <a:schemeClr val="tx1"/>
                        </a:solidFill>
                        <a:latin typeface="Our First Kiss" panose="02000603000000020004" pitchFamily="2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80 minutes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21 000 €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600 minutes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20 jours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72" name="Tableau 171">
            <a:extLst>
              <a:ext uri="{FF2B5EF4-FFF2-40B4-BE49-F238E27FC236}">
                <a16:creationId xmlns:a16="http://schemas.microsoft.com/office/drawing/2014/main" id="{E790F9AD-0B31-8A4E-AF27-0E8253615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126371"/>
              </p:ext>
            </p:extLst>
          </p:nvPr>
        </p:nvGraphicFramePr>
        <p:xfrm>
          <a:off x="322450" y="5535573"/>
          <a:ext cx="6805344" cy="547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168280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295765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28 100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pers.</a:t>
                      </a:r>
                      <a:endParaRPr lang="fr-FR" sz="1200" dirty="0">
                        <a:solidFill>
                          <a:schemeClr val="tx1"/>
                        </a:solidFill>
                        <a:latin typeface="Our First Kiss" panose="02000603000000020004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108 biscuits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72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personnes</a:t>
                      </a:r>
                      <a:endParaRPr lang="fr-FR" sz="1200" dirty="0">
                        <a:solidFill>
                          <a:schemeClr val="tx1"/>
                        </a:solidFill>
                        <a:latin typeface="Our First Kiss" panose="02000603000000020004" pitchFamily="2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En 1989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105 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73" name="Tableau 172">
            <a:extLst>
              <a:ext uri="{FF2B5EF4-FFF2-40B4-BE49-F238E27FC236}">
                <a16:creationId xmlns:a16="http://schemas.microsoft.com/office/drawing/2014/main" id="{39A8C3B3-253C-654D-867A-2BCB5BF231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121343"/>
              </p:ext>
            </p:extLst>
          </p:nvPr>
        </p:nvGraphicFramePr>
        <p:xfrm>
          <a:off x="319152" y="6239497"/>
          <a:ext cx="6805344" cy="52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165838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 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cookies chacun</a:t>
                      </a:r>
                      <a:endParaRPr lang="fr-FR" sz="1100" dirty="0">
                        <a:solidFill>
                          <a:schemeClr val="tx1"/>
                        </a:solidFill>
                        <a:latin typeface="Our First Kiss" panose="02000603000000020004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à 6h26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43 kg300gr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15 jours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720 œufs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63683CE8-6003-EB42-93EC-CE6BBD2AB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412917"/>
              </p:ext>
            </p:extLst>
          </p:nvPr>
        </p:nvGraphicFramePr>
        <p:xfrm>
          <a:off x="325750" y="6955408"/>
          <a:ext cx="6805344" cy="584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225924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9.1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9.2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9.3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9.4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9.5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333181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18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7,85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36,75 €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32,70 €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1m52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2CAB7D67-0A22-F046-AF29-8C90CAB3E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312134"/>
              </p:ext>
            </p:extLst>
          </p:nvPr>
        </p:nvGraphicFramePr>
        <p:xfrm>
          <a:off x="325750" y="7719776"/>
          <a:ext cx="6805344" cy="678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236243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10.1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10.2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10.3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10.4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10.5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348398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 cookies chacun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à 6h 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43kg 300 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15 jours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720 </a:t>
                      </a:r>
                      <a:r>
                        <a:rPr lang="fr-FR" sz="1200" dirty="0" err="1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oeufs</a:t>
                      </a:r>
                      <a:endParaRPr lang="fr-FR" sz="1200" dirty="0">
                        <a:solidFill>
                          <a:schemeClr val="tx1"/>
                        </a:solidFill>
                        <a:latin typeface="Our First Kiss" panose="02000603000000020004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7BB76954-2641-B24A-A0FA-7F10ED439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259630"/>
              </p:ext>
            </p:extLst>
          </p:nvPr>
        </p:nvGraphicFramePr>
        <p:xfrm>
          <a:off x="325750" y="8586303"/>
          <a:ext cx="6805344" cy="70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233793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11.1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11.2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11.3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11.4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11.5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5 boites reste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10 vidanges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150 €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 bus reste 27 enfants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10 arbres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E8942EAC-E02E-C74B-8E6B-CE846665AF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867460"/>
              </p:ext>
            </p:extLst>
          </p:nvPr>
        </p:nvGraphicFramePr>
        <p:xfrm>
          <a:off x="319152" y="9502911"/>
          <a:ext cx="6805344" cy="622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233793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12.1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12.2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12.3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12.4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12.5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209 marches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344 sièges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62 €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840 €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175 fèves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065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79C94CE-4ADE-4344-A035-9BD92D748320}"/>
              </a:ext>
            </a:extLst>
          </p:cNvPr>
          <p:cNvSpPr/>
          <p:nvPr/>
        </p:nvSpPr>
        <p:spPr>
          <a:xfrm>
            <a:off x="38101" y="30480"/>
            <a:ext cx="7452360" cy="10607040"/>
          </a:xfrm>
          <a:prstGeom prst="roundRect">
            <a:avLst>
              <a:gd name="adj" fmla="val 133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3" name="Ellipse 162">
            <a:extLst>
              <a:ext uri="{FF2B5EF4-FFF2-40B4-BE49-F238E27FC236}">
                <a16:creationId xmlns:a16="http://schemas.microsoft.com/office/drawing/2014/main" id="{68402FCE-2697-7A46-8E90-92C864343978}"/>
              </a:ext>
            </a:extLst>
          </p:cNvPr>
          <p:cNvSpPr/>
          <p:nvPr/>
        </p:nvSpPr>
        <p:spPr>
          <a:xfrm>
            <a:off x="2072352" y="163208"/>
            <a:ext cx="4222751" cy="849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ZoneTexte 163">
            <a:extLst>
              <a:ext uri="{FF2B5EF4-FFF2-40B4-BE49-F238E27FC236}">
                <a16:creationId xmlns:a16="http://schemas.microsoft.com/office/drawing/2014/main" id="{F7D5C8FE-04B4-FE46-981D-FEDD53794BD3}"/>
              </a:ext>
            </a:extLst>
          </p:cNvPr>
          <p:cNvSpPr txBox="1"/>
          <p:nvPr/>
        </p:nvSpPr>
        <p:spPr>
          <a:xfrm>
            <a:off x="2323662" y="289077"/>
            <a:ext cx="3777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n w="1270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Fichier de calcul mental </a:t>
            </a:r>
          </a:p>
          <a:p>
            <a:pPr algn="ctr"/>
            <a:r>
              <a:rPr lang="fr-FR" sz="1600" dirty="0">
                <a:ln w="1270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ur First Kiss" panose="02000603000000020004" pitchFamily="2" charset="77"/>
              </a:rPr>
              <a:t>CM2 – Correction (2)</a:t>
            </a:r>
          </a:p>
        </p:txBody>
      </p:sp>
      <p:pic>
        <p:nvPicPr>
          <p:cNvPr id="165" name="Picture 4" descr="RÃ©sultat de recherche d'images pour &quot;calcul&quot;">
            <a:extLst>
              <a:ext uri="{FF2B5EF4-FFF2-40B4-BE49-F238E27FC236}">
                <a16:creationId xmlns:a16="http://schemas.microsoft.com/office/drawing/2014/main" id="{D2D37D26-EF87-B74C-AA75-A5B74ABA81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6"/>
          <a:stretch/>
        </p:blipFill>
        <p:spPr bwMode="auto">
          <a:xfrm rot="20945826">
            <a:off x="255821" y="170444"/>
            <a:ext cx="760390" cy="86733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6" name="Tableau 165">
            <a:extLst>
              <a:ext uri="{FF2B5EF4-FFF2-40B4-BE49-F238E27FC236}">
                <a16:creationId xmlns:a16="http://schemas.microsoft.com/office/drawing/2014/main" id="{55AF19D8-32AF-224E-83F3-E57C4FD9A1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976847"/>
              </p:ext>
            </p:extLst>
          </p:nvPr>
        </p:nvGraphicFramePr>
        <p:xfrm>
          <a:off x="325752" y="1315607"/>
          <a:ext cx="6805344" cy="555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212663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13.1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13.2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13.3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13.4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13.5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30439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220 élèves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93 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1168 pages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716 €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5 200 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67" name="Tableau 166">
            <a:extLst>
              <a:ext uri="{FF2B5EF4-FFF2-40B4-BE49-F238E27FC236}">
                <a16:creationId xmlns:a16="http://schemas.microsoft.com/office/drawing/2014/main" id="{F5931ACA-F018-1047-9875-F8D9678A9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473434"/>
              </p:ext>
            </p:extLst>
          </p:nvPr>
        </p:nvGraphicFramePr>
        <p:xfrm>
          <a:off x="325752" y="1999001"/>
          <a:ext cx="6805344" cy="69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218544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14.1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411376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120 tonnes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1200 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549 €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44 tours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78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millions de km</a:t>
                      </a:r>
                      <a:endParaRPr lang="fr-FR" sz="1200" dirty="0">
                        <a:solidFill>
                          <a:schemeClr val="tx1"/>
                        </a:solidFill>
                        <a:latin typeface="Our First Kiss" panose="02000603000000020004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68" name="Tableau 167">
            <a:extLst>
              <a:ext uri="{FF2B5EF4-FFF2-40B4-BE49-F238E27FC236}">
                <a16:creationId xmlns:a16="http://schemas.microsoft.com/office/drawing/2014/main" id="{2DA62A01-5DFE-A148-A0A2-F4378CF73B09}"/>
              </a:ext>
            </a:extLst>
          </p:cNvPr>
          <p:cNvGraphicFramePr>
            <a:graphicFrameLocks noGrp="1"/>
          </p:cNvGraphicFramePr>
          <p:nvPr/>
        </p:nvGraphicFramePr>
        <p:xfrm>
          <a:off x="325750" y="2806774"/>
          <a:ext cx="6805344" cy="57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219199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3.1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3.2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3.3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3.4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3.5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323262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96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carreaux</a:t>
                      </a:r>
                      <a:endParaRPr lang="fr-FR" sz="1200" dirty="0">
                        <a:solidFill>
                          <a:schemeClr val="tx1"/>
                        </a:solidFill>
                        <a:latin typeface="Our First Kiss" panose="02000603000000020004" pitchFamily="2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800 €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19 ans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41 500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baleines</a:t>
                      </a:r>
                      <a:endParaRPr lang="fr-FR" sz="1200" dirty="0">
                        <a:solidFill>
                          <a:schemeClr val="tx1"/>
                        </a:solidFill>
                        <a:latin typeface="Our First Kiss" panose="02000603000000020004" pitchFamily="2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5600 places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69" name="Tableau 168">
            <a:extLst>
              <a:ext uri="{FF2B5EF4-FFF2-40B4-BE49-F238E27FC236}">
                <a16:creationId xmlns:a16="http://schemas.microsoft.com/office/drawing/2014/main" id="{CA25E9B8-F5E1-A545-B743-F2756027C973}"/>
              </a:ext>
            </a:extLst>
          </p:cNvPr>
          <p:cNvGraphicFramePr>
            <a:graphicFrameLocks noGrp="1"/>
          </p:cNvGraphicFramePr>
          <p:nvPr/>
        </p:nvGraphicFramePr>
        <p:xfrm>
          <a:off x="322452" y="3510694"/>
          <a:ext cx="6805344" cy="561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210380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4.1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4.2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4.3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4.4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4.5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310258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14 400 €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8 700 €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9 jours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70" name="Tableau 169">
            <a:extLst>
              <a:ext uri="{FF2B5EF4-FFF2-40B4-BE49-F238E27FC236}">
                <a16:creationId xmlns:a16="http://schemas.microsoft.com/office/drawing/2014/main" id="{0F47A740-48E1-AC43-A76D-71DB9F56B99F}"/>
              </a:ext>
            </a:extLst>
          </p:cNvPr>
          <p:cNvGraphicFramePr>
            <a:graphicFrameLocks noGrp="1"/>
          </p:cNvGraphicFramePr>
          <p:nvPr/>
        </p:nvGraphicFramePr>
        <p:xfrm>
          <a:off x="322452" y="4218579"/>
          <a:ext cx="6805344" cy="559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208609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5.1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5.2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5.3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5.4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5.5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307645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160 pétales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270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en tout</a:t>
                      </a:r>
                      <a:endParaRPr lang="fr-FR" sz="1200" dirty="0">
                        <a:solidFill>
                          <a:schemeClr val="tx1"/>
                        </a:solidFill>
                        <a:latin typeface="Our First Kiss" panose="02000603000000020004" pitchFamily="2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3400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allumettes</a:t>
                      </a:r>
                      <a:endParaRPr lang="fr-FR" sz="1200" dirty="0">
                        <a:solidFill>
                          <a:schemeClr val="tx1"/>
                        </a:solidFill>
                        <a:latin typeface="Our First Kiss" panose="02000603000000020004" pitchFamily="2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6 ramettes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240 heures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71" name="Tableau 170">
            <a:extLst>
              <a:ext uri="{FF2B5EF4-FFF2-40B4-BE49-F238E27FC236}">
                <a16:creationId xmlns:a16="http://schemas.microsoft.com/office/drawing/2014/main" id="{07A29CB3-6F48-E747-84AA-A4A6E10A1C2F}"/>
              </a:ext>
            </a:extLst>
          </p:cNvPr>
          <p:cNvGraphicFramePr>
            <a:graphicFrameLocks noGrp="1"/>
          </p:cNvGraphicFramePr>
          <p:nvPr/>
        </p:nvGraphicFramePr>
        <p:xfrm>
          <a:off x="322452" y="4926467"/>
          <a:ext cx="6805344" cy="464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144150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6.1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6.2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6.3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6.4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6.5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212585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799 €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par mois</a:t>
                      </a:r>
                      <a:endParaRPr lang="fr-FR" sz="1200" dirty="0">
                        <a:solidFill>
                          <a:schemeClr val="tx1"/>
                        </a:solidFill>
                        <a:latin typeface="Our First Kiss" panose="02000603000000020004" pitchFamily="2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80 minutes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21 000 €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600 minutes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20 jours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72" name="Tableau 171">
            <a:extLst>
              <a:ext uri="{FF2B5EF4-FFF2-40B4-BE49-F238E27FC236}">
                <a16:creationId xmlns:a16="http://schemas.microsoft.com/office/drawing/2014/main" id="{E790F9AD-0B31-8A4E-AF27-0E8253615045}"/>
              </a:ext>
            </a:extLst>
          </p:cNvPr>
          <p:cNvGraphicFramePr>
            <a:graphicFrameLocks noGrp="1"/>
          </p:cNvGraphicFramePr>
          <p:nvPr/>
        </p:nvGraphicFramePr>
        <p:xfrm>
          <a:off x="322450" y="5535573"/>
          <a:ext cx="6805344" cy="547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168280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295765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28 100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pers.</a:t>
                      </a:r>
                      <a:endParaRPr lang="fr-FR" sz="1200" dirty="0">
                        <a:solidFill>
                          <a:schemeClr val="tx1"/>
                        </a:solidFill>
                        <a:latin typeface="Our First Kiss" panose="02000603000000020004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108 biscuits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72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personnes</a:t>
                      </a:r>
                      <a:endParaRPr lang="fr-FR" sz="1200" dirty="0">
                        <a:solidFill>
                          <a:schemeClr val="tx1"/>
                        </a:solidFill>
                        <a:latin typeface="Our First Kiss" panose="02000603000000020004" pitchFamily="2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En 1989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105 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73" name="Tableau 172">
            <a:extLst>
              <a:ext uri="{FF2B5EF4-FFF2-40B4-BE49-F238E27FC236}">
                <a16:creationId xmlns:a16="http://schemas.microsoft.com/office/drawing/2014/main" id="{39A8C3B3-253C-654D-867A-2BCB5BF23187}"/>
              </a:ext>
            </a:extLst>
          </p:cNvPr>
          <p:cNvGraphicFramePr>
            <a:graphicFrameLocks noGrp="1"/>
          </p:cNvGraphicFramePr>
          <p:nvPr/>
        </p:nvGraphicFramePr>
        <p:xfrm>
          <a:off x="319152" y="6239497"/>
          <a:ext cx="6805344" cy="52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165838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 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cookies chacun</a:t>
                      </a:r>
                      <a:endParaRPr lang="fr-FR" sz="1100" dirty="0">
                        <a:solidFill>
                          <a:schemeClr val="tx1"/>
                        </a:solidFill>
                        <a:latin typeface="Our First Kiss" panose="02000603000000020004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à 6h26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43 kg300gr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15 jours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720 œufs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63683CE8-6003-EB42-93EC-CE6BBD2AB4DF}"/>
              </a:ext>
            </a:extLst>
          </p:cNvPr>
          <p:cNvGraphicFramePr>
            <a:graphicFrameLocks noGrp="1"/>
          </p:cNvGraphicFramePr>
          <p:nvPr/>
        </p:nvGraphicFramePr>
        <p:xfrm>
          <a:off x="325750" y="6955408"/>
          <a:ext cx="6805344" cy="584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225924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9.1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9.2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9.3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9.4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9.5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333181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18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7,85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36,75 €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32,70 €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1m52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2CAB7D67-0A22-F046-AF29-8C90CAB3EB5D}"/>
              </a:ext>
            </a:extLst>
          </p:cNvPr>
          <p:cNvGraphicFramePr>
            <a:graphicFrameLocks noGrp="1"/>
          </p:cNvGraphicFramePr>
          <p:nvPr/>
        </p:nvGraphicFramePr>
        <p:xfrm>
          <a:off x="325750" y="7719776"/>
          <a:ext cx="6805344" cy="678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236243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10.1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10.2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10.3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10.4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10.5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348398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 cookies chacun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à 6h 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43kg 300 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15 jours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720 </a:t>
                      </a:r>
                      <a:r>
                        <a:rPr lang="fr-FR" sz="1200" dirty="0" err="1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oeufs</a:t>
                      </a:r>
                      <a:endParaRPr lang="fr-FR" sz="1200" dirty="0">
                        <a:solidFill>
                          <a:schemeClr val="tx1"/>
                        </a:solidFill>
                        <a:latin typeface="Our First Kiss" panose="02000603000000020004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7BB76954-2641-B24A-A0FA-7F10ED439909}"/>
              </a:ext>
            </a:extLst>
          </p:cNvPr>
          <p:cNvGraphicFramePr>
            <a:graphicFrameLocks noGrp="1"/>
          </p:cNvGraphicFramePr>
          <p:nvPr/>
        </p:nvGraphicFramePr>
        <p:xfrm>
          <a:off x="325750" y="8586303"/>
          <a:ext cx="6805344" cy="70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233793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11.1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11.2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11.3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11.4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11.5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5 boites reste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10 vidanges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150 €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 bus reste 27 enfants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10 arbres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E8942EAC-E02E-C74B-8E6B-CE846665AF32}"/>
              </a:ext>
            </a:extLst>
          </p:cNvPr>
          <p:cNvGraphicFramePr>
            <a:graphicFrameLocks noGrp="1"/>
          </p:cNvGraphicFramePr>
          <p:nvPr/>
        </p:nvGraphicFramePr>
        <p:xfrm>
          <a:off x="319152" y="9502911"/>
          <a:ext cx="6805344" cy="622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24">
                  <a:extLst>
                    <a:ext uri="{9D8B030D-6E8A-4147-A177-3AD203B41FA5}">
                      <a16:colId xmlns:a16="http://schemas.microsoft.com/office/drawing/2014/main" val="380704499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2864231549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76101520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4071338081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1799814088"/>
                    </a:ext>
                  </a:extLst>
                </a:gridCol>
                <a:gridCol w="1134224">
                  <a:extLst>
                    <a:ext uri="{9D8B030D-6E8A-4147-A177-3AD203B41FA5}">
                      <a16:colId xmlns:a16="http://schemas.microsoft.com/office/drawing/2014/main" val="3313192007"/>
                    </a:ext>
                  </a:extLst>
                </a:gridCol>
              </a:tblGrid>
              <a:tr h="233793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</a:rPr>
                        <a:t>Fiche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12.1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12.2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12.3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12.4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12.5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856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209 marches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344 sièges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62 €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840 €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Our First Kiss" panose="02000603000000020004" pitchFamily="2" charset="77"/>
                        </a:rPr>
                        <a:t>175 fèves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5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8785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49709</TotalTime>
  <Words>2704</Words>
  <Application>Microsoft Macintosh PowerPoint</Application>
  <PresentationFormat>Personnalisé</PresentationFormat>
  <Paragraphs>490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Our First Kiss</vt:lpstr>
      <vt:lpstr>Short Stack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sandrine_brou@hotmail.fr</dc:creator>
  <cp:lastModifiedBy>Sobelle Brou</cp:lastModifiedBy>
  <cp:revision>86</cp:revision>
  <cp:lastPrinted>2019-10-07T11:51:03Z</cp:lastPrinted>
  <dcterms:created xsi:type="dcterms:W3CDTF">2018-04-24T07:50:13Z</dcterms:created>
  <dcterms:modified xsi:type="dcterms:W3CDTF">2021-04-09T06:22:36Z</dcterms:modified>
</cp:coreProperties>
</file>