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AF2"/>
    <a:srgbClr val="BFA8F6"/>
    <a:srgbClr val="FB7A6A"/>
    <a:srgbClr val="B5F2E3"/>
    <a:srgbClr val="F9F9F9"/>
    <a:srgbClr val="F2F9F9"/>
    <a:srgbClr val="DDF0FF"/>
    <a:srgbClr val="DDEAFB"/>
    <a:srgbClr val="CFD3EA"/>
    <a:srgbClr val="E1E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7"/>
  </p:normalViewPr>
  <p:slideViewPr>
    <p:cSldViewPr snapToGrid="0">
      <p:cViewPr>
        <p:scale>
          <a:sx n="146" d="100"/>
          <a:sy n="146" d="100"/>
        </p:scale>
        <p:origin x="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7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9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4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6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0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0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6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5DB8-A6E9-644B-9129-0F32EC4E631D}" type="datetimeFigureOut">
              <a:rPr lang="fr-FR" smtClean="0"/>
              <a:t>08/08/2022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491B-1770-A54E-84C6-57477488E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73B638D-D971-66DC-699B-9E7272EF2209}"/>
              </a:ext>
            </a:extLst>
          </p:cNvPr>
          <p:cNvSpPr txBox="1"/>
          <p:nvPr/>
        </p:nvSpPr>
        <p:spPr>
          <a:xfrm>
            <a:off x="101762" y="93948"/>
            <a:ext cx="9682972" cy="461665"/>
          </a:xfrm>
          <a:prstGeom prst="rect">
            <a:avLst/>
          </a:prstGeom>
          <a:solidFill>
            <a:srgbClr val="BFA8F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AIDE-MÉMOIRE D’HISTOIRE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sp>
        <p:nvSpPr>
          <p:cNvPr id="5" name="Pentagone 33">
            <a:extLst>
              <a:ext uri="{FF2B5EF4-FFF2-40B4-BE49-F238E27FC236}">
                <a16:creationId xmlns:a16="http://schemas.microsoft.com/office/drawing/2014/main" id="{281DC498-E6D1-A982-6992-18611B1978AF}"/>
              </a:ext>
            </a:extLst>
          </p:cNvPr>
          <p:cNvSpPr/>
          <p:nvPr/>
        </p:nvSpPr>
        <p:spPr>
          <a:xfrm>
            <a:off x="101763" y="763232"/>
            <a:ext cx="7044126" cy="1368152"/>
          </a:xfrm>
          <a:prstGeom prst="homePlate">
            <a:avLst>
              <a:gd name="adj" fmla="val 27025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67870E-2D9A-27D5-55A0-AD324C145B60}"/>
              </a:ext>
            </a:extLst>
          </p:cNvPr>
          <p:cNvSpPr/>
          <p:nvPr/>
        </p:nvSpPr>
        <p:spPr>
          <a:xfrm>
            <a:off x="493713" y="1947670"/>
            <a:ext cx="811252" cy="252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2BC636-AAF0-AB39-5313-EDD1A1FD4804}"/>
              </a:ext>
            </a:extLst>
          </p:cNvPr>
          <p:cNvCxnSpPr/>
          <p:nvPr/>
        </p:nvCxnSpPr>
        <p:spPr>
          <a:xfrm>
            <a:off x="929793" y="821872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E0BDDED-4B26-706E-8954-74DFE0D4A3CA}"/>
              </a:ext>
            </a:extLst>
          </p:cNvPr>
          <p:cNvSpPr txBox="1"/>
          <p:nvPr/>
        </p:nvSpPr>
        <p:spPr>
          <a:xfrm>
            <a:off x="493712" y="1947670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- 3 000 000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946F2D-CADF-C037-D790-B1A767C51EF4}"/>
              </a:ext>
            </a:extLst>
          </p:cNvPr>
          <p:cNvSpPr txBox="1"/>
          <p:nvPr/>
        </p:nvSpPr>
        <p:spPr>
          <a:xfrm>
            <a:off x="90713" y="1494608"/>
            <a:ext cx="8424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- 3 500 000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Lucy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E68383-A4AB-5A1C-C7CD-0A4D2FD18752}"/>
              </a:ext>
            </a:extLst>
          </p:cNvPr>
          <p:cNvCxnSpPr/>
          <p:nvPr/>
        </p:nvCxnSpPr>
        <p:spPr>
          <a:xfrm>
            <a:off x="2743241" y="791045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287BE551-2711-F016-E4E4-98648374F0C6}"/>
              </a:ext>
            </a:extLst>
          </p:cNvPr>
          <p:cNvSpPr/>
          <p:nvPr/>
        </p:nvSpPr>
        <p:spPr>
          <a:xfrm>
            <a:off x="2369953" y="1972976"/>
            <a:ext cx="792088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1EE22F-4391-F6C6-D43B-C767C933D14F}"/>
              </a:ext>
            </a:extLst>
          </p:cNvPr>
          <p:cNvSpPr txBox="1"/>
          <p:nvPr/>
        </p:nvSpPr>
        <p:spPr>
          <a:xfrm>
            <a:off x="2369953" y="197775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- 1 000 000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40179D9-56BB-3D8E-2D28-05F085398E72}"/>
              </a:ext>
            </a:extLst>
          </p:cNvPr>
          <p:cNvCxnSpPr/>
          <p:nvPr/>
        </p:nvCxnSpPr>
        <p:spPr>
          <a:xfrm>
            <a:off x="5521572" y="791045"/>
            <a:ext cx="0" cy="13522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E3B624B-AFD1-6F25-52BD-647F12124B0C}"/>
              </a:ext>
            </a:extLst>
          </p:cNvPr>
          <p:cNvSpPr txBox="1"/>
          <p:nvPr/>
        </p:nvSpPr>
        <p:spPr>
          <a:xfrm>
            <a:off x="1143622" y="986777"/>
            <a:ext cx="10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 – 2 400 000 à </a:t>
            </a:r>
          </a:p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- 1 600 000</a:t>
            </a:r>
          </a:p>
          <a:p>
            <a:pPr algn="ctr"/>
            <a:endParaRPr lang="fr-FR" sz="900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Homo Habilis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CE470D-EC86-006A-CF2F-5B737580A76F}"/>
              </a:ext>
            </a:extLst>
          </p:cNvPr>
          <p:cNvSpPr txBox="1"/>
          <p:nvPr/>
        </p:nvSpPr>
        <p:spPr>
          <a:xfrm>
            <a:off x="2940643" y="788228"/>
            <a:ext cx="178445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  - 1 500 000 à – 300 000</a:t>
            </a:r>
          </a:p>
          <a:p>
            <a:pPr algn="ctr">
              <a:lnSpc>
                <a:spcPct val="50000"/>
              </a:lnSpc>
            </a:pPr>
            <a:endParaRPr lang="fr-FR" sz="900" dirty="0">
              <a:latin typeface="CHARLEEBOOTS" panose="02000603000000000000" pitchFamily="2" charset="-34"/>
              <a:ea typeface="CHARLEEBOOTS" panose="02000603000000000000" pitchFamily="2" charset="-34"/>
              <a:cs typeface="CHARLEEBOOTS" panose="02000603000000000000" pitchFamily="2" charset="-34"/>
            </a:endParaRP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Homo erectus</a:t>
            </a:r>
          </a:p>
        </p:txBody>
      </p:sp>
      <p:sp>
        <p:nvSpPr>
          <p:cNvPr id="16" name="Double flèche horizontale 15">
            <a:extLst>
              <a:ext uri="{FF2B5EF4-FFF2-40B4-BE49-F238E27FC236}">
                <a16:creationId xmlns:a16="http://schemas.microsoft.com/office/drawing/2014/main" id="{A0BE79FC-240F-0BF0-7511-6BBDC37C0083}"/>
              </a:ext>
            </a:extLst>
          </p:cNvPr>
          <p:cNvSpPr/>
          <p:nvPr/>
        </p:nvSpPr>
        <p:spPr>
          <a:xfrm>
            <a:off x="66677" y="2233589"/>
            <a:ext cx="7079212" cy="322592"/>
          </a:xfrm>
          <a:prstGeom prst="leftRightArrow">
            <a:avLst>
              <a:gd name="adj1" fmla="val 87793"/>
              <a:gd name="adj2" fmla="val 38157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6372AF-182D-5AC1-7452-D3402B7CC8DE}"/>
              </a:ext>
            </a:extLst>
          </p:cNvPr>
          <p:cNvSpPr txBox="1"/>
          <p:nvPr/>
        </p:nvSpPr>
        <p:spPr>
          <a:xfrm>
            <a:off x="1708079" y="2217062"/>
            <a:ext cx="3420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Préhistoire (1)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A12AB4B-E650-7731-8604-C2FC672F9924}"/>
              </a:ext>
            </a:extLst>
          </p:cNvPr>
          <p:cNvCxnSpPr>
            <a:cxnSpLocks/>
          </p:cNvCxnSpPr>
          <p:nvPr/>
        </p:nvCxnSpPr>
        <p:spPr>
          <a:xfrm>
            <a:off x="6330393" y="791045"/>
            <a:ext cx="0" cy="842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973EA3-55FB-AC71-30FA-57D9C3F88927}"/>
              </a:ext>
            </a:extLst>
          </p:cNvPr>
          <p:cNvCxnSpPr/>
          <p:nvPr/>
        </p:nvCxnSpPr>
        <p:spPr>
          <a:xfrm>
            <a:off x="90713" y="763232"/>
            <a:ext cx="11050" cy="1368152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4716A29-D708-C683-0FE3-2B430B35DE9F}"/>
              </a:ext>
            </a:extLst>
          </p:cNvPr>
          <p:cNvCxnSpPr/>
          <p:nvPr/>
        </p:nvCxnSpPr>
        <p:spPr>
          <a:xfrm>
            <a:off x="1143622" y="1355231"/>
            <a:ext cx="1014339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6F8065C2-15BB-03F6-A90B-047420EE50E9}"/>
              </a:ext>
            </a:extLst>
          </p:cNvPr>
          <p:cNvSpPr/>
          <p:nvPr/>
        </p:nvSpPr>
        <p:spPr>
          <a:xfrm>
            <a:off x="1358395" y="1952057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E56CB0-35F7-06B8-03F3-4FD8B0C1EBB0}"/>
              </a:ext>
            </a:extLst>
          </p:cNvPr>
          <p:cNvSpPr txBox="1"/>
          <p:nvPr/>
        </p:nvSpPr>
        <p:spPr>
          <a:xfrm>
            <a:off x="1332015" y="1949162"/>
            <a:ext cx="867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- 2 000 000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9C08356-7759-9651-CFC8-4F4424D76017}"/>
              </a:ext>
            </a:extLst>
          </p:cNvPr>
          <p:cNvSpPr txBox="1"/>
          <p:nvPr/>
        </p:nvSpPr>
        <p:spPr>
          <a:xfrm>
            <a:off x="5070314" y="1083730"/>
            <a:ext cx="1784454" cy="4451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  - 350 000 à – 35 000</a:t>
            </a:r>
          </a:p>
          <a:p>
            <a:pPr algn="ctr">
              <a:lnSpc>
                <a:spcPct val="200000"/>
              </a:lnSpc>
            </a:pPr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Homme de </a:t>
            </a:r>
            <a:r>
              <a:rPr lang="fr-FR" sz="750" dirty="0" err="1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Néandertal</a:t>
            </a:r>
            <a:endParaRPr lang="fr-FR" sz="750" dirty="0">
              <a:latin typeface="Short Stack" panose="02010500040000000007" pitchFamily="2" charset="77"/>
              <a:ea typeface="CHARLEEBOOTS" panose="02000603000000000000" pitchFamily="2" charset="-34"/>
              <a:cs typeface="CHARLEEBOOTS" panose="02000603000000000000" pitchFamily="2" charset="-34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C6CE5B8-1DA2-E602-A3B6-CE759D3917A2}"/>
              </a:ext>
            </a:extLst>
          </p:cNvPr>
          <p:cNvCxnSpPr/>
          <p:nvPr/>
        </p:nvCxnSpPr>
        <p:spPr>
          <a:xfrm>
            <a:off x="2369953" y="991263"/>
            <a:ext cx="3151618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9D8E34B-3990-099D-F4E2-A41F1F3441FE}"/>
              </a:ext>
            </a:extLst>
          </p:cNvPr>
          <p:cNvCxnSpPr/>
          <p:nvPr/>
        </p:nvCxnSpPr>
        <p:spPr>
          <a:xfrm>
            <a:off x="5313980" y="1305094"/>
            <a:ext cx="1226508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7E43CA9-2218-C1C7-E347-70436C51107A}"/>
              </a:ext>
            </a:extLst>
          </p:cNvPr>
          <p:cNvSpPr txBox="1"/>
          <p:nvPr/>
        </p:nvSpPr>
        <p:spPr>
          <a:xfrm>
            <a:off x="5528780" y="1591227"/>
            <a:ext cx="1405723" cy="44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Depuis – 200 000</a:t>
            </a:r>
          </a:p>
          <a:p>
            <a:pPr algn="ctr">
              <a:lnSpc>
                <a:spcPct val="200000"/>
              </a:lnSpc>
            </a:pPr>
            <a:r>
              <a:rPr lang="fr-FR" sz="750" spc="-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Homme de Cro-Magnon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A65806F-5A75-F2F6-2CA4-BA573AADB69E}"/>
              </a:ext>
            </a:extLst>
          </p:cNvPr>
          <p:cNvCxnSpPr/>
          <p:nvPr/>
        </p:nvCxnSpPr>
        <p:spPr>
          <a:xfrm>
            <a:off x="5794453" y="1820044"/>
            <a:ext cx="900161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F7317BEE-F8BE-5E63-E582-D5E3A08054F8}"/>
              </a:ext>
            </a:extLst>
          </p:cNvPr>
          <p:cNvSpPr/>
          <p:nvPr/>
        </p:nvSpPr>
        <p:spPr>
          <a:xfrm>
            <a:off x="5106256" y="1972976"/>
            <a:ext cx="714443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F7FEFB9-EF26-5245-2E61-7DDBDC9A3765}"/>
              </a:ext>
            </a:extLst>
          </p:cNvPr>
          <p:cNvSpPr txBox="1"/>
          <p:nvPr/>
        </p:nvSpPr>
        <p:spPr>
          <a:xfrm>
            <a:off x="5106257" y="1977759"/>
            <a:ext cx="71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- 300 000</a:t>
            </a:r>
          </a:p>
        </p:txBody>
      </p:sp>
      <p:sp>
        <p:nvSpPr>
          <p:cNvPr id="30" name="Pentagone 33">
            <a:extLst>
              <a:ext uri="{FF2B5EF4-FFF2-40B4-BE49-F238E27FC236}">
                <a16:creationId xmlns:a16="http://schemas.microsoft.com/office/drawing/2014/main" id="{54FB67E5-9B87-FBC9-BA5B-1ABEDA9D9202}"/>
              </a:ext>
            </a:extLst>
          </p:cNvPr>
          <p:cNvSpPr/>
          <p:nvPr/>
        </p:nvSpPr>
        <p:spPr>
          <a:xfrm>
            <a:off x="101762" y="4670991"/>
            <a:ext cx="7044126" cy="1368152"/>
          </a:xfrm>
          <a:prstGeom prst="homePlate">
            <a:avLst>
              <a:gd name="adj" fmla="val 27025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20D3EA5-8A8F-42EE-98AC-0979A858737B}"/>
              </a:ext>
            </a:extLst>
          </p:cNvPr>
          <p:cNvSpPr/>
          <p:nvPr/>
        </p:nvSpPr>
        <p:spPr>
          <a:xfrm>
            <a:off x="1289833" y="5885173"/>
            <a:ext cx="504056" cy="2231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BD93417-D5D1-5681-37AA-64263E05C90C}"/>
              </a:ext>
            </a:extLst>
          </p:cNvPr>
          <p:cNvCxnSpPr/>
          <p:nvPr/>
        </p:nvCxnSpPr>
        <p:spPr>
          <a:xfrm>
            <a:off x="1541859" y="4686926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F21D447F-5924-D0D7-120C-5023213607CC}"/>
              </a:ext>
            </a:extLst>
          </p:cNvPr>
          <p:cNvSpPr txBox="1"/>
          <p:nvPr/>
        </p:nvSpPr>
        <p:spPr>
          <a:xfrm>
            <a:off x="1289832" y="5873641"/>
            <a:ext cx="5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500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E2B9AC-D54C-A819-BD89-56276C6A604A}"/>
              </a:ext>
            </a:extLst>
          </p:cNvPr>
          <p:cNvSpPr txBox="1"/>
          <p:nvPr/>
        </p:nvSpPr>
        <p:spPr>
          <a:xfrm>
            <a:off x="193795" y="4872088"/>
            <a:ext cx="768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Fondation de Rome 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A081816-93E6-B44D-EB66-B83A65AF91B4}"/>
              </a:ext>
            </a:extLst>
          </p:cNvPr>
          <p:cNvCxnSpPr/>
          <p:nvPr/>
        </p:nvCxnSpPr>
        <p:spPr>
          <a:xfrm>
            <a:off x="3252379" y="4670991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4021A4AD-6AF5-BBB2-DF01-629A591940D1}"/>
              </a:ext>
            </a:extLst>
          </p:cNvPr>
          <p:cNvSpPr/>
          <p:nvPr/>
        </p:nvSpPr>
        <p:spPr>
          <a:xfrm>
            <a:off x="3000351" y="5868857"/>
            <a:ext cx="504056" cy="2231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EA1BB90-8785-131E-6E98-522D2CDAE07B}"/>
              </a:ext>
            </a:extLst>
          </p:cNvPr>
          <p:cNvSpPr/>
          <p:nvPr/>
        </p:nvSpPr>
        <p:spPr>
          <a:xfrm>
            <a:off x="4820763" y="5873641"/>
            <a:ext cx="504056" cy="2231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8B32E4B-19E5-DC60-5A26-DA765BAA8216}"/>
              </a:ext>
            </a:extLst>
          </p:cNvPr>
          <p:cNvSpPr txBox="1"/>
          <p:nvPr/>
        </p:nvSpPr>
        <p:spPr>
          <a:xfrm>
            <a:off x="2931789" y="5873640"/>
            <a:ext cx="659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1 000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7EF810E-7059-89FE-8DA6-BF9FC1DF47C6}"/>
              </a:ext>
            </a:extLst>
          </p:cNvPr>
          <p:cNvCxnSpPr/>
          <p:nvPr/>
        </p:nvCxnSpPr>
        <p:spPr>
          <a:xfrm>
            <a:off x="5070313" y="4670991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E689416C-D7F2-3535-C46A-46B951D35478}"/>
              </a:ext>
            </a:extLst>
          </p:cNvPr>
          <p:cNvSpPr txBox="1"/>
          <p:nvPr/>
        </p:nvSpPr>
        <p:spPr>
          <a:xfrm>
            <a:off x="4740572" y="5868857"/>
            <a:ext cx="659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1 500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92B829C-C514-DA10-9B40-43063132992A}"/>
              </a:ext>
            </a:extLst>
          </p:cNvPr>
          <p:cNvSpPr txBox="1"/>
          <p:nvPr/>
        </p:nvSpPr>
        <p:spPr>
          <a:xfrm>
            <a:off x="2055075" y="4904732"/>
            <a:ext cx="110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800 : </a:t>
            </a:r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couronnement de Charlemagne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19B1B2-D1FC-CBD6-B972-92D5A4C49A10}"/>
              </a:ext>
            </a:extLst>
          </p:cNvPr>
          <p:cNvSpPr txBox="1"/>
          <p:nvPr/>
        </p:nvSpPr>
        <p:spPr>
          <a:xfrm>
            <a:off x="5042532" y="5022498"/>
            <a:ext cx="102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1643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Début du règne de Louis XIV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EEF943C-DB89-24C2-1538-0C977EECF547}"/>
              </a:ext>
            </a:extLst>
          </p:cNvPr>
          <p:cNvSpPr txBox="1"/>
          <p:nvPr/>
        </p:nvSpPr>
        <p:spPr>
          <a:xfrm>
            <a:off x="4165632" y="4758553"/>
            <a:ext cx="119842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1492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Découverte de l’Amérique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85AB64-19D8-AF5F-A7FA-2C87F013BF14}"/>
              </a:ext>
            </a:extLst>
          </p:cNvPr>
          <p:cNvSpPr/>
          <p:nvPr/>
        </p:nvSpPr>
        <p:spPr>
          <a:xfrm>
            <a:off x="328551" y="4701890"/>
            <a:ext cx="401071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900" dirty="0">
                <a:solidFill>
                  <a:prstClr val="black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- 753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CB12D33-7951-850E-CCC1-73C6534FF973}"/>
              </a:ext>
            </a:extLst>
          </p:cNvPr>
          <p:cNvSpPr txBox="1"/>
          <p:nvPr/>
        </p:nvSpPr>
        <p:spPr>
          <a:xfrm>
            <a:off x="882665" y="4872122"/>
            <a:ext cx="715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Chute de Rome</a:t>
            </a:r>
          </a:p>
        </p:txBody>
      </p:sp>
      <p:sp>
        <p:nvSpPr>
          <p:cNvPr id="46" name="Double flèche horizontale 45">
            <a:extLst>
              <a:ext uri="{FF2B5EF4-FFF2-40B4-BE49-F238E27FC236}">
                <a16:creationId xmlns:a16="http://schemas.microsoft.com/office/drawing/2014/main" id="{4BC11C25-3496-9184-60FA-8FD9327BDA5C}"/>
              </a:ext>
            </a:extLst>
          </p:cNvPr>
          <p:cNvSpPr/>
          <p:nvPr/>
        </p:nvSpPr>
        <p:spPr>
          <a:xfrm>
            <a:off x="101762" y="6141348"/>
            <a:ext cx="1404094" cy="352413"/>
          </a:xfrm>
          <a:prstGeom prst="leftRightArrow">
            <a:avLst>
              <a:gd name="adj1" fmla="val 87793"/>
              <a:gd name="adj2" fmla="val 30262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horizontale 46">
            <a:extLst>
              <a:ext uri="{FF2B5EF4-FFF2-40B4-BE49-F238E27FC236}">
                <a16:creationId xmlns:a16="http://schemas.microsoft.com/office/drawing/2014/main" id="{17866495-489C-ACD1-6811-0E4C53FD97FE}"/>
              </a:ext>
            </a:extLst>
          </p:cNvPr>
          <p:cNvSpPr/>
          <p:nvPr/>
        </p:nvSpPr>
        <p:spPr>
          <a:xfrm>
            <a:off x="1542100" y="6141348"/>
            <a:ext cx="3528212" cy="352414"/>
          </a:xfrm>
          <a:prstGeom prst="leftRightArrow">
            <a:avLst>
              <a:gd name="adj1" fmla="val 87793"/>
              <a:gd name="adj2" fmla="val 38157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BB03FFC-7B2E-2FF4-43C6-6CE77E6A9EAB}"/>
              </a:ext>
            </a:extLst>
          </p:cNvPr>
          <p:cNvSpPr txBox="1"/>
          <p:nvPr/>
        </p:nvSpPr>
        <p:spPr>
          <a:xfrm>
            <a:off x="149518" y="6131394"/>
            <a:ext cx="1292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Antiquité (2)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143E828-463A-A62D-115E-4E43208E9D71}"/>
              </a:ext>
            </a:extLst>
          </p:cNvPr>
          <p:cNvSpPr txBox="1"/>
          <p:nvPr/>
        </p:nvSpPr>
        <p:spPr>
          <a:xfrm>
            <a:off x="2195834" y="6146131"/>
            <a:ext cx="2292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Moyen Age (3)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05BA3-9D3B-C6F4-821E-A1318705B4F3}"/>
              </a:ext>
            </a:extLst>
          </p:cNvPr>
          <p:cNvSpPr/>
          <p:nvPr/>
        </p:nvSpPr>
        <p:spPr>
          <a:xfrm>
            <a:off x="1051115" y="4698081"/>
            <a:ext cx="333745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900" dirty="0">
                <a:solidFill>
                  <a:prstClr val="black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476</a:t>
            </a: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B3F7B2DE-9A09-56F6-A864-438A1B3E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43" y="5373928"/>
            <a:ext cx="486837" cy="34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F48C6673-F336-5948-2B4B-3E2DFB2F6200}"/>
              </a:ext>
            </a:extLst>
          </p:cNvPr>
          <p:cNvSpPr txBox="1"/>
          <p:nvPr/>
        </p:nvSpPr>
        <p:spPr>
          <a:xfrm>
            <a:off x="5333058" y="5534409"/>
            <a:ext cx="1303698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1789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Prise de la Bastille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FC1D4A4-B028-225F-211B-548EDC320177}"/>
              </a:ext>
            </a:extLst>
          </p:cNvPr>
          <p:cNvSpPr/>
          <p:nvPr/>
        </p:nvSpPr>
        <p:spPr>
          <a:xfrm>
            <a:off x="6454541" y="5857960"/>
            <a:ext cx="504056" cy="2231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1052553-6816-60F2-F644-8A047F20B1F8}"/>
              </a:ext>
            </a:extLst>
          </p:cNvPr>
          <p:cNvCxnSpPr>
            <a:cxnSpLocks/>
          </p:cNvCxnSpPr>
          <p:nvPr/>
        </p:nvCxnSpPr>
        <p:spPr>
          <a:xfrm>
            <a:off x="5970352" y="4670991"/>
            <a:ext cx="0" cy="89949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uble flèche horizontale 54">
            <a:extLst>
              <a:ext uri="{FF2B5EF4-FFF2-40B4-BE49-F238E27FC236}">
                <a16:creationId xmlns:a16="http://schemas.microsoft.com/office/drawing/2014/main" id="{CEE0F9D9-030F-E928-F507-E1B86FE43216}"/>
              </a:ext>
            </a:extLst>
          </p:cNvPr>
          <p:cNvSpPr/>
          <p:nvPr/>
        </p:nvSpPr>
        <p:spPr>
          <a:xfrm>
            <a:off x="5072791" y="6149508"/>
            <a:ext cx="897561" cy="609398"/>
          </a:xfrm>
          <a:prstGeom prst="leftRightArrow">
            <a:avLst>
              <a:gd name="adj1" fmla="val 87793"/>
              <a:gd name="adj2" fmla="val 27915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0C32C24-52E4-7752-7E77-F0AC05786F17}"/>
              </a:ext>
            </a:extLst>
          </p:cNvPr>
          <p:cNvSpPr txBox="1"/>
          <p:nvPr/>
        </p:nvSpPr>
        <p:spPr>
          <a:xfrm>
            <a:off x="5042532" y="6165249"/>
            <a:ext cx="101375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4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Temps modernes (4)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6B47EC7-C8B3-0EF3-C06E-9E8A295798B6}"/>
              </a:ext>
            </a:extLst>
          </p:cNvPr>
          <p:cNvSpPr txBox="1"/>
          <p:nvPr/>
        </p:nvSpPr>
        <p:spPr>
          <a:xfrm>
            <a:off x="6376829" y="5857960"/>
            <a:ext cx="659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2 000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FFF1B3E-5E1A-63B5-3929-DDFAB2635AF0}"/>
              </a:ext>
            </a:extLst>
          </p:cNvPr>
          <p:cNvSpPr txBox="1"/>
          <p:nvPr/>
        </p:nvSpPr>
        <p:spPr>
          <a:xfrm>
            <a:off x="6323372" y="4689824"/>
            <a:ext cx="730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1944 </a:t>
            </a:r>
          </a:p>
          <a:p>
            <a:pPr algn="ctr"/>
            <a:r>
              <a:rPr lang="fr-FR" sz="70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Droit de vote des femmes</a:t>
            </a:r>
          </a:p>
        </p:txBody>
      </p:sp>
      <p:sp>
        <p:nvSpPr>
          <p:cNvPr id="59" name="Double flèche horizontale 58">
            <a:extLst>
              <a:ext uri="{FF2B5EF4-FFF2-40B4-BE49-F238E27FC236}">
                <a16:creationId xmlns:a16="http://schemas.microsoft.com/office/drawing/2014/main" id="{B43A96DB-ED77-F69F-B825-0AA0BA27FB0E}"/>
              </a:ext>
            </a:extLst>
          </p:cNvPr>
          <p:cNvSpPr/>
          <p:nvPr/>
        </p:nvSpPr>
        <p:spPr>
          <a:xfrm>
            <a:off x="6030142" y="6149508"/>
            <a:ext cx="1115746" cy="617651"/>
          </a:xfrm>
          <a:prstGeom prst="leftRightArrow">
            <a:avLst>
              <a:gd name="adj1" fmla="val 87793"/>
              <a:gd name="adj2" fmla="val 27915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778D53D-9E7C-2BAF-1D46-927BEDF3FB36}"/>
              </a:ext>
            </a:extLst>
          </p:cNvPr>
          <p:cNvSpPr txBox="1"/>
          <p:nvPr/>
        </p:nvSpPr>
        <p:spPr>
          <a:xfrm>
            <a:off x="6009314" y="6185906"/>
            <a:ext cx="11738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4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Époque contemporaine (5)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3B2466E-7CE0-3105-7F7F-D425913CE628}"/>
              </a:ext>
            </a:extLst>
          </p:cNvPr>
          <p:cNvCxnSpPr/>
          <p:nvPr/>
        </p:nvCxnSpPr>
        <p:spPr>
          <a:xfrm>
            <a:off x="90712" y="4670991"/>
            <a:ext cx="11050" cy="1368152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entagone 1">
            <a:extLst>
              <a:ext uri="{FF2B5EF4-FFF2-40B4-BE49-F238E27FC236}">
                <a16:creationId xmlns:a16="http://schemas.microsoft.com/office/drawing/2014/main" id="{E0A63237-9A94-6DC3-9D97-199D014F14A0}"/>
              </a:ext>
            </a:extLst>
          </p:cNvPr>
          <p:cNvSpPr/>
          <p:nvPr/>
        </p:nvSpPr>
        <p:spPr>
          <a:xfrm>
            <a:off x="101762" y="2695960"/>
            <a:ext cx="7016198" cy="1368152"/>
          </a:xfrm>
          <a:prstGeom prst="homePlate">
            <a:avLst>
              <a:gd name="adj" fmla="val 40253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638121B-D822-8CFE-50AB-402B84F6666D}"/>
              </a:ext>
            </a:extLst>
          </p:cNvPr>
          <p:cNvCxnSpPr/>
          <p:nvPr/>
        </p:nvCxnSpPr>
        <p:spPr>
          <a:xfrm>
            <a:off x="1429327" y="2695960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76656C4E-31C7-39AE-4B1D-07177F6C5F28}"/>
              </a:ext>
            </a:extLst>
          </p:cNvPr>
          <p:cNvSpPr txBox="1"/>
          <p:nvPr/>
        </p:nvSpPr>
        <p:spPr>
          <a:xfrm>
            <a:off x="383100" y="2872205"/>
            <a:ext cx="10529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Début de la métallurgie au Proche-Orient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D3DC6769-F0CC-14BC-5583-5B4401BE228E}"/>
              </a:ext>
            </a:extLst>
          </p:cNvPr>
          <p:cNvCxnSpPr/>
          <p:nvPr/>
        </p:nvCxnSpPr>
        <p:spPr>
          <a:xfrm>
            <a:off x="3152515" y="2695960"/>
            <a:ext cx="0" cy="1152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D7FE0BE3-22D2-9726-CE68-6EC89EA91BC2}"/>
              </a:ext>
            </a:extLst>
          </p:cNvPr>
          <p:cNvCxnSpPr>
            <a:cxnSpLocks/>
          </p:cNvCxnSpPr>
          <p:nvPr/>
        </p:nvCxnSpPr>
        <p:spPr>
          <a:xfrm>
            <a:off x="5750537" y="2695960"/>
            <a:ext cx="0" cy="75036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89351A5B-3418-6861-BE19-83781A53822A}"/>
              </a:ext>
            </a:extLst>
          </p:cNvPr>
          <p:cNvSpPr txBox="1"/>
          <p:nvPr/>
        </p:nvSpPr>
        <p:spPr>
          <a:xfrm>
            <a:off x="3206627" y="2723051"/>
            <a:ext cx="9230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- 4 000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Apparition de la métallurgie en Europe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6678E17-1A5E-6B78-4098-883F94AE5B17}"/>
              </a:ext>
            </a:extLst>
          </p:cNvPr>
          <p:cNvSpPr txBox="1"/>
          <p:nvPr/>
        </p:nvSpPr>
        <p:spPr>
          <a:xfrm>
            <a:off x="5723029" y="3032032"/>
            <a:ext cx="13607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 – 800 à – 100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Âge du fer en Europe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35D331F-DB67-8288-42F6-3C2081F40CD7}"/>
              </a:ext>
            </a:extLst>
          </p:cNvPr>
          <p:cNvSpPr txBox="1"/>
          <p:nvPr/>
        </p:nvSpPr>
        <p:spPr>
          <a:xfrm>
            <a:off x="4963582" y="2726859"/>
            <a:ext cx="1284292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De – 2 000 à – 800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Âge du bronze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797A4C44-2686-C359-CFAE-E7B73186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7" y="3376726"/>
            <a:ext cx="445656" cy="4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950B981-C2D8-B96E-DD89-8171C905D5FB}"/>
              </a:ext>
            </a:extLst>
          </p:cNvPr>
          <p:cNvSpPr/>
          <p:nvPr/>
        </p:nvSpPr>
        <p:spPr>
          <a:xfrm>
            <a:off x="1155839" y="2726859"/>
            <a:ext cx="542136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900" dirty="0">
                <a:solidFill>
                  <a:prstClr val="black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- 10 000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BCBD959-2C5E-1D97-40A1-4D1FCBBCCDF9}"/>
              </a:ext>
            </a:extLst>
          </p:cNvPr>
          <p:cNvSpPr txBox="1"/>
          <p:nvPr/>
        </p:nvSpPr>
        <p:spPr>
          <a:xfrm>
            <a:off x="1450468" y="2941454"/>
            <a:ext cx="881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Outils en pierre polie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D97C7087-2655-A37D-5DCB-5AE7C0D46A29}"/>
              </a:ext>
            </a:extLst>
          </p:cNvPr>
          <p:cNvCxnSpPr>
            <a:stCxn id="71" idx="1"/>
          </p:cNvCxnSpPr>
          <p:nvPr/>
        </p:nvCxnSpPr>
        <p:spPr>
          <a:xfrm flipH="1">
            <a:off x="1031943" y="2842275"/>
            <a:ext cx="123896" cy="42791"/>
          </a:xfrm>
          <a:prstGeom prst="straightConnector1">
            <a:avLst/>
          </a:prstGeom>
          <a:ln>
            <a:solidFill>
              <a:srgbClr val="DB7C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A9A7F43A-2CD7-9B72-B4D7-59D5E2F183CC}"/>
              </a:ext>
            </a:extLst>
          </p:cNvPr>
          <p:cNvCxnSpPr>
            <a:cxnSpLocks/>
            <a:stCxn id="71" idx="3"/>
            <a:endCxn id="72" idx="0"/>
          </p:cNvCxnSpPr>
          <p:nvPr/>
        </p:nvCxnSpPr>
        <p:spPr>
          <a:xfrm>
            <a:off x="1697975" y="2842275"/>
            <a:ext cx="193330" cy="99179"/>
          </a:xfrm>
          <a:prstGeom prst="straightConnector1">
            <a:avLst/>
          </a:prstGeom>
          <a:ln>
            <a:solidFill>
              <a:srgbClr val="DB7C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3">
            <a:extLst>
              <a:ext uri="{FF2B5EF4-FFF2-40B4-BE49-F238E27FC236}">
                <a16:creationId xmlns:a16="http://schemas.microsoft.com/office/drawing/2014/main" id="{02A7AD86-81B1-D53B-480A-5BC33F77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2" y="3320188"/>
            <a:ext cx="200778" cy="39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Double flèche horizontale 75">
            <a:extLst>
              <a:ext uri="{FF2B5EF4-FFF2-40B4-BE49-F238E27FC236}">
                <a16:creationId xmlns:a16="http://schemas.microsoft.com/office/drawing/2014/main" id="{5C4A917A-DBCE-EB25-ACB8-00136D34C49D}"/>
              </a:ext>
            </a:extLst>
          </p:cNvPr>
          <p:cNvSpPr/>
          <p:nvPr/>
        </p:nvSpPr>
        <p:spPr>
          <a:xfrm>
            <a:off x="85193" y="4166317"/>
            <a:ext cx="4171293" cy="338554"/>
          </a:xfrm>
          <a:prstGeom prst="leftRightArrow">
            <a:avLst>
              <a:gd name="adj1" fmla="val 87793"/>
              <a:gd name="adj2" fmla="val 50000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Double flèche horizontale 76">
            <a:extLst>
              <a:ext uri="{FF2B5EF4-FFF2-40B4-BE49-F238E27FC236}">
                <a16:creationId xmlns:a16="http://schemas.microsoft.com/office/drawing/2014/main" id="{13B96C57-CA09-8B00-9CEE-75B2744FB396}"/>
              </a:ext>
            </a:extLst>
          </p:cNvPr>
          <p:cNvSpPr/>
          <p:nvPr/>
        </p:nvSpPr>
        <p:spPr>
          <a:xfrm>
            <a:off x="4256486" y="4166317"/>
            <a:ext cx="2789465" cy="338554"/>
          </a:xfrm>
          <a:prstGeom prst="leftRightArrow">
            <a:avLst>
              <a:gd name="adj1" fmla="val 87793"/>
              <a:gd name="adj2" fmla="val 50000"/>
            </a:avLst>
          </a:prstGeom>
          <a:solidFill>
            <a:srgbClr val="D7DAF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0FA14452-152F-4923-4CDF-3DF0C4FA520F}"/>
              </a:ext>
            </a:extLst>
          </p:cNvPr>
          <p:cNvSpPr txBox="1"/>
          <p:nvPr/>
        </p:nvSpPr>
        <p:spPr>
          <a:xfrm>
            <a:off x="211862" y="4166317"/>
            <a:ext cx="395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Préhistoire (1)</a:t>
            </a:r>
          </a:p>
        </p:txBody>
      </p:sp>
      <p:sp>
        <p:nvSpPr>
          <p:cNvPr id="79" name="Forme libre 78">
            <a:extLst>
              <a:ext uri="{FF2B5EF4-FFF2-40B4-BE49-F238E27FC236}">
                <a16:creationId xmlns:a16="http://schemas.microsoft.com/office/drawing/2014/main" id="{A8AA2028-4B78-C6D7-BEEB-56BD5C758843}"/>
              </a:ext>
            </a:extLst>
          </p:cNvPr>
          <p:cNvSpPr/>
          <p:nvPr/>
        </p:nvSpPr>
        <p:spPr>
          <a:xfrm>
            <a:off x="4165632" y="2703212"/>
            <a:ext cx="90853" cy="1371600"/>
          </a:xfrm>
          <a:custGeom>
            <a:avLst/>
            <a:gdLst>
              <a:gd name="connsiteX0" fmla="*/ 334 w 90853"/>
              <a:gd name="connsiteY0" fmla="*/ 0 h 1371600"/>
              <a:gd name="connsiteX1" fmla="*/ 67009 w 90853"/>
              <a:gd name="connsiteY1" fmla="*/ 142875 h 1371600"/>
              <a:gd name="connsiteX2" fmla="*/ 28909 w 90853"/>
              <a:gd name="connsiteY2" fmla="*/ 304800 h 1371600"/>
              <a:gd name="connsiteX3" fmla="*/ 47959 w 90853"/>
              <a:gd name="connsiteY3" fmla="*/ 466725 h 1371600"/>
              <a:gd name="connsiteX4" fmla="*/ 334 w 90853"/>
              <a:gd name="connsiteY4" fmla="*/ 647700 h 1371600"/>
              <a:gd name="connsiteX5" fmla="*/ 76534 w 90853"/>
              <a:gd name="connsiteY5" fmla="*/ 790575 h 1371600"/>
              <a:gd name="connsiteX6" fmla="*/ 19384 w 90853"/>
              <a:gd name="connsiteY6" fmla="*/ 923925 h 1371600"/>
              <a:gd name="connsiteX7" fmla="*/ 67009 w 90853"/>
              <a:gd name="connsiteY7" fmla="*/ 1095375 h 1371600"/>
              <a:gd name="connsiteX8" fmla="*/ 9859 w 90853"/>
              <a:gd name="connsiteY8" fmla="*/ 1209675 h 1371600"/>
              <a:gd name="connsiteX9" fmla="*/ 86059 w 90853"/>
              <a:gd name="connsiteY9" fmla="*/ 1304925 h 1371600"/>
              <a:gd name="connsiteX10" fmla="*/ 76534 w 90853"/>
              <a:gd name="connsiteY10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53" h="1371600">
                <a:moveTo>
                  <a:pt x="334" y="0"/>
                </a:moveTo>
                <a:cubicBezTo>
                  <a:pt x="31290" y="46037"/>
                  <a:pt x="62247" y="92075"/>
                  <a:pt x="67009" y="142875"/>
                </a:cubicBezTo>
                <a:cubicBezTo>
                  <a:pt x="71771" y="193675"/>
                  <a:pt x="32084" y="250825"/>
                  <a:pt x="28909" y="304800"/>
                </a:cubicBezTo>
                <a:cubicBezTo>
                  <a:pt x="25734" y="358775"/>
                  <a:pt x="52722" y="409575"/>
                  <a:pt x="47959" y="466725"/>
                </a:cubicBezTo>
                <a:cubicBezTo>
                  <a:pt x="43197" y="523875"/>
                  <a:pt x="-4429" y="593725"/>
                  <a:pt x="334" y="647700"/>
                </a:cubicBezTo>
                <a:cubicBezTo>
                  <a:pt x="5097" y="701675"/>
                  <a:pt x="73359" y="744538"/>
                  <a:pt x="76534" y="790575"/>
                </a:cubicBezTo>
                <a:cubicBezTo>
                  <a:pt x="79709" y="836612"/>
                  <a:pt x="20972" y="873125"/>
                  <a:pt x="19384" y="923925"/>
                </a:cubicBezTo>
                <a:cubicBezTo>
                  <a:pt x="17797" y="974725"/>
                  <a:pt x="68596" y="1047750"/>
                  <a:pt x="67009" y="1095375"/>
                </a:cubicBezTo>
                <a:cubicBezTo>
                  <a:pt x="65422" y="1143000"/>
                  <a:pt x="6684" y="1174750"/>
                  <a:pt x="9859" y="1209675"/>
                </a:cubicBezTo>
                <a:cubicBezTo>
                  <a:pt x="13034" y="1244600"/>
                  <a:pt x="74947" y="1277938"/>
                  <a:pt x="86059" y="1304925"/>
                </a:cubicBezTo>
                <a:cubicBezTo>
                  <a:pt x="97171" y="1331912"/>
                  <a:pt x="86852" y="1351756"/>
                  <a:pt x="76534" y="137160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B137121-122E-96D4-0147-F61F5E2733A0}"/>
              </a:ext>
            </a:extLst>
          </p:cNvPr>
          <p:cNvSpPr txBox="1"/>
          <p:nvPr/>
        </p:nvSpPr>
        <p:spPr>
          <a:xfrm>
            <a:off x="4458795" y="4166317"/>
            <a:ext cx="267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Antiquité (2)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B383B463-8B19-11F4-E20A-7ED5FCB0623C}"/>
              </a:ext>
            </a:extLst>
          </p:cNvPr>
          <p:cNvCxnSpPr/>
          <p:nvPr/>
        </p:nvCxnSpPr>
        <p:spPr>
          <a:xfrm>
            <a:off x="93346" y="2685260"/>
            <a:ext cx="11050" cy="1368152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>
            <a:extLst>
              <a:ext uri="{FF2B5EF4-FFF2-40B4-BE49-F238E27FC236}">
                <a16:creationId xmlns:a16="http://schemas.microsoft.com/office/drawing/2014/main" id="{9515206A-3722-2C91-819D-4BDAE28005D1}"/>
              </a:ext>
            </a:extLst>
          </p:cNvPr>
          <p:cNvSpPr/>
          <p:nvPr/>
        </p:nvSpPr>
        <p:spPr>
          <a:xfrm>
            <a:off x="979634" y="3887267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C03AA43-68B5-FEF0-26FE-8D408E9D640D}"/>
              </a:ext>
            </a:extLst>
          </p:cNvPr>
          <p:cNvSpPr txBox="1"/>
          <p:nvPr/>
        </p:nvSpPr>
        <p:spPr>
          <a:xfrm>
            <a:off x="1034833" y="3878987"/>
            <a:ext cx="73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- 10 000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6732216-A94C-3090-7350-B2D85BE1D67D}"/>
              </a:ext>
            </a:extLst>
          </p:cNvPr>
          <p:cNvSpPr/>
          <p:nvPr/>
        </p:nvSpPr>
        <p:spPr>
          <a:xfrm>
            <a:off x="2722414" y="3890353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B7E90CC3-B0B8-2194-0409-ECCAE30287D5}"/>
              </a:ext>
            </a:extLst>
          </p:cNvPr>
          <p:cNvSpPr txBox="1"/>
          <p:nvPr/>
        </p:nvSpPr>
        <p:spPr>
          <a:xfrm>
            <a:off x="2765996" y="3888858"/>
            <a:ext cx="73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- 5 000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28C3E85-CA09-A89E-485F-309483B9C14C}"/>
              </a:ext>
            </a:extLst>
          </p:cNvPr>
          <p:cNvSpPr txBox="1"/>
          <p:nvPr/>
        </p:nvSpPr>
        <p:spPr>
          <a:xfrm>
            <a:off x="3108249" y="3558782"/>
            <a:ext cx="1129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Développement de l’agriculture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F8597670-1725-F624-F4AC-6B41872ECA8E}"/>
              </a:ext>
            </a:extLst>
          </p:cNvPr>
          <p:cNvSpPr/>
          <p:nvPr/>
        </p:nvSpPr>
        <p:spPr>
          <a:xfrm>
            <a:off x="3830655" y="3881873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70295CDC-CF7A-FD25-75CD-FB381782E439}"/>
              </a:ext>
            </a:extLst>
          </p:cNvPr>
          <p:cNvSpPr txBox="1"/>
          <p:nvPr/>
        </p:nvSpPr>
        <p:spPr>
          <a:xfrm>
            <a:off x="3903936" y="3873073"/>
            <a:ext cx="64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- 3 000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99D9FB7-B81A-68B6-C56F-CF4B0506ECEC}"/>
              </a:ext>
            </a:extLst>
          </p:cNvPr>
          <p:cNvSpPr txBox="1"/>
          <p:nvPr/>
        </p:nvSpPr>
        <p:spPr>
          <a:xfrm>
            <a:off x="4201019" y="3428289"/>
            <a:ext cx="2774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De – 3 000 à – 450 : Naissance de l’écriture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- 1100 le phénicien   - 800 le grec  - 450  le latin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8985C2F6-456B-79AB-39C3-8D2B312DE1EE}"/>
              </a:ext>
            </a:extLst>
          </p:cNvPr>
          <p:cNvSpPr/>
          <p:nvPr/>
        </p:nvSpPr>
        <p:spPr>
          <a:xfrm>
            <a:off x="5339959" y="3878842"/>
            <a:ext cx="867542" cy="235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974B01A-D867-6A05-2174-E2585CBE7525}"/>
              </a:ext>
            </a:extLst>
          </p:cNvPr>
          <p:cNvSpPr txBox="1"/>
          <p:nvPr/>
        </p:nvSpPr>
        <p:spPr>
          <a:xfrm>
            <a:off x="5413240" y="3870042"/>
            <a:ext cx="64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awengulkSans" panose="00000A03000000000000" pitchFamily="2" charset="0"/>
              </a:rPr>
              <a:t>- 1 000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75927DE-5CEC-1E88-2110-FB370F169202}"/>
              </a:ext>
            </a:extLst>
          </p:cNvPr>
          <p:cNvSpPr txBox="1"/>
          <p:nvPr/>
        </p:nvSpPr>
        <p:spPr>
          <a:xfrm>
            <a:off x="361577" y="5514674"/>
            <a:ext cx="9642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Fondation de Marseille par les Grecs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22BBCE-5D4A-36AA-F89D-95C65311FB34}"/>
              </a:ext>
            </a:extLst>
          </p:cNvPr>
          <p:cNvSpPr/>
          <p:nvPr/>
        </p:nvSpPr>
        <p:spPr>
          <a:xfrm>
            <a:off x="613238" y="5339651"/>
            <a:ext cx="418705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900" dirty="0">
                <a:solidFill>
                  <a:prstClr val="black"/>
                </a:solidFill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- 600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E658CC-F58A-52AE-321F-E99857C902D2}"/>
              </a:ext>
            </a:extLst>
          </p:cNvPr>
          <p:cNvSpPr/>
          <p:nvPr/>
        </p:nvSpPr>
        <p:spPr>
          <a:xfrm>
            <a:off x="3438584" y="5350957"/>
            <a:ext cx="123944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1337-1453 </a:t>
            </a:r>
          </a:p>
          <a:p>
            <a:r>
              <a:rPr lang="fr-FR" sz="750" dirty="0">
                <a:effectLst/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Guerre de </a:t>
            </a:r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C</a:t>
            </a:r>
            <a:r>
              <a:rPr lang="fr-FR" sz="750" dirty="0">
                <a:effectLst/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ent ans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BC16F1-0E3F-7820-0DCC-CE384AFC6E9C}"/>
              </a:ext>
            </a:extLst>
          </p:cNvPr>
          <p:cNvSpPr/>
          <p:nvPr/>
        </p:nvSpPr>
        <p:spPr>
          <a:xfrm>
            <a:off x="7267450" y="679151"/>
            <a:ext cx="2517284" cy="295270"/>
          </a:xfrm>
          <a:prstGeom prst="rect">
            <a:avLst/>
          </a:prstGeom>
          <a:solidFill>
            <a:srgbClr val="D7DAF2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2B31C503-9472-68A7-840F-5B7117FF440F}"/>
              </a:ext>
            </a:extLst>
          </p:cNvPr>
          <p:cNvSpPr txBox="1"/>
          <p:nvPr/>
        </p:nvSpPr>
        <p:spPr>
          <a:xfrm>
            <a:off x="7297337" y="689579"/>
            <a:ext cx="24544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Hachi Maru Pop" pitchFamily="2" charset="-128"/>
                <a:ea typeface="Hachi Maru Pop" pitchFamily="2" charset="-128"/>
              </a:rPr>
              <a:t>LES DATES IMPORTANTES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F3F2A7CD-8725-8FD8-5E5E-FE899662CD78}"/>
              </a:ext>
            </a:extLst>
          </p:cNvPr>
          <p:cNvCxnSpPr>
            <a:cxnSpLocks/>
          </p:cNvCxnSpPr>
          <p:nvPr/>
        </p:nvCxnSpPr>
        <p:spPr>
          <a:xfrm>
            <a:off x="5750537" y="3711829"/>
            <a:ext cx="0" cy="3134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C164033-6E5B-94CA-D798-DE9D4B73F537}"/>
              </a:ext>
            </a:extLst>
          </p:cNvPr>
          <p:cNvSpPr txBox="1"/>
          <p:nvPr/>
        </p:nvSpPr>
        <p:spPr>
          <a:xfrm>
            <a:off x="6121458" y="5217866"/>
            <a:ext cx="83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CHARLEEBOOTS" panose="02000603000000000000" pitchFamily="2" charset="-34"/>
                <a:ea typeface="CHARLEEBOOTS" panose="02000603000000000000" pitchFamily="2" charset="-34"/>
                <a:cs typeface="CHARLEEBOOTS" panose="02000603000000000000" pitchFamily="2" charset="-34"/>
              </a:rPr>
              <a:t>1914 </a:t>
            </a:r>
          </a:p>
          <a:p>
            <a:pPr algn="ctr"/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1</a:t>
            </a:r>
            <a:r>
              <a:rPr lang="fr-FR" sz="750" baseline="3000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ère</a:t>
            </a:r>
            <a:r>
              <a:rPr lang="fr-FR" sz="750" dirty="0">
                <a:latin typeface="Short Stack" panose="02010500040000000007" pitchFamily="2" charset="77"/>
                <a:ea typeface="CHARLEEBOOTS" panose="02000603000000000000" pitchFamily="2" charset="-34"/>
                <a:cs typeface="CHARLEEBOOTS" panose="02000603000000000000" pitchFamily="2" charset="-34"/>
              </a:rPr>
              <a:t> guerre mondiale</a:t>
            </a: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8C569B8-929E-0268-9009-7561D0BBF106}"/>
              </a:ext>
            </a:extLst>
          </p:cNvPr>
          <p:cNvCxnSpPr>
            <a:cxnSpLocks/>
          </p:cNvCxnSpPr>
          <p:nvPr/>
        </p:nvCxnSpPr>
        <p:spPr>
          <a:xfrm>
            <a:off x="5968355" y="5839278"/>
            <a:ext cx="0" cy="2004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Tableau 111">
            <a:extLst>
              <a:ext uri="{FF2B5EF4-FFF2-40B4-BE49-F238E27FC236}">
                <a16:creationId xmlns:a16="http://schemas.microsoft.com/office/drawing/2014/main" id="{12D10F90-97A1-91F6-8550-F1974ABA0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16227"/>
              </p:ext>
            </p:extLst>
          </p:nvPr>
        </p:nvGraphicFramePr>
        <p:xfrm>
          <a:off x="7269784" y="1071209"/>
          <a:ext cx="2514950" cy="5698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522">
                  <a:extLst>
                    <a:ext uri="{9D8B030D-6E8A-4147-A177-3AD203B41FA5}">
                      <a16:colId xmlns:a16="http://schemas.microsoft.com/office/drawing/2014/main" val="2870384071"/>
                    </a:ext>
                  </a:extLst>
                </a:gridCol>
                <a:gridCol w="1734428">
                  <a:extLst>
                    <a:ext uri="{9D8B030D-6E8A-4147-A177-3AD203B41FA5}">
                      <a16:colId xmlns:a16="http://schemas.microsoft.com/office/drawing/2014/main" val="3862270722"/>
                    </a:ext>
                  </a:extLst>
                </a:gridCol>
              </a:tblGrid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476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Fin de l’Empire romain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953099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496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Baptême de Clovis 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Dynastie des Mérovingiens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20581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751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Roi : Pépin le Bref 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Dynastie des Carolingiens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19359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800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Charlemagne empereur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44979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987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Roi : Hugues Capet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Dynastie des Capétiens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4126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1328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Roi : Philippe VI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Dynastie des Valois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967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elleAllureCM" panose="02000503000000000000" pitchFamily="2" charset="0"/>
                          <a:ea typeface="+mn-ea"/>
                          <a:cs typeface="+mn-cs"/>
                        </a:rPr>
                        <a:t>1337-1453</a:t>
                      </a:r>
                      <a:endParaRPr lang="fr-FR" sz="800" b="1" dirty="0">
                        <a:latin typeface="BelleAllureCM" panose="02000503000000000000" pitchFamily="2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Guerre de Cent ans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23505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Fin </a:t>
                      </a:r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15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Début </a:t>
                      </a:r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16</a:t>
                      </a:r>
                      <a:r>
                        <a:rPr lang="fr-FR" sz="800" b="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b="1" dirty="0">
                          <a:latin typeface="Short Stack" panose="02010500040000000007" pitchFamily="2" charset="77"/>
                        </a:rPr>
                        <a:t> 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Les grandes découvertes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(Christophe Colomb, Magellan…)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49754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Mi </a:t>
                      </a:r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16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Construction des châteaux de la Loire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67487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Fin </a:t>
                      </a:r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16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Les guerres de religion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L’Edit de Nantes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4589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1643-1715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Règne de Louis XIV</a:t>
                      </a:r>
                    </a:p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Le Château de Versailles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13545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1789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Révolution française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99368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1799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Napoléon Bonaparte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00204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1815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Restauration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71860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1848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2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République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946575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1852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Le second Empire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41176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1870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3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République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98947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1914-1918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1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ère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guerre mondiale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93651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1939-1945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seconde guerre mondiale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59718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1946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4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République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89738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Création de CEE (Communauté Economique Européenne)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47814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1958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Short Stack" panose="02010500040000000007" pitchFamily="2" charset="77"/>
                        </a:rPr>
                        <a:t>La 5</a:t>
                      </a:r>
                      <a:r>
                        <a:rPr lang="fr-FR" sz="800" baseline="30000" dirty="0">
                          <a:latin typeface="Short Stack" panose="02010500040000000007" pitchFamily="2" charset="77"/>
                        </a:rPr>
                        <a:t>ème</a:t>
                      </a:r>
                      <a:r>
                        <a:rPr lang="fr-FR" sz="800" dirty="0">
                          <a:latin typeface="Short Stack" panose="02010500040000000007" pitchFamily="2" charset="77"/>
                        </a:rPr>
                        <a:t> République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61650"/>
                  </a:ext>
                </a:extLst>
              </a:tr>
              <a:tr h="20670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1992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hort Stack" panose="02010500040000000007" pitchFamily="2" charset="77"/>
                          <a:ea typeface="+mn-ea"/>
                          <a:cs typeface="+mn-cs"/>
                        </a:rPr>
                        <a:t>Traité de Maastricht.</a:t>
                      </a:r>
                      <a:endParaRPr lang="fr-FR" sz="800" dirty="0">
                        <a:latin typeface="Short Stack" panose="02010500040000000007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97383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latin typeface="BelleAllureCM" panose="02000503000000000000" pitchFamily="2" charset="0"/>
                        </a:rPr>
                        <a:t>2002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hort Stack" panose="02010500040000000007" pitchFamily="2" charset="77"/>
                          <a:ea typeface="+mn-ea"/>
                          <a:cs typeface="+mn-cs"/>
                        </a:rPr>
                        <a:t>Application du traité de Maastricht avec l’adoption de la monnaie unique, l’Euro.</a:t>
                      </a:r>
                      <a:endParaRPr lang="fr-FR" sz="800" dirty="0">
                        <a:latin typeface="Short Stack" panose="02010500040000000007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52570"/>
                  </a:ext>
                </a:extLst>
              </a:tr>
            </a:tbl>
          </a:graphicData>
        </a:graphic>
      </p:graphicFrame>
      <p:sp>
        <p:nvSpPr>
          <p:cNvPr id="112" name="ZoneTexte 111">
            <a:extLst>
              <a:ext uri="{FF2B5EF4-FFF2-40B4-BE49-F238E27FC236}">
                <a16:creationId xmlns:a16="http://schemas.microsoft.com/office/drawing/2014/main" id="{2A1CC531-5B2A-3E5F-7225-49B8AFD744CE}"/>
              </a:ext>
            </a:extLst>
          </p:cNvPr>
          <p:cNvSpPr txBox="1"/>
          <p:nvPr/>
        </p:nvSpPr>
        <p:spPr>
          <a:xfrm>
            <a:off x="11571" y="6619681"/>
            <a:ext cx="2369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La Trousse de </a:t>
            </a:r>
            <a:r>
              <a:rPr lang="fr-FR" sz="900" dirty="0" err="1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Sobelle</a:t>
            </a:r>
            <a:endParaRPr lang="fr-FR" sz="900" dirty="0">
              <a:latin typeface="Dreaming Outloud Script Pro" panose="03050502040304050704" pitchFamily="66" charset="77"/>
              <a:ea typeface="CHARLEEBOOTS" panose="02000603000000000000" pitchFamily="2" charset="-34"/>
              <a:cs typeface="Dreaming Outloud Script Pro" panose="03050502040304050704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053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73B638D-D971-66DC-699B-9E7272EF2209}"/>
              </a:ext>
            </a:extLst>
          </p:cNvPr>
          <p:cNvSpPr txBox="1"/>
          <p:nvPr/>
        </p:nvSpPr>
        <p:spPr>
          <a:xfrm>
            <a:off x="123788" y="93948"/>
            <a:ext cx="9651364" cy="461665"/>
          </a:xfrm>
          <a:prstGeom prst="rect">
            <a:avLst/>
          </a:prstGeom>
          <a:solidFill>
            <a:srgbClr val="BFA8F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AIDE-MÉMOIRE DE GÉOGRAPHIE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FA0C7273-8745-C50F-7C6B-D244B81A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88" y="714241"/>
            <a:ext cx="9651363" cy="6009341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196D8551-71FE-15FD-04E0-4D8E24DD872A}"/>
              </a:ext>
            </a:extLst>
          </p:cNvPr>
          <p:cNvSpPr txBox="1"/>
          <p:nvPr/>
        </p:nvSpPr>
        <p:spPr>
          <a:xfrm>
            <a:off x="6348548" y="1423152"/>
            <a:ext cx="717691" cy="215444"/>
          </a:xfrm>
          <a:prstGeom prst="rect">
            <a:avLst/>
          </a:prstGeom>
          <a:solidFill>
            <a:srgbClr val="BFA8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L’Asie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0332294-514C-E581-0900-4724CD6D04CB}"/>
              </a:ext>
            </a:extLst>
          </p:cNvPr>
          <p:cNvSpPr txBox="1"/>
          <p:nvPr/>
        </p:nvSpPr>
        <p:spPr>
          <a:xfrm>
            <a:off x="4650377" y="1663875"/>
            <a:ext cx="657937" cy="215444"/>
          </a:xfrm>
          <a:prstGeom prst="rect">
            <a:avLst/>
          </a:prstGeom>
          <a:solidFill>
            <a:srgbClr val="BFA8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L’Europe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9CB7361C-0EC8-EC48-517C-7FBC6ECAF521}"/>
              </a:ext>
            </a:extLst>
          </p:cNvPr>
          <p:cNvSpPr txBox="1"/>
          <p:nvPr/>
        </p:nvSpPr>
        <p:spPr>
          <a:xfrm>
            <a:off x="4145280" y="2957097"/>
            <a:ext cx="583915" cy="215444"/>
          </a:xfrm>
          <a:prstGeom prst="rect">
            <a:avLst/>
          </a:prstGeom>
          <a:solidFill>
            <a:srgbClr val="BFA8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L’Afrique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14429F67-E14E-9A96-A6F3-8335276AA1CA}"/>
              </a:ext>
            </a:extLst>
          </p:cNvPr>
          <p:cNvSpPr txBox="1"/>
          <p:nvPr/>
        </p:nvSpPr>
        <p:spPr>
          <a:xfrm>
            <a:off x="7615646" y="4311280"/>
            <a:ext cx="666205" cy="215444"/>
          </a:xfrm>
          <a:prstGeom prst="rect">
            <a:avLst/>
          </a:prstGeom>
          <a:solidFill>
            <a:srgbClr val="BFA8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L’Océanie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D9A7F8B-6E84-A718-FA50-66CA79A58AF3}"/>
              </a:ext>
            </a:extLst>
          </p:cNvPr>
          <p:cNvSpPr txBox="1"/>
          <p:nvPr/>
        </p:nvSpPr>
        <p:spPr>
          <a:xfrm>
            <a:off x="1123406" y="1901442"/>
            <a:ext cx="801188" cy="215444"/>
          </a:xfrm>
          <a:prstGeom prst="rect">
            <a:avLst/>
          </a:prstGeom>
          <a:solidFill>
            <a:srgbClr val="BFA8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L’Amérique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8484F0A0-6AC9-5370-28E3-B490936A8382}"/>
              </a:ext>
            </a:extLst>
          </p:cNvPr>
          <p:cNvSpPr txBox="1"/>
          <p:nvPr/>
        </p:nvSpPr>
        <p:spPr>
          <a:xfrm>
            <a:off x="130849" y="3867143"/>
            <a:ext cx="583915" cy="215444"/>
          </a:xfrm>
          <a:prstGeom prst="rect">
            <a:avLst/>
          </a:prstGeom>
          <a:solidFill>
            <a:srgbClr val="FB7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Ouest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1AFF5CB-FA99-0906-5917-19188AE50D8C}"/>
              </a:ext>
            </a:extLst>
          </p:cNvPr>
          <p:cNvSpPr txBox="1"/>
          <p:nvPr/>
        </p:nvSpPr>
        <p:spPr>
          <a:xfrm>
            <a:off x="9191236" y="3858575"/>
            <a:ext cx="583915" cy="215444"/>
          </a:xfrm>
          <a:prstGeom prst="rect">
            <a:avLst/>
          </a:prstGeom>
          <a:solidFill>
            <a:srgbClr val="FB7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Est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59B0E521-8820-6F36-9395-91AC07AD9172}"/>
              </a:ext>
            </a:extLst>
          </p:cNvPr>
          <p:cNvSpPr txBox="1"/>
          <p:nvPr/>
        </p:nvSpPr>
        <p:spPr>
          <a:xfrm>
            <a:off x="4729195" y="6417621"/>
            <a:ext cx="583915" cy="215444"/>
          </a:xfrm>
          <a:prstGeom prst="rect">
            <a:avLst/>
          </a:prstGeom>
          <a:solidFill>
            <a:srgbClr val="FB7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Sud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4466411-EC3F-E0CE-AEF9-BBE39509C24D}"/>
              </a:ext>
            </a:extLst>
          </p:cNvPr>
          <p:cNvSpPr/>
          <p:nvPr/>
        </p:nvSpPr>
        <p:spPr>
          <a:xfrm>
            <a:off x="4437237" y="783771"/>
            <a:ext cx="1214626" cy="139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1467758A-7AFE-7B03-4427-CF9364BCCF48}"/>
              </a:ext>
            </a:extLst>
          </p:cNvPr>
          <p:cNvSpPr txBox="1"/>
          <p:nvPr/>
        </p:nvSpPr>
        <p:spPr>
          <a:xfrm>
            <a:off x="4650377" y="745718"/>
            <a:ext cx="583915" cy="215444"/>
          </a:xfrm>
          <a:prstGeom prst="rect">
            <a:avLst/>
          </a:prstGeom>
          <a:solidFill>
            <a:srgbClr val="FB7A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800" dirty="0">
                <a:latin typeface="Century Gothic" panose="020B0502020202020204" pitchFamily="34" charset="0"/>
              </a:rPr>
              <a:t>Nord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D2691BD4-EFD6-368E-95CF-3C39DFB84C8B}"/>
              </a:ext>
            </a:extLst>
          </p:cNvPr>
          <p:cNvSpPr txBox="1"/>
          <p:nvPr/>
        </p:nvSpPr>
        <p:spPr>
          <a:xfrm>
            <a:off x="3818929" y="1053775"/>
            <a:ext cx="9102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800" b="1" i="1" spc="300" dirty="0">
                <a:solidFill>
                  <a:schemeClr val="accent5">
                    <a:lumMod val="75000"/>
                  </a:schemeClr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OCÉAN ARCTIQUE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D08270-EFC0-D74D-AB18-EFD305078C54}"/>
              </a:ext>
            </a:extLst>
          </p:cNvPr>
          <p:cNvSpPr/>
          <p:nvPr/>
        </p:nvSpPr>
        <p:spPr>
          <a:xfrm>
            <a:off x="209224" y="745718"/>
            <a:ext cx="2499141" cy="256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506D10F-FFEC-DDBD-751D-B5C96F32B15E}"/>
              </a:ext>
            </a:extLst>
          </p:cNvPr>
          <p:cNvSpPr txBox="1"/>
          <p:nvPr/>
        </p:nvSpPr>
        <p:spPr>
          <a:xfrm>
            <a:off x="3756342" y="5342560"/>
            <a:ext cx="2529619" cy="461665"/>
          </a:xfrm>
          <a:prstGeom prst="rect">
            <a:avLst/>
          </a:prstGeom>
          <a:solidFill>
            <a:srgbClr val="D7DAF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LE MONDE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3A55EA5-53A1-97EB-25F1-C75A7B7836A7}"/>
              </a:ext>
            </a:extLst>
          </p:cNvPr>
          <p:cNvSpPr txBox="1"/>
          <p:nvPr/>
        </p:nvSpPr>
        <p:spPr>
          <a:xfrm>
            <a:off x="209224" y="6512652"/>
            <a:ext cx="2369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La Trousse de </a:t>
            </a:r>
            <a:r>
              <a:rPr lang="fr-FR" sz="900" dirty="0" err="1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Sobelle</a:t>
            </a:r>
            <a:endParaRPr lang="fr-FR" sz="900" dirty="0">
              <a:latin typeface="Dreaming Outloud Script Pro" panose="03050502040304050704" pitchFamily="66" charset="77"/>
              <a:ea typeface="CHARLEEBOOTS" panose="02000603000000000000" pitchFamily="2" charset="-34"/>
              <a:cs typeface="Dreaming Outloud Script Pro" panose="03050502040304050704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39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73B638D-D971-66DC-699B-9E7272EF2209}"/>
              </a:ext>
            </a:extLst>
          </p:cNvPr>
          <p:cNvSpPr txBox="1"/>
          <p:nvPr/>
        </p:nvSpPr>
        <p:spPr>
          <a:xfrm>
            <a:off x="123788" y="175836"/>
            <a:ext cx="9651364" cy="461665"/>
          </a:xfrm>
          <a:prstGeom prst="rect">
            <a:avLst/>
          </a:prstGeom>
          <a:solidFill>
            <a:srgbClr val="BFA8F6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AIDE-MÉMOIRE DE GÉOGRAPHIE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42EB75FF-3750-46F6-1F07-73C51415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839931"/>
            <a:ext cx="4248252" cy="51483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CCC6936-E09F-5F9C-AEBE-CFA0FC10598D}"/>
              </a:ext>
            </a:extLst>
          </p:cNvPr>
          <p:cNvGrpSpPr/>
          <p:nvPr/>
        </p:nvGrpSpPr>
        <p:grpSpPr>
          <a:xfrm>
            <a:off x="4518314" y="839930"/>
            <a:ext cx="5230031" cy="5148312"/>
            <a:chOff x="4518314" y="785338"/>
            <a:chExt cx="5230031" cy="51483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D5D3C8B-C6AB-1B98-84EA-4DAFDBD04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" t="2106" r="1618" b="6591"/>
            <a:stretch/>
          </p:blipFill>
          <p:spPr bwMode="auto">
            <a:xfrm>
              <a:off x="4518314" y="785338"/>
              <a:ext cx="5230031" cy="514831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17BE023-D686-5129-ADCA-979E31DFF2E0}"/>
                </a:ext>
              </a:extLst>
            </p:cNvPr>
            <p:cNvSpPr txBox="1"/>
            <p:nvPr/>
          </p:nvSpPr>
          <p:spPr>
            <a:xfrm>
              <a:off x="4647633" y="3752930"/>
              <a:ext cx="1016187" cy="707886"/>
            </a:xfrm>
            <a:prstGeom prst="rect">
              <a:avLst/>
            </a:prstGeom>
            <a:solidFill>
              <a:srgbClr val="DDF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Océan atlantique</a:t>
              </a:r>
            </a:p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71DA811-F25D-0F92-BEEE-7556975FA48A}"/>
                </a:ext>
              </a:extLst>
            </p:cNvPr>
            <p:cNvSpPr txBox="1"/>
            <p:nvPr/>
          </p:nvSpPr>
          <p:spPr>
            <a:xfrm>
              <a:off x="8015028" y="5464118"/>
              <a:ext cx="985978" cy="338554"/>
            </a:xfrm>
            <a:prstGeom prst="rect">
              <a:avLst/>
            </a:prstGeom>
            <a:solidFill>
              <a:srgbClr val="DDF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Mer méditerranée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7A2E146-C9B1-4A6C-2EEA-F43413182B3A}"/>
                </a:ext>
              </a:extLst>
            </p:cNvPr>
            <p:cNvSpPr txBox="1"/>
            <p:nvPr/>
          </p:nvSpPr>
          <p:spPr>
            <a:xfrm rot="20851758">
              <a:off x="5781592" y="1290183"/>
              <a:ext cx="1084350" cy="215444"/>
            </a:xfrm>
            <a:prstGeom prst="rect">
              <a:avLst/>
            </a:prstGeom>
            <a:solidFill>
              <a:srgbClr val="DDF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La Manche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0F19F3A-71ED-897B-8351-48008F66D7E1}"/>
                </a:ext>
              </a:extLst>
            </p:cNvPr>
            <p:cNvSpPr txBox="1"/>
            <p:nvPr/>
          </p:nvSpPr>
          <p:spPr>
            <a:xfrm>
              <a:off x="7748444" y="5155288"/>
              <a:ext cx="533168" cy="215444"/>
            </a:xfrm>
            <a:prstGeom prst="rect">
              <a:avLst/>
            </a:prstGeom>
            <a:solidFill>
              <a:srgbClr val="DDF0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A2ADF6D-47F2-EF16-F093-5B0B513FB991}"/>
                </a:ext>
              </a:extLst>
            </p:cNvPr>
            <p:cNvSpPr txBox="1"/>
            <p:nvPr/>
          </p:nvSpPr>
          <p:spPr>
            <a:xfrm>
              <a:off x="5352317" y="5243957"/>
              <a:ext cx="869950" cy="510778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ESPAGNE</a:t>
              </a:r>
            </a:p>
            <a:p>
              <a:pPr algn="ctr"/>
              <a:endParaRPr lang="fr-FR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5080FF9-81D0-3CF9-1091-12F2C51E9670}"/>
                </a:ext>
              </a:extLst>
            </p:cNvPr>
            <p:cNvSpPr txBox="1"/>
            <p:nvPr/>
          </p:nvSpPr>
          <p:spPr>
            <a:xfrm>
              <a:off x="9212584" y="4106873"/>
              <a:ext cx="503150" cy="173117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ITALIE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3A2CC31-BBE7-F2F0-D4F3-F7DA81C8CDC2}"/>
                </a:ext>
              </a:extLst>
            </p:cNvPr>
            <p:cNvSpPr txBox="1"/>
            <p:nvPr/>
          </p:nvSpPr>
          <p:spPr>
            <a:xfrm>
              <a:off x="9001006" y="3125565"/>
              <a:ext cx="714728" cy="173117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SUISSE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119399A-417B-61F4-AC0B-841AD8C0CA5C}"/>
                </a:ext>
              </a:extLst>
            </p:cNvPr>
            <p:cNvSpPr txBox="1"/>
            <p:nvPr/>
          </p:nvSpPr>
          <p:spPr>
            <a:xfrm>
              <a:off x="8910469" y="1115421"/>
              <a:ext cx="820243" cy="173117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ALLEMAGNE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B500B55-FDDF-ED2C-FC50-100D71DC723C}"/>
                </a:ext>
              </a:extLst>
            </p:cNvPr>
            <p:cNvSpPr txBox="1"/>
            <p:nvPr/>
          </p:nvSpPr>
          <p:spPr>
            <a:xfrm>
              <a:off x="7979871" y="1022188"/>
              <a:ext cx="603482" cy="173117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BELGIQUE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0F3D0B3-FCA9-99CD-4C0F-F5649AB21279}"/>
                </a:ext>
              </a:extLst>
            </p:cNvPr>
            <p:cNvSpPr txBox="1"/>
            <p:nvPr/>
          </p:nvSpPr>
          <p:spPr>
            <a:xfrm>
              <a:off x="5515640" y="816656"/>
              <a:ext cx="1204137" cy="173117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Century Gothic" panose="020B0502020202020204" pitchFamily="34" charset="0"/>
                </a:rPr>
                <a:t>ANGLETERRE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828C262-78D0-C450-C8F0-BDEC9F256218}"/>
                </a:ext>
              </a:extLst>
            </p:cNvPr>
            <p:cNvSpPr txBox="1"/>
            <p:nvPr/>
          </p:nvSpPr>
          <p:spPr>
            <a:xfrm>
              <a:off x="8611680" y="791190"/>
              <a:ext cx="119921" cy="82491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fr-FR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5827A51-90E3-2703-D571-8BCB9086F853}"/>
                </a:ext>
              </a:extLst>
            </p:cNvPr>
            <p:cNvSpPr txBox="1"/>
            <p:nvPr/>
          </p:nvSpPr>
          <p:spPr>
            <a:xfrm>
              <a:off x="8519844" y="1620163"/>
              <a:ext cx="603482" cy="129838"/>
            </a:xfrm>
            <a:prstGeom prst="roundRect">
              <a:avLst>
                <a:gd name="adj" fmla="val 50000"/>
              </a:avLst>
            </a:prstGeom>
            <a:solidFill>
              <a:srgbClr val="F9F9F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600" dirty="0">
                  <a:latin typeface="Century Gothic" panose="020B0502020202020204" pitchFamily="34" charset="0"/>
                </a:rPr>
                <a:t>LUXEMBOURG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6B2A61D-1E68-0F05-8F37-516D682B9342}"/>
              </a:ext>
            </a:extLst>
          </p:cNvPr>
          <p:cNvSpPr txBox="1"/>
          <p:nvPr/>
        </p:nvSpPr>
        <p:spPr>
          <a:xfrm>
            <a:off x="123788" y="6178513"/>
            <a:ext cx="4282119" cy="461665"/>
          </a:xfrm>
          <a:prstGeom prst="rect">
            <a:avLst/>
          </a:prstGeom>
          <a:solidFill>
            <a:srgbClr val="D7DAF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L’EUROPE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8F59CB-60F0-700B-C309-E485EFCCC8FE}"/>
              </a:ext>
            </a:extLst>
          </p:cNvPr>
          <p:cNvSpPr txBox="1"/>
          <p:nvPr/>
        </p:nvSpPr>
        <p:spPr>
          <a:xfrm>
            <a:off x="4518314" y="6175014"/>
            <a:ext cx="5230031" cy="461665"/>
          </a:xfrm>
          <a:prstGeom prst="rect">
            <a:avLst/>
          </a:prstGeom>
          <a:solidFill>
            <a:srgbClr val="D7DAF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hi Maru Pop" pitchFamily="2" charset="-128"/>
                <a:ea typeface="Hachi Maru Pop" pitchFamily="2" charset="-128"/>
                <a:cs typeface="Cavolini" panose="03000502040302020204" pitchFamily="66" charset="0"/>
              </a:rPr>
              <a:t>LA FRANCE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hi Maru Pop" pitchFamily="2" charset="-128"/>
              <a:ea typeface="Hachi Maru Pop" pitchFamily="2" charset="-128"/>
              <a:cs typeface="Cavolini" panose="03000502040302020204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7F6C07B-219A-5995-589B-C2CAE7A7BBE6}"/>
              </a:ext>
            </a:extLst>
          </p:cNvPr>
          <p:cNvSpPr txBox="1"/>
          <p:nvPr/>
        </p:nvSpPr>
        <p:spPr>
          <a:xfrm>
            <a:off x="11381" y="6636679"/>
            <a:ext cx="2369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La Trousse de </a:t>
            </a:r>
            <a:r>
              <a:rPr lang="fr-FR" sz="900" dirty="0" err="1">
                <a:latin typeface="Dreaming Outloud Script Pro" panose="03050502040304050704" pitchFamily="66" charset="77"/>
                <a:ea typeface="CHARLEEBOOTS" panose="02000603000000000000" pitchFamily="2" charset="-34"/>
                <a:cs typeface="Dreaming Outloud Script Pro" panose="03050502040304050704" pitchFamily="66" charset="77"/>
              </a:rPr>
              <a:t>Sobelle</a:t>
            </a:r>
            <a:endParaRPr lang="fr-FR" sz="900" dirty="0">
              <a:latin typeface="Dreaming Outloud Script Pro" panose="03050502040304050704" pitchFamily="66" charset="77"/>
              <a:ea typeface="CHARLEEBOOTS" panose="02000603000000000000" pitchFamily="2" charset="-34"/>
              <a:cs typeface="Dreaming Outloud Script Pro" panose="03050502040304050704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0051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5523</TotalTime>
  <Words>439</Words>
  <Application>Microsoft Macintosh PowerPoint</Application>
  <PresentationFormat>Format A4 (210 x 297 mm)</PresentationFormat>
  <Paragraphs>151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5" baseType="lpstr">
      <vt:lpstr>Hachi Maru Pop</vt:lpstr>
      <vt:lpstr>Arial</vt:lpstr>
      <vt:lpstr>Avenir Next Condensed</vt:lpstr>
      <vt:lpstr>BelleAllureCM</vt:lpstr>
      <vt:lpstr>Calibri</vt:lpstr>
      <vt:lpstr>Calibri Light</vt:lpstr>
      <vt:lpstr>Century Gothic</vt:lpstr>
      <vt:lpstr>CHARLEEBOOTS</vt:lpstr>
      <vt:lpstr>Dreaming Outloud Script Pro</vt:lpstr>
      <vt:lpstr>RawengulkSans</vt:lpstr>
      <vt:lpstr>Short Stack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BonanBrou</dc:creator>
  <cp:lastModifiedBy>Sandrine BonanBrou</cp:lastModifiedBy>
  <cp:revision>7</cp:revision>
  <dcterms:created xsi:type="dcterms:W3CDTF">2022-08-08T10:56:26Z</dcterms:created>
  <dcterms:modified xsi:type="dcterms:W3CDTF">2022-08-12T06:59:27Z</dcterms:modified>
</cp:coreProperties>
</file>