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9" r:id="rId5"/>
    <p:sldId id="257" r:id="rId6"/>
  </p:sldIdLst>
  <p:sldSz cx="7561263" cy="10693400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CD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18"/>
  </p:normalViewPr>
  <p:slideViewPr>
    <p:cSldViewPr>
      <p:cViewPr>
        <p:scale>
          <a:sx n="138" d="100"/>
          <a:sy n="138" d="100"/>
        </p:scale>
        <p:origin x="1472" y="-188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5F24-864D-4EB3-9536-D3198441DB78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5929-4067-4A24-9DFC-55A8A652F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426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5F24-864D-4EB3-9536-D3198441DB78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5929-4067-4A24-9DFC-55A8A652F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680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5F24-864D-4EB3-9536-D3198441DB78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5929-4067-4A24-9DFC-55A8A652F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453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5F24-864D-4EB3-9536-D3198441DB78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5929-4067-4A24-9DFC-55A8A652F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059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5F24-864D-4EB3-9536-D3198441DB78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5929-4067-4A24-9DFC-55A8A652F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160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5F24-864D-4EB3-9536-D3198441DB78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5929-4067-4A24-9DFC-55A8A652F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684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5F24-864D-4EB3-9536-D3198441DB78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5929-4067-4A24-9DFC-55A8A652F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895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5F24-864D-4EB3-9536-D3198441DB78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5929-4067-4A24-9DFC-55A8A652F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761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5F24-864D-4EB3-9536-D3198441DB78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5929-4067-4A24-9DFC-55A8A652F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44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5F24-864D-4EB3-9536-D3198441DB78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5929-4067-4A24-9DFC-55A8A652F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241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5F24-864D-4EB3-9536-D3198441DB78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5929-4067-4A24-9DFC-55A8A652F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958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55F24-864D-4EB3-9536-D3198441DB78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05929-4067-4A24-9DFC-55A8A652FD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875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microsoft.com/office/2007/relationships/hdphoto" Target="../media/hdphoto2.wdp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3.wdp"/><Relationship Id="rId4" Type="http://schemas.openxmlformats.org/officeDocument/2006/relationships/image" Target="../media/image5.png"/><Relationship Id="rId9" Type="http://schemas.microsoft.com/office/2007/relationships/hdphoto" Target="../media/hdphoto4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788168"/>
            <a:ext cx="7561263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/>
          <p:cNvSpPr/>
          <p:nvPr/>
        </p:nvSpPr>
        <p:spPr>
          <a:xfrm>
            <a:off x="253218" y="122752"/>
            <a:ext cx="771252" cy="73999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636" tIns="50818" rIns="101636" bIns="50818" rtlCol="0" anchor="ctr"/>
          <a:lstStyle/>
          <a:p>
            <a:pPr algn="ctr"/>
            <a:endParaRPr lang="fr-F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  <a:ea typeface="Clensey" panose="02000603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4704" y="141962"/>
            <a:ext cx="575551" cy="656626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/>
            <a:r>
              <a:rPr lang="fr-FR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  <a:ea typeface="Clensey" panose="02000603000000000000" pitchFamily="2" charset="0"/>
              </a:rPr>
              <a:t>H1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167313" y="1844437"/>
            <a:ext cx="2474107" cy="2062103"/>
          </a:xfrm>
          <a:prstGeom prst="roundRect">
            <a:avLst>
              <a:gd name="adj" fmla="val 8221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636" tIns="50818" rIns="101636" bIns="50818"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84812" y="884213"/>
            <a:ext cx="2538544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50" dirty="0">
                <a:latin typeface="Short Stack" panose="02010500040000000007" pitchFamily="2" charset="0"/>
              </a:rPr>
              <a:t>L’histoire étudie le passé des hommes. Les mesures du temps permettent de dire quand un fait historique s’est produit.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3148" y="1844437"/>
            <a:ext cx="24482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>
                <a:latin typeface="KG Primary Italics" panose="02000506000000020003" pitchFamily="2" charset="0"/>
              </a:rPr>
              <a:t>1°) Mesurer le temps</a:t>
            </a:r>
            <a:endParaRPr lang="fr-FR" sz="1600" dirty="0">
              <a:latin typeface="KG Primary Italics" panose="02000506000000020003" pitchFamily="2" charset="0"/>
            </a:endParaRPr>
          </a:p>
          <a:p>
            <a:r>
              <a:rPr lang="fr-FR" sz="1600" dirty="0">
                <a:latin typeface="KG Primary Italics" panose="02000506000000020003" pitchFamily="2" charset="0"/>
              </a:rPr>
              <a:t>Pour savoir quand un événement* a eu lieu, on utilise les mesures du temps : le </a:t>
            </a:r>
            <a:r>
              <a:rPr lang="fr-FR" sz="1600" b="1" dirty="0">
                <a:latin typeface="KG Primary Italics" panose="02000506000000020003" pitchFamily="2" charset="0"/>
              </a:rPr>
              <a:t>jour</a:t>
            </a:r>
            <a:r>
              <a:rPr lang="fr-FR" sz="1600" dirty="0">
                <a:latin typeface="KG Primary Italics" panose="02000506000000020003" pitchFamily="2" charset="0"/>
              </a:rPr>
              <a:t>, la </a:t>
            </a:r>
            <a:r>
              <a:rPr lang="fr-FR" sz="1600" b="1" dirty="0">
                <a:latin typeface="KG Primary Italics" panose="02000506000000020003" pitchFamily="2" charset="0"/>
              </a:rPr>
              <a:t>semaine, </a:t>
            </a:r>
            <a:r>
              <a:rPr lang="fr-FR" sz="1600" dirty="0">
                <a:latin typeface="KG Primary Italics" panose="02000506000000020003" pitchFamily="2" charset="0"/>
              </a:rPr>
              <a:t>le </a:t>
            </a:r>
            <a:r>
              <a:rPr lang="fr-FR" sz="1600" b="1" dirty="0">
                <a:latin typeface="KG Primary Italics" panose="02000506000000020003" pitchFamily="2" charset="0"/>
              </a:rPr>
              <a:t>mois</a:t>
            </a:r>
            <a:r>
              <a:rPr lang="fr-FR" sz="1600" dirty="0">
                <a:latin typeface="KG Primary Italics" panose="02000506000000020003" pitchFamily="2" charset="0"/>
              </a:rPr>
              <a:t>, l’</a:t>
            </a:r>
            <a:r>
              <a:rPr lang="fr-FR" sz="1600" b="1" dirty="0">
                <a:latin typeface="KG Primary Italics" panose="02000506000000020003" pitchFamily="2" charset="0"/>
              </a:rPr>
              <a:t>année</a:t>
            </a:r>
            <a:r>
              <a:rPr lang="fr-FR" sz="1600" dirty="0">
                <a:latin typeface="KG Primary Italics" panose="02000506000000020003" pitchFamily="2" charset="0"/>
              </a:rPr>
              <a:t>, le </a:t>
            </a:r>
            <a:r>
              <a:rPr lang="fr-FR" sz="1600" b="1" dirty="0">
                <a:latin typeface="KG Primary Italics" panose="02000506000000020003" pitchFamily="2" charset="0"/>
              </a:rPr>
              <a:t>siècle</a:t>
            </a:r>
            <a:r>
              <a:rPr lang="fr-FR" sz="1600" dirty="0">
                <a:latin typeface="KG Primary Italics" panose="02000506000000020003" pitchFamily="2" charset="0"/>
              </a:rPr>
              <a:t>, le </a:t>
            </a:r>
            <a:r>
              <a:rPr lang="fr-FR" sz="1600" b="1" dirty="0">
                <a:latin typeface="KG Primary Italics" panose="02000506000000020003" pitchFamily="2" charset="0"/>
              </a:rPr>
              <a:t>millénaire</a:t>
            </a:r>
            <a:r>
              <a:rPr lang="fr-FR" sz="1600" dirty="0">
                <a:latin typeface="KG Primary Italics" panose="02000506000000020003" pitchFamily="2" charset="0"/>
              </a:rPr>
              <a:t> (Doc. 1). On inscrit ces mesures dans le calendrier*. </a:t>
            </a: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633885"/>
              </p:ext>
            </p:extLst>
          </p:nvPr>
        </p:nvGraphicFramePr>
        <p:xfrm>
          <a:off x="2988543" y="1036266"/>
          <a:ext cx="4270673" cy="2723885"/>
        </p:xfrm>
        <a:graphic>
          <a:graphicData uri="http://schemas.openxmlformats.org/drawingml/2006/table">
            <a:tbl>
              <a:tblPr/>
              <a:tblGrid>
                <a:gridCol w="857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601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kern="1400" dirty="0">
                          <a:solidFill>
                            <a:srgbClr val="000000"/>
                          </a:solidFill>
                          <a:effectLst/>
                          <a:latin typeface="RawengulkSans" panose="00000A03000000000000" pitchFamily="2" charset="0"/>
                        </a:rPr>
                        <a:t>Jour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 dirty="0">
                          <a:solidFill>
                            <a:srgbClr val="000000"/>
                          </a:solidFill>
                          <a:effectLst/>
                          <a:latin typeface="RawengulkSans" panose="00000A03000000000000" pitchFamily="2" charset="0"/>
                        </a:rPr>
                        <a:t>Durée : 24 heures</a:t>
                      </a:r>
                    </a:p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 dirty="0">
                          <a:solidFill>
                            <a:srgbClr val="000000"/>
                          </a:solidFill>
                          <a:effectLst/>
                          <a:latin typeface="RawengulkSans" panose="00000A03000000000000" pitchFamily="2" charset="0"/>
                        </a:rPr>
                        <a:t>La Terre fait un tour sur elle-même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20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kern="1400">
                          <a:solidFill>
                            <a:srgbClr val="000000"/>
                          </a:solidFill>
                          <a:effectLst/>
                          <a:latin typeface="RawengulkSans" panose="00000A03000000000000" pitchFamily="2" charset="0"/>
                        </a:rPr>
                        <a:t>Semaine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kern="1400" dirty="0">
                          <a:solidFill>
                            <a:srgbClr val="000000"/>
                          </a:solidFill>
                          <a:effectLst/>
                          <a:latin typeface="RawengulkSans" panose="00000A03000000000000" pitchFamily="2" charset="0"/>
                        </a:rPr>
                        <a:t>Durée : 7 jours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kern="1400">
                          <a:solidFill>
                            <a:srgbClr val="000000"/>
                          </a:solidFill>
                          <a:effectLst/>
                          <a:latin typeface="RawengulkSans" panose="00000A03000000000000" pitchFamily="2" charset="0"/>
                        </a:rPr>
                        <a:t>Mois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 dirty="0">
                          <a:solidFill>
                            <a:srgbClr val="000000"/>
                          </a:solidFill>
                          <a:effectLst/>
                          <a:latin typeface="RawengulkSans" panose="00000A03000000000000" pitchFamily="2" charset="0"/>
                        </a:rPr>
                        <a:t>Durée 28 ou 29 jours (février)</a:t>
                      </a:r>
                    </a:p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 dirty="0">
                          <a:solidFill>
                            <a:srgbClr val="000000"/>
                          </a:solidFill>
                          <a:effectLst/>
                          <a:latin typeface="RawengulkSans" panose="00000A03000000000000" pitchFamily="2" charset="0"/>
                        </a:rPr>
                        <a:t>Durée 30 ou 31 jours (autres mois)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098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kern="1400">
                          <a:solidFill>
                            <a:srgbClr val="000000"/>
                          </a:solidFill>
                          <a:effectLst/>
                          <a:latin typeface="RawengulkSans" panose="00000A03000000000000" pitchFamily="2" charset="0"/>
                        </a:rPr>
                        <a:t>Année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 dirty="0">
                          <a:solidFill>
                            <a:srgbClr val="000000"/>
                          </a:solidFill>
                          <a:effectLst/>
                          <a:latin typeface="RawengulkSans" panose="00000A03000000000000" pitchFamily="2" charset="0"/>
                        </a:rPr>
                        <a:t>Durée : 365 jours ou 366 (année* bissextile)</a:t>
                      </a:r>
                    </a:p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 dirty="0">
                          <a:solidFill>
                            <a:srgbClr val="000000"/>
                          </a:solidFill>
                          <a:effectLst/>
                          <a:latin typeface="RawengulkSans" panose="00000A03000000000000" pitchFamily="2" charset="0"/>
                        </a:rPr>
                        <a:t>La Terre tourne une fois autour du Soleil.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20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kern="1400">
                          <a:solidFill>
                            <a:srgbClr val="000000"/>
                          </a:solidFill>
                          <a:effectLst/>
                          <a:latin typeface="RawengulkSans" panose="00000A03000000000000" pitchFamily="2" charset="0"/>
                        </a:rPr>
                        <a:t>Siècle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kern="1400" dirty="0">
                          <a:solidFill>
                            <a:srgbClr val="000000"/>
                          </a:solidFill>
                          <a:effectLst/>
                          <a:latin typeface="RawengulkSans" panose="00000A03000000000000" pitchFamily="2" charset="0"/>
                        </a:rPr>
                        <a:t>Durée : 100 ans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20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kern="1400">
                          <a:solidFill>
                            <a:srgbClr val="000000"/>
                          </a:solidFill>
                          <a:effectLst/>
                          <a:latin typeface="RawengulkSans" panose="00000A03000000000000" pitchFamily="2" charset="0"/>
                        </a:rPr>
                        <a:t>Millénaire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kern="1400" dirty="0">
                          <a:solidFill>
                            <a:srgbClr val="000000"/>
                          </a:solidFill>
                          <a:effectLst/>
                          <a:latin typeface="RawengulkSans" panose="00000A03000000000000" pitchFamily="2" charset="0"/>
                        </a:rPr>
                        <a:t>Durée : 1 000 ans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256243" y="4000495"/>
            <a:ext cx="7089119" cy="1229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fr-FR" sz="1800" dirty="0">
                <a:latin typeface="Short Stack" panose="02010500040000000007" pitchFamily="2" charset="0"/>
                <a:sym typeface="Wingdings"/>
              </a:rPr>
              <a:t></a:t>
            </a:r>
            <a:r>
              <a:rPr lang="fr-FR" sz="1800" kern="1400" dirty="0">
                <a:solidFill>
                  <a:srgbClr val="000000"/>
                </a:solidFill>
                <a:effectLst/>
                <a:latin typeface="Short Stack" panose="02010500040000000007" pitchFamily="2" charset="0"/>
              </a:rPr>
              <a:t> </a:t>
            </a:r>
            <a:r>
              <a:rPr lang="fr-FR" sz="1000" kern="1400" dirty="0">
                <a:solidFill>
                  <a:srgbClr val="000000"/>
                </a:solidFill>
                <a:effectLst/>
                <a:latin typeface="Short Stack" panose="02010500040000000007" pitchFamily="2" charset="0"/>
              </a:rPr>
              <a:t> </a:t>
            </a:r>
            <a:r>
              <a:rPr lang="fr-FR" sz="1800" b="1" kern="1400" dirty="0">
                <a:solidFill>
                  <a:srgbClr val="000000"/>
                </a:solidFill>
                <a:effectLst/>
                <a:latin typeface="Fineliner Script" pitchFamily="50" charset="0"/>
              </a:rPr>
              <a:t>En t’aidant du document 1, réponds aux questions suivantes :</a:t>
            </a:r>
            <a:endParaRPr lang="fr-FR" sz="1800" b="1" kern="1400" dirty="0">
              <a:solidFill>
                <a:srgbClr val="000000"/>
              </a:solidFill>
              <a:latin typeface="Fineliner Script" pitchFamily="50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fr-FR" sz="1050" kern="1400" dirty="0">
                <a:solidFill>
                  <a:srgbClr val="000000"/>
                </a:solidFill>
                <a:effectLst/>
                <a:latin typeface="Short Stack" panose="02010500040000000007" pitchFamily="2" charset="0"/>
              </a:rPr>
              <a:t>En combien de temps la Terre tourne-t-elle autour du Soleil ? __________________________</a:t>
            </a:r>
            <a:endParaRPr lang="fr-FR" sz="1050" kern="1400" dirty="0">
              <a:solidFill>
                <a:srgbClr val="000000"/>
              </a:solidFill>
              <a:latin typeface="Short Stack" panose="02010500040000000007" pitchFamily="2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fr-FR" sz="1050" kern="1400" dirty="0">
                <a:solidFill>
                  <a:srgbClr val="000000"/>
                </a:solidFill>
                <a:effectLst/>
                <a:latin typeface="Short Stack" panose="02010500040000000007" pitchFamily="2" charset="0"/>
              </a:rPr>
              <a:t>Observe le tableau, puis calcule ton âge en mois : ____________________________________</a:t>
            </a:r>
            <a:endParaRPr lang="fr-FR" sz="1050" kern="1400" dirty="0">
              <a:solidFill>
                <a:srgbClr val="000000"/>
              </a:solidFill>
              <a:latin typeface="Short Stack" panose="02010500040000000007" pitchFamily="2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fr-FR" sz="1050" kern="1400" dirty="0">
                <a:solidFill>
                  <a:srgbClr val="000000"/>
                </a:solidFill>
                <a:effectLst/>
                <a:latin typeface="Short Stack" panose="02010500040000000007" pitchFamily="2" charset="0"/>
              </a:rPr>
              <a:t>Combien y-a-t-il d’années en deux siècles ? ____________________</a:t>
            </a:r>
            <a:r>
              <a:rPr lang="fr-FR" sz="1000" kern="1400" dirty="0">
                <a:solidFill>
                  <a:srgbClr val="000000"/>
                </a:solidFill>
                <a:effectLst/>
                <a:latin typeface="Short Stack" panose="02010500040000000007" pitchFamily="2" charset="0"/>
              </a:rPr>
              <a:t>_______________________</a:t>
            </a:r>
            <a:endParaRPr lang="fr-FR" sz="1000" kern="1400" dirty="0">
              <a:solidFill>
                <a:srgbClr val="000000"/>
              </a:solidFill>
              <a:latin typeface="Short Stack" panose="02010500040000000007" pitchFamily="2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180231" y="5355578"/>
            <a:ext cx="1951336" cy="4860703"/>
          </a:xfrm>
          <a:prstGeom prst="roundRect">
            <a:avLst>
              <a:gd name="adj" fmla="val 8221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636" tIns="50818" rIns="101636" bIns="50818"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52238" y="5368800"/>
            <a:ext cx="1813991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sz="1600" b="1" u="sng" kern="1400" dirty="0">
                <a:solidFill>
                  <a:srgbClr val="000000"/>
                </a:solidFill>
                <a:effectLst/>
                <a:latin typeface="KG Primary Italics" panose="02000506000000020003" pitchFamily="2" charset="0"/>
              </a:rPr>
              <a:t>2°) La date et le calendrier </a:t>
            </a:r>
            <a:r>
              <a:rPr lang="fr-FR" sz="1600" b="1" kern="1400" dirty="0">
                <a:solidFill>
                  <a:srgbClr val="000000"/>
                </a:solidFill>
                <a:effectLst/>
                <a:latin typeface="KG Primary Italics" panose="02000506000000020003" pitchFamily="2" charset="0"/>
              </a:rPr>
              <a:t> : </a:t>
            </a:r>
          </a:p>
          <a:p>
            <a:pPr>
              <a:spcAft>
                <a:spcPts val="600"/>
              </a:spcAft>
            </a:pPr>
            <a:r>
              <a:rPr lang="fr-FR" sz="1600" kern="1400" dirty="0">
                <a:solidFill>
                  <a:srgbClr val="000000"/>
                </a:solidFill>
                <a:effectLst/>
                <a:latin typeface="KG Primary Italics" panose="02000506000000020003" pitchFamily="2" charset="0"/>
              </a:rPr>
              <a:t>La date et le calendrier permettent de situer les événements les uns par rapport aux autres.  En France, en Europe et dans beaucoup d’autres lieux, l’an 1 est celui de la naissance de Jésus-Christ, le début de l’ère chrétienne. Cette date sert de point de départ mais il existe d’autres façons de compter le temps.</a:t>
            </a:r>
            <a:endParaRPr lang="fr-FR" sz="1600" kern="1400" dirty="0">
              <a:solidFill>
                <a:srgbClr val="000000"/>
              </a:solidFill>
              <a:latin typeface="KG Primary Italics" panose="02000506000000020003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40472" y="9019322"/>
            <a:ext cx="5220791" cy="1468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fr-FR" sz="1800" dirty="0">
                <a:latin typeface="Short Stack" panose="02010500040000000007" pitchFamily="2" charset="0"/>
                <a:sym typeface="Wingdings"/>
              </a:rPr>
              <a:t></a:t>
            </a:r>
            <a:r>
              <a:rPr lang="fr-FR" sz="1800" kern="1400" dirty="0">
                <a:solidFill>
                  <a:srgbClr val="000000"/>
                </a:solidFill>
                <a:effectLst/>
                <a:latin typeface="Short Stack" panose="02010500040000000007" pitchFamily="2" charset="0"/>
              </a:rPr>
              <a:t> </a:t>
            </a:r>
            <a:r>
              <a:rPr lang="fr-FR" sz="1000" kern="1400" dirty="0">
                <a:solidFill>
                  <a:srgbClr val="000000"/>
                </a:solidFill>
                <a:effectLst/>
                <a:latin typeface="Short Stack" panose="02010500040000000007" pitchFamily="2" charset="0"/>
              </a:rPr>
              <a:t> </a:t>
            </a:r>
            <a:r>
              <a:rPr lang="fr-FR" sz="1800" b="1" kern="1400" dirty="0">
                <a:solidFill>
                  <a:srgbClr val="000000"/>
                </a:solidFill>
                <a:effectLst/>
                <a:latin typeface="Fineliner Script" pitchFamily="50" charset="0"/>
              </a:rPr>
              <a:t>En t’aidant du document 2, réponds à ces questions :</a:t>
            </a:r>
            <a:endParaRPr lang="fr-FR" sz="1800" b="1" kern="1400" dirty="0">
              <a:solidFill>
                <a:srgbClr val="000000"/>
              </a:solidFill>
              <a:latin typeface="Fineliner Script" pitchFamily="50" charset="0"/>
            </a:endParaRPr>
          </a:p>
          <a:p>
            <a:pPr>
              <a:lnSpc>
                <a:spcPct val="200000"/>
              </a:lnSpc>
            </a:pPr>
            <a:r>
              <a:rPr lang="fr-FR" sz="1050" dirty="0">
                <a:latin typeface="Short Stack" panose="02010500040000000007" pitchFamily="2" charset="0"/>
              </a:rPr>
              <a:t>De quelle année est ce calendrier ? __________________________</a:t>
            </a:r>
          </a:p>
          <a:p>
            <a:pPr>
              <a:lnSpc>
                <a:spcPct val="200000"/>
              </a:lnSpc>
            </a:pPr>
            <a:r>
              <a:rPr lang="fr-FR" sz="1050" dirty="0">
                <a:latin typeface="Short Stack" panose="02010500040000000007" pitchFamily="2" charset="0"/>
              </a:rPr>
              <a:t>Combien y-a-t-il de jours dans ce mois ? _____________________</a:t>
            </a:r>
          </a:p>
          <a:p>
            <a:pPr>
              <a:lnSpc>
                <a:spcPct val="200000"/>
              </a:lnSpc>
            </a:pPr>
            <a:r>
              <a:rPr lang="fr-FR" sz="1050" dirty="0">
                <a:latin typeface="Short Stack" panose="02010500040000000007" pitchFamily="2" charset="0"/>
              </a:rPr>
              <a:t>Que se passe-t-il le 22 septembre ? __________________________</a:t>
            </a:r>
          </a:p>
        </p:txBody>
      </p:sp>
      <p:sp>
        <p:nvSpPr>
          <p:cNvPr id="18" name="Nuage 17"/>
          <p:cNvSpPr/>
          <p:nvPr/>
        </p:nvSpPr>
        <p:spPr>
          <a:xfrm>
            <a:off x="6804967" y="378148"/>
            <a:ext cx="432048" cy="461463"/>
          </a:xfrm>
          <a:prstGeom prst="cloud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6876975" y="378148"/>
            <a:ext cx="2880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862622" y="0"/>
            <a:ext cx="4458858" cy="779737"/>
          </a:xfrm>
          <a:prstGeom prst="rect">
            <a:avLst/>
          </a:prstGeom>
          <a:noFill/>
        </p:spPr>
        <p:txBody>
          <a:bodyPr wrap="none" lIns="101636" tIns="50818" rIns="101636" bIns="50818">
            <a:spAutoFit/>
          </a:bodyPr>
          <a:lstStyle/>
          <a:p>
            <a:pPr algn="ctr"/>
            <a:r>
              <a:rPr lang="fr-FR" sz="4400" b="1" spc="-167" dirty="0">
                <a:ln w="10541" cmpd="sng">
                  <a:solidFill>
                    <a:schemeClr val="accent6"/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Se repérer dans le temps</a:t>
            </a:r>
            <a:endParaRPr lang="fr-FR" sz="4400" b="1" dirty="0">
              <a:ln w="10541" cmpd="sng">
                <a:solidFill>
                  <a:schemeClr val="accent6"/>
                </a:solidFill>
                <a:prstDash val="solid"/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40471" y="5368800"/>
            <a:ext cx="2213498" cy="2616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1050" dirty="0"/>
              <a:t>Doc. 2 : Le mois de septembre 2022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5559424" y="3780036"/>
            <a:ext cx="1802781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Doc. 1 : Les mesures du temps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595C6C5-4439-F9D5-FE9E-23AFAC454753}"/>
              </a:ext>
            </a:extLst>
          </p:cNvPr>
          <p:cNvSpPr txBox="1"/>
          <p:nvPr/>
        </p:nvSpPr>
        <p:spPr>
          <a:xfrm>
            <a:off x="5955071" y="10431790"/>
            <a:ext cx="1699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Dreaming Outloud Script Pro" panose="03050502040304050704" pitchFamily="66" charset="77"/>
                <a:cs typeface="Dreaming Outloud Script Pro" panose="03050502040304050704" pitchFamily="66" charset="77"/>
              </a:rPr>
              <a:t>La trousse de </a:t>
            </a:r>
            <a:r>
              <a:rPr lang="fr-FR" sz="1100" dirty="0" err="1">
                <a:latin typeface="Dreaming Outloud Script Pro" panose="03050502040304050704" pitchFamily="66" charset="77"/>
                <a:cs typeface="Dreaming Outloud Script Pro" panose="03050502040304050704" pitchFamily="66" charset="77"/>
              </a:rPr>
              <a:t>Sobelle</a:t>
            </a:r>
            <a:endParaRPr lang="fr-FR" sz="1100" dirty="0">
              <a:latin typeface="Dreaming Outloud Script Pro" panose="03050502040304050704" pitchFamily="66" charset="77"/>
              <a:cs typeface="Dreaming Outloud Script Pro" panose="03050502040304050704" pitchFamily="66" charset="77"/>
            </a:endParaRPr>
          </a:p>
        </p:txBody>
      </p:sp>
      <p:pic>
        <p:nvPicPr>
          <p:cNvPr id="1026" name="Picture 2" descr="Calendrier septembre 2022 à imprimer vierge, avec les fêtes">
            <a:extLst>
              <a:ext uri="{FF2B5EF4-FFF2-40B4-BE49-F238E27FC236}">
                <a16:creationId xmlns:a16="http://schemas.microsoft.com/office/drawing/2014/main" id="{67ABAE4E-16FD-06BB-1E99-3F2728902B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9" t="7173" r="673" b="7861"/>
          <a:stretch/>
        </p:blipFill>
        <p:spPr bwMode="auto">
          <a:xfrm>
            <a:off x="2412479" y="5630410"/>
            <a:ext cx="4968553" cy="331668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8B159D73-F3E6-9B43-7E4D-FDB93AA5EB69}"/>
              </a:ext>
            </a:extLst>
          </p:cNvPr>
          <p:cNvSpPr txBox="1"/>
          <p:nvPr/>
        </p:nvSpPr>
        <p:spPr>
          <a:xfrm>
            <a:off x="4481961" y="8010996"/>
            <a:ext cx="52280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Avenir Next Condensed" panose="020B0506020202020204" pitchFamily="34" charset="0"/>
              </a:rPr>
              <a:t>Automne</a:t>
            </a:r>
            <a:endParaRPr lang="fr-FR" sz="800" dirty="0">
              <a:ln w="3175">
                <a:solidFill>
                  <a:schemeClr val="tx1">
                    <a:lumMod val="75000"/>
                    <a:lumOff val="25000"/>
                  </a:schemeClr>
                </a:solidFill>
              </a:ln>
              <a:latin typeface="Avenir Next Condense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29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62622" y="0"/>
            <a:ext cx="4458858" cy="779737"/>
          </a:xfrm>
          <a:prstGeom prst="rect">
            <a:avLst/>
          </a:prstGeom>
          <a:noFill/>
        </p:spPr>
        <p:txBody>
          <a:bodyPr wrap="none" lIns="101636" tIns="50818" rIns="101636" bIns="50818">
            <a:spAutoFit/>
          </a:bodyPr>
          <a:lstStyle/>
          <a:p>
            <a:pPr algn="ctr"/>
            <a:r>
              <a:rPr lang="fr-FR" sz="4400" b="1" spc="-167" dirty="0">
                <a:ln w="10541" cmpd="sng">
                  <a:solidFill>
                    <a:schemeClr val="accent6"/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Se repérer dans le temps</a:t>
            </a:r>
            <a:endParaRPr lang="fr-FR" sz="4400" b="1" dirty="0">
              <a:ln w="10541" cmpd="sng">
                <a:solidFill>
                  <a:schemeClr val="accent6"/>
                </a:solidFill>
                <a:prstDash val="solid"/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0" y="758713"/>
            <a:ext cx="7561263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/>
          <p:cNvSpPr/>
          <p:nvPr/>
        </p:nvSpPr>
        <p:spPr>
          <a:xfrm>
            <a:off x="253218" y="122752"/>
            <a:ext cx="771252" cy="73999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636" tIns="50818" rIns="101636" bIns="50818" rtlCol="0" anchor="ctr"/>
          <a:lstStyle/>
          <a:p>
            <a:pPr algn="ctr"/>
            <a:endParaRPr lang="fr-F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  <a:ea typeface="Clensey" panose="02000603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4704" y="141962"/>
            <a:ext cx="575551" cy="656626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/>
            <a:r>
              <a:rPr lang="fr-FR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  <a:ea typeface="Clensey" panose="02000603000000000000" pitchFamily="2" charset="0"/>
              </a:rPr>
              <a:t>H1</a:t>
            </a:r>
          </a:p>
        </p:txBody>
      </p:sp>
      <p:sp>
        <p:nvSpPr>
          <p:cNvPr id="10" name="Nuage 9"/>
          <p:cNvSpPr/>
          <p:nvPr/>
        </p:nvSpPr>
        <p:spPr>
          <a:xfrm>
            <a:off x="6804967" y="378148"/>
            <a:ext cx="432048" cy="461463"/>
          </a:xfrm>
          <a:prstGeom prst="cloud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876975" y="378148"/>
            <a:ext cx="2880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253218" y="962373"/>
            <a:ext cx="6911789" cy="1561499"/>
          </a:xfrm>
          <a:prstGeom prst="roundRect">
            <a:avLst>
              <a:gd name="adj" fmla="val 8221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636" tIns="50818" rIns="101636" bIns="50818"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53218" y="954212"/>
            <a:ext cx="69837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kern="1400" dirty="0">
                <a:solidFill>
                  <a:srgbClr val="000000"/>
                </a:solidFill>
                <a:effectLst/>
                <a:latin typeface="KG Primary Italics" panose="02000506000000020003" pitchFamily="2" charset="0"/>
              </a:rPr>
              <a:t>3°) Les différents calendriers</a:t>
            </a:r>
            <a:endParaRPr lang="fr-FR" sz="1600" kern="1400" dirty="0">
              <a:solidFill>
                <a:srgbClr val="000000"/>
              </a:solidFill>
              <a:latin typeface="KG Primary Italics" panose="02000506000000020003" pitchFamily="2" charset="0"/>
            </a:endParaRPr>
          </a:p>
          <a:p>
            <a:r>
              <a:rPr lang="fr-FR" sz="1600" kern="1400" dirty="0">
                <a:solidFill>
                  <a:srgbClr val="000000"/>
                </a:solidFill>
                <a:effectLst/>
                <a:latin typeface="KG Primary Italics" panose="02000506000000020003" pitchFamily="2" charset="0"/>
              </a:rPr>
              <a:t>Notre calendrier, appelé « calendrier grégorien », suit les mouvements du Soleil.</a:t>
            </a:r>
            <a:endParaRPr lang="fr-FR" sz="1600" kern="1400" dirty="0">
              <a:solidFill>
                <a:srgbClr val="000000"/>
              </a:solidFill>
              <a:latin typeface="KG Primary Italics" panose="02000506000000020003" pitchFamily="2" charset="0"/>
            </a:endParaRPr>
          </a:p>
          <a:p>
            <a:r>
              <a:rPr lang="fr-FR" sz="1600" kern="1400" dirty="0">
                <a:solidFill>
                  <a:srgbClr val="000000"/>
                </a:solidFill>
                <a:effectLst/>
                <a:latin typeface="KG Primary Italics" panose="02000506000000020003" pitchFamily="2" charset="0"/>
              </a:rPr>
              <a:t>Le calendrier juif et le calendrier musulman sont des calendriers lunaires : les mois et l’année n’ont pas la même longueur.</a:t>
            </a:r>
            <a:endParaRPr lang="fr-FR" sz="1600" kern="1400" dirty="0">
              <a:solidFill>
                <a:srgbClr val="000000"/>
              </a:solidFill>
              <a:latin typeface="KG Primary Italics" panose="02000506000000020003" pitchFamily="2" charset="0"/>
            </a:endParaRPr>
          </a:p>
          <a:p>
            <a:r>
              <a:rPr lang="fr-FR" sz="1600" kern="1400" dirty="0">
                <a:solidFill>
                  <a:srgbClr val="000000"/>
                </a:solidFill>
                <a:effectLst/>
                <a:latin typeface="KG Primary Italics" panose="02000506000000020003" pitchFamily="2" charset="0"/>
              </a:rPr>
              <a:t>Le calendrier juif commence en 3761 avant Jésus-Christ (av. J-C.) et le calendrier musulman en l’an 622 après Jésus-Christ (</a:t>
            </a:r>
            <a:r>
              <a:rPr lang="fr-FR" sz="1600" kern="1400" dirty="0" err="1">
                <a:solidFill>
                  <a:srgbClr val="000000"/>
                </a:solidFill>
                <a:effectLst/>
                <a:latin typeface="KG Primary Italics" panose="02000506000000020003" pitchFamily="2" charset="0"/>
              </a:rPr>
              <a:t>ap</a:t>
            </a:r>
            <a:r>
              <a:rPr lang="fr-FR" sz="1600" kern="1400" dirty="0">
                <a:solidFill>
                  <a:srgbClr val="000000"/>
                </a:solidFill>
                <a:effectLst/>
                <a:latin typeface="KG Primary Italics" panose="02000506000000020003" pitchFamily="2" charset="0"/>
              </a:rPr>
              <a:t>. J-C.)</a:t>
            </a:r>
            <a:endParaRPr lang="fr-FR" sz="1600" kern="1400" dirty="0">
              <a:solidFill>
                <a:srgbClr val="000000"/>
              </a:solidFill>
              <a:latin typeface="KG Primary Italics" panose="02000506000000020003" pitchFamily="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0"/>
          <a:stretch/>
        </p:blipFill>
        <p:spPr bwMode="auto">
          <a:xfrm>
            <a:off x="666997" y="2673321"/>
            <a:ext cx="6048672" cy="3233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181209" y="5816945"/>
            <a:ext cx="7271829" cy="1254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sz="1800" dirty="0">
                <a:latin typeface="Short Stack" panose="02010500040000000007" pitchFamily="2" charset="0"/>
                <a:sym typeface="Wingdings"/>
              </a:rPr>
              <a:t></a:t>
            </a:r>
            <a:r>
              <a:rPr lang="fr-FR" sz="1000" kern="1400" dirty="0">
                <a:solidFill>
                  <a:srgbClr val="000000"/>
                </a:solidFill>
                <a:effectLst/>
                <a:latin typeface="Short Stack" panose="02010500040000000007" pitchFamily="2" charset="0"/>
              </a:rPr>
              <a:t> </a:t>
            </a:r>
            <a:r>
              <a:rPr lang="fr-FR" sz="1800" b="1" kern="1400" dirty="0">
                <a:solidFill>
                  <a:srgbClr val="000000"/>
                </a:solidFill>
                <a:effectLst/>
                <a:latin typeface="Fineliner Script" pitchFamily="50" charset="0"/>
              </a:rPr>
              <a:t>En t’aidant du document 3, écris l’événement qui marque :</a:t>
            </a:r>
            <a:endParaRPr lang="fr-FR" sz="1800" b="1" kern="1400" dirty="0">
              <a:solidFill>
                <a:srgbClr val="000000"/>
              </a:solidFill>
              <a:latin typeface="Fineliner Script" pitchFamily="50" charset="0"/>
            </a:endParaRPr>
          </a:p>
          <a:p>
            <a:r>
              <a:rPr lang="fr-FR" sz="1050" dirty="0">
                <a:latin typeface="Short Stack" panose="02010500040000000007" pitchFamily="2" charset="0"/>
              </a:rPr>
              <a:t>le début du calendrier juif  ____________________________________________________</a:t>
            </a:r>
          </a:p>
          <a:p>
            <a:pPr>
              <a:lnSpc>
                <a:spcPct val="200000"/>
              </a:lnSpc>
            </a:pPr>
            <a:r>
              <a:rPr lang="fr-FR" sz="1050" dirty="0">
                <a:latin typeface="Short Stack" panose="02010500040000000007" pitchFamily="2" charset="0"/>
              </a:rPr>
              <a:t>le début du calendrier grégorien _______________________________________________</a:t>
            </a:r>
          </a:p>
          <a:p>
            <a:pPr>
              <a:lnSpc>
                <a:spcPct val="200000"/>
              </a:lnSpc>
            </a:pPr>
            <a:r>
              <a:rPr lang="fr-FR" sz="1050" dirty="0">
                <a:latin typeface="Short Stack" panose="02010500040000000007" pitchFamily="2" charset="0"/>
              </a:rPr>
              <a:t>le début du calendrier musulman _______________________________________________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885228" y="2826420"/>
            <a:ext cx="135178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50" dirty="0"/>
              <a:t>Doc. 3 : </a:t>
            </a:r>
          </a:p>
          <a:p>
            <a:r>
              <a:rPr lang="fr-FR" sz="1050" dirty="0"/>
              <a:t>Les différents points de départ des calendriers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253217" y="7155062"/>
            <a:ext cx="7055806" cy="1315278"/>
          </a:xfrm>
          <a:prstGeom prst="roundRect">
            <a:avLst>
              <a:gd name="adj" fmla="val 8221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636" tIns="50818" rIns="101636" bIns="50818"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253217" y="7146900"/>
            <a:ext cx="71278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>
                <a:latin typeface="KG Primary Italics" panose="02000506000000020003" pitchFamily="2" charset="0"/>
              </a:rPr>
              <a:t>4°) La frise chronologique</a:t>
            </a:r>
            <a:endParaRPr lang="fr-FR" sz="1600" dirty="0">
              <a:latin typeface="KG Primary Italics" panose="02000506000000020003" pitchFamily="2" charset="0"/>
            </a:endParaRPr>
          </a:p>
          <a:p>
            <a:r>
              <a:rPr lang="fr-FR" sz="1600" dirty="0">
                <a:latin typeface="KG Primary Italics" panose="02000506000000020003" pitchFamily="2" charset="0"/>
              </a:rPr>
              <a:t>C’est une ligne sur laquelle on marque </a:t>
            </a:r>
            <a:r>
              <a:rPr lang="fr-FR" sz="1600" b="1" dirty="0">
                <a:latin typeface="KG Primary Italics" panose="02000506000000020003" pitchFamily="2" charset="0"/>
              </a:rPr>
              <a:t>les dates les unes après les autres </a:t>
            </a:r>
            <a:r>
              <a:rPr lang="fr-FR" sz="1600" dirty="0">
                <a:latin typeface="KG Primary Italics" panose="02000506000000020003" pitchFamily="2" charset="0"/>
              </a:rPr>
              <a:t>en partant de la gauche de la page. Cela permet d’établir une chronologie.</a:t>
            </a:r>
          </a:p>
          <a:p>
            <a:r>
              <a:rPr lang="fr-FR" sz="1600" dirty="0">
                <a:latin typeface="KG Primary Italics" panose="02000506000000020003" pitchFamily="2" charset="0"/>
              </a:rPr>
              <a:t>Les frises chronologiques indiquent les événements importants sur une période courte, (doc. 4) moyenne (doc. 5) ou plus longue (doc. 6).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02" y="9109148"/>
            <a:ext cx="7140041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221986" y="8496713"/>
            <a:ext cx="7199822" cy="614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fr-FR" sz="1800" dirty="0">
                <a:latin typeface="Short Stack" panose="02010500040000000007" pitchFamily="2" charset="0"/>
                <a:sym typeface="Wingdings"/>
              </a:rPr>
              <a:t></a:t>
            </a:r>
            <a:r>
              <a:rPr lang="fr-FR" sz="1050" dirty="0">
                <a:latin typeface="Short Stack" panose="02010500040000000007" pitchFamily="2" charset="0"/>
                <a:sym typeface="Wingdings"/>
              </a:rPr>
              <a:t>  </a:t>
            </a:r>
            <a:r>
              <a:rPr lang="fr-FR" sz="1800" b="1" kern="1400" dirty="0">
                <a:solidFill>
                  <a:srgbClr val="000000"/>
                </a:solidFill>
                <a:effectLst/>
                <a:latin typeface="Fineliner Script" pitchFamily="50" charset="0"/>
              </a:rPr>
              <a:t>Colorie</a:t>
            </a:r>
            <a:r>
              <a:rPr lang="fr-FR" sz="1800" kern="1400" dirty="0">
                <a:solidFill>
                  <a:srgbClr val="000000"/>
                </a:solidFill>
                <a:effectLst/>
                <a:latin typeface="Short Stack" panose="02010500040000000007" pitchFamily="2" charset="0"/>
              </a:rPr>
              <a:t> : </a:t>
            </a:r>
            <a:r>
              <a:rPr lang="fr-FR" sz="1050" kern="1400" dirty="0">
                <a:solidFill>
                  <a:srgbClr val="000000"/>
                </a:solidFill>
                <a:effectLst/>
                <a:latin typeface="Short Stack" panose="02010500040000000007" pitchFamily="2" charset="0"/>
              </a:rPr>
              <a:t>en bleu sur la frise des événements qui se situent avant la naissance de Charles, puis en jaune ceux qui se situent après la naissance de Charles.</a:t>
            </a:r>
            <a:endParaRPr lang="fr-FR" sz="500" kern="1400" dirty="0">
              <a:solidFill>
                <a:srgbClr val="000000"/>
              </a:solidFill>
              <a:latin typeface="Short Stack" panose="02010500040000000007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7102" y="10349795"/>
            <a:ext cx="2880872" cy="275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fr-FR" sz="1000" kern="1400" dirty="0">
                <a:solidFill>
                  <a:srgbClr val="000000"/>
                </a:solidFill>
              </a:rPr>
              <a:t>Doc. 4 : Une frise chronologique de deux enfants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87DCA85D-3BA3-2BC5-1A7F-F87E02098110}"/>
              </a:ext>
            </a:extLst>
          </p:cNvPr>
          <p:cNvSpPr txBox="1"/>
          <p:nvPr/>
        </p:nvSpPr>
        <p:spPr>
          <a:xfrm>
            <a:off x="5955071" y="10431790"/>
            <a:ext cx="1699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Dreaming Outloud Script Pro" panose="03050502040304050704" pitchFamily="66" charset="77"/>
                <a:cs typeface="Dreaming Outloud Script Pro" panose="03050502040304050704" pitchFamily="66" charset="77"/>
              </a:rPr>
              <a:t>La trousse de </a:t>
            </a:r>
            <a:r>
              <a:rPr lang="fr-FR" sz="1100" dirty="0" err="1">
                <a:latin typeface="Dreaming Outloud Script Pro" panose="03050502040304050704" pitchFamily="66" charset="77"/>
                <a:cs typeface="Dreaming Outloud Script Pro" panose="03050502040304050704" pitchFamily="66" charset="77"/>
              </a:rPr>
              <a:t>Sobelle</a:t>
            </a:r>
            <a:endParaRPr lang="fr-FR" sz="1100" dirty="0">
              <a:latin typeface="Dreaming Outloud Script Pro" panose="03050502040304050704" pitchFamily="66" charset="77"/>
              <a:cs typeface="Dreaming Outloud Script Pro" panose="03050502040304050704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99188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62622" y="0"/>
            <a:ext cx="4458858" cy="779737"/>
          </a:xfrm>
          <a:prstGeom prst="rect">
            <a:avLst/>
          </a:prstGeom>
          <a:noFill/>
        </p:spPr>
        <p:txBody>
          <a:bodyPr wrap="none" lIns="101636" tIns="50818" rIns="101636" bIns="50818">
            <a:spAutoFit/>
          </a:bodyPr>
          <a:lstStyle/>
          <a:p>
            <a:pPr algn="ctr"/>
            <a:r>
              <a:rPr lang="fr-FR" sz="4400" b="1" spc="-167" dirty="0">
                <a:ln w="10541" cmpd="sng">
                  <a:solidFill>
                    <a:schemeClr val="accent6"/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Se repérer dans le temps</a:t>
            </a:r>
            <a:endParaRPr lang="fr-FR" sz="4400" b="1" dirty="0">
              <a:ln w="10541" cmpd="sng">
                <a:solidFill>
                  <a:schemeClr val="accent6"/>
                </a:solidFill>
                <a:prstDash val="solid"/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38" y="862746"/>
            <a:ext cx="7326212" cy="1531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Connecteur droit 4"/>
          <p:cNvCxnSpPr/>
          <p:nvPr/>
        </p:nvCxnSpPr>
        <p:spPr>
          <a:xfrm>
            <a:off x="0" y="758713"/>
            <a:ext cx="7561263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/>
          <p:cNvSpPr/>
          <p:nvPr/>
        </p:nvSpPr>
        <p:spPr>
          <a:xfrm>
            <a:off x="253218" y="122752"/>
            <a:ext cx="771252" cy="73999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636" tIns="50818" rIns="101636" bIns="50818" rtlCol="0" anchor="ctr"/>
          <a:lstStyle/>
          <a:p>
            <a:pPr algn="ctr"/>
            <a:endParaRPr lang="fr-F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  <a:ea typeface="Clensey" panose="02000603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4704" y="141962"/>
            <a:ext cx="575551" cy="656626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/>
            <a:r>
              <a:rPr lang="fr-FR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  <a:ea typeface="Clensey" panose="02000603000000000000" pitchFamily="2" charset="0"/>
              </a:rPr>
              <a:t>H1</a:t>
            </a:r>
          </a:p>
        </p:txBody>
      </p:sp>
      <p:sp>
        <p:nvSpPr>
          <p:cNvPr id="10" name="Nuage 9"/>
          <p:cNvSpPr/>
          <p:nvPr/>
        </p:nvSpPr>
        <p:spPr>
          <a:xfrm>
            <a:off x="6804967" y="378148"/>
            <a:ext cx="432048" cy="461463"/>
          </a:xfrm>
          <a:prstGeom prst="cloud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876975" y="378148"/>
            <a:ext cx="2880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6" y="3042444"/>
            <a:ext cx="7403223" cy="1800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39638" y="2394372"/>
            <a:ext cx="7141393" cy="73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  <a:sym typeface="Wingdings"/>
              </a:rPr>
              <a:t>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  <a:sym typeface="Wingdings"/>
              </a:rPr>
              <a:t> </a:t>
            </a:r>
            <a:r>
              <a:rPr kumimoji="0" lang="fr-FR" altLang="fr-FR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  <a:sym typeface="Wingdings"/>
              </a:rPr>
              <a:t>Questions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  <a:sym typeface="Wingdings"/>
              </a:rPr>
              <a:t> : 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  <a:sym typeface="Wingdings"/>
              </a:rPr>
              <a:t>a) 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A quelle date l’homme </a:t>
            </a:r>
            <a:r>
              <a:rPr kumimoji="0" lang="fr-FR" altLang="fr-FR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a-t-il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 marché sur la Lune ? 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_________________________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b) Combien d’années après cette date, le Mur de Berlin est-il tombé ? 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_____________________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16724" y="4770636"/>
            <a:ext cx="7236315" cy="21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  <a:sym typeface="Wingdings"/>
              </a:rPr>
              <a:t>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  <a:sym typeface="Wingdings"/>
              </a:rPr>
              <a:t> </a:t>
            </a:r>
            <a:r>
              <a:rPr kumimoji="0" lang="fr-FR" altLang="fr-FR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  <a:sym typeface="Wingdings"/>
              </a:rPr>
              <a:t>Questions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  <a:sym typeface="Wingdings"/>
              </a:rPr>
              <a:t> :</a:t>
            </a: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Short Stack" panose="02010500040000000007" pitchFamily="2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a) La découverte de l’Amérique a-t-elle eu lieu avant ou après le début de notre époque ? _____________________________________________________________________________________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b) Combien d’années se sont écoulées entre la découverte de l’Amérique et la prise de la Bastille ? ____________________________________________________________________________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c) Quelles sont les 4 grandes périodes historiques ? ___________________________________________________________________________________</a:t>
            </a:r>
            <a:endParaRPr kumimoji="0" lang="fr-FR" altLang="fr-F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hort Stack" panose="02010500040000000007" pitchFamily="2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01516" y="2255039"/>
            <a:ext cx="31801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Doc. 5 : Une frise chronologique historique moyenne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225580" y="7155063"/>
            <a:ext cx="3311391" cy="1489490"/>
          </a:xfrm>
          <a:prstGeom prst="roundRect">
            <a:avLst>
              <a:gd name="adj" fmla="val 8221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636" tIns="50818" rIns="101636" bIns="50818"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387900" y="4792762"/>
            <a:ext cx="284911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Doc. 6 : Une frise chronologique historique longue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2336" y="7188844"/>
            <a:ext cx="3326521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fr-FR" sz="1600" b="1" kern="1400" dirty="0">
                <a:solidFill>
                  <a:srgbClr val="000000"/>
                </a:solidFill>
                <a:effectLst/>
                <a:latin typeface="KG Primary Italics" panose="02000506000000020003" pitchFamily="2" charset="0"/>
              </a:rPr>
              <a:t>5) Les chiffres romains</a:t>
            </a:r>
            <a:endParaRPr lang="fr-FR" sz="1600" kern="1400" dirty="0">
              <a:solidFill>
                <a:srgbClr val="000000"/>
              </a:solidFill>
              <a:latin typeface="KG Primary Italics" panose="02000506000000020003" pitchFamily="2" charset="0"/>
            </a:endParaRPr>
          </a:p>
          <a:p>
            <a:pPr>
              <a:lnSpc>
                <a:spcPct val="90000"/>
              </a:lnSpc>
            </a:pPr>
            <a:r>
              <a:rPr lang="fr-FR" sz="1600" kern="1400" dirty="0">
                <a:solidFill>
                  <a:srgbClr val="000000"/>
                </a:solidFill>
                <a:effectLst/>
                <a:latin typeface="KG Primary Italics" panose="02000506000000020003" pitchFamily="2" charset="0"/>
              </a:rPr>
              <a:t>Les chiffres romains étaient un système de numération utilisé par les Romains pendant l’Antiquité pour, à partir de 7 lettres, écrire des nombres entiers. Ils servent aujourd’hui à numéroter les siècles.</a:t>
            </a:r>
            <a:endParaRPr lang="fr-FR" sz="1600" kern="1400" dirty="0">
              <a:solidFill>
                <a:srgbClr val="000000"/>
              </a:solidFill>
              <a:latin typeface="KG Primary Italics" panose="02000506000000020003" pitchFamily="2" charset="0"/>
            </a:endParaRP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31" y="8774747"/>
            <a:ext cx="3311389" cy="1832375"/>
          </a:xfrm>
          <a:prstGeom prst="rect">
            <a:avLst/>
          </a:prstGeom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00" r="75652" b="11793"/>
          <a:stretch/>
        </p:blipFill>
        <p:spPr bwMode="auto">
          <a:xfrm flipH="1">
            <a:off x="3106514" y="8774746"/>
            <a:ext cx="385106" cy="676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271717" y="8833619"/>
            <a:ext cx="298153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1400" dirty="0">
                <a:latin typeface="KG Primary Italics" panose="02000506000000020003" pitchFamily="2" charset="0"/>
              </a:rPr>
              <a:t>Quelques règles pour les chiffres romains</a:t>
            </a:r>
          </a:p>
          <a:p>
            <a:r>
              <a:rPr lang="fr-FR" sz="1100" dirty="0">
                <a:latin typeface="RawengulkSans" panose="00000A03000000000000" pitchFamily="2" charset="0"/>
              </a:rPr>
              <a:t>1) Deux chiffres côte à côte : on les additionne :</a:t>
            </a:r>
          </a:p>
          <a:p>
            <a:pPr>
              <a:spcAft>
                <a:spcPts val="600"/>
              </a:spcAft>
            </a:pPr>
            <a:r>
              <a:rPr lang="fr-FR" sz="1100" dirty="0">
                <a:latin typeface="RawengulkSans" panose="00000A03000000000000" pitchFamily="2" charset="0"/>
              </a:rPr>
              <a:t>	 II (1+1) = 2</a:t>
            </a:r>
          </a:p>
          <a:p>
            <a:pPr>
              <a:spcAft>
                <a:spcPts val="600"/>
              </a:spcAft>
            </a:pPr>
            <a:r>
              <a:rPr lang="fr-FR" sz="1100" dirty="0">
                <a:latin typeface="RawengulkSans" panose="00000A03000000000000" pitchFamily="2" charset="0"/>
              </a:rPr>
              <a:t>2) Un petit chiffre après un grand chiffre : on les additionne : 	XI (10 + 1) = 11</a:t>
            </a:r>
          </a:p>
          <a:p>
            <a:pPr>
              <a:spcAft>
                <a:spcPts val="600"/>
              </a:spcAft>
            </a:pPr>
            <a:r>
              <a:rPr lang="fr-FR" sz="1100" dirty="0">
                <a:latin typeface="RawengulkSans" panose="00000A03000000000000" pitchFamily="2" charset="0"/>
              </a:rPr>
              <a:t>3) Un petit chiffre avant un grand chiffre : on les soustrait :  	IX (10 – 1) = 9</a:t>
            </a: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427" y="7155063"/>
            <a:ext cx="3485588" cy="867855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5139158" y="7303546"/>
            <a:ext cx="8173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RawengulkSans" panose="00000A03000000000000" pitchFamily="2" charset="0"/>
              </a:rPr>
              <a:t>I : un</a:t>
            </a:r>
          </a:p>
          <a:p>
            <a:r>
              <a:rPr lang="fr-FR" sz="1100" dirty="0">
                <a:latin typeface="RawengulkSans" panose="00000A03000000000000" pitchFamily="2" charset="0"/>
              </a:rPr>
              <a:t>V : cinq</a:t>
            </a:r>
          </a:p>
          <a:p>
            <a:r>
              <a:rPr lang="fr-FR" sz="1100" dirty="0">
                <a:latin typeface="RawengulkSans" panose="00000A03000000000000" pitchFamily="2" charset="0"/>
              </a:rPr>
              <a:t>X : dix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017032" y="7218908"/>
            <a:ext cx="11479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100" dirty="0">
                <a:solidFill>
                  <a:prstClr val="black"/>
                </a:solidFill>
                <a:latin typeface="RawengulkSans" panose="00000A03000000000000" pitchFamily="2" charset="0"/>
              </a:rPr>
              <a:t>L : cinquante</a:t>
            </a:r>
          </a:p>
          <a:p>
            <a:pPr lvl="0"/>
            <a:r>
              <a:rPr lang="fr-FR" sz="1100" dirty="0">
                <a:solidFill>
                  <a:prstClr val="black"/>
                </a:solidFill>
                <a:latin typeface="RawengulkSans" panose="00000A03000000000000" pitchFamily="2" charset="0"/>
              </a:rPr>
              <a:t>C : cent</a:t>
            </a:r>
          </a:p>
          <a:p>
            <a:pPr lvl="0"/>
            <a:r>
              <a:rPr lang="fr-FR" sz="1100" dirty="0">
                <a:solidFill>
                  <a:prstClr val="black"/>
                </a:solidFill>
                <a:latin typeface="RawengulkSans" panose="00000A03000000000000" pitchFamily="2" charset="0"/>
              </a:rPr>
              <a:t>D : cinq cents</a:t>
            </a:r>
          </a:p>
          <a:p>
            <a:pPr lvl="0"/>
            <a:r>
              <a:rPr lang="fr-FR" sz="1100" dirty="0">
                <a:solidFill>
                  <a:prstClr val="black"/>
                </a:solidFill>
                <a:latin typeface="RawengulkSans" panose="00000A03000000000000" pitchFamily="2" charset="0"/>
              </a:rPr>
              <a:t>M : mille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78897" y="7342019"/>
            <a:ext cx="10886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prstClr val="black"/>
                </a:solidFill>
                <a:latin typeface="KG Primary Italics" panose="02000506000000020003" pitchFamily="2" charset="0"/>
              </a:rPr>
              <a:t>Les symboles à connaître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3670935" y="8030453"/>
            <a:ext cx="35283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ym typeface="Wingdings"/>
              </a:rPr>
              <a:t></a:t>
            </a:r>
            <a:r>
              <a:rPr lang="fr-FR" b="1" dirty="0">
                <a:sym typeface="Wingdings"/>
              </a:rPr>
              <a:t> </a:t>
            </a:r>
            <a:r>
              <a:rPr lang="fr-FR" sz="1800" b="1" dirty="0">
                <a:latin typeface="Fineliner Script" pitchFamily="50" charset="0"/>
                <a:sym typeface="Wingdings"/>
              </a:rPr>
              <a:t>Complète le tableau</a:t>
            </a:r>
            <a:endParaRPr lang="fr-FR" b="1" dirty="0"/>
          </a:p>
        </p:txBody>
      </p:sp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061166"/>
              </p:ext>
            </p:extLst>
          </p:nvPr>
        </p:nvGraphicFramePr>
        <p:xfrm>
          <a:off x="3751426" y="8456494"/>
          <a:ext cx="3629604" cy="20747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7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74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7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7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5797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Short Stack" panose="02010500040000000007" pitchFamily="2" charset="0"/>
                        </a:rPr>
                        <a:t>II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Short Stack" panose="02010500040000000007" pitchFamily="2" charset="0"/>
                        </a:rPr>
                        <a:t>14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79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Short Stack" panose="02010500040000000007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Short Stack" panose="02010500040000000007" pitchFamily="2" charset="0"/>
                        </a:rPr>
                        <a:t>15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797">
                <a:tc>
                  <a:txBody>
                    <a:bodyPr/>
                    <a:lstStyle/>
                    <a:p>
                      <a:pPr algn="ctr"/>
                      <a:endParaRPr lang="fr-FR" sz="120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Short Stack" panose="02010500040000000007" pitchFamily="2" charset="0"/>
                        </a:rPr>
                        <a:t>IV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Short Stack" panose="02010500040000000007" pitchFamily="2" charset="0"/>
                        </a:rPr>
                        <a:t>XVII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797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Short Stack" panose="02010500040000000007" pitchFamily="2" charset="0"/>
                        </a:rPr>
                        <a:t>VI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Short Stack" panose="02010500040000000007" pitchFamily="2" charset="0"/>
                        </a:rPr>
                        <a:t>18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797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Short Stack" panose="02010500040000000007" pitchFamily="2" charset="0"/>
                        </a:rPr>
                        <a:t>IX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Short Stack" panose="02010500040000000007" pitchFamily="2" charset="0"/>
                        </a:rPr>
                        <a:t>19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79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Short Stack" panose="02010500040000000007" pitchFamily="2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Short Stack" panose="02010500040000000007" pitchFamily="2" charset="0"/>
                        </a:rPr>
                        <a:t>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1" name="ZoneTexte 30">
            <a:extLst>
              <a:ext uri="{FF2B5EF4-FFF2-40B4-BE49-F238E27FC236}">
                <a16:creationId xmlns:a16="http://schemas.microsoft.com/office/drawing/2014/main" id="{368FEF74-7723-A55F-DA80-FE042BA88685}"/>
              </a:ext>
            </a:extLst>
          </p:cNvPr>
          <p:cNvSpPr txBox="1"/>
          <p:nvPr/>
        </p:nvSpPr>
        <p:spPr>
          <a:xfrm rot="16200000">
            <a:off x="6601575" y="7028280"/>
            <a:ext cx="1699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Dreaming Outloud Script Pro" panose="03050502040304050704" pitchFamily="66" charset="77"/>
                <a:cs typeface="Dreaming Outloud Script Pro" panose="03050502040304050704" pitchFamily="66" charset="77"/>
              </a:rPr>
              <a:t>La trousse de </a:t>
            </a:r>
            <a:r>
              <a:rPr lang="fr-FR" sz="1100" dirty="0" err="1">
                <a:latin typeface="Dreaming Outloud Script Pro" panose="03050502040304050704" pitchFamily="66" charset="77"/>
                <a:cs typeface="Dreaming Outloud Script Pro" panose="03050502040304050704" pitchFamily="66" charset="77"/>
              </a:rPr>
              <a:t>Sobelle</a:t>
            </a:r>
            <a:endParaRPr lang="fr-FR" sz="1100" dirty="0">
              <a:latin typeface="Dreaming Outloud Script Pro" panose="03050502040304050704" pitchFamily="66" charset="77"/>
              <a:cs typeface="Dreaming Outloud Script Pro" panose="03050502040304050704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02263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8383" y="0"/>
            <a:ext cx="4458858" cy="779737"/>
          </a:xfrm>
          <a:prstGeom prst="rect">
            <a:avLst/>
          </a:prstGeom>
          <a:noFill/>
        </p:spPr>
        <p:txBody>
          <a:bodyPr wrap="none" lIns="101636" tIns="50818" rIns="101636" bIns="50818">
            <a:spAutoFit/>
          </a:bodyPr>
          <a:lstStyle/>
          <a:p>
            <a:pPr algn="ctr"/>
            <a:r>
              <a:rPr lang="fr-FR" sz="4400" b="1" spc="-167" dirty="0">
                <a:ln w="10541" cmpd="sng">
                  <a:solidFill>
                    <a:schemeClr val="accent6"/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Se repérer dans le temps</a:t>
            </a:r>
            <a:endParaRPr lang="fr-FR" sz="4400" b="1" dirty="0">
              <a:ln w="10541" cmpd="sng">
                <a:solidFill>
                  <a:schemeClr val="accent6"/>
                </a:solidFill>
                <a:prstDash val="solid"/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cxnSp>
        <p:nvCxnSpPr>
          <p:cNvPr id="30" name="Connecteur droit 29"/>
          <p:cNvCxnSpPr/>
          <p:nvPr/>
        </p:nvCxnSpPr>
        <p:spPr>
          <a:xfrm>
            <a:off x="0" y="738188"/>
            <a:ext cx="7561263" cy="10420"/>
          </a:xfrm>
          <a:prstGeom prst="line">
            <a:avLst/>
          </a:prstGeom>
          <a:ln w="57150">
            <a:solidFill>
              <a:srgbClr val="F4AF88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/>
          <p:cNvSpPr/>
          <p:nvPr/>
        </p:nvSpPr>
        <p:spPr>
          <a:xfrm>
            <a:off x="253218" y="122752"/>
            <a:ext cx="771252" cy="739995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636" tIns="50818" rIns="101636" bIns="50818" rtlCol="0" anchor="ctr"/>
          <a:lstStyle/>
          <a:p>
            <a:pPr algn="ctr"/>
            <a:endParaRPr lang="fr-F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  <a:ea typeface="Clensey" panose="02000603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4704" y="141962"/>
            <a:ext cx="575551" cy="656626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/>
            <a:r>
              <a:rPr lang="fr-FR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  <a:ea typeface="Clensey" panose="02000603000000000000" pitchFamily="2" charset="0"/>
              </a:rPr>
              <a:t>H1</a:t>
            </a:r>
          </a:p>
        </p:txBody>
      </p:sp>
      <p:sp>
        <p:nvSpPr>
          <p:cNvPr id="31" name="Ellipse 30"/>
          <p:cNvSpPr/>
          <p:nvPr/>
        </p:nvSpPr>
        <p:spPr>
          <a:xfrm>
            <a:off x="6074972" y="522164"/>
            <a:ext cx="1257459" cy="41040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4AF88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F4AF88"/>
                </a:solidFill>
              </a:ln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6089631" y="563106"/>
            <a:ext cx="1291400" cy="410405"/>
          </a:xfrm>
          <a:prstGeom prst="rect">
            <a:avLst/>
          </a:prstGeom>
          <a:noFill/>
          <a:ln>
            <a:noFill/>
          </a:ln>
        </p:spPr>
        <p:txBody>
          <a:bodyPr wrap="square" lIns="101636" tIns="50818" rIns="101636" bIns="50818" rtlCol="0">
            <a:spAutoFit/>
          </a:bodyPr>
          <a:lstStyle/>
          <a:p>
            <a:pPr algn="ctr"/>
            <a:r>
              <a:rPr lang="fr-FR" b="1" dirty="0">
                <a:ln w="12700">
                  <a:solidFill>
                    <a:schemeClr val="accent6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mandine" pitchFamily="2" charset="0"/>
              </a:rPr>
              <a:t>Leçon</a:t>
            </a:r>
            <a:endParaRPr lang="fr-FR" sz="2400" b="1" dirty="0">
              <a:ln w="12700">
                <a:solidFill>
                  <a:schemeClr val="accent6"/>
                </a:solidFill>
                <a:prstDash val="solid"/>
              </a:ln>
              <a:latin typeface="Amandine" pitchFamily="2" charset="0"/>
            </a:endParaRPr>
          </a:p>
        </p:txBody>
      </p:sp>
      <p:sp>
        <p:nvSpPr>
          <p:cNvPr id="34" name="Pentagone 33"/>
          <p:cNvSpPr/>
          <p:nvPr/>
        </p:nvSpPr>
        <p:spPr>
          <a:xfrm>
            <a:off x="288305" y="1149648"/>
            <a:ext cx="7044126" cy="1368152"/>
          </a:xfrm>
          <a:prstGeom prst="homePlate">
            <a:avLst>
              <a:gd name="adj" fmla="val 27025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1476376" y="2363830"/>
            <a:ext cx="504056" cy="22315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5" name="Connecteur droit 34"/>
          <p:cNvCxnSpPr/>
          <p:nvPr/>
        </p:nvCxnSpPr>
        <p:spPr>
          <a:xfrm>
            <a:off x="1692399" y="1208288"/>
            <a:ext cx="0" cy="115212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1476375" y="2352298"/>
            <a:ext cx="5040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latin typeface="RawengulkSans" panose="00000A03000000000000" pitchFamily="2" charset="0"/>
              </a:rPr>
              <a:t>500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277255" y="1395142"/>
            <a:ext cx="842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RawengulkSans" panose="00000A03000000000000" pitchFamily="2" charset="0"/>
              </a:rPr>
              <a:t>Fondation de Rome </a:t>
            </a:r>
          </a:p>
        </p:txBody>
      </p:sp>
      <p:cxnSp>
        <p:nvCxnSpPr>
          <p:cNvPr id="38" name="Connecteur droit 37"/>
          <p:cNvCxnSpPr/>
          <p:nvPr/>
        </p:nvCxnSpPr>
        <p:spPr>
          <a:xfrm>
            <a:off x="3491620" y="1165583"/>
            <a:ext cx="0" cy="115212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llipse 64"/>
          <p:cNvSpPr/>
          <p:nvPr/>
        </p:nvSpPr>
        <p:spPr>
          <a:xfrm>
            <a:off x="3186894" y="2347514"/>
            <a:ext cx="504056" cy="22315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5007306" y="2352298"/>
            <a:ext cx="504056" cy="22315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3118332" y="2352297"/>
            <a:ext cx="659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latin typeface="RawengulkSans" panose="00000A03000000000000" pitchFamily="2" charset="0"/>
              </a:rPr>
              <a:t>1 000</a:t>
            </a:r>
          </a:p>
        </p:txBody>
      </p:sp>
      <p:cxnSp>
        <p:nvCxnSpPr>
          <p:cNvPr id="40" name="Connecteur droit 39"/>
          <p:cNvCxnSpPr/>
          <p:nvPr/>
        </p:nvCxnSpPr>
        <p:spPr>
          <a:xfrm>
            <a:off x="5256856" y="1149648"/>
            <a:ext cx="0" cy="115212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4927115" y="2347514"/>
            <a:ext cx="659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latin typeface="RawengulkSans" panose="00000A03000000000000" pitchFamily="2" charset="0"/>
              </a:rPr>
              <a:t>1 500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2262236" y="1372059"/>
            <a:ext cx="10143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RawengulkSans" panose="00000A03000000000000" pitchFamily="2" charset="0"/>
              </a:rPr>
              <a:t>800 : couronnement de Charlemagne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5225426" y="1598669"/>
            <a:ext cx="102027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RawengulkSans" panose="00000A03000000000000" pitchFamily="2" charset="0"/>
              </a:rPr>
              <a:t>1643 </a:t>
            </a:r>
          </a:p>
          <a:p>
            <a:pPr algn="ctr"/>
            <a:r>
              <a:rPr lang="fr-FR" sz="900" dirty="0">
                <a:latin typeface="RawengulkSans" panose="00000A03000000000000" pitchFamily="2" charset="0"/>
              </a:rPr>
              <a:t>Début du règne de Louis XIV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4469901" y="1180547"/>
            <a:ext cx="1080701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RawengulkSans" panose="00000A03000000000000" pitchFamily="2" charset="0"/>
              </a:rPr>
              <a:t>1492</a:t>
            </a:r>
          </a:p>
          <a:p>
            <a:pPr algn="ctr"/>
            <a:r>
              <a:rPr lang="fr-FR" sz="900" dirty="0">
                <a:latin typeface="RawengulkSans" panose="00000A03000000000000" pitchFamily="2" charset="0"/>
              </a:rPr>
              <a:t>Découverte de l’Amérique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98405" y="1180547"/>
            <a:ext cx="415498" cy="2308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fr-FR" sz="900" dirty="0">
                <a:solidFill>
                  <a:prstClr val="black"/>
                </a:solidFill>
                <a:latin typeface="RawengulkSans" panose="00000A03000000000000" pitchFamily="2" charset="0"/>
              </a:rPr>
              <a:t>- 753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1046579" y="1411379"/>
            <a:ext cx="715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RawengulkSans" panose="00000A03000000000000" pitchFamily="2" charset="0"/>
              </a:rPr>
              <a:t>Chute de Rome</a:t>
            </a:r>
          </a:p>
        </p:txBody>
      </p:sp>
      <p:sp>
        <p:nvSpPr>
          <p:cNvPr id="51" name="Double flèche horizontale 50"/>
          <p:cNvSpPr/>
          <p:nvPr/>
        </p:nvSpPr>
        <p:spPr>
          <a:xfrm>
            <a:off x="288305" y="2620005"/>
            <a:ext cx="1404094" cy="482568"/>
          </a:xfrm>
          <a:prstGeom prst="leftRightArrow">
            <a:avLst>
              <a:gd name="adj1" fmla="val 87793"/>
              <a:gd name="adj2" fmla="val 30262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Double flèche horizontale 51"/>
          <p:cNvSpPr/>
          <p:nvPr/>
        </p:nvSpPr>
        <p:spPr>
          <a:xfrm>
            <a:off x="1728643" y="2620004"/>
            <a:ext cx="3528212" cy="482569"/>
          </a:xfrm>
          <a:prstGeom prst="leftRightArrow">
            <a:avLst>
              <a:gd name="adj1" fmla="val 87793"/>
              <a:gd name="adj2" fmla="val 38157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>
          <a:xfrm>
            <a:off x="398405" y="2692011"/>
            <a:ext cx="1149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>
                <a:latin typeface="Fineliner Script" pitchFamily="50" charset="0"/>
              </a:rPr>
              <a:t>Antiquité</a:t>
            </a:r>
            <a:endParaRPr lang="fr-FR" sz="1600" dirty="0">
              <a:latin typeface="Fineliner Script" pitchFamily="50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1835926" y="2692011"/>
            <a:ext cx="3420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>
                <a:latin typeface="Fineliner Script" pitchFamily="50" charset="0"/>
              </a:rPr>
              <a:t>Moyen Age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237658" y="1176738"/>
            <a:ext cx="333745" cy="2308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fr-FR" sz="900" dirty="0">
                <a:solidFill>
                  <a:prstClr val="black"/>
                </a:solidFill>
                <a:latin typeface="RawengulkSans" panose="00000A03000000000000" pitchFamily="2" charset="0"/>
              </a:rPr>
              <a:t>476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986" y="1852585"/>
            <a:ext cx="486837" cy="343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Ellipse 66"/>
          <p:cNvSpPr/>
          <p:nvPr/>
        </p:nvSpPr>
        <p:spPr>
          <a:xfrm>
            <a:off x="6641084" y="2336617"/>
            <a:ext cx="504056" cy="22315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7" name="Connecteur droit 56"/>
          <p:cNvCxnSpPr/>
          <p:nvPr/>
        </p:nvCxnSpPr>
        <p:spPr>
          <a:xfrm>
            <a:off x="6156895" y="1149648"/>
            <a:ext cx="0" cy="136815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uble flèche horizontale 57"/>
          <p:cNvSpPr/>
          <p:nvPr/>
        </p:nvSpPr>
        <p:spPr>
          <a:xfrm>
            <a:off x="5259334" y="2628165"/>
            <a:ext cx="897561" cy="474409"/>
          </a:xfrm>
          <a:prstGeom prst="leftRightArrow">
            <a:avLst>
              <a:gd name="adj1" fmla="val 87793"/>
              <a:gd name="adj2" fmla="val 27915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5201236" y="2628165"/>
            <a:ext cx="1013755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600" dirty="0">
                <a:latin typeface="Fineliner Script" pitchFamily="50" charset="0"/>
              </a:rPr>
              <a:t>Temps modernes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6563372" y="2336617"/>
            <a:ext cx="659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latin typeface="RawengulkSans" panose="00000A03000000000000" pitchFamily="2" charset="0"/>
              </a:rPr>
              <a:t>2 000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5616896" y="2094463"/>
            <a:ext cx="102027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RawengulkSans" panose="00000A03000000000000" pitchFamily="2" charset="0"/>
              </a:rPr>
              <a:t>1789 </a:t>
            </a:r>
          </a:p>
          <a:p>
            <a:pPr algn="ctr"/>
            <a:r>
              <a:rPr lang="fr-FR" sz="900" dirty="0">
                <a:latin typeface="RawengulkSans" panose="00000A03000000000000" pitchFamily="2" charset="0"/>
              </a:rPr>
              <a:t>Prise de la Bastille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6434423" y="1168481"/>
            <a:ext cx="730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RawengulkSans" panose="00000A03000000000000" pitchFamily="2" charset="0"/>
              </a:rPr>
              <a:t>1944 </a:t>
            </a:r>
          </a:p>
          <a:p>
            <a:pPr algn="ctr"/>
            <a:r>
              <a:rPr lang="fr-FR" sz="900" dirty="0">
                <a:latin typeface="RawengulkSans" panose="00000A03000000000000" pitchFamily="2" charset="0"/>
              </a:rPr>
              <a:t>Droit de vote des femmes</a:t>
            </a:r>
          </a:p>
        </p:txBody>
      </p:sp>
      <p:sp>
        <p:nvSpPr>
          <p:cNvPr id="68" name="Double flèche horizontale 67"/>
          <p:cNvSpPr/>
          <p:nvPr/>
        </p:nvSpPr>
        <p:spPr>
          <a:xfrm>
            <a:off x="6216685" y="2628165"/>
            <a:ext cx="1115746" cy="474409"/>
          </a:xfrm>
          <a:prstGeom prst="leftRightArrow">
            <a:avLst>
              <a:gd name="adj1" fmla="val 87793"/>
              <a:gd name="adj2" fmla="val 27915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ZoneTexte 68"/>
          <p:cNvSpPr txBox="1"/>
          <p:nvPr/>
        </p:nvSpPr>
        <p:spPr>
          <a:xfrm>
            <a:off x="6187636" y="2616286"/>
            <a:ext cx="1173844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600" dirty="0">
                <a:latin typeface="Fineliner Script" pitchFamily="50" charset="0"/>
              </a:rPr>
              <a:t>Époque contemporaine</a:t>
            </a:r>
          </a:p>
        </p:txBody>
      </p:sp>
      <p:sp>
        <p:nvSpPr>
          <p:cNvPr id="70" name="Rectangle à coins arrondis 69"/>
          <p:cNvSpPr/>
          <p:nvPr/>
        </p:nvSpPr>
        <p:spPr>
          <a:xfrm>
            <a:off x="288304" y="3487327"/>
            <a:ext cx="6934548" cy="4103499"/>
          </a:xfrm>
          <a:prstGeom prst="roundRect">
            <a:avLst>
              <a:gd name="adj" fmla="val 7036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1636" tIns="50818" rIns="101636" bIns="508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4101" name="Image 4100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18" y="7794972"/>
            <a:ext cx="6601760" cy="2736304"/>
          </a:xfrm>
          <a:prstGeom prst="rect">
            <a:avLst/>
          </a:prstGeom>
        </p:spPr>
      </p:pic>
      <p:sp>
        <p:nvSpPr>
          <p:cNvPr id="71" name="Ellipse 70"/>
          <p:cNvSpPr/>
          <p:nvPr/>
        </p:nvSpPr>
        <p:spPr>
          <a:xfrm>
            <a:off x="396255" y="3186460"/>
            <a:ext cx="1441079" cy="5271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4AF88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1636" tIns="50818" rIns="101636" bIns="508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fr-FR" dirty="0"/>
          </a:p>
        </p:txBody>
      </p:sp>
      <p:sp>
        <p:nvSpPr>
          <p:cNvPr id="21" name="Ellipse 20"/>
          <p:cNvSpPr/>
          <p:nvPr/>
        </p:nvSpPr>
        <p:spPr>
          <a:xfrm>
            <a:off x="3054799" y="7938987"/>
            <a:ext cx="1130018" cy="5232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ZoneTexte 71"/>
          <p:cNvSpPr txBox="1"/>
          <p:nvPr/>
        </p:nvSpPr>
        <p:spPr>
          <a:xfrm>
            <a:off x="418365" y="3186460"/>
            <a:ext cx="1375464" cy="527148"/>
          </a:xfrm>
          <a:prstGeom prst="rect">
            <a:avLst/>
          </a:prstGeom>
          <a:noFill/>
        </p:spPr>
        <p:txBody>
          <a:bodyPr wrap="square" lIns="101636" tIns="50818" rIns="101636" bIns="50818" rtlCol="0">
            <a:spAutoFit/>
          </a:bodyPr>
          <a:lstStyle/>
          <a:p>
            <a:r>
              <a:rPr lang="fr-FR" sz="2700" dirty="0">
                <a:latin typeface="Fineliner Script" pitchFamily="50" charset="0"/>
              </a:rPr>
              <a:t>Je retiens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44704" y="3483778"/>
            <a:ext cx="6878147" cy="4064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dirty="0">
                <a:solidFill>
                  <a:prstClr val="black"/>
                </a:solidFill>
                <a:latin typeface="KG Primary Italics" panose="02000506000000020003" pitchFamily="2" charset="0"/>
                <a:ea typeface="Clensey" panose="02000603000000000000" pitchFamily="2" charset="0"/>
              </a:rPr>
              <a:t>	          </a:t>
            </a:r>
            <a:r>
              <a:rPr lang="fr-FR" sz="1050" dirty="0">
                <a:latin typeface="Short Stack" panose="02010500040000000007" pitchFamily="2" charset="77"/>
              </a:rPr>
              <a:t>Pour savoir quand un événement* a eu lieu, on utilise les __________________ du temps : le </a:t>
            </a:r>
            <a:r>
              <a:rPr lang="fr-FR" sz="1050" b="1" dirty="0">
                <a:latin typeface="Short Stack" panose="02010500040000000007" pitchFamily="2" charset="77"/>
              </a:rPr>
              <a:t>jour</a:t>
            </a:r>
            <a:r>
              <a:rPr lang="fr-FR" sz="1050" dirty="0">
                <a:latin typeface="Short Stack" panose="02010500040000000007" pitchFamily="2" charset="77"/>
              </a:rPr>
              <a:t>, la </a:t>
            </a:r>
            <a:r>
              <a:rPr lang="fr-FR" sz="1050" b="1" dirty="0">
                <a:latin typeface="Short Stack" panose="02010500040000000007" pitchFamily="2" charset="77"/>
              </a:rPr>
              <a:t>semaine, </a:t>
            </a:r>
            <a:r>
              <a:rPr lang="fr-FR" sz="1050" dirty="0">
                <a:latin typeface="Short Stack" panose="02010500040000000007" pitchFamily="2" charset="77"/>
              </a:rPr>
              <a:t>le </a:t>
            </a:r>
            <a:r>
              <a:rPr lang="fr-FR" sz="1050" b="1" dirty="0">
                <a:latin typeface="Short Stack" panose="02010500040000000007" pitchFamily="2" charset="77"/>
              </a:rPr>
              <a:t>mois</a:t>
            </a:r>
            <a:r>
              <a:rPr lang="fr-FR" sz="1050" dirty="0">
                <a:latin typeface="Short Stack" panose="02010500040000000007" pitchFamily="2" charset="77"/>
              </a:rPr>
              <a:t>, l’</a:t>
            </a:r>
            <a:r>
              <a:rPr lang="fr-FR" sz="1050" b="1" dirty="0">
                <a:latin typeface="Short Stack" panose="02010500040000000007" pitchFamily="2" charset="77"/>
              </a:rPr>
              <a:t>année</a:t>
            </a:r>
            <a:r>
              <a:rPr lang="fr-FR" sz="1050" dirty="0">
                <a:latin typeface="Short Stack" panose="02010500040000000007" pitchFamily="2" charset="77"/>
              </a:rPr>
              <a:t>, le </a:t>
            </a:r>
            <a:r>
              <a:rPr lang="fr-FR" sz="1050" b="1" dirty="0">
                <a:latin typeface="Short Stack" panose="02010500040000000007" pitchFamily="2" charset="77"/>
              </a:rPr>
              <a:t>siècle</a:t>
            </a:r>
            <a:r>
              <a:rPr lang="fr-FR" sz="1050" dirty="0">
                <a:latin typeface="Short Stack" panose="02010500040000000007" pitchFamily="2" charset="77"/>
              </a:rPr>
              <a:t>, le </a:t>
            </a:r>
            <a:r>
              <a:rPr lang="fr-FR" sz="1050" b="1" dirty="0">
                <a:latin typeface="Short Stack" panose="02010500040000000007" pitchFamily="2" charset="77"/>
              </a:rPr>
              <a:t>millénaire.</a:t>
            </a:r>
            <a:endParaRPr lang="fr-FR" sz="1050" dirty="0">
              <a:latin typeface="Short Stack" panose="02010500040000000007" pitchFamily="2" charset="77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1050" kern="1400" dirty="0">
                <a:solidFill>
                  <a:srgbClr val="000000"/>
                </a:solidFill>
                <a:effectLst/>
                <a:latin typeface="Short Stack" panose="02010500040000000007" pitchFamily="2" charset="77"/>
              </a:rPr>
              <a:t>La date et le calendrier permettent de situer les ______________________ les uns par rapport aux autres.  En France, ____________ , date de la naissance de Jésus-Christ sert de point de départ.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1050" kern="1400" dirty="0">
                <a:solidFill>
                  <a:srgbClr val="000000"/>
                </a:solidFill>
                <a:effectLst/>
                <a:latin typeface="Short Stack" panose="02010500040000000007" pitchFamily="2" charset="77"/>
              </a:rPr>
              <a:t>Notre calendrier, appelé « calendrier ________________________ », suit les mouvements du __________________ . Le calendrier juif et le calendrier musulman sont des calendriers lunaires.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1050" dirty="0">
                <a:latin typeface="Short Stack" panose="02010500040000000007" pitchFamily="2" charset="77"/>
              </a:rPr>
              <a:t>Une frise chronologique, c’est une ___________ sur laquelle on marque </a:t>
            </a:r>
            <a:r>
              <a:rPr lang="fr-FR" sz="1050" b="1" dirty="0">
                <a:latin typeface="Short Stack" panose="02010500040000000007" pitchFamily="2" charset="77"/>
              </a:rPr>
              <a:t>les ____________ les unes après les autres </a:t>
            </a:r>
            <a:r>
              <a:rPr lang="fr-FR" sz="1050" dirty="0">
                <a:latin typeface="Short Stack" panose="02010500040000000007" pitchFamily="2" charset="77"/>
              </a:rPr>
              <a:t>en partant de la gauche de la page. Cela permet d’établir une ________________________ .</a:t>
            </a:r>
          </a:p>
          <a:p>
            <a:pPr>
              <a:lnSpc>
                <a:spcPct val="150000"/>
              </a:lnSpc>
            </a:pPr>
            <a:r>
              <a:rPr lang="fr-FR" sz="1050" kern="1400" dirty="0">
                <a:solidFill>
                  <a:srgbClr val="000000"/>
                </a:solidFill>
                <a:effectLst/>
                <a:latin typeface="Short Stack" panose="02010500040000000007" pitchFamily="2" charset="77"/>
              </a:rPr>
              <a:t>Les chiffres romains étaient un système de numération utilisé par les Romains pendant l’Antiquité pour, à partir de ___ lettres, écrire des nombres entiers. Ils servent aujourd’hui à numéroter les _______________ .</a:t>
            </a:r>
            <a:endParaRPr lang="fr-FR" sz="1050" dirty="0">
              <a:latin typeface="Short Stack" panose="02010500040000000007" pitchFamily="2" charset="77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3118332" y="7938987"/>
            <a:ext cx="1129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Fineliner Script" pitchFamily="50" charset="0"/>
              </a:rPr>
              <a:t>Lexique</a:t>
            </a:r>
            <a:endParaRPr lang="fr-FR" sz="1400" dirty="0">
              <a:latin typeface="Fineliner Script" pitchFamily="50" charset="0"/>
            </a:endParaRPr>
          </a:p>
        </p:txBody>
      </p:sp>
      <p:cxnSp>
        <p:nvCxnSpPr>
          <p:cNvPr id="19" name="Connecteur droit 18"/>
          <p:cNvCxnSpPr/>
          <p:nvPr/>
        </p:nvCxnSpPr>
        <p:spPr>
          <a:xfrm>
            <a:off x="277255" y="1149648"/>
            <a:ext cx="11050" cy="1368152"/>
          </a:xfrm>
          <a:prstGeom prst="line">
            <a:avLst/>
          </a:prstGeom>
          <a:ln w="571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468264" y="8462207"/>
            <a:ext cx="6298034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800" b="1" dirty="0">
                <a:latin typeface="Fineliner Script" pitchFamily="50" charset="0"/>
              </a:rPr>
              <a:t>Année bissextile </a:t>
            </a:r>
            <a:r>
              <a:rPr lang="fr-FR" sz="1050" b="1" dirty="0">
                <a:latin typeface="Short Stack" panose="02010500040000000007" pitchFamily="2" charset="0"/>
              </a:rPr>
              <a:t>: </a:t>
            </a:r>
            <a:r>
              <a:rPr lang="fr-FR" sz="1050" dirty="0">
                <a:latin typeface="Short Stack" panose="02010500040000000007" pitchFamily="2" charset="0"/>
              </a:rPr>
              <a:t>une fois tous les 4 ans, l’année dure 366 jours. Le mois de février a alors 29 jours, c’est une année bissextile.</a:t>
            </a:r>
          </a:p>
          <a:p>
            <a:r>
              <a:rPr lang="fr-FR" sz="1800" b="1" dirty="0">
                <a:latin typeface="Fineliner Script" pitchFamily="50" charset="0"/>
              </a:rPr>
              <a:t>Calendrier</a:t>
            </a:r>
            <a:r>
              <a:rPr lang="fr-FR" sz="1800" b="1" dirty="0">
                <a:latin typeface="Short Stack" panose="02010500040000000007" pitchFamily="2" charset="0"/>
              </a:rPr>
              <a:t> </a:t>
            </a:r>
            <a:r>
              <a:rPr lang="fr-FR" sz="1050" b="1" dirty="0">
                <a:latin typeface="Short Stack" panose="02010500040000000007" pitchFamily="2" charset="0"/>
              </a:rPr>
              <a:t>: </a:t>
            </a:r>
            <a:r>
              <a:rPr lang="fr-FR" sz="1050" dirty="0">
                <a:latin typeface="Short Stack" panose="02010500040000000007" pitchFamily="2" charset="0"/>
              </a:rPr>
              <a:t>tableau qui indique les jours, les semaines et les mois d’une année.</a:t>
            </a:r>
          </a:p>
          <a:p>
            <a:r>
              <a:rPr lang="fr-FR" sz="1800" b="1" dirty="0">
                <a:latin typeface="Fineliner Script" pitchFamily="50" charset="0"/>
              </a:rPr>
              <a:t>Chronologie</a:t>
            </a:r>
            <a:r>
              <a:rPr lang="fr-FR" sz="1800" b="1" dirty="0">
                <a:latin typeface="Short Stack" panose="02010500040000000007" pitchFamily="2" charset="0"/>
              </a:rPr>
              <a:t> </a:t>
            </a:r>
            <a:r>
              <a:rPr lang="fr-FR" sz="1050" b="1" dirty="0">
                <a:latin typeface="Short Stack" panose="02010500040000000007" pitchFamily="2" charset="0"/>
              </a:rPr>
              <a:t>: </a:t>
            </a:r>
            <a:r>
              <a:rPr lang="fr-FR" sz="1050" dirty="0">
                <a:latin typeface="Short Stack" panose="02010500040000000007" pitchFamily="2" charset="0"/>
              </a:rPr>
              <a:t>succession des événements dans le temps.</a:t>
            </a:r>
          </a:p>
          <a:p>
            <a:r>
              <a:rPr lang="fr-FR" sz="1800" b="1" dirty="0">
                <a:latin typeface="Fineliner Script" pitchFamily="50" charset="0"/>
              </a:rPr>
              <a:t>Evénement</a:t>
            </a:r>
            <a:r>
              <a:rPr lang="fr-FR" sz="1800" b="1" dirty="0">
                <a:latin typeface="Short Stack" panose="02010500040000000007" pitchFamily="2" charset="0"/>
              </a:rPr>
              <a:t> </a:t>
            </a:r>
            <a:r>
              <a:rPr lang="fr-FR" sz="1050" b="1" dirty="0">
                <a:latin typeface="Short Stack" panose="02010500040000000007" pitchFamily="2" charset="0"/>
              </a:rPr>
              <a:t>: </a:t>
            </a:r>
            <a:r>
              <a:rPr lang="fr-FR" sz="1050" dirty="0">
                <a:latin typeface="Short Stack" panose="02010500040000000007" pitchFamily="2" charset="0"/>
              </a:rPr>
              <a:t>fait important</a:t>
            </a:r>
          </a:p>
          <a:p>
            <a:r>
              <a:rPr lang="fr-FR" sz="1800" b="1" dirty="0">
                <a:latin typeface="Fineliner Script" pitchFamily="50" charset="0"/>
              </a:rPr>
              <a:t>Frise chronologique </a:t>
            </a:r>
            <a:r>
              <a:rPr lang="fr-FR" sz="1050" b="1" dirty="0">
                <a:latin typeface="Short Stack" panose="02010500040000000007" pitchFamily="2" charset="0"/>
              </a:rPr>
              <a:t>: </a:t>
            </a:r>
            <a:r>
              <a:rPr lang="fr-FR" sz="1050" dirty="0">
                <a:latin typeface="Short Stack" panose="02010500040000000007" pitchFamily="2" charset="0"/>
              </a:rPr>
              <a:t> ligne sur laquelle on écrit les événements qui se succèdent dans le temps</a:t>
            </a:r>
            <a:r>
              <a:rPr lang="fr-FR" sz="1050" dirty="0"/>
              <a:t>.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75E389F4-581C-8B8D-C6AD-5CAB23F59312}"/>
              </a:ext>
            </a:extLst>
          </p:cNvPr>
          <p:cNvSpPr txBox="1"/>
          <p:nvPr/>
        </p:nvSpPr>
        <p:spPr>
          <a:xfrm rot="16200000">
            <a:off x="6580562" y="9666191"/>
            <a:ext cx="1699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Dreaming Outloud Script Pro" panose="03050502040304050704" pitchFamily="66" charset="77"/>
                <a:cs typeface="Dreaming Outloud Script Pro" panose="03050502040304050704" pitchFamily="66" charset="77"/>
              </a:rPr>
              <a:t>La trousse de </a:t>
            </a:r>
            <a:r>
              <a:rPr lang="fr-FR" sz="1100" dirty="0" err="1">
                <a:latin typeface="Dreaming Outloud Script Pro" panose="03050502040304050704" pitchFamily="66" charset="77"/>
                <a:cs typeface="Dreaming Outloud Script Pro" panose="03050502040304050704" pitchFamily="66" charset="77"/>
              </a:rPr>
              <a:t>Sobelle</a:t>
            </a:r>
            <a:endParaRPr lang="fr-FR" sz="1100" dirty="0">
              <a:latin typeface="Dreaming Outloud Script Pro" panose="03050502040304050704" pitchFamily="66" charset="77"/>
              <a:cs typeface="Dreaming Outloud Script Pro" panose="03050502040304050704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27621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62622" y="0"/>
            <a:ext cx="4458858" cy="779737"/>
          </a:xfrm>
          <a:prstGeom prst="rect">
            <a:avLst/>
          </a:prstGeom>
          <a:noFill/>
        </p:spPr>
        <p:txBody>
          <a:bodyPr wrap="none" lIns="101636" tIns="50818" rIns="101636" bIns="50818">
            <a:spAutoFit/>
          </a:bodyPr>
          <a:lstStyle/>
          <a:p>
            <a:pPr algn="ctr"/>
            <a:r>
              <a:rPr lang="fr-FR" sz="4400" b="1" spc="-167" dirty="0">
                <a:ln w="10541" cmpd="sng">
                  <a:solidFill>
                    <a:schemeClr val="accent6"/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Se repérer dans le temps</a:t>
            </a:r>
            <a:endParaRPr lang="fr-FR" sz="4400" b="1" dirty="0">
              <a:ln w="10541" cmpd="sng">
                <a:solidFill>
                  <a:schemeClr val="accent6"/>
                </a:solidFill>
                <a:prstDash val="solid"/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0" y="758713"/>
            <a:ext cx="7561263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/>
          <p:cNvSpPr/>
          <p:nvPr/>
        </p:nvSpPr>
        <p:spPr>
          <a:xfrm>
            <a:off x="253218" y="122752"/>
            <a:ext cx="771252" cy="73999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636" tIns="50818" rIns="101636" bIns="50818" rtlCol="0" anchor="ctr"/>
          <a:lstStyle/>
          <a:p>
            <a:pPr algn="ctr"/>
            <a:endParaRPr lang="fr-F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  <a:ea typeface="Clensey" panose="02000603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4704" y="141962"/>
            <a:ext cx="575551" cy="656626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/>
            <a:r>
              <a:rPr lang="fr-FR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  <a:ea typeface="Clensey" panose="02000603000000000000" pitchFamily="2" charset="0"/>
              </a:rPr>
              <a:t>H1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0500" y="3042444"/>
            <a:ext cx="7271829" cy="931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sz="1800" dirty="0">
                <a:latin typeface="Short Stack" panose="02010500040000000007" pitchFamily="2" charset="0"/>
                <a:sym typeface="Wingdings"/>
              </a:rPr>
              <a:t></a:t>
            </a:r>
            <a:r>
              <a:rPr lang="fr-FR" sz="1000" kern="1400" dirty="0">
                <a:solidFill>
                  <a:srgbClr val="000000"/>
                </a:solidFill>
                <a:effectLst/>
                <a:latin typeface="Short Stack" panose="02010500040000000007" pitchFamily="2" charset="0"/>
              </a:rPr>
              <a:t> </a:t>
            </a:r>
            <a:r>
              <a:rPr lang="fr-FR" sz="1800" b="1" kern="1400" dirty="0">
                <a:solidFill>
                  <a:srgbClr val="000000"/>
                </a:solidFill>
                <a:effectLst/>
                <a:latin typeface="Fineliner Script" pitchFamily="50" charset="0"/>
              </a:rPr>
              <a:t>En t’aidant du document 3, écris l’événement :</a:t>
            </a:r>
            <a:endParaRPr lang="fr-FR" sz="1800" b="1" kern="1400" dirty="0">
              <a:solidFill>
                <a:srgbClr val="000000"/>
              </a:solidFill>
              <a:latin typeface="Fineliner Script" pitchFamily="50" charset="0"/>
            </a:endParaRPr>
          </a:p>
          <a:p>
            <a:r>
              <a:rPr lang="fr-FR" sz="1050" dirty="0">
                <a:latin typeface="Short Stack" panose="02010500040000000007" pitchFamily="2" charset="0"/>
              </a:rPr>
              <a:t>le début du calendrier juif : </a:t>
            </a:r>
            <a:r>
              <a:rPr lang="fr-FR" sz="1050" dirty="0">
                <a:solidFill>
                  <a:srgbClr val="FF0000"/>
                </a:solidFill>
                <a:latin typeface="Short Stack" panose="02010500040000000007" pitchFamily="2" charset="0"/>
              </a:rPr>
              <a:t>création du monde pour les israéliens</a:t>
            </a:r>
          </a:p>
          <a:p>
            <a:r>
              <a:rPr lang="fr-FR" sz="1050" dirty="0">
                <a:latin typeface="Short Stack" panose="02010500040000000007" pitchFamily="2" charset="0"/>
              </a:rPr>
              <a:t>le début du calendrier grégorien : </a:t>
            </a:r>
            <a:r>
              <a:rPr lang="fr-FR" sz="1050" dirty="0">
                <a:solidFill>
                  <a:srgbClr val="FF0000"/>
                </a:solidFill>
                <a:latin typeface="Short Stack" panose="02010500040000000007" pitchFamily="2" charset="0"/>
              </a:rPr>
              <a:t>naissance de Jésus-Christ</a:t>
            </a:r>
          </a:p>
          <a:p>
            <a:r>
              <a:rPr lang="fr-FR" sz="1050" dirty="0">
                <a:latin typeface="Short Stack" panose="02010500040000000007" pitchFamily="2" charset="0"/>
              </a:rPr>
              <a:t>le début du calendrier musulman : </a:t>
            </a:r>
            <a:r>
              <a:rPr lang="fr-FR" sz="1050" dirty="0">
                <a:solidFill>
                  <a:srgbClr val="FF0000"/>
                </a:solidFill>
                <a:latin typeface="Short Stack" panose="02010500040000000007" pitchFamily="2" charset="0"/>
              </a:rPr>
              <a:t>départ de Mahomet de la ville de la Mecque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93" y="4546243"/>
            <a:ext cx="7140041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140609" y="3978548"/>
            <a:ext cx="7199822" cy="530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sz="1800" dirty="0">
                <a:latin typeface="Short Stack" panose="02010500040000000007" pitchFamily="2" charset="0"/>
                <a:sym typeface="Wingdings"/>
              </a:rPr>
              <a:t></a:t>
            </a:r>
            <a:r>
              <a:rPr lang="fr-FR" sz="1050" dirty="0">
                <a:latin typeface="Short Stack" panose="02010500040000000007" pitchFamily="2" charset="0"/>
                <a:sym typeface="Wingdings"/>
              </a:rPr>
              <a:t>  </a:t>
            </a:r>
            <a:r>
              <a:rPr lang="fr-FR" sz="1800" b="1" kern="1400" dirty="0">
                <a:solidFill>
                  <a:srgbClr val="000000"/>
                </a:solidFill>
                <a:effectLst/>
                <a:latin typeface="Fineliner Script" pitchFamily="50" charset="0"/>
              </a:rPr>
              <a:t>Colorie</a:t>
            </a:r>
            <a:r>
              <a:rPr lang="fr-FR" sz="1800" kern="1400" dirty="0">
                <a:solidFill>
                  <a:srgbClr val="000000"/>
                </a:solidFill>
                <a:effectLst/>
                <a:latin typeface="Short Stack" panose="02010500040000000007" pitchFamily="2" charset="0"/>
              </a:rPr>
              <a:t> : </a:t>
            </a:r>
            <a:r>
              <a:rPr lang="fr-FR" sz="1050" kern="1400" dirty="0">
                <a:solidFill>
                  <a:srgbClr val="000000"/>
                </a:solidFill>
                <a:effectLst/>
                <a:latin typeface="Short Stack" panose="02010500040000000007" pitchFamily="2" charset="0"/>
              </a:rPr>
              <a:t>en bleu sur la frise des événements qui se situent avant la naissance de Charles, puis en jaune ceux qui se situent après la naissance de Charles.</a:t>
            </a:r>
            <a:endParaRPr lang="fr-FR" sz="500" kern="1400" dirty="0">
              <a:solidFill>
                <a:srgbClr val="000000"/>
              </a:solidFill>
              <a:latin typeface="Short Stack" panose="02010500040000000007" pitchFamily="2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24DD5119-E01F-E139-14F3-BF0F1B1FE2CD}"/>
              </a:ext>
            </a:extLst>
          </p:cNvPr>
          <p:cNvSpPr txBox="1"/>
          <p:nvPr/>
        </p:nvSpPr>
        <p:spPr>
          <a:xfrm rot="16200000">
            <a:off x="6566970" y="7417172"/>
            <a:ext cx="1699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Dreaming Outloud Script Pro" panose="03050502040304050704" pitchFamily="66" charset="77"/>
                <a:cs typeface="Dreaming Outloud Script Pro" panose="03050502040304050704" pitchFamily="66" charset="77"/>
              </a:rPr>
              <a:t>La trousse de </a:t>
            </a:r>
            <a:r>
              <a:rPr lang="fr-FR" sz="1100" dirty="0" err="1">
                <a:latin typeface="Dreaming Outloud Script Pro" panose="03050502040304050704" pitchFamily="66" charset="77"/>
                <a:cs typeface="Dreaming Outloud Script Pro" panose="03050502040304050704" pitchFamily="66" charset="77"/>
              </a:rPr>
              <a:t>Sobelle</a:t>
            </a:r>
            <a:endParaRPr lang="fr-FR" sz="1100" dirty="0">
              <a:latin typeface="Dreaming Outloud Script Pro" panose="03050502040304050704" pitchFamily="66" charset="77"/>
              <a:cs typeface="Dreaming Outloud Script Pro" panose="03050502040304050704" pitchFamily="66" charset="77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8B14CB5-FDA1-AC2A-4CA7-BBFABA0CB2C5}"/>
              </a:ext>
            </a:extLst>
          </p:cNvPr>
          <p:cNvSpPr/>
          <p:nvPr/>
        </p:nvSpPr>
        <p:spPr>
          <a:xfrm>
            <a:off x="170500" y="1160302"/>
            <a:ext cx="7089119" cy="983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fr-FR" sz="1800" dirty="0">
                <a:latin typeface="Short Stack" panose="02010500040000000007" pitchFamily="2" charset="0"/>
                <a:sym typeface="Wingdings"/>
              </a:rPr>
              <a:t></a:t>
            </a:r>
            <a:r>
              <a:rPr lang="fr-FR" sz="1800" kern="1400" dirty="0">
                <a:solidFill>
                  <a:srgbClr val="000000"/>
                </a:solidFill>
                <a:effectLst/>
                <a:latin typeface="Short Stack" panose="02010500040000000007" pitchFamily="2" charset="0"/>
              </a:rPr>
              <a:t> </a:t>
            </a:r>
            <a:r>
              <a:rPr lang="fr-FR" sz="1000" kern="1400" dirty="0">
                <a:solidFill>
                  <a:srgbClr val="000000"/>
                </a:solidFill>
                <a:effectLst/>
                <a:latin typeface="Short Stack" panose="02010500040000000007" pitchFamily="2" charset="0"/>
              </a:rPr>
              <a:t> </a:t>
            </a:r>
            <a:r>
              <a:rPr lang="fr-FR" sz="1800" b="1" kern="1400" dirty="0">
                <a:solidFill>
                  <a:srgbClr val="000000"/>
                </a:solidFill>
                <a:effectLst/>
                <a:latin typeface="Fineliner Script" pitchFamily="50" charset="0"/>
              </a:rPr>
              <a:t>En t’aidant du document 1, réponds aux questions suivantes :</a:t>
            </a:r>
            <a:endParaRPr lang="fr-FR" sz="1800" b="1" kern="1400" dirty="0">
              <a:solidFill>
                <a:srgbClr val="000000"/>
              </a:solidFill>
              <a:latin typeface="Fineliner Script" pitchFamily="50" charset="0"/>
            </a:endParaRPr>
          </a:p>
          <a:p>
            <a:r>
              <a:rPr lang="fr-FR" sz="1050" kern="1400" dirty="0">
                <a:solidFill>
                  <a:srgbClr val="000000"/>
                </a:solidFill>
                <a:effectLst/>
                <a:latin typeface="Short Stack" panose="02010500040000000007" pitchFamily="2" charset="0"/>
              </a:rPr>
              <a:t>En combien de temps la Terre tourne-t-elle autour du Soleil ? </a:t>
            </a:r>
            <a:r>
              <a:rPr lang="fr-FR" sz="1050" kern="1400" dirty="0">
                <a:solidFill>
                  <a:srgbClr val="FF0000"/>
                </a:solidFill>
                <a:latin typeface="Short Stack" panose="02010500040000000007" pitchFamily="2" charset="0"/>
              </a:rPr>
              <a:t>E</a:t>
            </a:r>
            <a:r>
              <a:rPr lang="fr-FR" sz="1050" kern="1400" dirty="0">
                <a:solidFill>
                  <a:srgbClr val="FF0000"/>
                </a:solidFill>
                <a:effectLst/>
                <a:latin typeface="Short Stack" panose="02010500040000000007" pitchFamily="2" charset="0"/>
              </a:rPr>
              <a:t>n un an ou en 365 jours</a:t>
            </a:r>
            <a:endParaRPr lang="fr-FR" sz="1050" kern="1400" dirty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r>
              <a:rPr lang="fr-FR" sz="1050" kern="1400" dirty="0">
                <a:solidFill>
                  <a:srgbClr val="000000"/>
                </a:solidFill>
                <a:effectLst/>
                <a:latin typeface="Short Stack" panose="02010500040000000007" pitchFamily="2" charset="0"/>
              </a:rPr>
              <a:t>Observe le tableau, puis calcule ton âge en mois : </a:t>
            </a:r>
            <a:r>
              <a:rPr lang="fr-FR" sz="1050" kern="1400" dirty="0">
                <a:solidFill>
                  <a:srgbClr val="FF0000"/>
                </a:solidFill>
                <a:effectLst/>
                <a:latin typeface="Short Stack" panose="02010500040000000007" pitchFamily="2" charset="0"/>
              </a:rPr>
              <a:t>7 ans -&gt; 84 mois     8 ans -&gt; 96 mois</a:t>
            </a:r>
            <a:endParaRPr lang="fr-FR" sz="1050" kern="1400" dirty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r>
              <a:rPr lang="fr-FR" sz="1050" kern="1400" dirty="0">
                <a:solidFill>
                  <a:srgbClr val="000000"/>
                </a:solidFill>
                <a:effectLst/>
                <a:latin typeface="Short Stack" panose="02010500040000000007" pitchFamily="2" charset="0"/>
              </a:rPr>
              <a:t>Combien y-a-t-il d’années en deux siècles ? </a:t>
            </a:r>
            <a:r>
              <a:rPr lang="fr-FR" sz="1050" kern="1400" dirty="0">
                <a:solidFill>
                  <a:srgbClr val="FF0000"/>
                </a:solidFill>
                <a:effectLst/>
                <a:latin typeface="Short Stack" panose="02010500040000000007" pitchFamily="2" charset="0"/>
              </a:rPr>
              <a:t>200 ans</a:t>
            </a:r>
            <a:endParaRPr lang="fr-FR" sz="1000" kern="14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5" name="Text Box 4">
            <a:extLst>
              <a:ext uri="{FF2B5EF4-FFF2-40B4-BE49-F238E27FC236}">
                <a16:creationId xmlns:a16="http://schemas.microsoft.com/office/drawing/2014/main" id="{9A62673D-6BAD-F599-432C-135B7D11B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218" y="5792283"/>
            <a:ext cx="7141393" cy="73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  <a:sym typeface="Wingdings"/>
              </a:rPr>
              <a:t>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  <a:sym typeface="Wingdings"/>
              </a:rPr>
              <a:t> </a:t>
            </a:r>
            <a:r>
              <a:rPr kumimoji="0" lang="fr-FR" altLang="fr-FR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  <a:sym typeface="Wingdings"/>
              </a:rPr>
              <a:t>Questions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  <a:sym typeface="Wingdings"/>
              </a:rPr>
              <a:t> : 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  <a:sym typeface="Wingdings"/>
              </a:rPr>
              <a:t>a) 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A quelle date l’homme </a:t>
            </a:r>
            <a:r>
              <a:rPr kumimoji="0" lang="fr-FR" altLang="fr-FR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a-t-il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 marché sur la Lune ? 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1969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b) Combien d’années après cette date, le Mur de Berlin est-il tombé ? 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20 ans</a:t>
            </a:r>
          </a:p>
        </p:txBody>
      </p:sp>
      <p:sp>
        <p:nvSpPr>
          <p:cNvPr id="26" name="Text Box 5">
            <a:extLst>
              <a:ext uri="{FF2B5EF4-FFF2-40B4-BE49-F238E27FC236}">
                <a16:creationId xmlns:a16="http://schemas.microsoft.com/office/drawing/2014/main" id="{47C73E19-F5D7-964A-868F-32D951558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393" y="6356869"/>
            <a:ext cx="3528392" cy="1832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  <a:sym typeface="Wingdings"/>
              </a:rPr>
              <a:t>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  <a:sym typeface="Wingdings"/>
              </a:rPr>
              <a:t> </a:t>
            </a:r>
            <a:r>
              <a:rPr kumimoji="0" lang="fr-FR" altLang="fr-FR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  <a:sym typeface="Wingdings"/>
              </a:rPr>
              <a:t>Questions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  <a:sym typeface="Wingdings"/>
              </a:rPr>
              <a:t> :</a:t>
            </a: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Short Stack" panose="02010500040000000007" pitchFamily="2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a) La découverte de l’Amérique a-t-elle eu lieu avant ou après le début de notre époque ?  </a:t>
            </a:r>
            <a:r>
              <a:rPr kumimoji="0" lang="fr-FR" altLang="fr-FR" sz="105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Elle a eu lieu avant</a:t>
            </a:r>
            <a:r>
              <a:rPr kumimoji="0" lang="fr-FR" altLang="fr-FR" sz="105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 notre époque</a:t>
            </a:r>
            <a:endParaRPr kumimoji="0" lang="fr-FR" altLang="fr-FR" sz="105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Short Stack" panose="02010500040000000007" pitchFamily="2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b) Combien d’années se sont écoulées entre la découverte de l’Amérique et la prise de la Bastille ? </a:t>
            </a:r>
            <a:r>
              <a:rPr kumimoji="0" lang="fr-FR" altLang="fr-FR" sz="105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1789 – 1492 = 297 ans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c) Quelles sont les 4 grandes périodes historiques ? </a:t>
            </a:r>
            <a:r>
              <a:rPr kumimoji="0" lang="fr-FR" altLang="fr-FR" sz="105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L’Antiquité, le Moyen Age, les temps modernes</a:t>
            </a:r>
            <a:r>
              <a:rPr kumimoji="0" lang="fr-FR" altLang="fr-FR" sz="105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 et l’époque contemporaine</a:t>
            </a:r>
            <a:endParaRPr kumimoji="0" lang="fr-FR" altLang="fr-FR" sz="105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Short Stack" panose="02010500040000000007" pitchFamily="2" charset="0"/>
              <a:cs typeface="Arial" pitchFamily="34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1C09164B-C3D0-15F1-760C-620B8C33BCFF}"/>
              </a:ext>
            </a:extLst>
          </p:cNvPr>
          <p:cNvSpPr txBox="1"/>
          <p:nvPr/>
        </p:nvSpPr>
        <p:spPr>
          <a:xfrm>
            <a:off x="4032871" y="6354812"/>
            <a:ext cx="35283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ym typeface="Wingdings"/>
              </a:rPr>
              <a:t></a:t>
            </a:r>
            <a:r>
              <a:rPr lang="fr-FR" b="1" dirty="0">
                <a:sym typeface="Wingdings"/>
              </a:rPr>
              <a:t> </a:t>
            </a:r>
            <a:r>
              <a:rPr lang="fr-FR" sz="1800" b="1" dirty="0">
                <a:latin typeface="Fineliner Script" pitchFamily="50" charset="0"/>
                <a:sym typeface="Wingdings"/>
              </a:rPr>
              <a:t>Complète le tableau</a:t>
            </a:r>
            <a:endParaRPr lang="fr-FR" b="1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ECD4CAA-8DCC-A040-8325-FE28E2296444}"/>
              </a:ext>
            </a:extLst>
          </p:cNvPr>
          <p:cNvSpPr/>
          <p:nvPr/>
        </p:nvSpPr>
        <p:spPr>
          <a:xfrm>
            <a:off x="170500" y="2058777"/>
            <a:ext cx="5220791" cy="983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fr-FR" sz="1800" dirty="0">
                <a:latin typeface="Short Stack" panose="02010500040000000007" pitchFamily="2" charset="0"/>
                <a:sym typeface="Wingdings"/>
              </a:rPr>
              <a:t></a:t>
            </a:r>
            <a:r>
              <a:rPr lang="fr-FR" sz="1800" kern="1400" dirty="0">
                <a:solidFill>
                  <a:srgbClr val="000000"/>
                </a:solidFill>
                <a:effectLst/>
                <a:latin typeface="Short Stack" panose="02010500040000000007" pitchFamily="2" charset="0"/>
              </a:rPr>
              <a:t> </a:t>
            </a:r>
            <a:r>
              <a:rPr lang="fr-FR" sz="1000" kern="1400" dirty="0">
                <a:solidFill>
                  <a:srgbClr val="000000"/>
                </a:solidFill>
                <a:effectLst/>
                <a:latin typeface="Short Stack" panose="02010500040000000007" pitchFamily="2" charset="0"/>
              </a:rPr>
              <a:t> </a:t>
            </a:r>
            <a:r>
              <a:rPr lang="fr-FR" sz="1800" b="1" kern="1400" dirty="0">
                <a:solidFill>
                  <a:srgbClr val="000000"/>
                </a:solidFill>
                <a:effectLst/>
                <a:latin typeface="Fineliner Script" pitchFamily="50" charset="0"/>
              </a:rPr>
              <a:t>En t’aidant du document 2, réponds à ces questions :</a:t>
            </a:r>
            <a:endParaRPr lang="fr-FR" sz="1800" b="1" kern="1400" dirty="0">
              <a:solidFill>
                <a:srgbClr val="000000"/>
              </a:solidFill>
              <a:latin typeface="Fineliner Script" pitchFamily="50" charset="0"/>
            </a:endParaRPr>
          </a:p>
          <a:p>
            <a:r>
              <a:rPr lang="fr-FR" sz="1050" dirty="0">
                <a:latin typeface="Short Stack" panose="02010500040000000007" pitchFamily="2" charset="0"/>
              </a:rPr>
              <a:t>De quelle année est ce calendrier ? </a:t>
            </a:r>
            <a:r>
              <a:rPr lang="fr-FR" sz="1050" dirty="0">
                <a:solidFill>
                  <a:srgbClr val="FF0000"/>
                </a:solidFill>
                <a:latin typeface="Short Stack" panose="02010500040000000007" pitchFamily="2" charset="0"/>
              </a:rPr>
              <a:t>2022</a:t>
            </a:r>
          </a:p>
          <a:p>
            <a:r>
              <a:rPr lang="fr-FR" sz="1050" dirty="0">
                <a:latin typeface="Short Stack" panose="02010500040000000007" pitchFamily="2" charset="0"/>
              </a:rPr>
              <a:t>Combien y-a-t-il de jours dans ce mois ? </a:t>
            </a:r>
            <a:r>
              <a:rPr lang="fr-FR" sz="1050" dirty="0">
                <a:solidFill>
                  <a:srgbClr val="FF0000"/>
                </a:solidFill>
                <a:latin typeface="Short Stack" panose="02010500040000000007" pitchFamily="2" charset="0"/>
              </a:rPr>
              <a:t>30</a:t>
            </a:r>
          </a:p>
          <a:p>
            <a:r>
              <a:rPr lang="fr-FR" sz="1050" dirty="0">
                <a:latin typeface="Short Stack" panose="02010500040000000007" pitchFamily="2" charset="0"/>
              </a:rPr>
              <a:t>Que se passe-t-il le 22 septembre ? </a:t>
            </a:r>
            <a:r>
              <a:rPr lang="fr-FR" sz="1050" dirty="0">
                <a:solidFill>
                  <a:srgbClr val="FF0000"/>
                </a:solidFill>
                <a:latin typeface="Short Stack" panose="02010500040000000007" pitchFamily="2" charset="0"/>
              </a:rPr>
              <a:t>C’est l’automne</a:t>
            </a:r>
          </a:p>
        </p:txBody>
      </p:sp>
      <p:graphicFrame>
        <p:nvGraphicFramePr>
          <p:cNvPr id="29" name="Tableau 28">
            <a:extLst>
              <a:ext uri="{FF2B5EF4-FFF2-40B4-BE49-F238E27FC236}">
                <a16:creationId xmlns:a16="http://schemas.microsoft.com/office/drawing/2014/main" id="{CDE2E7AF-1DD0-A7E1-DFB7-6FDB508609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598443"/>
              </p:ext>
            </p:extLst>
          </p:nvPr>
        </p:nvGraphicFramePr>
        <p:xfrm>
          <a:off x="4140671" y="6789025"/>
          <a:ext cx="2877304" cy="13998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9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9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93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3309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Short Stack" panose="02010500040000000007" pitchFamily="2" charset="0"/>
                        </a:rPr>
                        <a:t>II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Short Stack" panose="02010500040000000007" pitchFamily="2" charset="0"/>
                        </a:rPr>
                        <a:t>14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XIV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30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Short Stack" panose="02010500040000000007" pitchFamily="2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III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Short Stack" panose="02010500040000000007" pitchFamily="2" charset="0"/>
                        </a:rPr>
                        <a:t>15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XV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309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Short Stack" panose="02010500040000000007" pitchFamily="2" charset="0"/>
                        </a:rPr>
                        <a:t>IV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17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Short Stack" panose="02010500040000000007" pitchFamily="2" charset="0"/>
                        </a:rPr>
                        <a:t>XVII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309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Short Stack" panose="02010500040000000007" pitchFamily="2" charset="0"/>
                        </a:rPr>
                        <a:t>VI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Short Stack" panose="02010500040000000007" pitchFamily="2" charset="0"/>
                        </a:rPr>
                        <a:t>18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XVIII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309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Short Stack" panose="02010500040000000007" pitchFamily="2" charset="0"/>
                        </a:rPr>
                        <a:t>IX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Short Stack" panose="02010500040000000007" pitchFamily="2" charset="0"/>
                        </a:rPr>
                        <a:t>19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XIX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30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Short Stack" panose="02010500040000000007" pitchFamily="2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XII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Short Stack" panose="02010500040000000007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XX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2F2571F8-114D-91DF-496E-46C4ABDD25DB}"/>
              </a:ext>
            </a:extLst>
          </p:cNvPr>
          <p:cNvSpPr/>
          <p:nvPr/>
        </p:nvSpPr>
        <p:spPr>
          <a:xfrm>
            <a:off x="344704" y="4613853"/>
            <a:ext cx="679766" cy="1086622"/>
          </a:xfrm>
          <a:prstGeom prst="rect">
            <a:avLst/>
          </a:prstGeom>
          <a:solidFill>
            <a:schemeClr val="tx2">
              <a:lumMod val="40000"/>
              <a:lumOff val="60000"/>
              <a:alpha val="5019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AF74FE-826A-ED0C-196B-319B47120436}"/>
              </a:ext>
            </a:extLst>
          </p:cNvPr>
          <p:cNvSpPr/>
          <p:nvPr/>
        </p:nvSpPr>
        <p:spPr>
          <a:xfrm>
            <a:off x="3204107" y="4616146"/>
            <a:ext cx="3600860" cy="1086622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à coins arrondis 69">
            <a:extLst>
              <a:ext uri="{FF2B5EF4-FFF2-40B4-BE49-F238E27FC236}">
                <a16:creationId xmlns:a16="http://schemas.microsoft.com/office/drawing/2014/main" id="{C65D5CE0-E6C1-DE94-A8C8-D78C42A46218}"/>
              </a:ext>
            </a:extLst>
          </p:cNvPr>
          <p:cNvSpPr/>
          <p:nvPr/>
        </p:nvSpPr>
        <p:spPr>
          <a:xfrm>
            <a:off x="179992" y="8430383"/>
            <a:ext cx="7160439" cy="2070724"/>
          </a:xfrm>
          <a:prstGeom prst="roundRect">
            <a:avLst>
              <a:gd name="adj" fmla="val 7036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1636" tIns="50818" rIns="101636" bIns="508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1EFD903A-5B30-D33B-9D01-59851D7345BB}"/>
              </a:ext>
            </a:extLst>
          </p:cNvPr>
          <p:cNvSpPr/>
          <p:nvPr/>
        </p:nvSpPr>
        <p:spPr>
          <a:xfrm>
            <a:off x="180555" y="8371036"/>
            <a:ext cx="890673" cy="37962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4AF88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1636" tIns="50818" rIns="101636" bIns="508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fr-FR" dirty="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1B96FBAC-3029-6144-A15F-6CB314F96B70}"/>
              </a:ext>
            </a:extLst>
          </p:cNvPr>
          <p:cNvSpPr txBox="1"/>
          <p:nvPr/>
        </p:nvSpPr>
        <p:spPr>
          <a:xfrm>
            <a:off x="155581" y="8375360"/>
            <a:ext cx="1001849" cy="379627"/>
          </a:xfrm>
          <a:prstGeom prst="rect">
            <a:avLst/>
          </a:prstGeom>
          <a:noFill/>
        </p:spPr>
        <p:txBody>
          <a:bodyPr wrap="square" lIns="101636" tIns="50818" rIns="101636" bIns="50818" rtlCol="0">
            <a:spAutoFit/>
          </a:bodyPr>
          <a:lstStyle/>
          <a:p>
            <a:r>
              <a:rPr lang="fr-FR" sz="1800" dirty="0">
                <a:latin typeface="Fineliner Script" pitchFamily="50" charset="0"/>
              </a:rPr>
              <a:t>Je retiens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AEFE494-0F41-BF09-BCEA-B1BAE088E193}"/>
              </a:ext>
            </a:extLst>
          </p:cNvPr>
          <p:cNvSpPr/>
          <p:nvPr/>
        </p:nvSpPr>
        <p:spPr>
          <a:xfrm>
            <a:off x="236393" y="8489171"/>
            <a:ext cx="7023226" cy="1946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       </a:t>
            </a:r>
            <a:r>
              <a:rPr lang="fr-FR" sz="1000" dirty="0">
                <a:latin typeface="Short Stack" panose="02010500040000000007" pitchFamily="2" charset="77"/>
              </a:rPr>
              <a:t>          Pour savoir quand un événement* a eu lieu, on utilise les mesures du temps :    </a:t>
            </a:r>
          </a:p>
          <a:p>
            <a:r>
              <a:rPr lang="fr-FR" sz="1000" dirty="0">
                <a:latin typeface="Short Stack" panose="02010500040000000007" pitchFamily="2" charset="77"/>
              </a:rPr>
              <a:t>                 le </a:t>
            </a:r>
            <a:r>
              <a:rPr lang="fr-FR" sz="1000" b="1" dirty="0">
                <a:latin typeface="Short Stack" panose="02010500040000000007" pitchFamily="2" charset="77"/>
              </a:rPr>
              <a:t>jour</a:t>
            </a:r>
            <a:r>
              <a:rPr lang="fr-FR" sz="1000" dirty="0">
                <a:latin typeface="Short Stack" panose="02010500040000000007" pitchFamily="2" charset="77"/>
              </a:rPr>
              <a:t>, la</a:t>
            </a:r>
            <a:r>
              <a:rPr lang="fr-FR" sz="1000" b="1" dirty="0">
                <a:latin typeface="Short Stack" panose="02010500040000000007" pitchFamily="2" charset="77"/>
              </a:rPr>
              <a:t> semaine, </a:t>
            </a:r>
            <a:r>
              <a:rPr lang="fr-FR" sz="1000" dirty="0">
                <a:latin typeface="Short Stack" panose="02010500040000000007" pitchFamily="2" charset="77"/>
              </a:rPr>
              <a:t>le </a:t>
            </a:r>
            <a:r>
              <a:rPr lang="fr-FR" sz="1000" b="1" dirty="0">
                <a:latin typeface="Short Stack" panose="02010500040000000007" pitchFamily="2" charset="77"/>
              </a:rPr>
              <a:t>mois</a:t>
            </a:r>
            <a:r>
              <a:rPr lang="fr-FR" sz="1000" dirty="0">
                <a:latin typeface="Short Stack" panose="02010500040000000007" pitchFamily="2" charset="77"/>
              </a:rPr>
              <a:t>, l’</a:t>
            </a:r>
            <a:r>
              <a:rPr lang="fr-FR" sz="1000" b="1" dirty="0">
                <a:latin typeface="Short Stack" panose="02010500040000000007" pitchFamily="2" charset="77"/>
              </a:rPr>
              <a:t>année</a:t>
            </a:r>
            <a:r>
              <a:rPr lang="fr-FR" sz="1000" dirty="0">
                <a:latin typeface="Short Stack" panose="02010500040000000007" pitchFamily="2" charset="77"/>
              </a:rPr>
              <a:t>, le </a:t>
            </a:r>
            <a:r>
              <a:rPr lang="fr-FR" sz="1000" b="1" dirty="0">
                <a:latin typeface="Short Stack" panose="02010500040000000007" pitchFamily="2" charset="77"/>
              </a:rPr>
              <a:t>siècle</a:t>
            </a:r>
            <a:r>
              <a:rPr lang="fr-FR" sz="1000" dirty="0">
                <a:latin typeface="Short Stack" panose="02010500040000000007" pitchFamily="2" charset="77"/>
              </a:rPr>
              <a:t>, le </a:t>
            </a:r>
            <a:r>
              <a:rPr lang="fr-FR" sz="1000" b="1" dirty="0">
                <a:latin typeface="Short Stack" panose="02010500040000000007" pitchFamily="2" charset="77"/>
              </a:rPr>
              <a:t>millénaire</a:t>
            </a:r>
            <a:r>
              <a:rPr lang="fr-FR" sz="1000" dirty="0">
                <a:latin typeface="Short Stack" panose="02010500040000000007" pitchFamily="2" charset="77"/>
              </a:rPr>
              <a:t> .</a:t>
            </a:r>
            <a:endParaRPr lang="fr-FR" sz="1000" kern="1400" dirty="0">
              <a:solidFill>
                <a:srgbClr val="000000"/>
              </a:solidFill>
              <a:effectLst/>
              <a:latin typeface="Short Stack" panose="02010500040000000007" pitchFamily="2" charset="77"/>
            </a:endParaRPr>
          </a:p>
          <a:p>
            <a:pPr>
              <a:spcAft>
                <a:spcPts val="600"/>
              </a:spcAft>
            </a:pPr>
            <a:r>
              <a:rPr lang="fr-FR" sz="1000" kern="1400" dirty="0">
                <a:solidFill>
                  <a:srgbClr val="000000"/>
                </a:solidFill>
                <a:effectLst/>
                <a:latin typeface="Short Stack" panose="02010500040000000007" pitchFamily="2" charset="77"/>
              </a:rPr>
              <a:t>La date et le calendrier permettent de situer les événements les uns par rapport aux autres.  En France, l’an 1, date de la naissance de Jésus-Christ sert de point de départ. </a:t>
            </a:r>
          </a:p>
          <a:p>
            <a:pPr>
              <a:spcAft>
                <a:spcPts val="600"/>
              </a:spcAft>
            </a:pPr>
            <a:r>
              <a:rPr lang="fr-FR" sz="1000" kern="1400" dirty="0">
                <a:solidFill>
                  <a:srgbClr val="000000"/>
                </a:solidFill>
                <a:effectLst/>
                <a:latin typeface="Short Stack" panose="02010500040000000007" pitchFamily="2" charset="77"/>
              </a:rPr>
              <a:t>Notre calendrier, appelé « calendrier grégorien », suit les mouvements du Soleil. Le calendrier juif et le calendrier musulman sont des calendriers lunaires. </a:t>
            </a:r>
            <a:r>
              <a:rPr lang="fr-FR" sz="1000" dirty="0">
                <a:latin typeface="Short Stack" panose="02010500040000000007" pitchFamily="2" charset="77"/>
              </a:rPr>
              <a:t>C’est une ligne sur laquelle on marque </a:t>
            </a:r>
            <a:r>
              <a:rPr lang="fr-FR" sz="1000" b="1" dirty="0">
                <a:latin typeface="Short Stack" panose="02010500040000000007" pitchFamily="2" charset="77"/>
              </a:rPr>
              <a:t>les dates les unes après les autres </a:t>
            </a:r>
            <a:r>
              <a:rPr lang="fr-FR" sz="1000" dirty="0">
                <a:latin typeface="Short Stack" panose="02010500040000000007" pitchFamily="2" charset="77"/>
              </a:rPr>
              <a:t>en partant de la gauche de la page. Cela permet d’établir une chronologie.</a:t>
            </a:r>
          </a:p>
          <a:p>
            <a:r>
              <a:rPr lang="fr-FR" sz="1000" kern="1400" dirty="0">
                <a:solidFill>
                  <a:srgbClr val="000000"/>
                </a:solidFill>
                <a:effectLst/>
                <a:latin typeface="Short Stack" panose="02010500040000000007" pitchFamily="2" charset="77"/>
              </a:rPr>
              <a:t>Les chiffres romains étaient un système de numération utilisé par les Romains pendant l’Antiquité pour, à partir de 7 lettres, écrire des nombres entiers. Ils servent aujourd’hui à numéroter les siècles.</a:t>
            </a:r>
            <a:endParaRPr lang="fr-FR" sz="1000" dirty="0">
              <a:latin typeface="Short Stack" panose="02010500040000000007" pitchFamily="2" charset="77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90F9BC1-15F6-7CCB-5C06-E76DCD9031F7}"/>
              </a:ext>
            </a:extLst>
          </p:cNvPr>
          <p:cNvSpPr txBox="1"/>
          <p:nvPr/>
        </p:nvSpPr>
        <p:spPr>
          <a:xfrm>
            <a:off x="1404367" y="862747"/>
            <a:ext cx="5112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FF0000"/>
                </a:solidFill>
                <a:latin typeface="Short Stack" panose="02010500040000000007" pitchFamily="2" charset="77"/>
              </a:rPr>
              <a:t>Correction des exercices et de la leçon</a:t>
            </a:r>
          </a:p>
        </p:txBody>
      </p:sp>
    </p:spTree>
    <p:extLst>
      <p:ext uri="{BB962C8B-B14F-4D97-AF65-F5344CB8AC3E}">
        <p14:creationId xmlns:p14="http://schemas.microsoft.com/office/powerpoint/2010/main" val="27944006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1608</Words>
  <Application>Microsoft Macintosh PowerPoint</Application>
  <PresentationFormat>Personnalisé</PresentationFormat>
  <Paragraphs>185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5" baseType="lpstr">
      <vt:lpstr>Amandine</vt:lpstr>
      <vt:lpstr>Arial</vt:lpstr>
      <vt:lpstr>Avenir Next Condensed</vt:lpstr>
      <vt:lpstr>Calibri</vt:lpstr>
      <vt:lpstr>Dreaming Outloud Script Pro</vt:lpstr>
      <vt:lpstr>Fineliner Script</vt:lpstr>
      <vt:lpstr>KG Primary Italics</vt:lpstr>
      <vt:lpstr>RawengulkSans</vt:lpstr>
      <vt:lpstr>Short Stack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Ecole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 BonanBrou</cp:lastModifiedBy>
  <cp:revision>20</cp:revision>
  <dcterms:created xsi:type="dcterms:W3CDTF">2014-07-11T15:24:02Z</dcterms:created>
  <dcterms:modified xsi:type="dcterms:W3CDTF">2022-08-04T10:59:52Z</dcterms:modified>
</cp:coreProperties>
</file>