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939C"/>
    <a:srgbClr val="9D6B29"/>
    <a:srgbClr val="FD6C74"/>
    <a:srgbClr val="FB7B8A"/>
    <a:srgbClr val="A8D1C7"/>
    <a:srgbClr val="9BBEB2"/>
    <a:srgbClr val="B6E2D7"/>
    <a:srgbClr val="8BAB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5788"/>
  </p:normalViewPr>
  <p:slideViewPr>
    <p:cSldViewPr snapToGrid="0">
      <p:cViewPr>
        <p:scale>
          <a:sx n="142" d="100"/>
          <a:sy n="142" d="100"/>
        </p:scale>
        <p:origin x="1496" y="-4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35" d="100"/>
          <a:sy n="35" d="100"/>
        </p:scale>
        <p:origin x="2400" y="19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2F4AD-89E8-4418-A33B-25E5E55E2C64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A2D49-4C0E-4418-8B7B-0716276D48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80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877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055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84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3695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9998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5767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20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42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2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52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2561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CB5FC-5261-4635-AC80-D6C04E4DB03D}" type="datetimeFigureOut">
              <a:rPr lang="fr-FR" smtClean="0"/>
              <a:t>01/08/2022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B16F7-742F-4831-AC38-B45A8CD257F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0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66676" y="93948"/>
            <a:ext cx="6700591" cy="507831"/>
          </a:xfrm>
          <a:prstGeom prst="rect">
            <a:avLst/>
          </a:prstGeom>
          <a:solidFill>
            <a:srgbClr val="F8939C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27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AIDE-MÉMOIRE D’ANGLAIS</a:t>
            </a:r>
            <a:endParaRPr lang="fr-FR" sz="27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76C5798-6336-8BE3-C995-AFA855EA3FA0}"/>
              </a:ext>
            </a:extLst>
          </p:cNvPr>
          <p:cNvSpPr txBox="1"/>
          <p:nvPr/>
        </p:nvSpPr>
        <p:spPr>
          <a:xfrm>
            <a:off x="66676" y="700933"/>
            <a:ext cx="4288704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 TEMPS QUI PASSE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04F0959-D244-79AB-6434-DF66C10BBFCA}"/>
              </a:ext>
            </a:extLst>
          </p:cNvPr>
          <p:cNvSpPr txBox="1"/>
          <p:nvPr/>
        </p:nvSpPr>
        <p:spPr>
          <a:xfrm>
            <a:off x="66674" y="7373470"/>
            <a:ext cx="4288706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EMOTIONS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E7C29FC-E4BA-912E-ADCA-CA0F50C88635}"/>
              </a:ext>
            </a:extLst>
          </p:cNvPr>
          <p:cNvSpPr txBox="1"/>
          <p:nvPr/>
        </p:nvSpPr>
        <p:spPr>
          <a:xfrm>
            <a:off x="49415" y="9709673"/>
            <a:ext cx="16237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Dreaming Outloud Script Pro" panose="03050502040304050704" pitchFamily="66" charset="77"/>
                <a:cs typeface="Dreaming Outloud Script Pro" panose="03050502040304050704" pitchFamily="66" charset="77"/>
              </a:rPr>
              <a:t>La Trousse de Sobelle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D56407A-1F71-AEC9-AAC4-48C7C4821849}"/>
              </a:ext>
            </a:extLst>
          </p:cNvPr>
          <p:cNvSpPr txBox="1"/>
          <p:nvPr/>
        </p:nvSpPr>
        <p:spPr>
          <a:xfrm>
            <a:off x="4535666" y="700933"/>
            <a:ext cx="2231597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NOMBRES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79" name="Tableau 10">
            <a:extLst>
              <a:ext uri="{FF2B5EF4-FFF2-40B4-BE49-F238E27FC236}">
                <a16:creationId xmlns:a16="http://schemas.microsoft.com/office/drawing/2014/main" id="{8F391828-C5F4-27B2-1133-A7AE1795B9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084975"/>
              </p:ext>
            </p:extLst>
          </p:nvPr>
        </p:nvGraphicFramePr>
        <p:xfrm>
          <a:off x="70000" y="1056900"/>
          <a:ext cx="4296162" cy="197661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66438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20268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  <a:gridCol w="75211">
                  <a:extLst>
                    <a:ext uri="{9D8B030D-6E8A-4147-A177-3AD203B41FA5}">
                      <a16:colId xmlns:a16="http://schemas.microsoft.com/office/drawing/2014/main" val="1393049023"/>
                    </a:ext>
                  </a:extLst>
                </a:gridCol>
                <a:gridCol w="625567">
                  <a:extLst>
                    <a:ext uri="{9D8B030D-6E8A-4147-A177-3AD203B41FA5}">
                      <a16:colId xmlns:a16="http://schemas.microsoft.com/office/drawing/2014/main" val="2844628567"/>
                    </a:ext>
                  </a:extLst>
                </a:gridCol>
                <a:gridCol w="736226">
                  <a:extLst>
                    <a:ext uri="{9D8B030D-6E8A-4147-A177-3AD203B41FA5}">
                      <a16:colId xmlns:a16="http://schemas.microsoft.com/office/drawing/2014/main" val="3785206662"/>
                    </a:ext>
                  </a:extLst>
                </a:gridCol>
                <a:gridCol w="736226">
                  <a:extLst>
                    <a:ext uri="{9D8B030D-6E8A-4147-A177-3AD203B41FA5}">
                      <a16:colId xmlns:a16="http://schemas.microsoft.com/office/drawing/2014/main" val="1412458795"/>
                    </a:ext>
                  </a:extLst>
                </a:gridCol>
                <a:gridCol w="736226">
                  <a:extLst>
                    <a:ext uri="{9D8B030D-6E8A-4147-A177-3AD203B41FA5}">
                      <a16:colId xmlns:a16="http://schemas.microsoft.com/office/drawing/2014/main" val="481292046"/>
                    </a:ext>
                  </a:extLst>
                </a:gridCol>
              </a:tblGrid>
              <a:tr h="189409">
                <a:tc gridSpan="2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Jours (</a:t>
                      </a: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days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)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Mois (</a:t>
                      </a: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months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)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310861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Lundi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Monday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janvier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January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juillet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July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693778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mardi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Tuesday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février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February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août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August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823347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mercredi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Wednesday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mars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March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septembre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September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415019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jeudi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Thursday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avril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April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octobre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October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362490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vendredi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Friday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May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novembre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November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117178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samedi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Saturday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juin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June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décembre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December</a:t>
                      </a: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17531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dimanche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Sunday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945737"/>
                  </a:ext>
                </a:extLst>
              </a:tr>
              <a:tr h="189409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la semaine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the </a:t>
                      </a:r>
                      <a:r>
                        <a:rPr lang="fr-FR" sz="800" kern="14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week</a:t>
                      </a: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851493"/>
                  </a:ext>
                </a:extLst>
              </a:tr>
              <a:tr h="271931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la fin de semaine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the    weekend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r-FR" sz="800" kern="14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322187"/>
                  </a:ext>
                </a:extLst>
              </a:tr>
            </a:tbl>
          </a:graphicData>
        </a:graphic>
      </p:graphicFrame>
      <p:graphicFrame>
        <p:nvGraphicFramePr>
          <p:cNvPr id="101" name="Tableau 10">
            <a:extLst>
              <a:ext uri="{FF2B5EF4-FFF2-40B4-BE49-F238E27FC236}">
                <a16:creationId xmlns:a16="http://schemas.microsoft.com/office/drawing/2014/main" id="{FD04D3B5-2B2D-3A7D-EB5C-84B3B19BA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0631462"/>
              </p:ext>
            </p:extLst>
          </p:nvPr>
        </p:nvGraphicFramePr>
        <p:xfrm>
          <a:off x="4535665" y="1056901"/>
          <a:ext cx="972857" cy="167649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4432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628531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one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two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three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four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five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eight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3826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nine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45116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455726"/>
                  </a:ext>
                </a:extLst>
              </a:tr>
            </a:tbl>
          </a:graphicData>
        </a:graphic>
      </p:graphicFrame>
      <p:graphicFrame>
        <p:nvGraphicFramePr>
          <p:cNvPr id="19" name="Tableau 10">
            <a:extLst>
              <a:ext uri="{FF2B5EF4-FFF2-40B4-BE49-F238E27FC236}">
                <a16:creationId xmlns:a16="http://schemas.microsoft.com/office/drawing/2014/main" id="{A0317AD2-79D4-39FD-FA30-8FA629CB4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6625152"/>
              </p:ext>
            </p:extLst>
          </p:nvPr>
        </p:nvGraphicFramePr>
        <p:xfrm>
          <a:off x="5589291" y="1056901"/>
          <a:ext cx="1177972" cy="167649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99345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878627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eleven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twelve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fourteen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fifteen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eighteen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0338260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nineteen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451161"/>
                  </a:ext>
                </a:extLst>
              </a:tr>
              <a:tr h="167649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twenty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455726"/>
                  </a:ext>
                </a:extLst>
              </a:tr>
            </a:tbl>
          </a:graphicData>
        </a:graphic>
      </p:graphicFrame>
      <p:graphicFrame>
        <p:nvGraphicFramePr>
          <p:cNvPr id="20" name="Tableau 10">
            <a:extLst>
              <a:ext uri="{FF2B5EF4-FFF2-40B4-BE49-F238E27FC236}">
                <a16:creationId xmlns:a16="http://schemas.microsoft.com/office/drawing/2014/main" id="{64AE357F-8112-C700-2D78-5C2C422F4F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947919"/>
              </p:ext>
            </p:extLst>
          </p:nvPr>
        </p:nvGraphicFramePr>
        <p:xfrm>
          <a:off x="5583235" y="2853728"/>
          <a:ext cx="1177972" cy="13305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33080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844892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7755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one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hundred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278703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two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hundred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and five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78703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hundred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and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77551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1000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one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thousand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418054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2022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spc="-2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two</a:t>
                      </a:r>
                      <a:r>
                        <a:rPr lang="fr-FR" sz="800" spc="-2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spc="-20" baseline="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thousand</a:t>
                      </a:r>
                      <a:r>
                        <a:rPr lang="fr-FR" sz="800" spc="-2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and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twenty-two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</a:tbl>
          </a:graphicData>
        </a:graphic>
      </p:graphicFrame>
      <p:graphicFrame>
        <p:nvGraphicFramePr>
          <p:cNvPr id="21" name="Tableau 10">
            <a:extLst>
              <a:ext uri="{FF2B5EF4-FFF2-40B4-BE49-F238E27FC236}">
                <a16:creationId xmlns:a16="http://schemas.microsoft.com/office/drawing/2014/main" id="{47971F15-0CD2-5498-E750-0D777D176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385393"/>
              </p:ext>
            </p:extLst>
          </p:nvPr>
        </p:nvGraphicFramePr>
        <p:xfrm>
          <a:off x="4535665" y="2869774"/>
          <a:ext cx="972857" cy="131451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34432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628531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fifty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sixty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seventy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eighty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87788"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Dreaming Outloud Script Pro" panose="03050502040304050704" pitchFamily="66" charset="77"/>
                          <a:cs typeface="Dreaming Outloud Script Pro" panose="03050502040304050704" pitchFamily="66" charset="77"/>
                        </a:rPr>
                        <a:t>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ninety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</a:tbl>
          </a:graphicData>
        </a:graphic>
      </p:graphicFrame>
      <p:graphicFrame>
        <p:nvGraphicFramePr>
          <p:cNvPr id="25" name="Tableau 10">
            <a:extLst>
              <a:ext uri="{FF2B5EF4-FFF2-40B4-BE49-F238E27FC236}">
                <a16:creationId xmlns:a16="http://schemas.microsoft.com/office/drawing/2014/main" id="{93A33850-E678-CA93-ACC3-E3914B5AD5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620446"/>
              </p:ext>
            </p:extLst>
          </p:nvPr>
        </p:nvGraphicFramePr>
        <p:xfrm>
          <a:off x="1541369" y="2474392"/>
          <a:ext cx="2821469" cy="55905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118011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703458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39155">
                <a:tc gridSpan="2"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La date (the date)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Façon anglaise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Thursday 4th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September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Façon américaine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Thursday,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September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4th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</a:tbl>
          </a:graphicData>
        </a:graphic>
      </p:graphicFrame>
      <p:graphicFrame>
        <p:nvGraphicFramePr>
          <p:cNvPr id="27" name="Tableau 10">
            <a:extLst>
              <a:ext uri="{FF2B5EF4-FFF2-40B4-BE49-F238E27FC236}">
                <a16:creationId xmlns:a16="http://schemas.microsoft.com/office/drawing/2014/main" id="{5D4DA0B4-3263-4EC2-8C58-EB9F08562B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487311"/>
              </p:ext>
            </p:extLst>
          </p:nvPr>
        </p:nvGraphicFramePr>
        <p:xfrm>
          <a:off x="73728" y="3135818"/>
          <a:ext cx="4296164" cy="57657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3988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039886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  <a:gridCol w="136620">
                  <a:extLst>
                    <a:ext uri="{9D8B030D-6E8A-4147-A177-3AD203B41FA5}">
                      <a16:colId xmlns:a16="http://schemas.microsoft.com/office/drawing/2014/main" val="1985577293"/>
                    </a:ext>
                  </a:extLst>
                </a:gridCol>
                <a:gridCol w="1039886">
                  <a:extLst>
                    <a:ext uri="{9D8B030D-6E8A-4147-A177-3AD203B41FA5}">
                      <a16:colId xmlns:a16="http://schemas.microsoft.com/office/drawing/2014/main" val="406537783"/>
                    </a:ext>
                  </a:extLst>
                </a:gridCol>
                <a:gridCol w="1039886">
                  <a:extLst>
                    <a:ext uri="{9D8B030D-6E8A-4147-A177-3AD203B41FA5}">
                      <a16:colId xmlns:a16="http://schemas.microsoft.com/office/drawing/2014/main" val="1336641697"/>
                    </a:ext>
                  </a:extLst>
                </a:gridCol>
              </a:tblGrid>
              <a:tr h="154006">
                <a:tc gridSpan="5"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Les saisons (the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seasons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)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939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thirty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1C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1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21128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5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hiver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winter</a:t>
                      </a:r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été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summer</a:t>
                      </a:r>
                      <a:endParaRPr lang="fr-FR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11283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5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printemps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spring</a:t>
                      </a:r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8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85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automne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autumn</a:t>
                      </a:r>
                      <a:endParaRPr lang="fr-FR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</a:tbl>
          </a:graphicData>
        </a:graphic>
      </p:graphicFrame>
      <p:graphicFrame>
        <p:nvGraphicFramePr>
          <p:cNvPr id="46" name="Tableau 10">
            <a:extLst>
              <a:ext uri="{FF2B5EF4-FFF2-40B4-BE49-F238E27FC236}">
                <a16:creationId xmlns:a16="http://schemas.microsoft.com/office/drawing/2014/main" id="{9D7D1E32-0EE8-BBCA-FADF-611CC2E5B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01869"/>
              </p:ext>
            </p:extLst>
          </p:nvPr>
        </p:nvGraphicFramePr>
        <p:xfrm>
          <a:off x="75838" y="5957415"/>
          <a:ext cx="1364725" cy="13021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2019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sunny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cloudy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rainy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graphicFrame>
        <p:nvGraphicFramePr>
          <p:cNvPr id="49" name="Tableau 10">
            <a:extLst>
              <a:ext uri="{FF2B5EF4-FFF2-40B4-BE49-F238E27FC236}">
                <a16:creationId xmlns:a16="http://schemas.microsoft.com/office/drawing/2014/main" id="{1C3EC303-C04C-97DE-7973-6EB1D7D26C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361669"/>
              </p:ext>
            </p:extLst>
          </p:nvPr>
        </p:nvGraphicFramePr>
        <p:xfrm>
          <a:off x="1531667" y="5957415"/>
          <a:ext cx="1369896" cy="13021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stormy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snowy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foggy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pic>
        <p:nvPicPr>
          <p:cNvPr id="50" name="Image 49">
            <a:extLst>
              <a:ext uri="{FF2B5EF4-FFF2-40B4-BE49-F238E27FC236}">
                <a16:creationId xmlns:a16="http://schemas.microsoft.com/office/drawing/2014/main" id="{701B8E3F-1270-5642-B6B5-0F1EE62A2E79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54" y="6846754"/>
            <a:ext cx="379267" cy="386792"/>
          </a:xfrm>
          <a:prstGeom prst="rect">
            <a:avLst/>
          </a:prstGeom>
        </p:spPr>
      </p:pic>
      <p:pic>
        <p:nvPicPr>
          <p:cNvPr id="51" name="Image 50" descr="Une image contenant lumière&#10;&#10;Description générée automatiquement">
            <a:extLst>
              <a:ext uri="{FF2B5EF4-FFF2-40B4-BE49-F238E27FC236}">
                <a16:creationId xmlns:a16="http://schemas.microsoft.com/office/drawing/2014/main" id="{C32D1900-83FB-1D3F-07B9-072D04BB65D3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76" y="6407648"/>
            <a:ext cx="386810" cy="394485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81939774-DA23-74E7-8BD3-BBB59D4DEE25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28" y="5985582"/>
            <a:ext cx="379266" cy="386791"/>
          </a:xfrm>
          <a:prstGeom prst="rect">
            <a:avLst/>
          </a:prstGeom>
        </p:spPr>
      </p:pic>
      <p:graphicFrame>
        <p:nvGraphicFramePr>
          <p:cNvPr id="53" name="Tableau 10">
            <a:extLst>
              <a:ext uri="{FF2B5EF4-FFF2-40B4-BE49-F238E27FC236}">
                <a16:creationId xmlns:a16="http://schemas.microsoft.com/office/drawing/2014/main" id="{7C756B8C-604A-E1E4-193A-03F380FE7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376916"/>
              </p:ext>
            </p:extLst>
          </p:nvPr>
        </p:nvGraphicFramePr>
        <p:xfrm>
          <a:off x="3003686" y="5957415"/>
          <a:ext cx="1353769" cy="130215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51063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windy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cold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434050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It’s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hot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pic>
        <p:nvPicPr>
          <p:cNvPr id="15" name="Image 14" descr="Une image contenant texte, matériel&#10;&#10;Description générée automatiquement">
            <a:extLst>
              <a:ext uri="{FF2B5EF4-FFF2-40B4-BE49-F238E27FC236}">
                <a16:creationId xmlns:a16="http://schemas.microsoft.com/office/drawing/2014/main" id="{BAE4EC49-14E5-5B19-6BFA-C1914478AD45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903" y="6842983"/>
            <a:ext cx="378064" cy="38556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F756A44-799B-74BA-D9DC-ECD3762AFBCE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472" y="6414376"/>
            <a:ext cx="328495" cy="3815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9585D63-4E38-6050-0BE8-77C0C31EB999}"/>
              </a:ext>
            </a:extLst>
          </p:cNvPr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559" y="5980376"/>
            <a:ext cx="381944" cy="39453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27C70BF-5BE6-4A49-247D-919690AA8C6B}"/>
              </a:ext>
            </a:extLst>
          </p:cNvPr>
          <p:cNvPicPr>
            <a:picLocks noChangeAspect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28" y="6398334"/>
            <a:ext cx="379266" cy="4073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7368795-F67E-8AB1-A756-7E426233743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0"/>
          <a:stretch/>
        </p:blipFill>
        <p:spPr>
          <a:xfrm>
            <a:off x="197141" y="6842874"/>
            <a:ext cx="386810" cy="394484"/>
          </a:xfrm>
          <a:prstGeom prst="rect">
            <a:avLst/>
          </a:prstGeom>
        </p:spPr>
      </p:pic>
      <p:pic>
        <p:nvPicPr>
          <p:cNvPr id="4" name="Image 3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66B304C-3023-BE8E-1FD4-A990B4B1B3E6}"/>
              </a:ext>
            </a:extLst>
          </p:cNvPr>
          <p:cNvPicPr>
            <a:picLocks noChangeAspect="1"/>
          </p:cNvPicPr>
          <p:nvPr/>
        </p:nvPicPr>
        <p:blipFill>
          <a:blip r:embed="rId1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941" y="5983300"/>
            <a:ext cx="357211" cy="383671"/>
          </a:xfrm>
          <a:prstGeom prst="rect">
            <a:avLst/>
          </a:prstGeom>
        </p:spPr>
      </p:pic>
      <p:sp>
        <p:nvSpPr>
          <p:cNvPr id="57" name="ZoneTexte 56">
            <a:extLst>
              <a:ext uri="{FF2B5EF4-FFF2-40B4-BE49-F238E27FC236}">
                <a16:creationId xmlns:a16="http://schemas.microsoft.com/office/drawing/2014/main" id="{2F39472B-2EB5-FFC0-74F1-64C4E0E79255}"/>
              </a:ext>
            </a:extLst>
          </p:cNvPr>
          <p:cNvSpPr txBox="1"/>
          <p:nvPr/>
        </p:nvSpPr>
        <p:spPr>
          <a:xfrm>
            <a:off x="4535666" y="4341293"/>
            <a:ext cx="2231597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DRAPEAUX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60" name="Tableau 10">
            <a:extLst>
              <a:ext uri="{FF2B5EF4-FFF2-40B4-BE49-F238E27FC236}">
                <a16:creationId xmlns:a16="http://schemas.microsoft.com/office/drawing/2014/main" id="{22445081-6317-94F4-9B30-9280D409E7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45935"/>
              </p:ext>
            </p:extLst>
          </p:nvPr>
        </p:nvGraphicFramePr>
        <p:xfrm>
          <a:off x="1531667" y="7743821"/>
          <a:ext cx="1369896" cy="90287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300959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tired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300959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sleepy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300959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well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graphicFrame>
        <p:nvGraphicFramePr>
          <p:cNvPr id="64" name="Tableau 10">
            <a:extLst>
              <a:ext uri="{FF2B5EF4-FFF2-40B4-BE49-F238E27FC236}">
                <a16:creationId xmlns:a16="http://schemas.microsoft.com/office/drawing/2014/main" id="{446E1D96-F114-BAA0-5170-DCC49DA0E6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1812"/>
              </p:ext>
            </p:extLst>
          </p:nvPr>
        </p:nvGraphicFramePr>
        <p:xfrm>
          <a:off x="3003686" y="7743822"/>
          <a:ext cx="1353769" cy="91465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51063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304886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angry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304886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crazy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304886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bored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sp>
        <p:nvSpPr>
          <p:cNvPr id="75" name="ZoneTexte 74">
            <a:extLst>
              <a:ext uri="{FF2B5EF4-FFF2-40B4-BE49-F238E27FC236}">
                <a16:creationId xmlns:a16="http://schemas.microsoft.com/office/drawing/2014/main" id="{CD393E01-F25A-E1CE-7952-09F2D180D617}"/>
              </a:ext>
            </a:extLst>
          </p:cNvPr>
          <p:cNvSpPr txBox="1"/>
          <p:nvPr/>
        </p:nvSpPr>
        <p:spPr>
          <a:xfrm>
            <a:off x="1611210" y="7752227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🥱</a:t>
            </a: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8F8032AF-D536-566A-7503-089ED9B6F1CC}"/>
              </a:ext>
            </a:extLst>
          </p:cNvPr>
          <p:cNvSpPr txBox="1"/>
          <p:nvPr/>
        </p:nvSpPr>
        <p:spPr>
          <a:xfrm>
            <a:off x="1621168" y="8048712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😴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1E4AB176-23E1-074B-4206-D96C85BFBB44}"/>
              </a:ext>
            </a:extLst>
          </p:cNvPr>
          <p:cNvSpPr txBox="1"/>
          <p:nvPr/>
        </p:nvSpPr>
        <p:spPr>
          <a:xfrm>
            <a:off x="1626712" y="8346324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🙂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D03248CC-B2A8-DAD4-C410-1FA87BFE2A10}"/>
              </a:ext>
            </a:extLst>
          </p:cNvPr>
          <p:cNvSpPr txBox="1"/>
          <p:nvPr/>
        </p:nvSpPr>
        <p:spPr>
          <a:xfrm>
            <a:off x="3073020" y="7758507"/>
            <a:ext cx="483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😤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1C5A3F3B-C020-6510-64B3-2134C615B422}"/>
              </a:ext>
            </a:extLst>
          </p:cNvPr>
          <p:cNvSpPr txBox="1"/>
          <p:nvPr/>
        </p:nvSpPr>
        <p:spPr>
          <a:xfrm>
            <a:off x="3069969" y="8052447"/>
            <a:ext cx="483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🤪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ABB51D2D-18F1-2EAF-E829-A8FA84048440}"/>
              </a:ext>
            </a:extLst>
          </p:cNvPr>
          <p:cNvSpPr txBox="1"/>
          <p:nvPr/>
        </p:nvSpPr>
        <p:spPr>
          <a:xfrm>
            <a:off x="3068330" y="8356012"/>
            <a:ext cx="4833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😒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7FABFB91-0833-10D0-A202-C3B32E234719}"/>
              </a:ext>
            </a:extLst>
          </p:cNvPr>
          <p:cNvSpPr txBox="1"/>
          <p:nvPr/>
        </p:nvSpPr>
        <p:spPr>
          <a:xfrm>
            <a:off x="4535665" y="6726662"/>
            <a:ext cx="2231597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PERSONNES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84" name="Tableau 10">
            <a:extLst>
              <a:ext uri="{FF2B5EF4-FFF2-40B4-BE49-F238E27FC236}">
                <a16:creationId xmlns:a16="http://schemas.microsoft.com/office/drawing/2014/main" id="{8F811C17-0A8A-2558-17E7-E155323A78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823412"/>
              </p:ext>
            </p:extLst>
          </p:nvPr>
        </p:nvGraphicFramePr>
        <p:xfrm>
          <a:off x="4545414" y="4716558"/>
          <a:ext cx="1037821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37821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Britannique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graphicFrame>
        <p:nvGraphicFramePr>
          <p:cNvPr id="86" name="Tableau 10">
            <a:extLst>
              <a:ext uri="{FF2B5EF4-FFF2-40B4-BE49-F238E27FC236}">
                <a16:creationId xmlns:a16="http://schemas.microsoft.com/office/drawing/2014/main" id="{A90B74A1-AAC0-9DB6-5530-B20E7ADC8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982715"/>
              </p:ext>
            </p:extLst>
          </p:nvPr>
        </p:nvGraphicFramePr>
        <p:xfrm>
          <a:off x="5723385" y="4712324"/>
          <a:ext cx="1037821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37821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Américain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graphicFrame>
        <p:nvGraphicFramePr>
          <p:cNvPr id="88" name="Tableau 10">
            <a:extLst>
              <a:ext uri="{FF2B5EF4-FFF2-40B4-BE49-F238E27FC236}">
                <a16:creationId xmlns:a16="http://schemas.microsoft.com/office/drawing/2014/main" id="{14E84878-E217-B078-8C02-70023A4469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9655430"/>
              </p:ext>
            </p:extLst>
          </p:nvPr>
        </p:nvGraphicFramePr>
        <p:xfrm>
          <a:off x="4545414" y="5723329"/>
          <a:ext cx="1037821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37821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Australien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graphicFrame>
        <p:nvGraphicFramePr>
          <p:cNvPr id="89" name="Tableau 10">
            <a:extLst>
              <a:ext uri="{FF2B5EF4-FFF2-40B4-BE49-F238E27FC236}">
                <a16:creationId xmlns:a16="http://schemas.microsoft.com/office/drawing/2014/main" id="{445354F6-D123-E1DD-CD39-88462DCD3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60266"/>
              </p:ext>
            </p:extLst>
          </p:nvPr>
        </p:nvGraphicFramePr>
        <p:xfrm>
          <a:off x="5723383" y="5719095"/>
          <a:ext cx="1037824" cy="16401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37824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</a:tblGrid>
              <a:tr h="164011">
                <a:tc>
                  <a:txBody>
                    <a:bodyPr/>
                    <a:lstStyle/>
                    <a:p>
                      <a:pPr algn="ctr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Canadien</a:t>
                      </a:r>
                      <a:endParaRPr lang="fr-FR" sz="6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</a:tbl>
          </a:graphicData>
        </a:graphic>
      </p:graphicFrame>
      <p:graphicFrame>
        <p:nvGraphicFramePr>
          <p:cNvPr id="95" name="Tableau 10">
            <a:extLst>
              <a:ext uri="{FF2B5EF4-FFF2-40B4-BE49-F238E27FC236}">
                <a16:creationId xmlns:a16="http://schemas.microsoft.com/office/drawing/2014/main" id="{2BD4BD0B-F32F-DBFC-B366-11DBDBB7F8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9881734"/>
              </p:ext>
            </p:extLst>
          </p:nvPr>
        </p:nvGraphicFramePr>
        <p:xfrm>
          <a:off x="4545410" y="7101672"/>
          <a:ext cx="2231597" cy="269539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049145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182452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</a:tblGrid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maman - mère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mummy</a:t>
                      </a:r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- </a:t>
                      </a:r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mother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4715377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papa - père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daddy</a:t>
                      </a:r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- </a:t>
                      </a:r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father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sœur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sister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frère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brother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grand-mère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grandma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528136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grand-père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grandpa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294287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cousin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cousin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559766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tante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aunt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634584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oncle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uncle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624309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ami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friend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65995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professeur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teacher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542464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fille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girl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2818964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garçon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boy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7009231"/>
                  </a:ext>
                </a:extLst>
              </a:tr>
              <a:tr h="192528">
                <a:tc>
                  <a:txBody>
                    <a:bodyPr/>
                    <a:lstStyle/>
                    <a:p>
                      <a:pPr algn="ctr"/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reaming Outloud Script Pro" panose="03050502040304050704" pitchFamily="66" charset="77"/>
                        </a:rPr>
                        <a:t>Enfant – élève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child</a:t>
                      </a:r>
                      <a:r>
                        <a:rPr lang="fr-FR" sz="85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– kid - </a:t>
                      </a:r>
                      <a:r>
                        <a:rPr lang="fr-FR" sz="85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pupil</a:t>
                      </a:r>
                      <a:endParaRPr lang="fr-FR" sz="85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636321"/>
                  </a:ext>
                </a:extLst>
              </a:tr>
            </a:tbl>
          </a:graphicData>
        </a:graphic>
      </p:graphicFrame>
      <p:sp>
        <p:nvSpPr>
          <p:cNvPr id="54" name="ZoneTexte 53">
            <a:extLst>
              <a:ext uri="{FF2B5EF4-FFF2-40B4-BE49-F238E27FC236}">
                <a16:creationId xmlns:a16="http://schemas.microsoft.com/office/drawing/2014/main" id="{968CF3D7-EF61-112A-1E1C-F9B8DE872819}"/>
              </a:ext>
            </a:extLst>
          </p:cNvPr>
          <p:cNvSpPr txBox="1"/>
          <p:nvPr/>
        </p:nvSpPr>
        <p:spPr>
          <a:xfrm>
            <a:off x="73728" y="8756347"/>
            <a:ext cx="4288706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COULEURS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55" name="Tableau 10">
            <a:extLst>
              <a:ext uri="{FF2B5EF4-FFF2-40B4-BE49-F238E27FC236}">
                <a16:creationId xmlns:a16="http://schemas.microsoft.com/office/drawing/2014/main" id="{0DCCEBA5-7A4D-F40B-8048-85FED8D5B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832209"/>
              </p:ext>
            </p:extLst>
          </p:nvPr>
        </p:nvGraphicFramePr>
        <p:xfrm>
          <a:off x="69316" y="7743821"/>
          <a:ext cx="1369896" cy="89219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297397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happy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97397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sad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297397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ill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I’m</a:t>
                      </a:r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 </a:t>
                      </a:r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sick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sp>
        <p:nvSpPr>
          <p:cNvPr id="72" name="ZoneTexte 71">
            <a:extLst>
              <a:ext uri="{FF2B5EF4-FFF2-40B4-BE49-F238E27FC236}">
                <a16:creationId xmlns:a16="http://schemas.microsoft.com/office/drawing/2014/main" id="{9F9DD346-134F-F31D-B2C6-5DC5BE0120C2}"/>
              </a:ext>
            </a:extLst>
          </p:cNvPr>
          <p:cNvSpPr txBox="1"/>
          <p:nvPr/>
        </p:nvSpPr>
        <p:spPr>
          <a:xfrm>
            <a:off x="144234" y="7738263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😀</a:t>
            </a:r>
          </a:p>
        </p:txBody>
      </p:sp>
      <p:sp>
        <p:nvSpPr>
          <p:cNvPr id="73" name="ZoneTexte 72">
            <a:extLst>
              <a:ext uri="{FF2B5EF4-FFF2-40B4-BE49-F238E27FC236}">
                <a16:creationId xmlns:a16="http://schemas.microsoft.com/office/drawing/2014/main" id="{BABF34D4-B342-D74C-731D-D145F045E0AC}"/>
              </a:ext>
            </a:extLst>
          </p:cNvPr>
          <p:cNvSpPr txBox="1"/>
          <p:nvPr/>
        </p:nvSpPr>
        <p:spPr>
          <a:xfrm>
            <a:off x="144234" y="8042889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🥹</a:t>
            </a:r>
          </a:p>
        </p:txBody>
      </p:sp>
      <p:sp>
        <p:nvSpPr>
          <p:cNvPr id="74" name="ZoneTexte 73">
            <a:extLst>
              <a:ext uri="{FF2B5EF4-FFF2-40B4-BE49-F238E27FC236}">
                <a16:creationId xmlns:a16="http://schemas.microsoft.com/office/drawing/2014/main" id="{9CE3414D-AF38-BF43-17EF-EF7F0EB17676}"/>
              </a:ext>
            </a:extLst>
          </p:cNvPr>
          <p:cNvSpPr txBox="1"/>
          <p:nvPr/>
        </p:nvSpPr>
        <p:spPr>
          <a:xfrm>
            <a:off x="151384" y="8341923"/>
            <a:ext cx="4249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Short Stack" panose="02010500040000000007" pitchFamily="2" charset="77"/>
                <a:cs typeface="Dreaming Outloud Script Pro" panose="03050502040304050704" pitchFamily="66" charset="77"/>
              </a:rPr>
              <a:t>🤒</a:t>
            </a:r>
          </a:p>
        </p:txBody>
      </p:sp>
      <p:graphicFrame>
        <p:nvGraphicFramePr>
          <p:cNvPr id="56" name="Tableau 10">
            <a:extLst>
              <a:ext uri="{FF2B5EF4-FFF2-40B4-BE49-F238E27FC236}">
                <a16:creationId xmlns:a16="http://schemas.microsoft.com/office/drawing/2014/main" id="{DE1A3FCE-7B2D-4AF6-DFAD-4DCCB6B2E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729989"/>
              </p:ext>
            </p:extLst>
          </p:nvPr>
        </p:nvGraphicFramePr>
        <p:xfrm>
          <a:off x="73728" y="9122355"/>
          <a:ext cx="1369896" cy="5718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red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blue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green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graphicFrame>
        <p:nvGraphicFramePr>
          <p:cNvPr id="58" name="Tableau 10">
            <a:extLst>
              <a:ext uri="{FF2B5EF4-FFF2-40B4-BE49-F238E27FC236}">
                <a16:creationId xmlns:a16="http://schemas.microsoft.com/office/drawing/2014/main" id="{522EEFAE-E29F-3981-36AE-B8239A3242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627152"/>
              </p:ext>
            </p:extLst>
          </p:nvPr>
        </p:nvGraphicFramePr>
        <p:xfrm>
          <a:off x="1543576" y="9122355"/>
          <a:ext cx="1369896" cy="57184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yellow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grey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0615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brown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graphicFrame>
        <p:nvGraphicFramePr>
          <p:cNvPr id="61" name="Tableau 10">
            <a:extLst>
              <a:ext uri="{FF2B5EF4-FFF2-40B4-BE49-F238E27FC236}">
                <a16:creationId xmlns:a16="http://schemas.microsoft.com/office/drawing/2014/main" id="{59CD0391-D554-A97D-036D-0422F0811C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643493"/>
              </p:ext>
            </p:extLst>
          </p:nvPr>
        </p:nvGraphicFramePr>
        <p:xfrm>
          <a:off x="2999757" y="9122305"/>
          <a:ext cx="1369896" cy="57657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602706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767190">
                  <a:extLst>
                    <a:ext uri="{9D8B030D-6E8A-4147-A177-3AD203B41FA5}">
                      <a16:colId xmlns:a16="http://schemas.microsoft.com/office/drawing/2014/main" val="1077275464"/>
                    </a:ext>
                  </a:extLst>
                </a:gridCol>
              </a:tblGrid>
              <a:tr h="192191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black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192191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white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192191">
                <a:tc>
                  <a:txBody>
                    <a:bodyPr/>
                    <a:lstStyle/>
                    <a:p>
                      <a:pPr algn="l"/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reaming Outloud Script Pro" panose="03050502040304050704" pitchFamily="66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800" dirty="0" err="1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  <a:cs typeface="Dekko" panose="00000500000000000000" pitchFamily="2" charset="0"/>
                        </a:rPr>
                        <a:t>pink</a:t>
                      </a:r>
                      <a:endParaRPr lang="fr-FR" sz="80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Short Stack" panose="02010500040000000007" pitchFamily="2" charset="77"/>
                        <a:cs typeface="Dekko" panose="00000500000000000000" pitchFamily="2" charset="0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675547"/>
                  </a:ext>
                </a:extLst>
              </a:tr>
            </a:tbl>
          </a:graphicData>
        </a:graphic>
      </p:graphicFrame>
      <p:sp>
        <p:nvSpPr>
          <p:cNvPr id="62" name="ZoneTexte 61">
            <a:extLst>
              <a:ext uri="{FF2B5EF4-FFF2-40B4-BE49-F238E27FC236}">
                <a16:creationId xmlns:a16="http://schemas.microsoft.com/office/drawing/2014/main" id="{A795F8FC-AC01-8FD3-0982-FF3117F9AD92}"/>
              </a:ext>
            </a:extLst>
          </p:cNvPr>
          <p:cNvSpPr txBox="1"/>
          <p:nvPr/>
        </p:nvSpPr>
        <p:spPr>
          <a:xfrm>
            <a:off x="69756" y="3838119"/>
            <a:ext cx="4292678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LES QUESTIONS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graphicFrame>
        <p:nvGraphicFramePr>
          <p:cNvPr id="63" name="Tableau 10">
            <a:extLst>
              <a:ext uri="{FF2B5EF4-FFF2-40B4-BE49-F238E27FC236}">
                <a16:creationId xmlns:a16="http://schemas.microsoft.com/office/drawing/2014/main" id="{21FFBEFA-1F7F-38D4-6E61-2CB0A87AF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900960"/>
              </p:ext>
            </p:extLst>
          </p:nvPr>
        </p:nvGraphicFramePr>
        <p:xfrm>
          <a:off x="80094" y="4202912"/>
          <a:ext cx="4275286" cy="125968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542229">
                  <a:extLst>
                    <a:ext uri="{9D8B030D-6E8A-4147-A177-3AD203B41FA5}">
                      <a16:colId xmlns:a16="http://schemas.microsoft.com/office/drawing/2014/main" val="6886013"/>
                    </a:ext>
                  </a:extLst>
                </a:gridCol>
                <a:gridCol w="1260987">
                  <a:extLst>
                    <a:ext uri="{9D8B030D-6E8A-4147-A177-3AD203B41FA5}">
                      <a16:colId xmlns:a16="http://schemas.microsoft.com/office/drawing/2014/main" val="3370288817"/>
                    </a:ext>
                  </a:extLst>
                </a:gridCol>
                <a:gridCol w="1472070">
                  <a:extLst>
                    <a:ext uri="{9D8B030D-6E8A-4147-A177-3AD203B41FA5}">
                      <a16:colId xmlns:a16="http://schemas.microsoft.com/office/drawing/2014/main" val="1134535524"/>
                    </a:ext>
                  </a:extLst>
                </a:gridCol>
              </a:tblGrid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Comment t’appelles-tu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What’s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your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name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My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name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is</a:t>
                      </a:r>
                      <a:r>
                        <a:rPr lang="fr-FR" sz="8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… .</a:t>
                      </a:r>
                      <a:endParaRPr lang="fr-FR" sz="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Short Stack" panose="02010500040000000007" pitchFamily="2" charset="77"/>
                      </a:endParaRP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3580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Quel âge as-tu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How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old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are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I’m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…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years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old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415481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Où habites-tu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Where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do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live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 live in … 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002020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Quelle heure est-il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What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time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It’s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12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past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10.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301117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Où es-tu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Where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are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you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I’m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in the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kitchen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104513"/>
                  </a:ext>
                </a:extLst>
              </a:tr>
              <a:tr h="20994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800" kern="14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Short Stack" panose="02010500040000000007" pitchFamily="2" charset="77"/>
                        </a:rPr>
                        <a:t>Qui est-ce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Who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?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It’s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</a:t>
                      </a:r>
                      <a:r>
                        <a:rPr lang="fr-FR" sz="8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my</a:t>
                      </a:r>
                      <a:r>
                        <a:rPr lang="fr-FR" sz="8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Short Stack" panose="02010500040000000007" pitchFamily="2" charset="77"/>
                        </a:rPr>
                        <a:t> cousin Alison.</a:t>
                      </a:r>
                    </a:p>
                  </a:txBody>
                  <a:tcPr marL="3600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299687"/>
                  </a:ext>
                </a:extLst>
              </a:tr>
            </a:tbl>
          </a:graphicData>
        </a:graphic>
      </p:graphicFrame>
      <p:sp>
        <p:nvSpPr>
          <p:cNvPr id="65" name="ZoneTexte 64">
            <a:extLst>
              <a:ext uri="{FF2B5EF4-FFF2-40B4-BE49-F238E27FC236}">
                <a16:creationId xmlns:a16="http://schemas.microsoft.com/office/drawing/2014/main" id="{7B5D7D38-543E-F3B3-EA87-0FCBAA2C7B43}"/>
              </a:ext>
            </a:extLst>
          </p:cNvPr>
          <p:cNvSpPr txBox="1"/>
          <p:nvPr/>
        </p:nvSpPr>
        <p:spPr>
          <a:xfrm>
            <a:off x="62702" y="5573712"/>
            <a:ext cx="4292678" cy="2769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n w="12700"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Hachi Maru Pop" pitchFamily="2" charset="-128"/>
                <a:ea typeface="Hachi Maru Pop" pitchFamily="2" charset="-128"/>
                <a:cs typeface="Cavolini" panose="03000502040302020204" pitchFamily="66" charset="0"/>
              </a:rPr>
              <a:t>LE TEMPS QU’IL FAIT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  <a:latin typeface="Hachi Maru Pop" pitchFamily="2" charset="-128"/>
              <a:ea typeface="Hachi Maru Pop" pitchFamily="2" charset="-128"/>
              <a:cs typeface="Cavolini" panose="03000502040302020204" pitchFamily="66" charset="0"/>
            </a:endParaRPr>
          </a:p>
        </p:txBody>
      </p:sp>
      <p:pic>
        <p:nvPicPr>
          <p:cNvPr id="2" name="Picture 2" descr="Drapeau usa amerique - Coloriage de Drapeaux - Coloriages pour enfants">
            <a:extLst>
              <a:ext uri="{FF2B5EF4-FFF2-40B4-BE49-F238E27FC236}">
                <a16:creationId xmlns:a16="http://schemas.microsoft.com/office/drawing/2014/main" id="{05A63D9B-CD71-28E7-F995-305F64D57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853" y="4954715"/>
            <a:ext cx="1048898" cy="6432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oloriage Drapeau Canada Dessin Drapeau à imprimer">
            <a:extLst>
              <a:ext uri="{FF2B5EF4-FFF2-40B4-BE49-F238E27FC236}">
                <a16:creationId xmlns:a16="http://schemas.microsoft.com/office/drawing/2014/main" id="{C412D079-A7B2-0F81-6073-F30495E8B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852" y="5960120"/>
            <a:ext cx="1048897" cy="6219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oloriage Drapeau Angleterre Dessin Drapeau à imprimer">
            <a:extLst>
              <a:ext uri="{FF2B5EF4-FFF2-40B4-BE49-F238E27FC236}">
                <a16:creationId xmlns:a16="http://schemas.microsoft.com/office/drawing/2014/main" id="{6C14BE45-CC22-8CE0-C66D-BF096390C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11" y="4936453"/>
            <a:ext cx="1048898" cy="66148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rapeau australie - Coloriage de Drapeaux - Coloriages pour enfants">
            <a:extLst>
              <a:ext uri="{FF2B5EF4-FFF2-40B4-BE49-F238E27FC236}">
                <a16:creationId xmlns:a16="http://schemas.microsoft.com/office/drawing/2014/main" id="{6F0C36DD-E47B-A5C7-5759-D959CB8E8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10" y="5951981"/>
            <a:ext cx="1037820" cy="6354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52420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4652</TotalTime>
  <Words>367</Words>
  <Application>Microsoft Macintosh PowerPoint</Application>
  <PresentationFormat>Format A4 (210 x 297 mm)</PresentationFormat>
  <Paragraphs>219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Hachi Maru Pop</vt:lpstr>
      <vt:lpstr>Arial</vt:lpstr>
      <vt:lpstr>Calibri</vt:lpstr>
      <vt:lpstr>Calibri Light</vt:lpstr>
      <vt:lpstr>Dreaming Outloud Script Pro</vt:lpstr>
      <vt:lpstr>Short Stack</vt:lpstr>
      <vt:lpstr>Thème Office</vt:lpstr>
      <vt:lpstr>Présentation PowerPoint</vt:lpstr>
    </vt:vector>
  </TitlesOfParts>
  <Company>Ecole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Sandrine</dc:creator>
  <cp:lastModifiedBy>Sandrine BonanBrou</cp:lastModifiedBy>
  <cp:revision>69</cp:revision>
  <dcterms:created xsi:type="dcterms:W3CDTF">2017-08-25T06:57:01Z</dcterms:created>
  <dcterms:modified xsi:type="dcterms:W3CDTF">2022-08-02T06:32:04Z</dcterms:modified>
</cp:coreProperties>
</file>