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39C"/>
    <a:srgbClr val="9D6B29"/>
    <a:srgbClr val="FD6C74"/>
    <a:srgbClr val="FB7B8A"/>
    <a:srgbClr val="A8D1C7"/>
    <a:srgbClr val="9BBEB2"/>
    <a:srgbClr val="B6E2D7"/>
    <a:srgbClr val="8BAB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5" autoAdjust="0"/>
    <p:restoredTop sz="95788"/>
  </p:normalViewPr>
  <p:slideViewPr>
    <p:cSldViewPr snapToGrid="0">
      <p:cViewPr>
        <p:scale>
          <a:sx n="165" d="100"/>
          <a:sy n="165" d="100"/>
        </p:scale>
        <p:origin x="101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35" d="100"/>
          <a:sy n="35" d="100"/>
        </p:scale>
        <p:origin x="2400" y="1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2F4AD-89E8-4418-A33B-25E5E55E2C64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A2D49-4C0E-4418-8B7B-0716276D48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800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778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55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284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95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9998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767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20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429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2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25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561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CB5FC-5261-4635-AC80-D6C04E4DB03D}" type="datetimeFigureOut">
              <a:rPr lang="fr-FR" smtClean="0"/>
              <a:t>02/08/2022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1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microsoft.com/office/2007/relationships/hdphoto" Target="../media/hdphoto4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microsoft.com/office/2007/relationships/hdphoto" Target="../media/hdphoto3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6676" y="93948"/>
            <a:ext cx="6700591" cy="507831"/>
          </a:xfrm>
          <a:prstGeom prst="rect">
            <a:avLst/>
          </a:prstGeom>
          <a:solidFill>
            <a:srgbClr val="F8939C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7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AIDE-MÉMOIRE D’ANGLAIS</a:t>
            </a:r>
            <a:endParaRPr lang="fr-FR" sz="27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76C5798-6336-8BE3-C995-AFA855EA3FA0}"/>
              </a:ext>
            </a:extLst>
          </p:cNvPr>
          <p:cNvSpPr txBox="1"/>
          <p:nvPr/>
        </p:nvSpPr>
        <p:spPr>
          <a:xfrm>
            <a:off x="66676" y="700933"/>
            <a:ext cx="4288704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 TEMPS QUI PASSE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04F0959-D244-79AB-6434-DF66C10BBFCA}"/>
              </a:ext>
            </a:extLst>
          </p:cNvPr>
          <p:cNvSpPr txBox="1"/>
          <p:nvPr/>
        </p:nvSpPr>
        <p:spPr>
          <a:xfrm>
            <a:off x="66674" y="7373470"/>
            <a:ext cx="4288706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EMOTIONS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7C29FC-E4BA-912E-ADCA-CA0F50C88635}"/>
              </a:ext>
            </a:extLst>
          </p:cNvPr>
          <p:cNvSpPr txBox="1"/>
          <p:nvPr/>
        </p:nvSpPr>
        <p:spPr>
          <a:xfrm>
            <a:off x="49415" y="9709673"/>
            <a:ext cx="16237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  <a:t>La Trousse de Sobelle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DD56407A-1F71-AEC9-AAC4-48C7C4821849}"/>
              </a:ext>
            </a:extLst>
          </p:cNvPr>
          <p:cNvSpPr txBox="1"/>
          <p:nvPr/>
        </p:nvSpPr>
        <p:spPr>
          <a:xfrm>
            <a:off x="4535666" y="700933"/>
            <a:ext cx="2231597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NOMBRES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graphicFrame>
        <p:nvGraphicFramePr>
          <p:cNvPr id="79" name="Tableau 10">
            <a:extLst>
              <a:ext uri="{FF2B5EF4-FFF2-40B4-BE49-F238E27FC236}">
                <a16:creationId xmlns:a16="http://schemas.microsoft.com/office/drawing/2014/main" id="{8F391828-C5F4-27B2-1133-A7AE1795B9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563528"/>
              </p:ext>
            </p:extLst>
          </p:nvPr>
        </p:nvGraphicFramePr>
        <p:xfrm>
          <a:off x="70000" y="1056900"/>
          <a:ext cx="4296162" cy="197661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66438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20268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  <a:gridCol w="75211">
                  <a:extLst>
                    <a:ext uri="{9D8B030D-6E8A-4147-A177-3AD203B41FA5}">
                      <a16:colId xmlns:a16="http://schemas.microsoft.com/office/drawing/2014/main" val="1393049023"/>
                    </a:ext>
                  </a:extLst>
                </a:gridCol>
                <a:gridCol w="625567">
                  <a:extLst>
                    <a:ext uri="{9D8B030D-6E8A-4147-A177-3AD203B41FA5}">
                      <a16:colId xmlns:a16="http://schemas.microsoft.com/office/drawing/2014/main" val="2844628567"/>
                    </a:ext>
                  </a:extLst>
                </a:gridCol>
                <a:gridCol w="736226">
                  <a:extLst>
                    <a:ext uri="{9D8B030D-6E8A-4147-A177-3AD203B41FA5}">
                      <a16:colId xmlns:a16="http://schemas.microsoft.com/office/drawing/2014/main" val="3785206662"/>
                    </a:ext>
                  </a:extLst>
                </a:gridCol>
                <a:gridCol w="736226">
                  <a:extLst>
                    <a:ext uri="{9D8B030D-6E8A-4147-A177-3AD203B41FA5}">
                      <a16:colId xmlns:a16="http://schemas.microsoft.com/office/drawing/2014/main" val="1412458795"/>
                    </a:ext>
                  </a:extLst>
                </a:gridCol>
                <a:gridCol w="736226">
                  <a:extLst>
                    <a:ext uri="{9D8B030D-6E8A-4147-A177-3AD203B41FA5}">
                      <a16:colId xmlns:a16="http://schemas.microsoft.com/office/drawing/2014/main" val="481292046"/>
                    </a:ext>
                  </a:extLst>
                </a:gridCol>
              </a:tblGrid>
              <a:tr h="189409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Jours (</a:t>
                      </a: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days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)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939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Mois (</a:t>
                      </a: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months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)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939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310861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Lundi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Monday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janvier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January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juillet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July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693778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mardi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Tuesday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février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February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août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August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823347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mercredi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Wednesday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mars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March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septembre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September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415019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jeudi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Thursday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avril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April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octobre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October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362490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vendredi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Friday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mai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novembre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November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117178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samedi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Saturday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juin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June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décembre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December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17531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dimanche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Sunday </a:t>
                      </a: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945737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la semaine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the </a:t>
                      </a: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week</a:t>
                      </a: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851493"/>
                  </a:ext>
                </a:extLst>
              </a:tr>
              <a:tr h="271931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la fin de semaine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the    weekend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322187"/>
                  </a:ext>
                </a:extLst>
              </a:tr>
            </a:tbl>
          </a:graphicData>
        </a:graphic>
      </p:graphicFrame>
      <p:graphicFrame>
        <p:nvGraphicFramePr>
          <p:cNvPr id="101" name="Tableau 10">
            <a:extLst>
              <a:ext uri="{FF2B5EF4-FFF2-40B4-BE49-F238E27FC236}">
                <a16:creationId xmlns:a16="http://schemas.microsoft.com/office/drawing/2014/main" id="{FD04D3B5-2B2D-3A7D-EB5C-84B3B19BA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631462"/>
              </p:ext>
            </p:extLst>
          </p:nvPr>
        </p:nvGraphicFramePr>
        <p:xfrm>
          <a:off x="4535665" y="1056901"/>
          <a:ext cx="972857" cy="167649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34432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628531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one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two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three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four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five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528136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six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9428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seven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559766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eight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38260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nine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451161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455726"/>
                  </a:ext>
                </a:extLst>
              </a:tr>
            </a:tbl>
          </a:graphicData>
        </a:graphic>
      </p:graphicFrame>
      <p:graphicFrame>
        <p:nvGraphicFramePr>
          <p:cNvPr id="19" name="Tableau 10">
            <a:extLst>
              <a:ext uri="{FF2B5EF4-FFF2-40B4-BE49-F238E27FC236}">
                <a16:creationId xmlns:a16="http://schemas.microsoft.com/office/drawing/2014/main" id="{A0317AD2-79D4-39FD-FA30-8FA629CB4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625152"/>
              </p:ext>
            </p:extLst>
          </p:nvPr>
        </p:nvGraphicFramePr>
        <p:xfrm>
          <a:off x="5589291" y="1056901"/>
          <a:ext cx="1177972" cy="167649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99345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878627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eleven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twelve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thirteen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fourteen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fifteen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528136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sixteen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9428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seventeen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559766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eighteen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38260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nineteen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451161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twenty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455726"/>
                  </a:ext>
                </a:extLst>
              </a:tr>
            </a:tbl>
          </a:graphicData>
        </a:graphic>
      </p:graphicFrame>
      <p:graphicFrame>
        <p:nvGraphicFramePr>
          <p:cNvPr id="20" name="Tableau 10">
            <a:extLst>
              <a:ext uri="{FF2B5EF4-FFF2-40B4-BE49-F238E27FC236}">
                <a16:creationId xmlns:a16="http://schemas.microsoft.com/office/drawing/2014/main" id="{64AE357F-8112-C700-2D78-5C2C422F4F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947919"/>
              </p:ext>
            </p:extLst>
          </p:nvPr>
        </p:nvGraphicFramePr>
        <p:xfrm>
          <a:off x="5583235" y="2853728"/>
          <a:ext cx="1177972" cy="133056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333080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844892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7755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one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hundred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278703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two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hundred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and five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278703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670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six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hundred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and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seventy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7755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one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thousand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  <a:tr h="418054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2022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spc="-2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two</a:t>
                      </a:r>
                      <a:r>
                        <a:rPr lang="fr-FR" sz="800" spc="-2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spc="-2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thousand</a:t>
                      </a:r>
                      <a:r>
                        <a:rPr lang="fr-FR" sz="800" spc="-2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and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twenty-two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528136"/>
                  </a:ext>
                </a:extLst>
              </a:tr>
            </a:tbl>
          </a:graphicData>
        </a:graphic>
      </p:graphicFrame>
      <p:graphicFrame>
        <p:nvGraphicFramePr>
          <p:cNvPr id="21" name="Tableau 10">
            <a:extLst>
              <a:ext uri="{FF2B5EF4-FFF2-40B4-BE49-F238E27FC236}">
                <a16:creationId xmlns:a16="http://schemas.microsoft.com/office/drawing/2014/main" id="{47971F15-0CD2-5498-E750-0D777D176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385393"/>
              </p:ext>
            </p:extLst>
          </p:nvPr>
        </p:nvGraphicFramePr>
        <p:xfrm>
          <a:off x="4535665" y="2869774"/>
          <a:ext cx="972857" cy="131451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34432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628531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thirty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forty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fifty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sixty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seventy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528136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eighty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94287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ninety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559766"/>
                  </a:ext>
                </a:extLst>
              </a:tr>
            </a:tbl>
          </a:graphicData>
        </a:graphic>
      </p:graphicFrame>
      <p:graphicFrame>
        <p:nvGraphicFramePr>
          <p:cNvPr id="25" name="Tableau 10">
            <a:extLst>
              <a:ext uri="{FF2B5EF4-FFF2-40B4-BE49-F238E27FC236}">
                <a16:creationId xmlns:a16="http://schemas.microsoft.com/office/drawing/2014/main" id="{93A33850-E678-CA93-ACC3-E3914B5AD5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680793"/>
              </p:ext>
            </p:extLst>
          </p:nvPr>
        </p:nvGraphicFramePr>
        <p:xfrm>
          <a:off x="1541369" y="2474392"/>
          <a:ext cx="2821469" cy="55905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118011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1703458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39155">
                <a:tc gridSpan="2"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La date (the date)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939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thirty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Façon anglaise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Thursday,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September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4th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Façon américaine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Thursday 4th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September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</a:tbl>
          </a:graphicData>
        </a:graphic>
      </p:graphicFrame>
      <p:graphicFrame>
        <p:nvGraphicFramePr>
          <p:cNvPr id="27" name="Tableau 10">
            <a:extLst>
              <a:ext uri="{FF2B5EF4-FFF2-40B4-BE49-F238E27FC236}">
                <a16:creationId xmlns:a16="http://schemas.microsoft.com/office/drawing/2014/main" id="{5D4DA0B4-3263-4EC2-8C58-EB9F08562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487311"/>
              </p:ext>
            </p:extLst>
          </p:nvPr>
        </p:nvGraphicFramePr>
        <p:xfrm>
          <a:off x="73728" y="3135818"/>
          <a:ext cx="4296164" cy="57657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3988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1039886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  <a:gridCol w="136620">
                  <a:extLst>
                    <a:ext uri="{9D8B030D-6E8A-4147-A177-3AD203B41FA5}">
                      <a16:colId xmlns:a16="http://schemas.microsoft.com/office/drawing/2014/main" val="1985577293"/>
                    </a:ext>
                  </a:extLst>
                </a:gridCol>
                <a:gridCol w="1039886">
                  <a:extLst>
                    <a:ext uri="{9D8B030D-6E8A-4147-A177-3AD203B41FA5}">
                      <a16:colId xmlns:a16="http://schemas.microsoft.com/office/drawing/2014/main" val="406537783"/>
                    </a:ext>
                  </a:extLst>
                </a:gridCol>
                <a:gridCol w="1039886">
                  <a:extLst>
                    <a:ext uri="{9D8B030D-6E8A-4147-A177-3AD203B41FA5}">
                      <a16:colId xmlns:a16="http://schemas.microsoft.com/office/drawing/2014/main" val="1336641697"/>
                    </a:ext>
                  </a:extLst>
                </a:gridCol>
              </a:tblGrid>
              <a:tr h="154006">
                <a:tc gridSpan="5"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Les saisons (the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seasons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)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939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thirty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1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1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211283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5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hiver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winter</a:t>
                      </a:r>
                      <a:endParaRPr lang="fr-FR" sz="8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été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summer</a:t>
                      </a:r>
                      <a:endParaRPr lang="fr-FR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211283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5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printemps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spring</a:t>
                      </a:r>
                      <a:endParaRPr lang="fr-FR" sz="8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automne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autumn</a:t>
                      </a:r>
                      <a:endParaRPr lang="fr-FR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</a:tbl>
          </a:graphicData>
        </a:graphic>
      </p:graphicFrame>
      <p:graphicFrame>
        <p:nvGraphicFramePr>
          <p:cNvPr id="46" name="Tableau 10">
            <a:extLst>
              <a:ext uri="{FF2B5EF4-FFF2-40B4-BE49-F238E27FC236}">
                <a16:creationId xmlns:a16="http://schemas.microsoft.com/office/drawing/2014/main" id="{9D7D1E32-0EE8-BBCA-FADF-611CC2E5B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01869"/>
              </p:ext>
            </p:extLst>
          </p:nvPr>
        </p:nvGraphicFramePr>
        <p:xfrm>
          <a:off x="75838" y="5957415"/>
          <a:ext cx="1364725" cy="130215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2019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sunny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cloudy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rainy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pic>
        <p:nvPicPr>
          <p:cNvPr id="1026" name="Picture 2" descr="Drapeau">
            <a:extLst>
              <a:ext uri="{FF2B5EF4-FFF2-40B4-BE49-F238E27FC236}">
                <a16:creationId xmlns:a16="http://schemas.microsoft.com/office/drawing/2014/main" id="{F6219749-E2D7-802F-5768-4917591B4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13" y="4975248"/>
            <a:ext cx="1080376" cy="622694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9" name="Tableau 10">
            <a:extLst>
              <a:ext uri="{FF2B5EF4-FFF2-40B4-BE49-F238E27FC236}">
                <a16:creationId xmlns:a16="http://schemas.microsoft.com/office/drawing/2014/main" id="{1C3EC303-C04C-97DE-7973-6EB1D7D26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361669"/>
              </p:ext>
            </p:extLst>
          </p:nvPr>
        </p:nvGraphicFramePr>
        <p:xfrm>
          <a:off x="1531667" y="5957415"/>
          <a:ext cx="1369896" cy="130215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stormy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snowy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foggy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pic>
        <p:nvPicPr>
          <p:cNvPr id="50" name="Image 49">
            <a:extLst>
              <a:ext uri="{FF2B5EF4-FFF2-40B4-BE49-F238E27FC236}">
                <a16:creationId xmlns:a16="http://schemas.microsoft.com/office/drawing/2014/main" id="{701B8E3F-1270-5642-B6B5-0F1EE62A2E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54" y="6846754"/>
            <a:ext cx="379267" cy="386792"/>
          </a:xfrm>
          <a:prstGeom prst="rect">
            <a:avLst/>
          </a:prstGeom>
        </p:spPr>
      </p:pic>
      <p:pic>
        <p:nvPicPr>
          <p:cNvPr id="51" name="Image 50" descr="Une image contenant lumière&#10;&#10;Description générée automatiquement">
            <a:extLst>
              <a:ext uri="{FF2B5EF4-FFF2-40B4-BE49-F238E27FC236}">
                <a16:creationId xmlns:a16="http://schemas.microsoft.com/office/drawing/2014/main" id="{C32D1900-83FB-1D3F-07B9-072D04BB65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76" y="6407648"/>
            <a:ext cx="386810" cy="394485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81939774-DA23-74E7-8BD3-BBB59D4DE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28" y="5985582"/>
            <a:ext cx="379266" cy="386791"/>
          </a:xfrm>
          <a:prstGeom prst="rect">
            <a:avLst/>
          </a:prstGeom>
        </p:spPr>
      </p:pic>
      <p:graphicFrame>
        <p:nvGraphicFramePr>
          <p:cNvPr id="53" name="Tableau 10">
            <a:extLst>
              <a:ext uri="{FF2B5EF4-FFF2-40B4-BE49-F238E27FC236}">
                <a16:creationId xmlns:a16="http://schemas.microsoft.com/office/drawing/2014/main" id="{7C756B8C-604A-E1E4-193A-03F380FE7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376916"/>
              </p:ext>
            </p:extLst>
          </p:nvPr>
        </p:nvGraphicFramePr>
        <p:xfrm>
          <a:off x="3003686" y="5957415"/>
          <a:ext cx="1353769" cy="130215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51063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windy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cold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hot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pic>
        <p:nvPicPr>
          <p:cNvPr id="15" name="Image 14" descr="Une image contenant texte, matériel&#10;&#10;Description générée automatiquement">
            <a:extLst>
              <a:ext uri="{FF2B5EF4-FFF2-40B4-BE49-F238E27FC236}">
                <a16:creationId xmlns:a16="http://schemas.microsoft.com/office/drawing/2014/main" id="{BAE4EC49-14E5-5B19-6BFA-C1914478AD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03" y="6842983"/>
            <a:ext cx="378064" cy="3855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F756A44-799B-74BA-D9DC-ECD3762AFB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472" y="6414376"/>
            <a:ext cx="328495" cy="3815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585D63-4E38-6050-0BE8-77C0C31EB9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559" y="5980376"/>
            <a:ext cx="381944" cy="3945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7C70BF-5BE6-4A49-247D-919690AA8C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28" y="6398334"/>
            <a:ext cx="379266" cy="4073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368795-F67E-8AB1-A756-7E426233743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0"/>
          <a:stretch/>
        </p:blipFill>
        <p:spPr>
          <a:xfrm>
            <a:off x="197141" y="6842874"/>
            <a:ext cx="386810" cy="394484"/>
          </a:xfrm>
          <a:prstGeom prst="rect">
            <a:avLst/>
          </a:prstGeom>
        </p:spPr>
      </p:pic>
      <p:pic>
        <p:nvPicPr>
          <p:cNvPr id="4" name="Image 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66B304C-3023-BE8E-1FD4-A990B4B1B3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41" y="5983300"/>
            <a:ext cx="357211" cy="383671"/>
          </a:xfrm>
          <a:prstGeom prst="rect">
            <a:avLst/>
          </a:prstGeom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2F39472B-2EB5-FFC0-74F1-64C4E0E79255}"/>
              </a:ext>
            </a:extLst>
          </p:cNvPr>
          <p:cNvSpPr txBox="1"/>
          <p:nvPr/>
        </p:nvSpPr>
        <p:spPr>
          <a:xfrm>
            <a:off x="4535666" y="4341293"/>
            <a:ext cx="2231597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DRAPEAUX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graphicFrame>
        <p:nvGraphicFramePr>
          <p:cNvPr id="60" name="Tableau 10">
            <a:extLst>
              <a:ext uri="{FF2B5EF4-FFF2-40B4-BE49-F238E27FC236}">
                <a16:creationId xmlns:a16="http://schemas.microsoft.com/office/drawing/2014/main" id="{22445081-6317-94F4-9B30-9280D409E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767703"/>
              </p:ext>
            </p:extLst>
          </p:nvPr>
        </p:nvGraphicFramePr>
        <p:xfrm>
          <a:off x="1531667" y="7743821"/>
          <a:ext cx="1369896" cy="90287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300959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tired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300959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sleepy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300959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well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graphicFrame>
        <p:nvGraphicFramePr>
          <p:cNvPr id="64" name="Tableau 10">
            <a:extLst>
              <a:ext uri="{FF2B5EF4-FFF2-40B4-BE49-F238E27FC236}">
                <a16:creationId xmlns:a16="http://schemas.microsoft.com/office/drawing/2014/main" id="{446E1D96-F114-BAA0-5170-DCC49DA0E6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1812"/>
              </p:ext>
            </p:extLst>
          </p:nvPr>
        </p:nvGraphicFramePr>
        <p:xfrm>
          <a:off x="3003686" y="7743822"/>
          <a:ext cx="1353769" cy="91465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51063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304886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angry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304886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crazy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304886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bored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sp>
        <p:nvSpPr>
          <p:cNvPr id="75" name="ZoneTexte 74">
            <a:extLst>
              <a:ext uri="{FF2B5EF4-FFF2-40B4-BE49-F238E27FC236}">
                <a16:creationId xmlns:a16="http://schemas.microsoft.com/office/drawing/2014/main" id="{CD393E01-F25A-E1CE-7952-09F2D180D617}"/>
              </a:ext>
            </a:extLst>
          </p:cNvPr>
          <p:cNvSpPr txBox="1"/>
          <p:nvPr/>
        </p:nvSpPr>
        <p:spPr>
          <a:xfrm>
            <a:off x="1611210" y="7752227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🥱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8F8032AF-D536-566A-7503-089ED9B6F1CC}"/>
              </a:ext>
            </a:extLst>
          </p:cNvPr>
          <p:cNvSpPr txBox="1"/>
          <p:nvPr/>
        </p:nvSpPr>
        <p:spPr>
          <a:xfrm>
            <a:off x="1621168" y="8048712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😴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1E4AB176-23E1-074B-4206-D96C85BFBB44}"/>
              </a:ext>
            </a:extLst>
          </p:cNvPr>
          <p:cNvSpPr txBox="1"/>
          <p:nvPr/>
        </p:nvSpPr>
        <p:spPr>
          <a:xfrm>
            <a:off x="1626712" y="8346324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🙂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D03248CC-B2A8-DAD4-C410-1FA87BFE2A10}"/>
              </a:ext>
            </a:extLst>
          </p:cNvPr>
          <p:cNvSpPr txBox="1"/>
          <p:nvPr/>
        </p:nvSpPr>
        <p:spPr>
          <a:xfrm>
            <a:off x="3073020" y="7758507"/>
            <a:ext cx="4833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😤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1C5A3F3B-C020-6510-64B3-2134C615B422}"/>
              </a:ext>
            </a:extLst>
          </p:cNvPr>
          <p:cNvSpPr txBox="1"/>
          <p:nvPr/>
        </p:nvSpPr>
        <p:spPr>
          <a:xfrm>
            <a:off x="3069969" y="8052447"/>
            <a:ext cx="4833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🤪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ABB51D2D-18F1-2EAF-E829-A8FA84048440}"/>
              </a:ext>
            </a:extLst>
          </p:cNvPr>
          <p:cNvSpPr txBox="1"/>
          <p:nvPr/>
        </p:nvSpPr>
        <p:spPr>
          <a:xfrm>
            <a:off x="3068330" y="8356012"/>
            <a:ext cx="4833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😒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7FABFB91-0833-10D0-A202-C3B32E234719}"/>
              </a:ext>
            </a:extLst>
          </p:cNvPr>
          <p:cNvSpPr txBox="1"/>
          <p:nvPr/>
        </p:nvSpPr>
        <p:spPr>
          <a:xfrm>
            <a:off x="4535665" y="6726662"/>
            <a:ext cx="2231597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PERSONNES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graphicFrame>
        <p:nvGraphicFramePr>
          <p:cNvPr id="84" name="Tableau 10">
            <a:extLst>
              <a:ext uri="{FF2B5EF4-FFF2-40B4-BE49-F238E27FC236}">
                <a16:creationId xmlns:a16="http://schemas.microsoft.com/office/drawing/2014/main" id="{8F811C17-0A8A-2558-17E7-E155323A78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9548102"/>
              </p:ext>
            </p:extLst>
          </p:nvPr>
        </p:nvGraphicFramePr>
        <p:xfrm>
          <a:off x="4545414" y="4716558"/>
          <a:ext cx="1080376" cy="1640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8037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</a:tblGrid>
              <a:tr h="164011"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Britannique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</a:tbl>
          </a:graphicData>
        </a:graphic>
      </p:graphicFrame>
      <p:graphicFrame>
        <p:nvGraphicFramePr>
          <p:cNvPr id="86" name="Tableau 10">
            <a:extLst>
              <a:ext uri="{FF2B5EF4-FFF2-40B4-BE49-F238E27FC236}">
                <a16:creationId xmlns:a16="http://schemas.microsoft.com/office/drawing/2014/main" id="{A90B74A1-AAC0-9DB6-5530-B20E7ADC8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338485"/>
              </p:ext>
            </p:extLst>
          </p:nvPr>
        </p:nvGraphicFramePr>
        <p:xfrm>
          <a:off x="5680831" y="4712324"/>
          <a:ext cx="1080376" cy="1640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8037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</a:tblGrid>
              <a:tr h="164011"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Américain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</a:tbl>
          </a:graphicData>
        </a:graphic>
      </p:graphicFrame>
      <p:pic>
        <p:nvPicPr>
          <p:cNvPr id="1028" name="Picture 4" descr="Expressions populaires américaines – Média LAROUSSE">
            <a:extLst>
              <a:ext uri="{FF2B5EF4-FFF2-40B4-BE49-F238E27FC236}">
                <a16:creationId xmlns:a16="http://schemas.microsoft.com/office/drawing/2014/main" id="{CC823A23-5441-124F-F3A0-94814688B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831" y="4961307"/>
            <a:ext cx="1080376" cy="640510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8" name="Tableau 10">
            <a:extLst>
              <a:ext uri="{FF2B5EF4-FFF2-40B4-BE49-F238E27FC236}">
                <a16:creationId xmlns:a16="http://schemas.microsoft.com/office/drawing/2014/main" id="{14E84878-E217-B078-8C02-70023A4469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967472"/>
              </p:ext>
            </p:extLst>
          </p:nvPr>
        </p:nvGraphicFramePr>
        <p:xfrm>
          <a:off x="4545414" y="5723329"/>
          <a:ext cx="1080376" cy="1640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8037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</a:tblGrid>
              <a:tr h="164011"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Australien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</a:tbl>
          </a:graphicData>
        </a:graphic>
      </p:graphicFrame>
      <p:graphicFrame>
        <p:nvGraphicFramePr>
          <p:cNvPr id="89" name="Tableau 10">
            <a:extLst>
              <a:ext uri="{FF2B5EF4-FFF2-40B4-BE49-F238E27FC236}">
                <a16:creationId xmlns:a16="http://schemas.microsoft.com/office/drawing/2014/main" id="{445354F6-D123-E1DD-CD39-88462DCD3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456261"/>
              </p:ext>
            </p:extLst>
          </p:nvPr>
        </p:nvGraphicFramePr>
        <p:xfrm>
          <a:off x="5680831" y="5719095"/>
          <a:ext cx="1080376" cy="1640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8037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</a:tblGrid>
              <a:tr h="164011"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Canadien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</a:tbl>
          </a:graphicData>
        </a:graphic>
      </p:graphicFrame>
      <p:pic>
        <p:nvPicPr>
          <p:cNvPr id="1030" name="Picture 6" descr="Drapeau et symboles de l'Australie.">
            <a:extLst>
              <a:ext uri="{FF2B5EF4-FFF2-40B4-BE49-F238E27FC236}">
                <a16:creationId xmlns:a16="http://schemas.microsoft.com/office/drawing/2014/main" id="{3DFF51BD-8181-FB86-8666-66DAEBEE91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25" b="892"/>
          <a:stretch/>
        </p:blipFill>
        <p:spPr bwMode="auto">
          <a:xfrm>
            <a:off x="4545410" y="5982488"/>
            <a:ext cx="1080377" cy="599616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rapeau du Canada">
            <a:extLst>
              <a:ext uri="{FF2B5EF4-FFF2-40B4-BE49-F238E27FC236}">
                <a16:creationId xmlns:a16="http://schemas.microsoft.com/office/drawing/2014/main" id="{E61D2EEC-4FB5-7AB4-0FA8-AE1583368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830" y="5970145"/>
            <a:ext cx="1080377" cy="611959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5" name="Tableau 10">
            <a:extLst>
              <a:ext uri="{FF2B5EF4-FFF2-40B4-BE49-F238E27FC236}">
                <a16:creationId xmlns:a16="http://schemas.microsoft.com/office/drawing/2014/main" id="{2BD4BD0B-F32F-DBFC-B366-11DBDBB7F8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267510"/>
              </p:ext>
            </p:extLst>
          </p:nvPr>
        </p:nvGraphicFramePr>
        <p:xfrm>
          <a:off x="4545410" y="7101672"/>
          <a:ext cx="2231597" cy="269539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49145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1182452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maman - mère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mummy</a:t>
                      </a:r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- </a:t>
                      </a:r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mother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papa - père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daddy</a:t>
                      </a:r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- </a:t>
                      </a:r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father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sœur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sister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frère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brother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grand-mère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grandma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528136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grand-père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grandpa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94287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cousin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cousin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559766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tante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aunt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634584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oncle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uncle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624309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ami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friend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65995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professeur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teacher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42464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fille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girl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818964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garçon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boy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7009231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enfant – élève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child</a:t>
                      </a:r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– kid - </a:t>
                      </a:r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pupil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636321"/>
                  </a:ext>
                </a:extLst>
              </a:tr>
            </a:tbl>
          </a:graphicData>
        </a:graphic>
      </p:graphicFrame>
      <p:sp>
        <p:nvSpPr>
          <p:cNvPr id="54" name="ZoneTexte 53">
            <a:extLst>
              <a:ext uri="{FF2B5EF4-FFF2-40B4-BE49-F238E27FC236}">
                <a16:creationId xmlns:a16="http://schemas.microsoft.com/office/drawing/2014/main" id="{968CF3D7-EF61-112A-1E1C-F9B8DE872819}"/>
              </a:ext>
            </a:extLst>
          </p:cNvPr>
          <p:cNvSpPr txBox="1"/>
          <p:nvPr/>
        </p:nvSpPr>
        <p:spPr>
          <a:xfrm>
            <a:off x="73728" y="8756347"/>
            <a:ext cx="4288706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COULEURS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graphicFrame>
        <p:nvGraphicFramePr>
          <p:cNvPr id="55" name="Tableau 10">
            <a:extLst>
              <a:ext uri="{FF2B5EF4-FFF2-40B4-BE49-F238E27FC236}">
                <a16:creationId xmlns:a16="http://schemas.microsoft.com/office/drawing/2014/main" id="{0DCCEBA5-7A4D-F40B-8048-85FED8D5B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787458"/>
              </p:ext>
            </p:extLst>
          </p:nvPr>
        </p:nvGraphicFramePr>
        <p:xfrm>
          <a:off x="69316" y="7743821"/>
          <a:ext cx="1369896" cy="89219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297397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happy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297397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sad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297397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ill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sick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sp>
        <p:nvSpPr>
          <p:cNvPr id="72" name="ZoneTexte 71">
            <a:extLst>
              <a:ext uri="{FF2B5EF4-FFF2-40B4-BE49-F238E27FC236}">
                <a16:creationId xmlns:a16="http://schemas.microsoft.com/office/drawing/2014/main" id="{9F9DD346-134F-F31D-B2C6-5DC5BE0120C2}"/>
              </a:ext>
            </a:extLst>
          </p:cNvPr>
          <p:cNvSpPr txBox="1"/>
          <p:nvPr/>
        </p:nvSpPr>
        <p:spPr>
          <a:xfrm>
            <a:off x="144234" y="7738263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😀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BABF34D4-B342-D74C-731D-D145F045E0AC}"/>
              </a:ext>
            </a:extLst>
          </p:cNvPr>
          <p:cNvSpPr txBox="1"/>
          <p:nvPr/>
        </p:nvSpPr>
        <p:spPr>
          <a:xfrm>
            <a:off x="144234" y="8042889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🥹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9CE3414D-AF38-BF43-17EF-EF7F0EB17676}"/>
              </a:ext>
            </a:extLst>
          </p:cNvPr>
          <p:cNvSpPr txBox="1"/>
          <p:nvPr/>
        </p:nvSpPr>
        <p:spPr>
          <a:xfrm>
            <a:off x="151384" y="8341923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🤒</a:t>
            </a:r>
          </a:p>
        </p:txBody>
      </p:sp>
      <p:graphicFrame>
        <p:nvGraphicFramePr>
          <p:cNvPr id="56" name="Tableau 10">
            <a:extLst>
              <a:ext uri="{FF2B5EF4-FFF2-40B4-BE49-F238E27FC236}">
                <a16:creationId xmlns:a16="http://schemas.microsoft.com/office/drawing/2014/main" id="{DE1A3FCE-7B2D-4AF6-DFAD-4DCCB6B2E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34584"/>
              </p:ext>
            </p:extLst>
          </p:nvPr>
        </p:nvGraphicFramePr>
        <p:xfrm>
          <a:off x="73728" y="9122355"/>
          <a:ext cx="1369896" cy="57184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red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blue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green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graphicFrame>
        <p:nvGraphicFramePr>
          <p:cNvPr id="58" name="Tableau 10">
            <a:extLst>
              <a:ext uri="{FF2B5EF4-FFF2-40B4-BE49-F238E27FC236}">
                <a16:creationId xmlns:a16="http://schemas.microsoft.com/office/drawing/2014/main" id="{522EEFAE-E29F-3981-36AE-B8239A3242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537073"/>
              </p:ext>
            </p:extLst>
          </p:nvPr>
        </p:nvGraphicFramePr>
        <p:xfrm>
          <a:off x="1543576" y="9122355"/>
          <a:ext cx="1369896" cy="57184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yellow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grey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6B2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brown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graphicFrame>
        <p:nvGraphicFramePr>
          <p:cNvPr id="61" name="Tableau 10">
            <a:extLst>
              <a:ext uri="{FF2B5EF4-FFF2-40B4-BE49-F238E27FC236}">
                <a16:creationId xmlns:a16="http://schemas.microsoft.com/office/drawing/2014/main" id="{59CD0391-D554-A97D-036D-0422F0811C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26786"/>
              </p:ext>
            </p:extLst>
          </p:nvPr>
        </p:nvGraphicFramePr>
        <p:xfrm>
          <a:off x="2999757" y="9122305"/>
          <a:ext cx="1369896" cy="57657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192191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black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92191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white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92191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939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pink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sp>
        <p:nvSpPr>
          <p:cNvPr id="62" name="ZoneTexte 61">
            <a:extLst>
              <a:ext uri="{FF2B5EF4-FFF2-40B4-BE49-F238E27FC236}">
                <a16:creationId xmlns:a16="http://schemas.microsoft.com/office/drawing/2014/main" id="{A795F8FC-AC01-8FD3-0982-FF3117F9AD92}"/>
              </a:ext>
            </a:extLst>
          </p:cNvPr>
          <p:cNvSpPr txBox="1"/>
          <p:nvPr/>
        </p:nvSpPr>
        <p:spPr>
          <a:xfrm>
            <a:off x="69756" y="3838119"/>
            <a:ext cx="4292678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QUESTIONS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graphicFrame>
        <p:nvGraphicFramePr>
          <p:cNvPr id="63" name="Tableau 10">
            <a:extLst>
              <a:ext uri="{FF2B5EF4-FFF2-40B4-BE49-F238E27FC236}">
                <a16:creationId xmlns:a16="http://schemas.microsoft.com/office/drawing/2014/main" id="{21FFBEFA-1F7F-38D4-6E61-2CB0A87AF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194614"/>
              </p:ext>
            </p:extLst>
          </p:nvPr>
        </p:nvGraphicFramePr>
        <p:xfrm>
          <a:off x="80094" y="4202912"/>
          <a:ext cx="4275286" cy="125968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2229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1260987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  <a:gridCol w="1472070">
                  <a:extLst>
                    <a:ext uri="{9D8B030D-6E8A-4147-A177-3AD203B41FA5}">
                      <a16:colId xmlns:a16="http://schemas.microsoft.com/office/drawing/2014/main" val="1134535524"/>
                    </a:ext>
                  </a:extLst>
                </a:gridCol>
              </a:tblGrid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Comment t’appelles-tu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What’s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your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name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My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name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… .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Quel âge as-tu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How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old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are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you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I’m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…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years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old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.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Où habites-tu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Where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do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you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live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 live in … .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002020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Quelle heure est-il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What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time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it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It’s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12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past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10.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301117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Où es-tu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Where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are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you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I’m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in the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kitchen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.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104513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Qui est-ce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Who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it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It’s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my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cousin Alison.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99687"/>
                  </a:ext>
                </a:extLst>
              </a:tr>
            </a:tbl>
          </a:graphicData>
        </a:graphic>
      </p:graphicFrame>
      <p:sp>
        <p:nvSpPr>
          <p:cNvPr id="65" name="ZoneTexte 64">
            <a:extLst>
              <a:ext uri="{FF2B5EF4-FFF2-40B4-BE49-F238E27FC236}">
                <a16:creationId xmlns:a16="http://schemas.microsoft.com/office/drawing/2014/main" id="{7B5D7D38-543E-F3B3-EA87-0FCBAA2C7B43}"/>
              </a:ext>
            </a:extLst>
          </p:cNvPr>
          <p:cNvSpPr txBox="1"/>
          <p:nvPr/>
        </p:nvSpPr>
        <p:spPr>
          <a:xfrm>
            <a:off x="62702" y="5573712"/>
            <a:ext cx="4292678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 TEMPS QU’IL FAIT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5242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3933</TotalTime>
  <Words>367</Words>
  <Application>Microsoft Macintosh PowerPoint</Application>
  <PresentationFormat>Format A4 (210 x 297 mm)</PresentationFormat>
  <Paragraphs>219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Hachi Maru Pop</vt:lpstr>
      <vt:lpstr>Arial</vt:lpstr>
      <vt:lpstr>Calibri</vt:lpstr>
      <vt:lpstr>Calibri Light</vt:lpstr>
      <vt:lpstr>Dreaming Outloud Script Pro</vt:lpstr>
      <vt:lpstr>Short Stack</vt:lpstr>
      <vt:lpstr>Thème Office</vt:lpstr>
      <vt:lpstr>Présentation PowerPoint</vt:lpstr>
    </vt:vector>
  </TitlesOfParts>
  <Company>Ecole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Sandrine</dc:creator>
  <cp:lastModifiedBy>Sandrine BonanBrou</cp:lastModifiedBy>
  <cp:revision>67</cp:revision>
  <dcterms:created xsi:type="dcterms:W3CDTF">2017-08-25T06:57:01Z</dcterms:created>
  <dcterms:modified xsi:type="dcterms:W3CDTF">2022-08-02T06:31:00Z</dcterms:modified>
</cp:coreProperties>
</file>