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EB2"/>
    <a:srgbClr val="8BABA1"/>
    <a:srgbClr val="B6E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>
        <p:scale>
          <a:sx n="176" d="100"/>
          <a:sy n="176" d="100"/>
        </p:scale>
        <p:origin x="776" y="-6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5" d="100"/>
          <a:sy n="35" d="100"/>
        </p:scale>
        <p:origin x="2400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2F4AD-89E8-4418-A33B-25E5E55E2C64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A2D49-4C0E-4418-8B7B-0716276D4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80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77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25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56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55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84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69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99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76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20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42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2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B5FC-5261-4635-AC80-D6C04E4DB03D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6676" y="93948"/>
            <a:ext cx="6700591" cy="507831"/>
          </a:xfrm>
          <a:prstGeom prst="rect">
            <a:avLst/>
          </a:prstGeom>
          <a:solidFill>
            <a:srgbClr val="9BBEB2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7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AIDE-MÉMOIRE DE MATHS</a:t>
            </a:r>
            <a:endParaRPr lang="fr-FR" sz="27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637122"/>
              </p:ext>
            </p:extLst>
          </p:nvPr>
        </p:nvGraphicFramePr>
        <p:xfrm>
          <a:off x="66675" y="1143000"/>
          <a:ext cx="3854398" cy="16397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11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9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0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7893">
                <a:tc rowSpan="2"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7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unité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151">
                <a:tc v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kilo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centi</a:t>
                      </a:r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milli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15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mètre (m)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Km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15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litre (L)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kL</a:t>
                      </a:r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hL</a:t>
                      </a:r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daL</a:t>
                      </a:r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dL</a:t>
                      </a:r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cL</a:t>
                      </a:r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mL</a:t>
                      </a:r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893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gramme</a:t>
                      </a:r>
                      <a:r>
                        <a:rPr lang="fr-FR" sz="8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(g)</a:t>
                      </a:r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Kg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dag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155">
                <a:tc rowSpan="3"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55">
                <a:tc v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155">
                <a:tc v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Ellipse 18"/>
          <p:cNvSpPr/>
          <p:nvPr/>
        </p:nvSpPr>
        <p:spPr>
          <a:xfrm>
            <a:off x="63525" y="2114724"/>
            <a:ext cx="670848" cy="540409"/>
          </a:xfrm>
          <a:prstGeom prst="ellipse">
            <a:avLst/>
          </a:prstGeom>
          <a:solidFill>
            <a:srgbClr val="9BBEB2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3525" y="2184873"/>
            <a:ext cx="670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  <a:cs typeface="Dekko" panose="00000500000000000000" pitchFamily="2" charset="0"/>
              </a:rPr>
              <a:t>Tes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77"/>
                <a:cs typeface="Dekko" panose="00000500000000000000" pitchFamily="2" charset="0"/>
              </a:rPr>
              <a:t>essais</a:t>
            </a: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61194"/>
              </p:ext>
            </p:extLst>
          </p:nvPr>
        </p:nvGraphicFramePr>
        <p:xfrm>
          <a:off x="78508" y="3317179"/>
          <a:ext cx="4765920" cy="17926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8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61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82938">
                <a:tc gridSpan="12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Partie entière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Partie décimale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10"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milliards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millions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milliers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unités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décimaux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3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U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dixièmes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centièmes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millièmes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4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4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4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860596"/>
                  </a:ext>
                </a:extLst>
              </a:tr>
              <a:tr h="29084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405243"/>
                  </a:ext>
                </a:extLst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3416640" y="3691961"/>
            <a:ext cx="133350" cy="17259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92827" y="3599643"/>
            <a:ext cx="157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,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76C5798-6336-8BE3-C995-AFA855EA3FA0}"/>
              </a:ext>
            </a:extLst>
          </p:cNvPr>
          <p:cNvSpPr txBox="1"/>
          <p:nvPr/>
        </p:nvSpPr>
        <p:spPr>
          <a:xfrm>
            <a:off x="66676" y="730913"/>
            <a:ext cx="3854397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TABLEAU DE CONVERSION</a:t>
            </a: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04F0959-D244-79AB-6434-DF66C10BBFCA}"/>
              </a:ext>
            </a:extLst>
          </p:cNvPr>
          <p:cNvSpPr txBox="1"/>
          <p:nvPr/>
        </p:nvSpPr>
        <p:spPr>
          <a:xfrm>
            <a:off x="66674" y="2916085"/>
            <a:ext cx="4777754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TABLEAU DE NUMÉRATION</a:t>
            </a: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B18A935-0F83-861F-C9AB-0774F0DC35D9}"/>
              </a:ext>
            </a:extLst>
          </p:cNvPr>
          <p:cNvSpPr txBox="1"/>
          <p:nvPr/>
        </p:nvSpPr>
        <p:spPr>
          <a:xfrm>
            <a:off x="78508" y="5271965"/>
            <a:ext cx="3180642" cy="2769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TABLES DE MULTIPLICATION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12621C3-46FF-2589-29C3-12F811BCAB51}"/>
              </a:ext>
            </a:extLst>
          </p:cNvPr>
          <p:cNvSpPr txBox="1"/>
          <p:nvPr/>
        </p:nvSpPr>
        <p:spPr>
          <a:xfrm>
            <a:off x="3428997" y="5259924"/>
            <a:ext cx="3338265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NOMBRES EN LETTRES</a:t>
            </a: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39283B8F-4427-9E50-5BE2-5831399E2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55338"/>
              </p:ext>
            </p:extLst>
          </p:nvPr>
        </p:nvGraphicFramePr>
        <p:xfrm>
          <a:off x="3428996" y="5663647"/>
          <a:ext cx="1623771" cy="15601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32299">
                  <a:extLst>
                    <a:ext uri="{9D8B030D-6E8A-4147-A177-3AD203B41FA5}">
                      <a16:colId xmlns:a16="http://schemas.microsoft.com/office/drawing/2014/main" val="6886013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3370288817"/>
                    </a:ext>
                  </a:extLst>
                </a:gridCol>
              </a:tblGrid>
              <a:tr h="1733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dix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10861"/>
                  </a:ext>
                </a:extLst>
              </a:tr>
              <a:tr h="1733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vingt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85298"/>
                  </a:ext>
                </a:extLst>
              </a:tr>
              <a:tr h="1733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trente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76134"/>
                  </a:ext>
                </a:extLst>
              </a:tr>
              <a:tr h="1733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quarante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47405"/>
                  </a:ext>
                </a:extLst>
              </a:tr>
              <a:tr h="1733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cinquante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020998"/>
                  </a:ext>
                </a:extLst>
              </a:tr>
              <a:tr h="1733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soixante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823543"/>
                  </a:ext>
                </a:extLst>
              </a:tr>
              <a:tr h="1733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soixante-dix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588028"/>
                  </a:ext>
                </a:extLst>
              </a:tr>
              <a:tr h="1733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quatre-vingts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592711"/>
                  </a:ext>
                </a:extLst>
              </a:tr>
              <a:tr h="1733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quatre-vingt-dix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50061"/>
                  </a:ext>
                </a:extLst>
              </a:tr>
            </a:tbl>
          </a:graphicData>
        </a:graphic>
      </p:graphicFrame>
      <p:graphicFrame>
        <p:nvGraphicFramePr>
          <p:cNvPr id="42" name="Tableau 10">
            <a:extLst>
              <a:ext uri="{FF2B5EF4-FFF2-40B4-BE49-F238E27FC236}">
                <a16:creationId xmlns:a16="http://schemas.microsoft.com/office/drawing/2014/main" id="{F7D08BB7-9BD5-9743-65A1-0C02C62D1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547455"/>
              </p:ext>
            </p:extLst>
          </p:nvPr>
        </p:nvGraphicFramePr>
        <p:xfrm>
          <a:off x="5143894" y="5663645"/>
          <a:ext cx="1623771" cy="156012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61360">
                  <a:extLst>
                    <a:ext uri="{9D8B030D-6E8A-4147-A177-3AD203B41FA5}">
                      <a16:colId xmlns:a16="http://schemas.microsoft.com/office/drawing/2014/main" val="6886013"/>
                    </a:ext>
                  </a:extLst>
                </a:gridCol>
                <a:gridCol w="339365">
                  <a:extLst>
                    <a:ext uri="{9D8B030D-6E8A-4147-A177-3AD203B41FA5}">
                      <a16:colId xmlns:a16="http://schemas.microsoft.com/office/drawing/2014/main" val="89197006"/>
                    </a:ext>
                  </a:extLst>
                </a:gridCol>
                <a:gridCol w="923046">
                  <a:extLst>
                    <a:ext uri="{9D8B030D-6E8A-4147-A177-3AD203B41FA5}">
                      <a16:colId xmlns:a16="http://schemas.microsoft.com/office/drawing/2014/main" val="3370288817"/>
                    </a:ext>
                  </a:extLst>
                </a:gridCol>
              </a:tblGrid>
              <a:tr h="204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100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cent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10861"/>
                  </a:ext>
                </a:extLst>
              </a:tr>
              <a:tr h="204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200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deux cent</a:t>
                      </a:r>
                      <a:r>
                        <a:rPr lang="fr-FR" sz="900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s</a:t>
                      </a:r>
                      <a:r>
                        <a:rPr lang="fr-FR" sz="90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*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85298"/>
                  </a:ext>
                </a:extLst>
              </a:tr>
              <a:tr h="204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1.000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mille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76134"/>
                  </a:ext>
                </a:extLst>
              </a:tr>
              <a:tr h="2789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1.000.000</a:t>
                      </a:r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un million*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47405"/>
                  </a:ext>
                </a:extLst>
              </a:tr>
              <a:tr h="2789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1.000.000.000</a:t>
                      </a:r>
                      <a:endParaRPr lang="fr-FR" sz="8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un milliard*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020998"/>
                  </a:ext>
                </a:extLst>
              </a:tr>
              <a:tr h="108831">
                <a:tc gridSpan="3">
                  <a:txBody>
                    <a:bodyPr/>
                    <a:lstStyle/>
                    <a:p>
                      <a:pPr algn="ctr"/>
                      <a:endParaRPr lang="fr-FR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67881"/>
                  </a:ext>
                </a:extLst>
              </a:tr>
              <a:tr h="27985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349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trois-cent-quarante-neuf*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77"/>
                        </a:rPr>
                        <a:t>Trois-cent-quarante-neuf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59578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B5F66B4C-ED4E-4740-D3AC-4C23C90E5A47}"/>
              </a:ext>
            </a:extLst>
          </p:cNvPr>
          <p:cNvSpPr/>
          <p:nvPr/>
        </p:nvSpPr>
        <p:spPr>
          <a:xfrm>
            <a:off x="3428996" y="7310825"/>
            <a:ext cx="3338271" cy="78483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* </a:t>
            </a:r>
            <a:r>
              <a:rPr lang="fr-FR" sz="9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cent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 et </a:t>
            </a:r>
            <a:r>
              <a:rPr lang="fr-FR" sz="9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quatre-vingts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 prennent un « s » si rien n’est écrit derrière.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  <a:sym typeface="Wingdings" panose="05000000000000000000" pitchFamily="2" charset="2"/>
              </a:rPr>
              <a:t>.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Short Stack" panose="02010500040000000007" pitchFamily="2" charset="77"/>
              <a:cs typeface="Dekko" panose="00000500000000000000" pitchFamily="2" charset="0"/>
            </a:endParaRPr>
          </a:p>
          <a:p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* </a:t>
            </a:r>
            <a:r>
              <a:rPr lang="fr-FR" sz="9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million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 et </a:t>
            </a:r>
            <a:r>
              <a:rPr lang="fr-FR" sz="9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milliard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 s’accordent.</a:t>
            </a:r>
          </a:p>
          <a:p>
            <a:r>
              <a:rPr lang="fr-FR" sz="900" spc="-20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Les autres nombres sont invariables.</a:t>
            </a:r>
          </a:p>
          <a:p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* On met des traits d’union entre tous les mots.</a:t>
            </a:r>
          </a:p>
        </p:txBody>
      </p:sp>
      <p:graphicFrame>
        <p:nvGraphicFramePr>
          <p:cNvPr id="13" name="Tableau 13">
            <a:extLst>
              <a:ext uri="{FF2B5EF4-FFF2-40B4-BE49-F238E27FC236}">
                <a16:creationId xmlns:a16="http://schemas.microsoft.com/office/drawing/2014/main" id="{248E5C87-0A15-6E85-E7F1-23DFB803C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553841"/>
              </p:ext>
            </p:extLst>
          </p:nvPr>
        </p:nvGraphicFramePr>
        <p:xfrm>
          <a:off x="90335" y="5657999"/>
          <a:ext cx="3168814" cy="24376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88074">
                  <a:extLst>
                    <a:ext uri="{9D8B030D-6E8A-4147-A177-3AD203B41FA5}">
                      <a16:colId xmlns:a16="http://schemas.microsoft.com/office/drawing/2014/main" val="2344126250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1237159955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2351921627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3403750207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2080828715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2172276694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16317690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856368748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312403687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1810794909"/>
                    </a:ext>
                  </a:extLst>
                </a:gridCol>
                <a:gridCol w="288074">
                  <a:extLst>
                    <a:ext uri="{9D8B030D-6E8A-4147-A177-3AD203B41FA5}">
                      <a16:colId xmlns:a16="http://schemas.microsoft.com/office/drawing/2014/main" val="689063449"/>
                    </a:ext>
                  </a:extLst>
                </a:gridCol>
              </a:tblGrid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achi Maru Pop" pitchFamily="2" charset="-128"/>
                          <a:ea typeface="Hachi Maru Pop" pitchFamily="2" charset="-128"/>
                          <a:cs typeface="Dreaming Outloud Script Pro" panose="03050502040304050704" pitchFamily="66" charset="77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086821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699551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738194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301959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958719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 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14546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208321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88057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14369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816068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578998"/>
                  </a:ext>
                </a:extLst>
              </a:tr>
            </a:tbl>
          </a:graphicData>
        </a:graphic>
      </p:graphicFrame>
      <p:sp>
        <p:nvSpPr>
          <p:cNvPr id="43" name="ZoneTexte 42">
            <a:extLst>
              <a:ext uri="{FF2B5EF4-FFF2-40B4-BE49-F238E27FC236}">
                <a16:creationId xmlns:a16="http://schemas.microsoft.com/office/drawing/2014/main" id="{3D9C21F1-7113-C03B-03FD-E853D4A56E55}"/>
              </a:ext>
            </a:extLst>
          </p:cNvPr>
          <p:cNvSpPr txBox="1"/>
          <p:nvPr/>
        </p:nvSpPr>
        <p:spPr>
          <a:xfrm>
            <a:off x="90335" y="8239775"/>
            <a:ext cx="4788561" cy="2769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POSER DES OPÉRATIONS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  <p:graphicFrame>
        <p:nvGraphicFramePr>
          <p:cNvPr id="45" name="Tableau 10">
            <a:extLst>
              <a:ext uri="{FF2B5EF4-FFF2-40B4-BE49-F238E27FC236}">
                <a16:creationId xmlns:a16="http://schemas.microsoft.com/office/drawing/2014/main" id="{3D22EFE1-AADD-06DE-6EA9-BBBF99C0F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043647"/>
              </p:ext>
            </p:extLst>
          </p:nvPr>
        </p:nvGraphicFramePr>
        <p:xfrm>
          <a:off x="105538" y="8576110"/>
          <a:ext cx="977676" cy="9093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44419">
                  <a:extLst>
                    <a:ext uri="{9D8B030D-6E8A-4147-A177-3AD203B41FA5}">
                      <a16:colId xmlns:a16="http://schemas.microsoft.com/office/drawing/2014/main" val="6886013"/>
                    </a:ext>
                  </a:extLst>
                </a:gridCol>
                <a:gridCol w="244419">
                  <a:extLst>
                    <a:ext uri="{9D8B030D-6E8A-4147-A177-3AD203B41FA5}">
                      <a16:colId xmlns:a16="http://schemas.microsoft.com/office/drawing/2014/main" val="3370288817"/>
                    </a:ext>
                  </a:extLst>
                </a:gridCol>
                <a:gridCol w="244419">
                  <a:extLst>
                    <a:ext uri="{9D8B030D-6E8A-4147-A177-3AD203B41FA5}">
                      <a16:colId xmlns:a16="http://schemas.microsoft.com/office/drawing/2014/main" val="1293971046"/>
                    </a:ext>
                  </a:extLst>
                </a:gridCol>
                <a:gridCol w="244419">
                  <a:extLst>
                    <a:ext uri="{9D8B030D-6E8A-4147-A177-3AD203B41FA5}">
                      <a16:colId xmlns:a16="http://schemas.microsoft.com/office/drawing/2014/main" val="3258807538"/>
                    </a:ext>
                  </a:extLst>
                </a:gridCol>
              </a:tblGrid>
              <a:tr h="177803">
                <a:tc gridSpan="4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addition</a:t>
                      </a: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4374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3600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3600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10861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85298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+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76134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3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47405"/>
                  </a:ext>
                </a:extLst>
              </a:tr>
            </a:tbl>
          </a:graphicData>
        </a:graphic>
      </p:graphicFrame>
      <p:sp>
        <p:nvSpPr>
          <p:cNvPr id="14" name="Ellipse 13">
            <a:extLst>
              <a:ext uri="{FF2B5EF4-FFF2-40B4-BE49-F238E27FC236}">
                <a16:creationId xmlns:a16="http://schemas.microsoft.com/office/drawing/2014/main" id="{8FC06A39-181D-D25C-0677-3BD453DA4F59}"/>
              </a:ext>
            </a:extLst>
          </p:cNvPr>
          <p:cNvSpPr/>
          <p:nvPr/>
        </p:nvSpPr>
        <p:spPr>
          <a:xfrm>
            <a:off x="449786" y="8815308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28216C6-C4CA-0ACE-7DD6-34D09A01B36E}"/>
              </a:ext>
            </a:extLst>
          </p:cNvPr>
          <p:cNvSpPr/>
          <p:nvPr/>
        </p:nvSpPr>
        <p:spPr>
          <a:xfrm>
            <a:off x="692360" y="8815307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7" name="Tableau 10">
            <a:extLst>
              <a:ext uri="{FF2B5EF4-FFF2-40B4-BE49-F238E27FC236}">
                <a16:creationId xmlns:a16="http://schemas.microsoft.com/office/drawing/2014/main" id="{FC04A2DE-99B8-5862-9B21-02C017D08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56265"/>
              </p:ext>
            </p:extLst>
          </p:nvPr>
        </p:nvGraphicFramePr>
        <p:xfrm>
          <a:off x="1181198" y="8576109"/>
          <a:ext cx="946493" cy="9093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62946">
                  <a:extLst>
                    <a:ext uri="{9D8B030D-6E8A-4147-A177-3AD203B41FA5}">
                      <a16:colId xmlns:a16="http://schemas.microsoft.com/office/drawing/2014/main" val="688601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370288817"/>
                    </a:ext>
                  </a:extLst>
                </a:gridCol>
                <a:gridCol w="145143">
                  <a:extLst>
                    <a:ext uri="{9D8B030D-6E8A-4147-A177-3AD203B41FA5}">
                      <a16:colId xmlns:a16="http://schemas.microsoft.com/office/drawing/2014/main" val="2994624537"/>
                    </a:ext>
                  </a:extLst>
                </a:gridCol>
                <a:gridCol w="179009">
                  <a:extLst>
                    <a:ext uri="{9D8B030D-6E8A-4147-A177-3AD203B41FA5}">
                      <a16:colId xmlns:a16="http://schemas.microsoft.com/office/drawing/2014/main" val="1293971046"/>
                    </a:ext>
                  </a:extLst>
                </a:gridCol>
                <a:gridCol w="99395">
                  <a:extLst>
                    <a:ext uri="{9D8B030D-6E8A-4147-A177-3AD203B41FA5}">
                      <a16:colId xmlns:a16="http://schemas.microsoft.com/office/drawing/2014/main" val="62414208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258807538"/>
                    </a:ext>
                  </a:extLst>
                </a:gridCol>
              </a:tblGrid>
              <a:tr h="197682">
                <a:tc gridSpan="6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soustraction</a:t>
                      </a: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4374"/>
                  </a:ext>
                </a:extLst>
              </a:tr>
              <a:tr h="203326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60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60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3600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85298"/>
                  </a:ext>
                </a:extLst>
              </a:tr>
              <a:tr h="20332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-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3600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76134"/>
                  </a:ext>
                </a:extLst>
              </a:tr>
              <a:tr h="101663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090010"/>
                  </a:ext>
                </a:extLst>
              </a:tr>
              <a:tr h="203326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3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47405"/>
                  </a:ext>
                </a:extLst>
              </a:tr>
            </a:tbl>
          </a:graphicData>
        </a:graphic>
      </p:graphicFrame>
      <p:sp>
        <p:nvSpPr>
          <p:cNvPr id="48" name="Ellipse 47">
            <a:extLst>
              <a:ext uri="{FF2B5EF4-FFF2-40B4-BE49-F238E27FC236}">
                <a16:creationId xmlns:a16="http://schemas.microsoft.com/office/drawing/2014/main" id="{4D223224-7673-FDEA-3B29-6101C2F2F689}"/>
              </a:ext>
            </a:extLst>
          </p:cNvPr>
          <p:cNvSpPr/>
          <p:nvPr/>
        </p:nvSpPr>
        <p:spPr>
          <a:xfrm>
            <a:off x="1893068" y="8874174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D9E734DC-B3EE-065D-0832-0FCB06FCF134}"/>
              </a:ext>
            </a:extLst>
          </p:cNvPr>
          <p:cNvSpPr/>
          <p:nvPr/>
        </p:nvSpPr>
        <p:spPr>
          <a:xfrm>
            <a:off x="1613457" y="9074847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910D0CF-A2BD-11FB-6834-3C837F5265AB}"/>
              </a:ext>
            </a:extLst>
          </p:cNvPr>
          <p:cNvSpPr/>
          <p:nvPr/>
        </p:nvSpPr>
        <p:spPr>
          <a:xfrm>
            <a:off x="1613457" y="8873658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830798E4-A3F2-E6EF-EC63-94CA250DBC7A}"/>
              </a:ext>
            </a:extLst>
          </p:cNvPr>
          <p:cNvSpPr/>
          <p:nvPr/>
        </p:nvSpPr>
        <p:spPr>
          <a:xfrm>
            <a:off x="1317054" y="9074847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>
            <a:extLst>
              <a:ext uri="{FF2B5EF4-FFF2-40B4-BE49-F238E27FC236}">
                <a16:creationId xmlns:a16="http://schemas.microsoft.com/office/drawing/2014/main" id="{5B670025-3BE6-6CC4-D1D1-CFB74CFAD74D}"/>
              </a:ext>
            </a:extLst>
          </p:cNvPr>
          <p:cNvSpPr/>
          <p:nvPr/>
        </p:nvSpPr>
        <p:spPr>
          <a:xfrm>
            <a:off x="1698718" y="8971313"/>
            <a:ext cx="225731" cy="169123"/>
          </a:xfrm>
          <a:custGeom>
            <a:avLst/>
            <a:gdLst>
              <a:gd name="connsiteX0" fmla="*/ 225731 w 225731"/>
              <a:gd name="connsiteY0" fmla="*/ 0 h 169123"/>
              <a:gd name="connsiteX1" fmla="*/ 107126 w 225731"/>
              <a:gd name="connsiteY1" fmla="*/ 153038 h 169123"/>
              <a:gd name="connsiteX2" fmla="*/ 0 w 225731"/>
              <a:gd name="connsiteY2" fmla="*/ 164516 h 169123"/>
              <a:gd name="connsiteX3" fmla="*/ 0 w 225731"/>
              <a:gd name="connsiteY3" fmla="*/ 164516 h 16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731" h="169123">
                <a:moveTo>
                  <a:pt x="225731" y="0"/>
                </a:moveTo>
                <a:cubicBezTo>
                  <a:pt x="185239" y="62809"/>
                  <a:pt x="144748" y="125619"/>
                  <a:pt x="107126" y="153038"/>
                </a:cubicBezTo>
                <a:cubicBezTo>
                  <a:pt x="69504" y="180457"/>
                  <a:pt x="0" y="164516"/>
                  <a:pt x="0" y="164516"/>
                </a:cubicBezTo>
                <a:lnTo>
                  <a:pt x="0" y="164516"/>
                </a:lnTo>
              </a:path>
            </a:pathLst>
          </a:custGeom>
          <a:noFill/>
          <a:ln>
            <a:solidFill>
              <a:srgbClr val="9BBEB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>
            <a:extLst>
              <a:ext uri="{FF2B5EF4-FFF2-40B4-BE49-F238E27FC236}">
                <a16:creationId xmlns:a16="http://schemas.microsoft.com/office/drawing/2014/main" id="{80248C41-431F-8C6E-39A1-E8A042082E3C}"/>
              </a:ext>
            </a:extLst>
          </p:cNvPr>
          <p:cNvSpPr/>
          <p:nvPr/>
        </p:nvSpPr>
        <p:spPr>
          <a:xfrm>
            <a:off x="1391757" y="8971312"/>
            <a:ext cx="225731" cy="169123"/>
          </a:xfrm>
          <a:custGeom>
            <a:avLst/>
            <a:gdLst>
              <a:gd name="connsiteX0" fmla="*/ 225731 w 225731"/>
              <a:gd name="connsiteY0" fmla="*/ 0 h 169123"/>
              <a:gd name="connsiteX1" fmla="*/ 107126 w 225731"/>
              <a:gd name="connsiteY1" fmla="*/ 153038 h 169123"/>
              <a:gd name="connsiteX2" fmla="*/ 0 w 225731"/>
              <a:gd name="connsiteY2" fmla="*/ 164516 h 169123"/>
              <a:gd name="connsiteX3" fmla="*/ 0 w 225731"/>
              <a:gd name="connsiteY3" fmla="*/ 164516 h 16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731" h="169123">
                <a:moveTo>
                  <a:pt x="225731" y="0"/>
                </a:moveTo>
                <a:cubicBezTo>
                  <a:pt x="185239" y="62809"/>
                  <a:pt x="144748" y="125619"/>
                  <a:pt x="107126" y="153038"/>
                </a:cubicBezTo>
                <a:cubicBezTo>
                  <a:pt x="69504" y="180457"/>
                  <a:pt x="0" y="164516"/>
                  <a:pt x="0" y="164516"/>
                </a:cubicBezTo>
                <a:lnTo>
                  <a:pt x="0" y="164516"/>
                </a:lnTo>
              </a:path>
            </a:pathLst>
          </a:custGeom>
          <a:noFill/>
          <a:ln>
            <a:solidFill>
              <a:srgbClr val="9BBEB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3" name="Tableau 10">
            <a:extLst>
              <a:ext uri="{FF2B5EF4-FFF2-40B4-BE49-F238E27FC236}">
                <a16:creationId xmlns:a16="http://schemas.microsoft.com/office/drawing/2014/main" id="{1768719A-477C-7121-9E4D-1B4F35AB1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88430"/>
              </p:ext>
            </p:extLst>
          </p:nvPr>
        </p:nvGraphicFramePr>
        <p:xfrm>
          <a:off x="2208921" y="8576109"/>
          <a:ext cx="1302988" cy="117348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04291">
                  <a:extLst>
                    <a:ext uri="{9D8B030D-6E8A-4147-A177-3AD203B41FA5}">
                      <a16:colId xmlns:a16="http://schemas.microsoft.com/office/drawing/2014/main" val="2474316514"/>
                    </a:ext>
                  </a:extLst>
                </a:gridCol>
                <a:gridCol w="204291">
                  <a:extLst>
                    <a:ext uri="{9D8B030D-6E8A-4147-A177-3AD203B41FA5}">
                      <a16:colId xmlns:a16="http://schemas.microsoft.com/office/drawing/2014/main" val="6886013"/>
                    </a:ext>
                  </a:extLst>
                </a:gridCol>
                <a:gridCol w="204291">
                  <a:extLst>
                    <a:ext uri="{9D8B030D-6E8A-4147-A177-3AD203B41FA5}">
                      <a16:colId xmlns:a16="http://schemas.microsoft.com/office/drawing/2014/main" val="3370288817"/>
                    </a:ext>
                  </a:extLst>
                </a:gridCol>
                <a:gridCol w="204291">
                  <a:extLst>
                    <a:ext uri="{9D8B030D-6E8A-4147-A177-3AD203B41FA5}">
                      <a16:colId xmlns:a16="http://schemas.microsoft.com/office/drawing/2014/main" val="1293971046"/>
                    </a:ext>
                  </a:extLst>
                </a:gridCol>
                <a:gridCol w="204291">
                  <a:extLst>
                    <a:ext uri="{9D8B030D-6E8A-4147-A177-3AD203B41FA5}">
                      <a16:colId xmlns:a16="http://schemas.microsoft.com/office/drawing/2014/main" val="3258807538"/>
                    </a:ext>
                  </a:extLst>
                </a:gridCol>
                <a:gridCol w="137533">
                  <a:extLst>
                    <a:ext uri="{9D8B030D-6E8A-4147-A177-3AD203B41FA5}">
                      <a16:colId xmlns:a16="http://schemas.microsoft.com/office/drawing/2014/main" val="3622445439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2765582205"/>
                    </a:ext>
                  </a:extLst>
                </a:gridCol>
              </a:tblGrid>
              <a:tr h="177803">
                <a:tc gridSpan="7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multiplication</a:t>
                      </a: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multiplication</a:t>
                      </a: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4374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72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85298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achi Maru Pop" pitchFamily="2" charset="-128"/>
                        <a:ea typeface="Hachi Maru Pop" pitchFamily="2" charset="-128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achi Maru Pop" pitchFamily="2" charset="-128"/>
                          <a:ea typeface="Hachi Maru Pop" pitchFamily="2" charset="-128"/>
                          <a:cs typeface="Dreaming Outloud Script Pro" panose="03050502040304050704" pitchFamily="66" charset="77"/>
                        </a:rPr>
                        <a:t>x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6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76134"/>
                  </a:ext>
                </a:extLst>
              </a:tr>
              <a:tr h="70239"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581050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5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47405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+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0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40176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0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⚠️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251464"/>
                  </a:ext>
                </a:extLst>
              </a:tr>
            </a:tbl>
          </a:graphicData>
        </a:graphic>
      </p:graphicFrame>
      <p:sp>
        <p:nvSpPr>
          <p:cNvPr id="54" name="Ellipse 53">
            <a:extLst>
              <a:ext uri="{FF2B5EF4-FFF2-40B4-BE49-F238E27FC236}">
                <a16:creationId xmlns:a16="http://schemas.microsoft.com/office/drawing/2014/main" id="{11770C05-A293-B9FE-DE11-1FEE34A6054A}"/>
              </a:ext>
            </a:extLst>
          </p:cNvPr>
          <p:cNvSpPr/>
          <p:nvPr/>
        </p:nvSpPr>
        <p:spPr>
          <a:xfrm>
            <a:off x="3277424" y="9231406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D25DB3DF-9ABD-2169-CEBA-3F38CD24AB04}"/>
              </a:ext>
            </a:extLst>
          </p:cNvPr>
          <p:cNvSpPr/>
          <p:nvPr/>
        </p:nvSpPr>
        <p:spPr>
          <a:xfrm>
            <a:off x="3383482" y="9231405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AA0486AA-E695-7C2A-626C-B36CAEB91BFA}"/>
              </a:ext>
            </a:extLst>
          </p:cNvPr>
          <p:cNvSpPr/>
          <p:nvPr/>
        </p:nvSpPr>
        <p:spPr>
          <a:xfrm>
            <a:off x="3277424" y="9420045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CAA414FE-31D5-F404-FE83-E43BA323DA76}"/>
              </a:ext>
            </a:extLst>
          </p:cNvPr>
          <p:cNvSpPr/>
          <p:nvPr/>
        </p:nvSpPr>
        <p:spPr>
          <a:xfrm>
            <a:off x="3383482" y="9420044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5106147F-3A5A-88F0-0077-D44652F45E65}"/>
              </a:ext>
            </a:extLst>
          </p:cNvPr>
          <p:cNvSpPr/>
          <p:nvPr/>
        </p:nvSpPr>
        <p:spPr>
          <a:xfrm>
            <a:off x="2489355" y="9103475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0" name="Tableau 10">
            <a:extLst>
              <a:ext uri="{FF2B5EF4-FFF2-40B4-BE49-F238E27FC236}">
                <a16:creationId xmlns:a16="http://schemas.microsoft.com/office/drawing/2014/main" id="{CE616D2D-6FD1-5E6E-E523-A555076C2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397373"/>
              </p:ext>
            </p:extLst>
          </p:nvPr>
        </p:nvGraphicFramePr>
        <p:xfrm>
          <a:off x="3602736" y="8570963"/>
          <a:ext cx="1276160" cy="11785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02040">
                  <a:extLst>
                    <a:ext uri="{9D8B030D-6E8A-4147-A177-3AD203B41FA5}">
                      <a16:colId xmlns:a16="http://schemas.microsoft.com/office/drawing/2014/main" val="2907474676"/>
                    </a:ext>
                  </a:extLst>
                </a:gridCol>
                <a:gridCol w="202040">
                  <a:extLst>
                    <a:ext uri="{9D8B030D-6E8A-4147-A177-3AD203B41FA5}">
                      <a16:colId xmlns:a16="http://schemas.microsoft.com/office/drawing/2014/main" val="6886013"/>
                    </a:ext>
                  </a:extLst>
                </a:gridCol>
                <a:gridCol w="202040">
                  <a:extLst>
                    <a:ext uri="{9D8B030D-6E8A-4147-A177-3AD203B41FA5}">
                      <a16:colId xmlns:a16="http://schemas.microsoft.com/office/drawing/2014/main" val="3370288817"/>
                    </a:ext>
                  </a:extLst>
                </a:gridCol>
                <a:gridCol w="202040">
                  <a:extLst>
                    <a:ext uri="{9D8B030D-6E8A-4147-A177-3AD203B41FA5}">
                      <a16:colId xmlns:a16="http://schemas.microsoft.com/office/drawing/2014/main" val="12939710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58807538"/>
                    </a:ext>
                  </a:extLst>
                </a:gridCol>
              </a:tblGrid>
              <a:tr h="193663">
                <a:tc gridSpan="5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division</a:t>
                      </a: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Division sans retenue</a:t>
                      </a: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4374"/>
                  </a:ext>
                </a:extLst>
              </a:tr>
              <a:tr h="193663"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5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10861"/>
                  </a:ext>
                </a:extLst>
              </a:tr>
              <a:tr h="193663">
                <a:tc>
                  <a:txBody>
                    <a:bodyPr/>
                    <a:lstStyle/>
                    <a:p>
                      <a:pPr algn="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-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7  4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85298"/>
                  </a:ext>
                </a:extLst>
              </a:tr>
              <a:tr h="19919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0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3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76134"/>
                  </a:ext>
                </a:extLst>
              </a:tr>
              <a:tr h="19919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-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8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47405"/>
                  </a:ext>
                </a:extLst>
              </a:tr>
              <a:tr h="19919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0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ea typeface="CHARLEEBOOTS" panose="02000603000000000000" pitchFamily="2" charset="-34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36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eaming Outloud Script Pro" panose="03050502040304050704" pitchFamily="66" charset="77"/>
                        <a:ea typeface="CHARLEEBOOTS" panose="02000603000000000000" pitchFamily="2" charset="-34"/>
                        <a:cs typeface="Dreaming Outloud Script Pro" panose="03050502040304050704" pitchFamily="66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276169"/>
                  </a:ext>
                </a:extLst>
              </a:tr>
            </a:tbl>
          </a:graphicData>
        </a:graphic>
      </p:graphicFrame>
      <p:sp>
        <p:nvSpPr>
          <p:cNvPr id="62" name="ZoneTexte 61">
            <a:extLst>
              <a:ext uri="{FF2B5EF4-FFF2-40B4-BE49-F238E27FC236}">
                <a16:creationId xmlns:a16="http://schemas.microsoft.com/office/drawing/2014/main" id="{71679537-6259-004E-A61F-EAD8B4D3AB23}"/>
              </a:ext>
            </a:extLst>
          </p:cNvPr>
          <p:cNvSpPr txBox="1"/>
          <p:nvPr/>
        </p:nvSpPr>
        <p:spPr>
          <a:xfrm>
            <a:off x="5052768" y="8239774"/>
            <a:ext cx="1714500" cy="2769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ORDRE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EA9D0637-5F05-2975-3244-875103B96184}"/>
              </a:ext>
            </a:extLst>
          </p:cNvPr>
          <p:cNvSpPr txBox="1"/>
          <p:nvPr/>
        </p:nvSpPr>
        <p:spPr>
          <a:xfrm>
            <a:off x="5052768" y="8578780"/>
            <a:ext cx="1714500" cy="118494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ea typeface="Hachi Maru Pop" pitchFamily="2" charset="-128"/>
                <a:cs typeface="Cavolini" panose="03000502040302020204" pitchFamily="66" charset="0"/>
              </a:rPr>
              <a:t> </a:t>
            </a:r>
            <a:r>
              <a:rPr lang="fr-FR" sz="1050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ea typeface="Hachi Maru Pop" pitchFamily="2" charset="-128"/>
                <a:cs typeface="Dreaming Outloud Script Pro" panose="03050502040304050704" pitchFamily="66" charset="77"/>
              </a:rPr>
              <a:t>3 &lt; 7 </a:t>
            </a:r>
            <a:endParaRPr lang="fr-FR" sz="900" dirty="0">
              <a:ln w="12700"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Dreaming Outloud Script Pro" panose="03050502040304050704" pitchFamily="66" charset="77"/>
              <a:ea typeface="Hachi Maru Pop" pitchFamily="2" charset="-128"/>
              <a:cs typeface="Dreaming Outloud Script Pro" panose="03050502040304050704" pitchFamily="66" charset="77"/>
            </a:endParaRPr>
          </a:p>
          <a:p>
            <a:pPr algn="ctr"/>
            <a:r>
              <a:rPr lang="fr-FR" sz="1000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ea typeface="Hachi Maru Pop" pitchFamily="2" charset="-128"/>
                <a:cs typeface="Dreaming Outloud Script Pro" panose="03050502040304050704" pitchFamily="66" charset="77"/>
              </a:rPr>
              <a:t>3</a:t>
            </a:r>
            <a:r>
              <a:rPr lang="fr-FR" sz="900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ea typeface="Hachi Maru Pop" pitchFamily="2" charset="-128"/>
                <a:cs typeface="Cavolini" panose="03000502040302020204" pitchFamily="66" charset="0"/>
              </a:rPr>
              <a:t> est plus petit que </a:t>
            </a:r>
            <a:r>
              <a:rPr lang="fr-FR" sz="1000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ea typeface="Hachi Maru Pop" pitchFamily="2" charset="-128"/>
                <a:cs typeface="Dreaming Outloud Script Pro" panose="03050502040304050704" pitchFamily="66" charset="77"/>
              </a:rPr>
              <a:t>7</a:t>
            </a:r>
            <a:r>
              <a:rPr lang="fr-FR" sz="900" b="1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ea typeface="Hachi Maru Pop" pitchFamily="2" charset="-128"/>
                <a:cs typeface="Cavolini" panose="03000502040302020204" pitchFamily="66" charset="0"/>
              </a:rPr>
              <a:t> </a:t>
            </a:r>
          </a:p>
          <a:p>
            <a:pPr algn="ctr"/>
            <a:r>
              <a:rPr lang="fr-FR" sz="900" b="1" dirty="0">
                <a:ln w="9525">
                  <a:solidFill>
                    <a:srgbClr val="8BABA1"/>
                  </a:solidFill>
                </a:ln>
                <a:solidFill>
                  <a:srgbClr val="9BBEB2"/>
                </a:solidFill>
                <a:latin typeface="Short Stack" panose="02010500040000000007" pitchFamily="2" charset="77"/>
                <a:ea typeface="Hachi Maru Pop" pitchFamily="2" charset="-128"/>
                <a:cs typeface="Cavolini" panose="03000502040302020204" pitchFamily="66" charset="0"/>
              </a:rPr>
              <a:t>-&gt; ordre croissant</a:t>
            </a:r>
          </a:p>
          <a:p>
            <a:pPr algn="ctr"/>
            <a:endParaRPr lang="fr-FR" sz="1200" b="1" dirty="0">
              <a:ln w="12700"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Short Stack" panose="02010500040000000007" pitchFamily="2" charset="77"/>
              <a:ea typeface="Hachi Maru Pop" pitchFamily="2" charset="-128"/>
              <a:cs typeface="Cavolini" panose="03000502040302020204" pitchFamily="66" charset="0"/>
            </a:endParaRPr>
          </a:p>
          <a:p>
            <a:pPr algn="ctr"/>
            <a:r>
              <a:rPr lang="fr-FR" sz="1050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ea typeface="Hachi Maru Pop" pitchFamily="2" charset="-128"/>
                <a:cs typeface="Dreaming Outloud Script Pro" panose="03050502040304050704" pitchFamily="66" charset="77"/>
              </a:rPr>
              <a:t>8 &gt; 5 </a:t>
            </a:r>
          </a:p>
          <a:p>
            <a:pPr algn="ctr"/>
            <a:r>
              <a:rPr lang="fr-FR" sz="1000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ea typeface="Hachi Maru Pop" pitchFamily="2" charset="-128"/>
                <a:cs typeface="Dreaming Outloud Script Pro" panose="03050502040304050704" pitchFamily="66" charset="77"/>
              </a:rPr>
              <a:t>8</a:t>
            </a:r>
            <a:r>
              <a:rPr lang="fr-FR" sz="900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hort Stack" panose="02010500040000000007" pitchFamily="2" charset="77"/>
                <a:ea typeface="Hachi Maru Pop" pitchFamily="2" charset="-128"/>
                <a:cs typeface="Cavolini" panose="03000502040302020204" pitchFamily="66" charset="0"/>
              </a:rPr>
              <a:t> est plus grand que </a:t>
            </a:r>
            <a:r>
              <a:rPr lang="fr-FR" sz="1000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ea typeface="Hachi Maru Pop" pitchFamily="2" charset="-128"/>
                <a:cs typeface="Dreaming Outloud Script Pro" panose="03050502040304050704" pitchFamily="66" charset="77"/>
              </a:rPr>
              <a:t>5</a:t>
            </a:r>
            <a:endParaRPr lang="fr-FR" sz="900" dirty="0">
              <a:ln w="12700"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Dreaming Outloud Script Pro" panose="03050502040304050704" pitchFamily="66" charset="77"/>
              <a:ea typeface="Hachi Maru Pop" pitchFamily="2" charset="-128"/>
              <a:cs typeface="Dreaming Outloud Script Pro" panose="03050502040304050704" pitchFamily="66" charset="77"/>
            </a:endParaRPr>
          </a:p>
          <a:p>
            <a:pPr algn="ctr"/>
            <a:r>
              <a:rPr lang="fr-FR" sz="900" b="1" dirty="0">
                <a:ln w="9525">
                  <a:solidFill>
                    <a:srgbClr val="8BABA1"/>
                  </a:solidFill>
                </a:ln>
                <a:solidFill>
                  <a:srgbClr val="9BBEB2"/>
                </a:solidFill>
                <a:latin typeface="Short Stack" panose="02010500040000000007" pitchFamily="2" charset="77"/>
                <a:ea typeface="Hachi Maru Pop" pitchFamily="2" charset="-128"/>
                <a:cs typeface="Cavolini" panose="03000502040302020204" pitchFamily="66" charset="0"/>
              </a:rPr>
              <a:t>-&gt; ordre décroissant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E7C29FC-E4BA-912E-ADCA-CA0F50C88635}"/>
              </a:ext>
            </a:extLst>
          </p:cNvPr>
          <p:cNvSpPr txBox="1"/>
          <p:nvPr/>
        </p:nvSpPr>
        <p:spPr>
          <a:xfrm>
            <a:off x="49415" y="9661548"/>
            <a:ext cx="1623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La Trousse de Sobelle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D56407A-1F71-AEC9-AAC4-48C7C4821849}"/>
              </a:ext>
            </a:extLst>
          </p:cNvPr>
          <p:cNvSpPr txBox="1"/>
          <p:nvPr/>
        </p:nvSpPr>
        <p:spPr>
          <a:xfrm>
            <a:off x="4072855" y="726130"/>
            <a:ext cx="2694412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FRACTIONS</a:t>
            </a: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  <p:graphicFrame>
        <p:nvGraphicFramePr>
          <p:cNvPr id="44" name="Tableau 10">
            <a:extLst>
              <a:ext uri="{FF2B5EF4-FFF2-40B4-BE49-F238E27FC236}">
                <a16:creationId xmlns:a16="http://schemas.microsoft.com/office/drawing/2014/main" id="{E76C64E7-5CDE-A0E9-83E8-4581E4E37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51531"/>
              </p:ext>
            </p:extLst>
          </p:nvPr>
        </p:nvGraphicFramePr>
        <p:xfrm>
          <a:off x="4072855" y="1147049"/>
          <a:ext cx="1648495" cy="164489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07447">
                  <a:extLst>
                    <a:ext uri="{9D8B030D-6E8A-4147-A177-3AD203B41FA5}">
                      <a16:colId xmlns:a16="http://schemas.microsoft.com/office/drawing/2014/main" val="6886013"/>
                    </a:ext>
                  </a:extLst>
                </a:gridCol>
                <a:gridCol w="496982">
                  <a:extLst>
                    <a:ext uri="{9D8B030D-6E8A-4147-A177-3AD203B41FA5}">
                      <a16:colId xmlns:a16="http://schemas.microsoft.com/office/drawing/2014/main" val="3370288817"/>
                    </a:ext>
                  </a:extLst>
                </a:gridCol>
                <a:gridCol w="744066">
                  <a:extLst>
                    <a:ext uri="{9D8B030D-6E8A-4147-A177-3AD203B41FA5}">
                      <a16:colId xmlns:a16="http://schemas.microsoft.com/office/drawing/2014/main" val="137701063"/>
                    </a:ext>
                  </a:extLst>
                </a:gridCol>
              </a:tblGrid>
              <a:tr h="411224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un demi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10861"/>
                  </a:ext>
                </a:extLst>
              </a:tr>
              <a:tr h="411224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un tiers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85298"/>
                  </a:ext>
                </a:extLst>
              </a:tr>
              <a:tr h="411224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4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un quart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76134"/>
                  </a:ext>
                </a:extLst>
              </a:tr>
              <a:tr h="411224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9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un neuvième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47405"/>
                  </a:ext>
                </a:extLst>
              </a:tr>
            </a:tbl>
          </a:graphicData>
        </a:graphic>
      </p:graphicFrame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77532A5-810D-BCE3-C848-377EFE9FF2F4}"/>
              </a:ext>
            </a:extLst>
          </p:cNvPr>
          <p:cNvCxnSpPr>
            <a:cxnSpLocks/>
          </p:cNvCxnSpPr>
          <p:nvPr/>
        </p:nvCxnSpPr>
        <p:spPr>
          <a:xfrm>
            <a:off x="4207321" y="1343506"/>
            <a:ext cx="163586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152BE686-0F93-9C43-E2CB-48D95CFB2F47}"/>
              </a:ext>
            </a:extLst>
          </p:cNvPr>
          <p:cNvCxnSpPr>
            <a:cxnSpLocks/>
          </p:cNvCxnSpPr>
          <p:nvPr/>
        </p:nvCxnSpPr>
        <p:spPr>
          <a:xfrm>
            <a:off x="4207321" y="1764354"/>
            <a:ext cx="163586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DD75D25C-5231-B7D7-CCC8-CD99E9FE8A31}"/>
              </a:ext>
            </a:extLst>
          </p:cNvPr>
          <p:cNvCxnSpPr>
            <a:cxnSpLocks/>
          </p:cNvCxnSpPr>
          <p:nvPr/>
        </p:nvCxnSpPr>
        <p:spPr>
          <a:xfrm>
            <a:off x="4207321" y="2167026"/>
            <a:ext cx="163586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A2B82504-1F70-F20E-4824-5CCB54B73285}"/>
              </a:ext>
            </a:extLst>
          </p:cNvPr>
          <p:cNvCxnSpPr>
            <a:cxnSpLocks/>
          </p:cNvCxnSpPr>
          <p:nvPr/>
        </p:nvCxnSpPr>
        <p:spPr>
          <a:xfrm>
            <a:off x="4207321" y="2582280"/>
            <a:ext cx="163586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au 10">
            <a:extLst>
              <a:ext uri="{FF2B5EF4-FFF2-40B4-BE49-F238E27FC236}">
                <a16:creationId xmlns:a16="http://schemas.microsoft.com/office/drawing/2014/main" id="{1546C840-A6C4-E9E7-B0CC-E8FC89E6A458}"/>
              </a:ext>
            </a:extLst>
          </p:cNvPr>
          <p:cNvGraphicFramePr>
            <a:graphicFrameLocks noGrp="1"/>
          </p:cNvGraphicFramePr>
          <p:nvPr/>
        </p:nvGraphicFramePr>
        <p:xfrm>
          <a:off x="5784710" y="1141054"/>
          <a:ext cx="982557" cy="102597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82557">
                  <a:extLst>
                    <a:ext uri="{9D8B030D-6E8A-4147-A177-3AD203B41FA5}">
                      <a16:colId xmlns:a16="http://schemas.microsoft.com/office/drawing/2014/main" val="137701063"/>
                    </a:ext>
                  </a:extLst>
                </a:gridCol>
              </a:tblGrid>
              <a:tr h="512986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n w="12700">
                            <a:solidFill>
                              <a:srgbClr val="8BABA1"/>
                            </a:solidFill>
                          </a:ln>
                          <a:noFill/>
                          <a:latin typeface="Short Stack" panose="02010500040000000007" pitchFamily="2" charset="77"/>
                        </a:rPr>
                        <a:t>numérateur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Nombre de parts choisies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10861"/>
                  </a:ext>
                </a:extLst>
              </a:tr>
              <a:tr h="512986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n w="12700">
                            <a:solidFill>
                              <a:srgbClr val="8BABA1"/>
                            </a:solidFill>
                          </a:ln>
                          <a:noFill/>
                          <a:latin typeface="Short Stack" panose="02010500040000000007" pitchFamily="2" charset="77"/>
                        </a:rPr>
                        <a:t>dénominateur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Nombre de parts totales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85298"/>
                  </a:ext>
                </a:extLst>
              </a:tr>
            </a:tbl>
          </a:graphicData>
        </a:graphic>
      </p:graphicFrame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47A35C0-804D-789F-151B-E9E282A79D67}"/>
              </a:ext>
            </a:extLst>
          </p:cNvPr>
          <p:cNvCxnSpPr>
            <a:cxnSpLocks/>
          </p:cNvCxnSpPr>
          <p:nvPr/>
        </p:nvCxnSpPr>
        <p:spPr>
          <a:xfrm>
            <a:off x="5870713" y="1649896"/>
            <a:ext cx="7752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>
            <a:extLst>
              <a:ext uri="{FF2B5EF4-FFF2-40B4-BE49-F238E27FC236}">
                <a16:creationId xmlns:a16="http://schemas.microsoft.com/office/drawing/2014/main" id="{325612DB-8629-9569-F4EB-2822F8EC1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834" y="1176993"/>
            <a:ext cx="351842" cy="348367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5F94EFBD-C9AB-A011-C3CE-A07DE79675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834" y="1590171"/>
            <a:ext cx="351841" cy="34836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031F68DA-189A-2A00-B048-147DF48596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834" y="2004772"/>
            <a:ext cx="351841" cy="348365"/>
          </a:xfrm>
          <a:prstGeom prst="rect">
            <a:avLst/>
          </a:prstGeom>
        </p:spPr>
      </p:pic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FC559808-87DD-A744-FCA1-0D40881F21A7}"/>
              </a:ext>
            </a:extLst>
          </p:cNvPr>
          <p:cNvCxnSpPr>
            <a:cxnSpLocks/>
          </p:cNvCxnSpPr>
          <p:nvPr/>
        </p:nvCxnSpPr>
        <p:spPr>
          <a:xfrm>
            <a:off x="4337050" y="8915400"/>
            <a:ext cx="0" cy="268186"/>
          </a:xfrm>
          <a:prstGeom prst="straightConnector1">
            <a:avLst/>
          </a:prstGeom>
          <a:ln w="12700">
            <a:solidFill>
              <a:srgbClr val="9BBE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083FBBB6-B154-C61D-9135-9879489E5247}"/>
              </a:ext>
            </a:extLst>
          </p:cNvPr>
          <p:cNvSpPr txBox="1"/>
          <p:nvPr/>
        </p:nvSpPr>
        <p:spPr>
          <a:xfrm>
            <a:off x="3950975" y="8810087"/>
            <a:ext cx="1460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1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CE4EABB9-725A-CE6D-1B48-F48DDF20FD6D}"/>
              </a:ext>
            </a:extLst>
          </p:cNvPr>
          <p:cNvSpPr txBox="1"/>
          <p:nvPr/>
        </p:nvSpPr>
        <p:spPr>
          <a:xfrm>
            <a:off x="3750767" y="9011142"/>
            <a:ext cx="1460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1</a:t>
            </a: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76BCD7D1-CDD5-F022-6FD0-0917B75E8AD3}"/>
              </a:ext>
            </a:extLst>
          </p:cNvPr>
          <p:cNvSpPr/>
          <p:nvPr/>
        </p:nvSpPr>
        <p:spPr>
          <a:xfrm>
            <a:off x="3791767" y="9041952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7E4D5BEF-9F6A-2E9E-18CE-721C9E73EFD2}"/>
              </a:ext>
            </a:extLst>
          </p:cNvPr>
          <p:cNvSpPr/>
          <p:nvPr/>
        </p:nvSpPr>
        <p:spPr>
          <a:xfrm>
            <a:off x="4001185" y="8839793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4F11F797-0A99-54F5-8E1C-E9283F4DD9DE}"/>
              </a:ext>
            </a:extLst>
          </p:cNvPr>
          <p:cNvSpPr txBox="1"/>
          <p:nvPr/>
        </p:nvSpPr>
        <p:spPr>
          <a:xfrm>
            <a:off x="4152639" y="9201699"/>
            <a:ext cx="1460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1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2DBFBCF-1EAD-1B24-64CC-3B85DCB23983}"/>
              </a:ext>
            </a:extLst>
          </p:cNvPr>
          <p:cNvSpPr txBox="1"/>
          <p:nvPr/>
        </p:nvSpPr>
        <p:spPr>
          <a:xfrm>
            <a:off x="3952431" y="9402754"/>
            <a:ext cx="1460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1</a:t>
            </a: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F2E748B0-05FD-E5EE-7E67-AFBCDAE279B0}"/>
              </a:ext>
            </a:extLst>
          </p:cNvPr>
          <p:cNvSpPr/>
          <p:nvPr/>
        </p:nvSpPr>
        <p:spPr>
          <a:xfrm>
            <a:off x="3993431" y="9433564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F03A8FE6-B246-4391-0B51-BCD4CD6C424A}"/>
              </a:ext>
            </a:extLst>
          </p:cNvPr>
          <p:cNvSpPr/>
          <p:nvPr/>
        </p:nvSpPr>
        <p:spPr>
          <a:xfrm>
            <a:off x="4202849" y="9231405"/>
            <a:ext cx="84026" cy="108739"/>
          </a:xfrm>
          <a:prstGeom prst="ellipse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A2CB01-7508-0276-706F-44AE94DCF670}"/>
              </a:ext>
            </a:extLst>
          </p:cNvPr>
          <p:cNvSpPr/>
          <p:nvPr/>
        </p:nvSpPr>
        <p:spPr>
          <a:xfrm>
            <a:off x="3092533" y="9402754"/>
            <a:ext cx="101033" cy="139549"/>
          </a:xfrm>
          <a:prstGeom prst="rect">
            <a:avLst/>
          </a:prstGeom>
          <a:noFill/>
          <a:ln>
            <a:solidFill>
              <a:srgbClr val="9B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F5563374-DD31-7626-F6FF-250D139194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137" y="2409867"/>
            <a:ext cx="351842" cy="348367"/>
          </a:xfrm>
          <a:prstGeom prst="rect">
            <a:avLst/>
          </a:prstGeom>
        </p:spPr>
      </p:pic>
      <p:sp>
        <p:nvSpPr>
          <p:cNvPr id="78" name="ZoneTexte 77">
            <a:extLst>
              <a:ext uri="{FF2B5EF4-FFF2-40B4-BE49-F238E27FC236}">
                <a16:creationId xmlns:a16="http://schemas.microsoft.com/office/drawing/2014/main" id="{2BDE6F13-053E-F1C7-8DBE-57DE18B4C1F8}"/>
              </a:ext>
            </a:extLst>
          </p:cNvPr>
          <p:cNvSpPr txBox="1"/>
          <p:nvPr/>
        </p:nvSpPr>
        <p:spPr>
          <a:xfrm>
            <a:off x="4942938" y="2916085"/>
            <a:ext cx="1824324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DURÉES</a:t>
            </a: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  <p:graphicFrame>
        <p:nvGraphicFramePr>
          <p:cNvPr id="79" name="Tableau 10">
            <a:extLst>
              <a:ext uri="{FF2B5EF4-FFF2-40B4-BE49-F238E27FC236}">
                <a16:creationId xmlns:a16="http://schemas.microsoft.com/office/drawing/2014/main" id="{8F391828-C5F4-27B2-1133-A7AE1795B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44960"/>
              </p:ext>
            </p:extLst>
          </p:nvPr>
        </p:nvGraphicFramePr>
        <p:xfrm>
          <a:off x="4944195" y="3310925"/>
          <a:ext cx="1823067" cy="179267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33735">
                  <a:extLst>
                    <a:ext uri="{9D8B030D-6E8A-4147-A177-3AD203B41FA5}">
                      <a16:colId xmlns:a16="http://schemas.microsoft.com/office/drawing/2014/main" val="6886013"/>
                    </a:ext>
                  </a:extLst>
                </a:gridCol>
                <a:gridCol w="1089332">
                  <a:extLst>
                    <a:ext uri="{9D8B030D-6E8A-4147-A177-3AD203B41FA5}">
                      <a16:colId xmlns:a16="http://schemas.microsoft.com/office/drawing/2014/main" val="3370288817"/>
                    </a:ext>
                  </a:extLst>
                </a:gridCol>
              </a:tblGrid>
              <a:tr h="190744"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 minute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60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secondes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10861"/>
                  </a:ext>
                </a:extLst>
              </a:tr>
              <a:tr h="190744"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 heure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60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minutes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85298"/>
                  </a:ext>
                </a:extLst>
              </a:tr>
              <a:tr h="190744"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 jour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24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heures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476134"/>
                  </a:ext>
                </a:extLst>
              </a:tr>
              <a:tr h="190744"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 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semaine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7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jours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712719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 mois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28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ou 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29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jours en  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              février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30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ou 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31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jours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020998"/>
                  </a:ext>
                </a:extLst>
              </a:tr>
              <a:tr h="19074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 trimestre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mois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88913"/>
                  </a:ext>
                </a:extLst>
              </a:tr>
              <a:tr h="19074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 semestre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6 mois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30304"/>
                  </a:ext>
                </a:extLst>
              </a:tr>
              <a:tr h="275877">
                <a:tc>
                  <a:txBody>
                    <a:bodyPr/>
                    <a:lstStyle/>
                    <a:p>
                      <a:pPr algn="l"/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1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  <a:cs typeface="Dreaming Outloud Script Pro" panose="03050502040304050704" pitchFamily="66" charset="77"/>
                        </a:rPr>
                        <a:t> année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365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j. (ou 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eaming Outloud Script Pro" panose="03050502040304050704" pitchFamily="66" charset="77"/>
                          <a:cs typeface="Dreaming Outloud Script Pro" panose="03050502040304050704" pitchFamily="66" charset="77"/>
                        </a:rPr>
                        <a:t>366</a:t>
                      </a:r>
                      <a:r>
                        <a:rPr lang="fr-FR" sz="8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 j. les </a:t>
                      </a:r>
                      <a:r>
                        <a:rPr lang="fr-FR" sz="800" spc="-3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hort Stack" panose="02010500040000000007" pitchFamily="2" charset="77"/>
                        </a:rPr>
                        <a:t>années bissextiles) </a:t>
                      </a:r>
                      <a:endParaRPr lang="fr-FR" sz="850" spc="-3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hort Stack" panose="02010500040000000007" pitchFamily="2" charset="77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588028"/>
                  </a:ext>
                </a:extLst>
              </a:tr>
            </a:tbl>
          </a:graphicData>
        </a:graphic>
      </p:graphicFrame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9027CF0C-6E68-9538-516F-5286D5EDEBE1}"/>
              </a:ext>
            </a:extLst>
          </p:cNvPr>
          <p:cNvCxnSpPr>
            <a:cxnSpLocks/>
            <a:endCxn id="8" idx="3"/>
          </p:cNvCxnSpPr>
          <p:nvPr/>
        </p:nvCxnSpPr>
        <p:spPr>
          <a:xfrm flipH="1" flipV="1">
            <a:off x="3193566" y="9472529"/>
            <a:ext cx="145515" cy="149674"/>
          </a:xfrm>
          <a:prstGeom prst="straightConnector1">
            <a:avLst/>
          </a:prstGeom>
          <a:ln w="12700">
            <a:solidFill>
              <a:srgbClr val="9BBE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5242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3475</TotalTime>
  <Words>471</Words>
  <Application>Microsoft Macintosh PowerPoint</Application>
  <PresentationFormat>Format A4 (210 x 297 mm)</PresentationFormat>
  <Paragraphs>341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Hachi Maru Pop</vt:lpstr>
      <vt:lpstr>Arial</vt:lpstr>
      <vt:lpstr>Calibri</vt:lpstr>
      <vt:lpstr>Calibri Light</vt:lpstr>
      <vt:lpstr>Dekko</vt:lpstr>
      <vt:lpstr>Dreaming Outloud Script Pro</vt:lpstr>
      <vt:lpstr>Short Stack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57</cp:revision>
  <dcterms:created xsi:type="dcterms:W3CDTF">2017-08-25T06:57:01Z</dcterms:created>
  <dcterms:modified xsi:type="dcterms:W3CDTF">2022-07-29T19:39:51Z</dcterms:modified>
</cp:coreProperties>
</file>