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EB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148" d="100"/>
          <a:sy n="148" d="100"/>
        </p:scale>
        <p:origin x="16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92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036C7C9-78DD-EA46-B037-07C526B2E1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A7BAF22-28DF-4F4D-8371-4BEF354E23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55CE2-4653-B84A-BFF6-0CEE5AA8FA30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7C9958D-F839-5345-9458-1838424AC4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CC90BF-CF1C-DC4A-A5E6-EDB7271A4C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B5134-C821-7C4B-939C-4DBDF782D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128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FE4CC-AC56-4994-A2B2-9A2657CCBC1A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4E4A8-4328-4281-8D87-EFFA76383A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3717-4985-49CC-BA1F-B2F4852CC278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93CB-DF0D-4208-95D9-0FD8D357C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8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3717-4985-49CC-BA1F-B2F4852CC278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93CB-DF0D-4208-95D9-0FD8D357C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23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3717-4985-49CC-BA1F-B2F4852CC278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93CB-DF0D-4208-95D9-0FD8D357C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74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3717-4985-49CC-BA1F-B2F4852CC278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93CB-DF0D-4208-95D9-0FD8D357C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78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3717-4985-49CC-BA1F-B2F4852CC278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93CB-DF0D-4208-95D9-0FD8D357C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37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3717-4985-49CC-BA1F-B2F4852CC278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93CB-DF0D-4208-95D9-0FD8D357C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8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3717-4985-49CC-BA1F-B2F4852CC278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93CB-DF0D-4208-95D9-0FD8D357C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85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3717-4985-49CC-BA1F-B2F4852CC278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93CB-DF0D-4208-95D9-0FD8D357C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75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3717-4985-49CC-BA1F-B2F4852CC278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93CB-DF0D-4208-95D9-0FD8D357C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5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3717-4985-49CC-BA1F-B2F4852CC278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93CB-DF0D-4208-95D9-0FD8D357C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72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3717-4985-49CC-BA1F-B2F4852CC278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93CB-DF0D-4208-95D9-0FD8D357C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26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13717-4985-49CC-BA1F-B2F4852CC278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E93CB-DF0D-4208-95D9-0FD8D357C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57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C5A3891-AEC2-4217-8C63-A7BA15C91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740294"/>
              </p:ext>
            </p:extLst>
          </p:nvPr>
        </p:nvGraphicFramePr>
        <p:xfrm>
          <a:off x="135172" y="678297"/>
          <a:ext cx="6575729" cy="90753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2298">
                  <a:extLst>
                    <a:ext uri="{9D8B030D-6E8A-4147-A177-3AD203B41FA5}">
                      <a16:colId xmlns:a16="http://schemas.microsoft.com/office/drawing/2014/main" val="3561492365"/>
                    </a:ext>
                  </a:extLst>
                </a:gridCol>
                <a:gridCol w="932298">
                  <a:extLst>
                    <a:ext uri="{9D8B030D-6E8A-4147-A177-3AD203B41FA5}">
                      <a16:colId xmlns:a16="http://schemas.microsoft.com/office/drawing/2014/main" val="2085644199"/>
                    </a:ext>
                  </a:extLst>
                </a:gridCol>
                <a:gridCol w="932298">
                  <a:extLst>
                    <a:ext uri="{9D8B030D-6E8A-4147-A177-3AD203B41FA5}">
                      <a16:colId xmlns:a16="http://schemas.microsoft.com/office/drawing/2014/main" val="633889697"/>
                    </a:ext>
                  </a:extLst>
                </a:gridCol>
                <a:gridCol w="932298">
                  <a:extLst>
                    <a:ext uri="{9D8B030D-6E8A-4147-A177-3AD203B41FA5}">
                      <a16:colId xmlns:a16="http://schemas.microsoft.com/office/drawing/2014/main" val="638317831"/>
                    </a:ext>
                  </a:extLst>
                </a:gridCol>
                <a:gridCol w="969969">
                  <a:extLst>
                    <a:ext uri="{9D8B030D-6E8A-4147-A177-3AD203B41FA5}">
                      <a16:colId xmlns:a16="http://schemas.microsoft.com/office/drawing/2014/main" val="3824170564"/>
                    </a:ext>
                  </a:extLst>
                </a:gridCol>
                <a:gridCol w="938284">
                  <a:extLst>
                    <a:ext uri="{9D8B030D-6E8A-4147-A177-3AD203B41FA5}">
                      <a16:colId xmlns:a16="http://schemas.microsoft.com/office/drawing/2014/main" val="1045845592"/>
                    </a:ext>
                  </a:extLst>
                </a:gridCol>
                <a:gridCol w="938284">
                  <a:extLst>
                    <a:ext uri="{9D8B030D-6E8A-4147-A177-3AD203B41FA5}">
                      <a16:colId xmlns:a16="http://schemas.microsoft.com/office/drawing/2014/main" val="3625429054"/>
                    </a:ext>
                  </a:extLst>
                </a:gridCol>
              </a:tblGrid>
              <a:tr h="205048">
                <a:tc gridSpan="5">
                  <a:txBody>
                    <a:bodyPr/>
                    <a:lstStyle/>
                    <a:p>
                      <a:pPr algn="ctr"/>
                      <a:r>
                        <a:rPr lang="fr-FR" sz="1200" b="1" spc="20" baseline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Hachi Maru Pop" pitchFamily="2" charset="-128"/>
                          <a:ea typeface="Hachi Maru Pop" pitchFamily="2" charset="-128"/>
                          <a:cs typeface="Dreaming Outloud Script Pro" panose="03050502040304050704" pitchFamily="66" charset="77"/>
                        </a:rPr>
                        <a:t>NOMS 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Hachi Maru Pop" pitchFamily="2" charset="-128"/>
                          <a:ea typeface="Hachi Maru Pop" pitchFamily="2" charset="-128"/>
                          <a:cs typeface="Dreaming Outloud Script Pro" panose="03050502040304050704" pitchFamily="66" charset="77"/>
                        </a:rPr>
                        <a:t>ADJECTIFS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68841"/>
                  </a:ext>
                </a:extLst>
              </a:tr>
              <a:tr h="8870253">
                <a:tc>
                  <a:txBody>
                    <a:bodyPr/>
                    <a:lstStyle/>
                    <a:p>
                      <a:pPr algn="l"/>
                      <a:r>
                        <a:rPr lang="fr-FR" sz="850" b="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Fêtes</a:t>
                      </a:r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Anniversaire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Cadeau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Gâteau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Bougie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Surprise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Cotillons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Champagne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Halloween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Noël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Jour de l’an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Pâques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Déguisements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Fée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Sorcière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Fantôme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Squelette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Feu d’artifice</a:t>
                      </a:r>
                    </a:p>
                    <a:p>
                      <a:pPr algn="l"/>
                      <a:r>
                        <a:rPr lang="fr-FR" sz="850" b="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Famille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Père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Mère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Frère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Sœur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Fille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Garçon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Cousin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Cousine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Grand-mère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Grand-père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Grands-parents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Oncle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Tante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Marraine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Parrain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Mamie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Papi </a:t>
                      </a:r>
                    </a:p>
                    <a:p>
                      <a:pPr algn="l"/>
                      <a:r>
                        <a:rPr lang="fr-FR" sz="85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Personnes</a:t>
                      </a:r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Monsieur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Messieurs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Demoiselle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Homme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Femme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Enfant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Gens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Humain</a:t>
                      </a:r>
                    </a:p>
                    <a:p>
                      <a:pPr algn="l"/>
                      <a:r>
                        <a:rPr lang="fr-FR" sz="850" u="none" spc="-2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Extraterrestre</a:t>
                      </a:r>
                    </a:p>
                    <a:p>
                      <a:pPr algn="l"/>
                      <a:r>
                        <a:rPr lang="fr-FR" sz="850" u="none" spc="-2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Bonhomme </a:t>
                      </a:r>
                    </a:p>
                    <a:p>
                      <a:pPr algn="l"/>
                      <a:r>
                        <a:rPr lang="fr-FR" sz="850" u="none" spc="-2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Copain </a:t>
                      </a:r>
                    </a:p>
                    <a:p>
                      <a:pPr algn="l"/>
                      <a:r>
                        <a:rPr lang="fr-FR" sz="850" u="none" spc="-2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Héros </a:t>
                      </a:r>
                      <a:endParaRPr lang="fr-FR" sz="850" u="none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  <a:p>
                      <a:pPr algn="l"/>
                      <a:r>
                        <a:rPr lang="fr-FR" sz="85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Le temps qui passe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Seconde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Minute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Heure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Journée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Week-end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Semaine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Mois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Année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Trimestre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Siècle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Millénaire </a:t>
                      </a:r>
                    </a:p>
                    <a:p>
                      <a:pPr algn="l"/>
                      <a:r>
                        <a:rPr lang="fr-FR" sz="850" u="sng" kern="1200" dirty="0">
                          <a:ln w="3175">
                            <a:noFill/>
                          </a:ln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Saisons</a:t>
                      </a:r>
                      <a:r>
                        <a:rPr lang="fr-FR" sz="85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850" b="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Été</a:t>
                      </a:r>
                    </a:p>
                    <a:p>
                      <a:pPr algn="l"/>
                      <a:r>
                        <a:rPr lang="fr-FR" sz="850" b="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Hiver</a:t>
                      </a:r>
                    </a:p>
                    <a:p>
                      <a:pPr algn="l"/>
                      <a:r>
                        <a:rPr lang="fr-FR" sz="850" b="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Printemps</a:t>
                      </a:r>
                    </a:p>
                    <a:p>
                      <a:pPr algn="l"/>
                      <a:r>
                        <a:rPr lang="fr-FR" sz="850" b="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Automne</a:t>
                      </a:r>
                      <a:endParaRPr lang="fr-FR" sz="850" b="0" u="none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50" b="0" u="sng" dirty="0">
                          <a:ln w="3175">
                            <a:noFill/>
                          </a:ln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Le temps qu’il fait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Pluie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Grêle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Soleil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Neige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Vent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Orage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Nuage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Tonnerre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Éclair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Brouillard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Vent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Tornade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Cyclone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Typhon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Ouragans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Température</a:t>
                      </a:r>
                    </a:p>
                    <a:p>
                      <a:pPr algn="l"/>
                      <a:r>
                        <a:rPr lang="fr-FR" sz="850" i="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Nourriture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Steak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Poulet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Légumes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Pâtes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Riz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Fromage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Pain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Beurre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Fruits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Céréales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Cacahuète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Sushis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Paella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Lasagnes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Champignon</a:t>
                      </a:r>
                    </a:p>
                    <a:p>
                      <a:pPr algn="l"/>
                      <a:r>
                        <a:rPr lang="fr-FR" sz="850" u="none" spc="-4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Pomme de terre</a:t>
                      </a:r>
                    </a:p>
                    <a:p>
                      <a:pPr algn="l"/>
                      <a:r>
                        <a:rPr lang="fr-FR" sz="850" u="none" spc="-4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Carotte</a:t>
                      </a:r>
                    </a:p>
                    <a:p>
                      <a:pPr algn="l"/>
                      <a:r>
                        <a:rPr lang="fr-FR" sz="850" u="none" spc="-4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Épinards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Courgette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Aubergines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Ratatouille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Merguez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Saucisses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Hamburger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Pizza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Croissant</a:t>
                      </a:r>
                    </a:p>
                    <a:p>
                      <a:pPr algn="l"/>
                      <a:r>
                        <a:rPr lang="fr-FR" sz="850" u="none" spc="-5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Croque-monsieur</a:t>
                      </a:r>
                    </a:p>
                    <a:p>
                      <a:pPr algn="l"/>
                      <a:r>
                        <a:rPr lang="fr-FR" sz="850" u="none" spc="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Sandwich</a:t>
                      </a:r>
                    </a:p>
                    <a:p>
                      <a:pPr algn="l"/>
                      <a:r>
                        <a:rPr lang="fr-FR" sz="850" u="none" spc="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Tacos</a:t>
                      </a:r>
                    </a:p>
                    <a:p>
                      <a:pPr algn="l"/>
                      <a:r>
                        <a:rPr lang="fr-FR" sz="850" u="none" spc="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Chips </a:t>
                      </a:r>
                    </a:p>
                    <a:p>
                      <a:pPr algn="l"/>
                      <a:r>
                        <a:rPr lang="fr-FR" sz="850" u="none" spc="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Chewing-gum </a:t>
                      </a:r>
                      <a:endParaRPr lang="fr-FR" sz="850" u="sng" spc="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  <a:p>
                      <a:pPr algn="l"/>
                      <a:r>
                        <a:rPr lang="fr-FR" sz="85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Vacances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Piscine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Plage  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Galets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Sable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Vagues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Maillot de bain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Serviette </a:t>
                      </a:r>
                    </a:p>
                    <a:p>
                      <a:pPr algn="l"/>
                      <a:r>
                        <a:rPr lang="fr-FR" sz="85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Barbecue</a:t>
                      </a:r>
                      <a:endParaRPr lang="fr-FR" sz="850" u="none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Ski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Combinaison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Voyage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Avion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Bateau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Train </a:t>
                      </a:r>
                    </a:p>
                  </a:txBody>
                  <a:tcPr marL="3600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50" b="0" u="sng" dirty="0">
                          <a:ln w="3175">
                            <a:noFill/>
                          </a:ln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Ecole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Maître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Maîtresse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Directeur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Élève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Parents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Cartable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stylo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Gomme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Feutres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Règles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Crayon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Cahier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Ciseaux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Tableau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Ordinateur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Tablette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Scotch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Compas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Collège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Lycée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Portail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Classe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Couloir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Préau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Cour </a:t>
                      </a:r>
                    </a:p>
                    <a:p>
                      <a:pPr algn="l"/>
                      <a:r>
                        <a:rPr lang="fr-FR" sz="85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Paysage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Fleur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Herbe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Rivière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Eau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Mer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Océan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Fleuve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Montagne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Forêt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Jungle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Volcan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Séisme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Tsunami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Colline</a:t>
                      </a:r>
                    </a:p>
                    <a:p>
                      <a:pPr algn="l"/>
                      <a:r>
                        <a:rPr lang="fr-FR" sz="85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Sports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Rugby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Foot (football)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Handball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Basketball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Baseball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Danse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Volley-ball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Tennis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Surf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Karaté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Judo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Zumba 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Arts martiaux</a:t>
                      </a:r>
                    </a:p>
                    <a:p>
                      <a:pPr algn="l"/>
                      <a:r>
                        <a:rPr lang="fr-FR" sz="850" b="0" u="sng" kern="1200" dirty="0">
                          <a:ln w="3175">
                            <a:noFill/>
                          </a:ln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Géographie</a:t>
                      </a:r>
                    </a:p>
                    <a:p>
                      <a:pPr algn="l"/>
                      <a:r>
                        <a:rPr lang="fr-FR" sz="85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Pays</a:t>
                      </a:r>
                    </a:p>
                    <a:p>
                      <a:pPr algn="l"/>
                      <a:r>
                        <a:rPr lang="fr-FR" sz="85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Ville</a:t>
                      </a:r>
                    </a:p>
                    <a:p>
                      <a:pPr algn="l"/>
                      <a:r>
                        <a:rPr lang="fr-FR" sz="85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Village </a:t>
                      </a:r>
                    </a:p>
                    <a:p>
                      <a:pPr algn="l"/>
                      <a:r>
                        <a:rPr lang="fr-FR" sz="85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Département</a:t>
                      </a:r>
                    </a:p>
                    <a:p>
                      <a:pPr algn="l"/>
                      <a:r>
                        <a:rPr lang="fr-FR" sz="85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Région</a:t>
                      </a:r>
                    </a:p>
                    <a:p>
                      <a:pPr algn="l"/>
                      <a:r>
                        <a:rPr lang="fr-FR" sz="85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Continent</a:t>
                      </a:r>
                    </a:p>
                    <a:p>
                      <a:pPr algn="l"/>
                      <a:r>
                        <a:rPr lang="fr-FR" sz="85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Océan</a:t>
                      </a:r>
                    </a:p>
                    <a:p>
                      <a:pPr algn="l"/>
                      <a:r>
                        <a:rPr lang="fr-FR" sz="85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Mer </a:t>
                      </a:r>
                    </a:p>
                    <a:p>
                      <a:pPr algn="l"/>
                      <a:r>
                        <a:rPr lang="fr-FR" sz="85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Planète</a:t>
                      </a:r>
                    </a:p>
                    <a:p>
                      <a:pPr algn="l"/>
                      <a:r>
                        <a:rPr lang="fr-FR" sz="850" u="none" kern="120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Univers</a:t>
                      </a:r>
                    </a:p>
                    <a:p>
                      <a:pPr algn="l"/>
                      <a:r>
                        <a:rPr lang="fr-FR" sz="850" u="none" kern="1200" spc="0" baseline="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Système </a:t>
                      </a:r>
                    </a:p>
                    <a:p>
                      <a:pPr algn="l"/>
                      <a:r>
                        <a:rPr lang="fr-FR" sz="850" u="none" kern="1200" spc="0" baseline="0" dirty="0">
                          <a:solidFill>
                            <a:schemeClr val="tx1"/>
                          </a:solidFill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           solaire </a:t>
                      </a: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50" b="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Corps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Yeux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Œil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Paupières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Cils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Sourcils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Visage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Cheveux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Nez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Joue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Dent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Oreille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Menton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Front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Main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Poignet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Doigt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Ongle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Jambe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Genou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Pied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Cheville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Orteil 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Épaule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Ventre  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Sang </a:t>
                      </a:r>
                      <a:endParaRPr lang="fr-FR" sz="850" u="sng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  <a:p>
                      <a:pPr algn="l"/>
                      <a:r>
                        <a:rPr lang="fr-FR" sz="85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Sentiments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Plaisir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Peur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Joie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Frayeur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Bonheur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Amour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Tristesse 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Peine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Horreur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Humour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Courage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Déception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Chagrin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Excitation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Inquiétude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Jalousie </a:t>
                      </a:r>
                    </a:p>
                    <a:p>
                      <a:pPr algn="l"/>
                      <a:r>
                        <a:rPr lang="fr-FR" sz="85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Vêtements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Habits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Chaussures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Bottes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Bottines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Baskets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Sandales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Tongs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Bottines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Chaussettes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Pantalon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Jean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Veste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Manteau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Doudoune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Chemise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Tee-shirt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Jupe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Collants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Gilet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Pull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Sweat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Survêtement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Short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Bermuda</a:t>
                      </a:r>
                    </a:p>
                  </a:txBody>
                  <a:tcPr marL="3600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5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Maison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Chambre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Salle de bain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Terrasse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Fenêtre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Salle à manger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Toilettes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Grenier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Jardin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Garage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Buanderie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Oreillers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Fauteuil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Couette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Télévision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Canapé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Chaise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Lit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Armoire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Commode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Chevet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Étagères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Escaliers </a:t>
                      </a:r>
                    </a:p>
                    <a:p>
                      <a:pPr algn="l"/>
                      <a:r>
                        <a:rPr lang="fr-FR" sz="85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Animaux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Chien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Souris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Hamster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Dauphin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Requin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Baleine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Oiseau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Serpent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Araignées 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Taureau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Chameau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Canard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Phoque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Grenouille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Chauve-souris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Hérisson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Escargot </a:t>
                      </a:r>
                    </a:p>
                    <a:p>
                      <a:pPr algn="l"/>
                      <a:r>
                        <a:rPr lang="fr-FR" sz="85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Habitations</a:t>
                      </a:r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Immeubles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Appartement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Villa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Maison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Gratte-ciel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hôtel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Mobil home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Auberge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Chalet </a:t>
                      </a:r>
                    </a:p>
                    <a:p>
                      <a:pPr algn="l"/>
                      <a:r>
                        <a:rPr lang="fr-FR" sz="850" u="sng" dirty="0">
                          <a:ln w="3175">
                            <a:noFill/>
                          </a:ln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Loisirs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Skate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Cinéma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Théâtre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Shopping  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Pétanque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Musée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Trampoline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Zoo 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Parc     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 d’attractions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 aquatique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Toboggan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Musique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Chant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Parapente </a:t>
                      </a:r>
                    </a:p>
                    <a:p>
                      <a:pPr algn="l"/>
                      <a:r>
                        <a:rPr lang="fr-FR" sz="850" u="none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Canyoning </a:t>
                      </a:r>
                    </a:p>
                  </a:txBody>
                  <a:tcPr marL="36000" marR="0" marT="0" marB="0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Adorable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Affectueux 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Affreux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Agaçant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Âgé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Agréable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Agressif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Allergique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Amer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Amère 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Amoureux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Amusant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Ancien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Ancienne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Astucieux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Attentif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Bavard  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Beau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Belle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Bête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Bizarre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Bouillant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Brillant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Bronzé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Brulant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Bruyant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Capricieux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Chaleureux 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Charmant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Chaud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Chouette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Compliqué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Confortable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Content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Cool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Correct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Costaud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Courageux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Court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Craintif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Cruel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Curieux 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Dangereux 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Déçu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Dégoutant 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Délicieux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Différent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Difficile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Discipliné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Discret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Distrait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Doux (douce)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Douloureux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Drôle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Eblouissant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Ecœurant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Efficace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Effrayant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Élégant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Émouvant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Énervant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Énorme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Ennuyant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Ennuyeux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Enrhumé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Épais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Epaisse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Etrange </a:t>
                      </a: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Epouvantable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Épuisé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Essentiel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Éternel  Étonnant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Étrange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Évident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Exact 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Excellent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Exceptionnel</a:t>
                      </a:r>
                      <a:b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</a:br>
                      <a:r>
                        <a:rPr lang="fr-FR" sz="850" kern="1200" spc="-20" baseline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Extraordinaire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Facile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Faible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Fantastique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Faux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Fausse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Fort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Franc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Froid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Géant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Génial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Gentil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Gigantesque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Glacé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Grand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Gros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Heureux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Hilarant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Honnête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Horrible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Hypocrite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Immense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Impatient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Important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impossible</a:t>
                      </a:r>
                      <a:b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</a:br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Incroyable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Intelligent 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Intéressant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International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Jeune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Joli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Joyeux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Laid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Long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Luxueux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Magnifique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Malheureux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Mauvais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Méchant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Merveilleux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Mignon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Mince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Moyen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Obstiné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Parfait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Prochain 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Rigolo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Sincère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Spécial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Stressant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Surprenant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Sympa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Tiède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Tranquille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itchFamily="2" charset="77"/>
                        </a:rPr>
                        <a:t>Vieux</a:t>
                      </a:r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850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+mn-cs"/>
                        </a:rPr>
                        <a:t>vieille</a:t>
                      </a:r>
                    </a:p>
                    <a:p>
                      <a:r>
                        <a:rPr lang="fr-FR" sz="850" u="none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+mn-cs"/>
                        </a:rPr>
                        <a:t>Vilain</a:t>
                      </a:r>
                    </a:p>
                    <a:p>
                      <a:r>
                        <a:rPr lang="fr-FR" sz="850" u="none" kern="12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+mn-cs"/>
                        </a:rPr>
                        <a:t>Vivant </a:t>
                      </a:r>
                      <a:endParaRPr lang="fr-FR" sz="850" u="none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07087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0D7800F4-CECB-A6A2-ACEF-9FF0797AAF76}"/>
              </a:ext>
            </a:extLst>
          </p:cNvPr>
          <p:cNvSpPr txBox="1"/>
          <p:nvPr/>
        </p:nvSpPr>
        <p:spPr>
          <a:xfrm rot="16200000">
            <a:off x="5796529" y="8901398"/>
            <a:ext cx="16217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La Trousse de </a:t>
            </a:r>
            <a:r>
              <a:rPr lang="fr-FR" sz="800" dirty="0" err="1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Sobelle</a:t>
            </a:r>
            <a:endParaRPr lang="fr-FR" sz="800" dirty="0">
              <a:latin typeface="Dreaming Outloud Script Pro" panose="03050502040304050704" pitchFamily="66" charset="77"/>
              <a:cs typeface="Dreaming Outloud Script Pro" panose="03050502040304050704" pitchFamily="66" charset="77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EE605A-BE2A-ADFE-1886-EF721D665611}"/>
              </a:ext>
            </a:extLst>
          </p:cNvPr>
          <p:cNvSpPr txBox="1"/>
          <p:nvPr/>
        </p:nvSpPr>
        <p:spPr>
          <a:xfrm>
            <a:off x="135172" y="115493"/>
            <a:ext cx="6575729" cy="400110"/>
          </a:xfrm>
          <a:prstGeom prst="rect">
            <a:avLst/>
          </a:prstGeom>
          <a:solidFill>
            <a:srgbClr val="9BBEB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hi Maru Pop" pitchFamily="2" charset="-128"/>
                <a:ea typeface="Hachi Maru Pop" pitchFamily="2" charset="-128"/>
                <a:cs typeface="Cavolini" panose="03000502040302020204" pitchFamily="66" charset="0"/>
              </a:rPr>
              <a:t>MOTS ET EXPRESSIONS À CONNAÎTRE</a:t>
            </a:r>
            <a:endParaRPr lang="fr-FR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chi Maru Pop" pitchFamily="2" charset="-128"/>
              <a:ea typeface="Hachi Maru Pop" pitchFamily="2" charset="-128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0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C5A3891-AEC2-4217-8C63-A7BA15C91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834605"/>
              </p:ext>
            </p:extLst>
          </p:nvPr>
        </p:nvGraphicFramePr>
        <p:xfrm>
          <a:off x="135171" y="634767"/>
          <a:ext cx="6575729" cy="9102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6055">
                  <a:extLst>
                    <a:ext uri="{9D8B030D-6E8A-4147-A177-3AD203B41FA5}">
                      <a16:colId xmlns:a16="http://schemas.microsoft.com/office/drawing/2014/main" val="2600350991"/>
                    </a:ext>
                  </a:extLst>
                </a:gridCol>
                <a:gridCol w="1086055">
                  <a:extLst>
                    <a:ext uri="{9D8B030D-6E8A-4147-A177-3AD203B41FA5}">
                      <a16:colId xmlns:a16="http://schemas.microsoft.com/office/drawing/2014/main" val="3334892194"/>
                    </a:ext>
                  </a:extLst>
                </a:gridCol>
                <a:gridCol w="1086055">
                  <a:extLst>
                    <a:ext uri="{9D8B030D-6E8A-4147-A177-3AD203B41FA5}">
                      <a16:colId xmlns:a16="http://schemas.microsoft.com/office/drawing/2014/main" val="208756249"/>
                    </a:ext>
                  </a:extLst>
                </a:gridCol>
                <a:gridCol w="1061372">
                  <a:extLst>
                    <a:ext uri="{9D8B030D-6E8A-4147-A177-3AD203B41FA5}">
                      <a16:colId xmlns:a16="http://schemas.microsoft.com/office/drawing/2014/main" val="2782271060"/>
                    </a:ext>
                  </a:extLst>
                </a:gridCol>
                <a:gridCol w="10613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4820">
                  <a:extLst>
                    <a:ext uri="{9D8B030D-6E8A-4147-A177-3AD203B41FA5}">
                      <a16:colId xmlns:a16="http://schemas.microsoft.com/office/drawing/2014/main" val="814731209"/>
                    </a:ext>
                  </a:extLst>
                </a:gridCol>
              </a:tblGrid>
              <a:tr h="186954"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Hachi Maru Pop" pitchFamily="2" charset="-128"/>
                          <a:ea typeface="Hachi Maru Pop" pitchFamily="2" charset="-128"/>
                          <a:cs typeface="Dreaming Outloud Script Pro" panose="03050502040304050704" pitchFamily="66" charset="77"/>
                        </a:rPr>
                        <a:t>VERBES</a:t>
                      </a:r>
                      <a:r>
                        <a:rPr lang="fr-FR" sz="9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Hachi Maru Pop" pitchFamily="2" charset="-128"/>
                          <a:ea typeface="Hachi Maru Pop" pitchFamily="2" charset="-128"/>
                          <a:cs typeface="Dekko" panose="00000500000000000000" pitchFamily="2" charset="0"/>
                        </a:rPr>
                        <a:t> 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Hachi Maru Pop" pitchFamily="2" charset="-128"/>
                          <a:ea typeface="Hachi Maru Pop" pitchFamily="2" charset="-128"/>
                          <a:cs typeface="Dreaming Outloud Script Pro" panose="03050502040304050704" pitchFamily="66" charset="77"/>
                        </a:rPr>
                        <a:t>ADVERBES  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Hachi Maru Pop" pitchFamily="2" charset="-128"/>
                          <a:ea typeface="Hachi Maru Pop" pitchFamily="2" charset="-128"/>
                          <a:cs typeface="Dreaming Outloud Script Pro" panose="03050502040304050704" pitchFamily="66" charset="77"/>
                        </a:rPr>
                        <a:t>EXPRESSIONS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68841"/>
                  </a:ext>
                </a:extLst>
              </a:tr>
              <a:tr h="2485927">
                <a:tc rowSpan="5"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Absorber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Accompagner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Accrocher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Admettre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Aimer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Aller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Approcher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Attraper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Arracher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Arrêter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Arriver</a:t>
                      </a:r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Arroser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Assurer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Attaquer </a:t>
                      </a:r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Balancer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(se) Baigner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Bailler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Baisser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Battre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Bégayer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Bouillir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Brancher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Briller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Brûler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Bronzer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Cajoler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Cambrioler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Caresser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Casser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Causer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Cesser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Chahuter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Changer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Chanter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Chatouiller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Chauffer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Choisir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Commencer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Communiquer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Comprendre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Convaincre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Corriger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Courir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Craindre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Craquer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Creuser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Croire 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Creuser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Cueillir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Danser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Débarrasser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(se) débrouiller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Demander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Démarrer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Descendre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Dessiner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Dire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Disparaître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Échapper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Effacer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Emmener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Employer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Enlever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Ennuyer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Enrhumer </a:t>
                      </a: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Entraîner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Éteindre 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Essayer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Essuyer</a:t>
                      </a:r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Exagérer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Exciter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Excuser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Faillir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Faire</a:t>
                      </a:r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Fonctionner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Fouiller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Frapper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Frissonner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Frotter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Gâcher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Gagner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Gaspiller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Glisser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Gratter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Grelotter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Grignoter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Griffer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Griller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Grimper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Grincer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Grogner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Grossir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Habiller </a:t>
                      </a:r>
                    </a:p>
                    <a:p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Habiter</a:t>
                      </a:r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Haïr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Hésiter</a:t>
                      </a:r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</a:t>
                      </a:r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Hurler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Ignorer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Impressionner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Indiquer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Inquiéter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Installer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Intéresser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Interroger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Interrompre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Jeter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Jouer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Laisser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Lutter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Manger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Marquer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Mouiller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Naître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Nourrir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Noyer 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Obliger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Observer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Occuper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Offrir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Pardonner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Patienter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Payer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Peindre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Penser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Permettre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Photographier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Piquer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(se) plaindre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Plaisanter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Pleurer 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Plonger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Pourrir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Posséder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Pousser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Présenter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Promettre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Raconter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Ralentir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Rallumer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Ramasser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Rappeler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Rapporter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Rattraper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Rassurer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Réchauffer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Réciter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Rejoindre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Recommander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Réconcilier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Reconnaître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Rédiger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Regretter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Remercier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Remplacer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Renseigner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Respecter 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Ressembler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Réveiller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Rêver</a:t>
                      </a:r>
                      <a:r>
                        <a:rPr lang="fr-FR" sz="90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</a:t>
                      </a:r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Rire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Rigoler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Saigner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Sauter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Sembler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Serrer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Scintiller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Siffler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Signaler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Soigner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Souffler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Souhaiter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Soupçonner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Sourire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Supporter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Supprimer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Sursauter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Surveiller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(se) taire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Tomber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Tracer 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Traîner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Transporter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Travailler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Traverser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Trembler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Triompher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Tutoyer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(se) vanter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Vaincre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Veiller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Venger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Vexer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Vieillir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Vouvoyer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Voyager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Ailleurs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Ainsi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Alors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Apparemment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Assez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Aujourd’hui  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Auparavant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Auprès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Aussi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Autant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Autour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Autrefois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Autrement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Beaucoup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Bientôt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Cependant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Certes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Chaque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Combien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Comme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Comment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D’abord  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D’accord 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D’ailleurs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D’habitude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Debout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Dedans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Dehors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Déjà  </a:t>
                      </a: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Demain </a:t>
                      </a: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Depuis</a:t>
                      </a: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Désormais </a:t>
                      </a: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Dès que </a:t>
                      </a: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Dessous</a:t>
                      </a: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Dessus</a:t>
                      </a: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Dorénavant </a:t>
                      </a:r>
                    </a:p>
                    <a:p>
                      <a:pPr marL="0"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Désespérément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Effectivement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Evidemment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Encore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Enfin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Ensemble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Ensuite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Envers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Environ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Exprès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Gentiment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Grâce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Guère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Hélas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Heureusement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Hier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Hors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Jadis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Jamais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Jusqu’à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Juste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Là / là-bas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Lendemain </a:t>
                      </a: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Loin 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Longtemps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Lorsque </a:t>
                      </a:r>
                      <a:r>
                        <a:rPr lang="fr-FR" sz="900" kern="1400" baseline="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Maintenant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Mais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Malheureusement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Même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Mieux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Moins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Naguère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Néanmoins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N’importe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Nonobstant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Patiemment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Parce que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Parfois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Parmi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Partout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Pendant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Peu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Plusieurs 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Plutôt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Pourquoi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Pourtant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Près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Presque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Puis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Puisque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Quand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Que, qui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Quelque chose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Quelquefois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Quelque part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Quoi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Quoique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Réellement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Rien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Sauf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Seulement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Sitôt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Soudain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Souvent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Surtout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Tandis que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Tant pis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Tantôt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Tard 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Tellement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Tôt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Toujours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Tout à fait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toutefois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Très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Trop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Vers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Voici 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Voilà 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Volontiers </a:t>
                      </a:r>
                    </a:p>
                    <a:p>
                      <a:pPr marL="0" marR="0" indent="0" algn="l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Vraiment  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À côté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À part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À bientôt 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À l’aide !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Au fur et à mesure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Au cas où</a:t>
                      </a: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ea typeface="+mn-ea"/>
                          <a:cs typeface="Dekko" panose="00000500000000000000" pitchFamily="2" charset="0"/>
                        </a:rPr>
                        <a:t>Au lieu de </a:t>
                      </a:r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Au revoir !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Au secours !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Bien sûr !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Bon après-midi !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Ça va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C’est-à-dire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D’un coup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 effet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 train de </a:t>
                      </a:r>
                      <a:endParaRPr lang="fr-FR" sz="900" dirty="0"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Est-ce que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 train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Il y a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Je suis allé(e)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J’ai fait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J’ai failli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Par exemple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Par terre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Peut-être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Quand même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Qu’est-ce que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Qui est-ce qui 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Tant mieux 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Tant pis 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Tout</a:t>
                      </a:r>
                      <a:r>
                        <a:rPr lang="fr-FR" sz="900" kern="1400" baseline="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à coup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77"/>
                        <a:cs typeface="Dekko" panose="00000500000000000000" pitchFamily="2" charset="0"/>
                      </a:endParaRPr>
                    </a:p>
                    <a:p>
                      <a:pPr marL="0" marR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Tout à fait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Tout à l’heure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Salut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S’il te plaît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S’il vous plaît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Super !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Youpi !</a:t>
                      </a:r>
                    </a:p>
                    <a:p>
                      <a:r>
                        <a:rPr lang="fr-FR" sz="90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Zut !</a:t>
                      </a: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070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Hachi Maru Pop" pitchFamily="2" charset="-128"/>
                          <a:ea typeface="Hachi Maru Pop" pitchFamily="2" charset="-128"/>
                          <a:cs typeface="Dreaming Outloud Script Pro" panose="03050502040304050704" pitchFamily="66" charset="77"/>
                        </a:rPr>
                        <a:t>PRÉPOSITIONS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BB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048091"/>
                  </a:ext>
                </a:extLst>
              </a:tr>
              <a:tr h="2078810"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À, de, en, sur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Après, avant 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Chez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Contre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Depuis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Derrière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Devant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Durant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Entre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Malgré  </a:t>
                      </a:r>
                      <a:r>
                        <a:rPr lang="fr-FR" sz="900" spc="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</a:t>
                      </a: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Sans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Sauf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Sous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baseline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Suivant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Vers</a:t>
                      </a: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0791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900" b="1" spc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Hachi Maru Pop" pitchFamily="2" charset="-128"/>
                          <a:ea typeface="Hachi Maru Pop" pitchFamily="2" charset="-128"/>
                          <a:cs typeface="Dreaming Outloud Script Pro" panose="03050502040304050704" pitchFamily="66" charset="77"/>
                        </a:rPr>
                        <a:t>PRONOMS</a:t>
                      </a:r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 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BB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832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Je, tu, il, elle, on </a:t>
                      </a:r>
                    </a:p>
                    <a:p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Nous, vous </a:t>
                      </a:r>
                    </a:p>
                    <a:p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Elles, ils</a:t>
                      </a:r>
                    </a:p>
                    <a:p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Lui, leur</a:t>
                      </a:r>
                    </a:p>
                    <a:p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Moi, toi, soi, eux  </a:t>
                      </a:r>
                    </a:p>
                    <a:p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Quelqu’un</a:t>
                      </a:r>
                    </a:p>
                    <a:p>
                      <a:r>
                        <a:rPr lang="fr-FR" sz="900" spc="0" dirty="0">
                          <a:latin typeface="Short Stack" panose="02010500040000000007" pitchFamily="2" charset="77"/>
                          <a:cs typeface="Dekko" panose="00000500000000000000" pitchFamily="2" charset="0"/>
                        </a:rPr>
                        <a:t>Certains </a:t>
                      </a:r>
                    </a:p>
                  </a:txBody>
                  <a:tcPr marL="36000" marR="0" marT="0" marB="0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07010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FEF74621-9496-0CB6-A48E-DA4F0A96C0F9}"/>
              </a:ext>
            </a:extLst>
          </p:cNvPr>
          <p:cNvSpPr txBox="1"/>
          <p:nvPr/>
        </p:nvSpPr>
        <p:spPr>
          <a:xfrm rot="16200000">
            <a:off x="5828018" y="7720446"/>
            <a:ext cx="16217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La Trousse de </a:t>
            </a:r>
            <a:r>
              <a:rPr lang="fr-FR" sz="800" dirty="0" err="1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Sobelle</a:t>
            </a:r>
            <a:endParaRPr lang="fr-FR" sz="800" dirty="0">
              <a:latin typeface="Dreaming Outloud Script Pro" panose="03050502040304050704" pitchFamily="66" charset="77"/>
              <a:cs typeface="Dreaming Outloud Script Pro" panose="03050502040304050704" pitchFamily="66" charset="77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B9F481A-5AE2-E184-7AE9-F3CC16977F4B}"/>
              </a:ext>
            </a:extLst>
          </p:cNvPr>
          <p:cNvSpPr txBox="1"/>
          <p:nvPr/>
        </p:nvSpPr>
        <p:spPr>
          <a:xfrm>
            <a:off x="135172" y="108823"/>
            <a:ext cx="6575729" cy="400110"/>
          </a:xfrm>
          <a:prstGeom prst="rect">
            <a:avLst/>
          </a:prstGeom>
          <a:solidFill>
            <a:srgbClr val="9BBEB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hi Maru Pop" pitchFamily="2" charset="-128"/>
                <a:ea typeface="Hachi Maru Pop" pitchFamily="2" charset="-128"/>
                <a:cs typeface="Cavolini" panose="03000502040302020204" pitchFamily="66" charset="0"/>
              </a:rPr>
              <a:t>MOTS ET EXPRESSIONS À CONNAÎTRE</a:t>
            </a:r>
            <a:endParaRPr lang="fr-FR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chi Maru Pop" pitchFamily="2" charset="-128"/>
              <a:ea typeface="Hachi Maru Pop" pitchFamily="2" charset="-128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472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12687</TotalTime>
  <Words>1012</Words>
  <Application>Microsoft Macintosh PowerPoint</Application>
  <PresentationFormat>Format A4 (210 x 297 mm)</PresentationFormat>
  <Paragraphs>852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Hachi Maru Pop</vt:lpstr>
      <vt:lpstr>Arial</vt:lpstr>
      <vt:lpstr>Calibri</vt:lpstr>
      <vt:lpstr>Calibri Light</vt:lpstr>
      <vt:lpstr>Dreaming Outloud Script Pro</vt:lpstr>
      <vt:lpstr>Short Stack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sandrine_brou@hotmail.fr</dc:creator>
  <cp:lastModifiedBy>Sandrine BonanBrou</cp:lastModifiedBy>
  <cp:revision>107</cp:revision>
  <cp:lastPrinted>2019-09-27T11:29:02Z</cp:lastPrinted>
  <dcterms:created xsi:type="dcterms:W3CDTF">2017-08-23T09:21:58Z</dcterms:created>
  <dcterms:modified xsi:type="dcterms:W3CDTF">2022-07-28T19:53:12Z</dcterms:modified>
</cp:coreProperties>
</file>