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8" r:id="rId2"/>
    <p:sldId id="257" r:id="rId3"/>
    <p:sldId id="259" r:id="rId4"/>
    <p:sldId id="260" r:id="rId5"/>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7976"/>
    <a:srgbClr val="6393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788"/>
  </p:normalViewPr>
  <p:slideViewPr>
    <p:cSldViewPr snapToGrid="0" snapToObjects="1">
      <p:cViewPr>
        <p:scale>
          <a:sx n="129" d="100"/>
          <a:sy n="129" d="100"/>
        </p:scale>
        <p:origin x="784"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542E0BF1-458A-FB4A-B2F9-4209E8F00723}" type="datetimeFigureOut">
              <a:rPr lang="fr-FR" smtClean="0"/>
              <a:t>25/07/2022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078F5EA-FE9B-2447-B3CC-4A2BB9D9A771}" type="slidenum">
              <a:rPr lang="fr-FR" smtClean="0"/>
              <a:t>‹N°›</a:t>
            </a:fld>
            <a:endParaRPr lang="fr-FR"/>
          </a:p>
        </p:txBody>
      </p:sp>
    </p:spTree>
    <p:extLst>
      <p:ext uri="{BB962C8B-B14F-4D97-AF65-F5344CB8AC3E}">
        <p14:creationId xmlns:p14="http://schemas.microsoft.com/office/powerpoint/2010/main" val="1736053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42E0BF1-458A-FB4A-B2F9-4209E8F00723}" type="datetimeFigureOut">
              <a:rPr lang="fr-FR" smtClean="0"/>
              <a:t>25/07/2022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078F5EA-FE9B-2447-B3CC-4A2BB9D9A771}" type="slidenum">
              <a:rPr lang="fr-FR" smtClean="0"/>
              <a:t>‹N°›</a:t>
            </a:fld>
            <a:endParaRPr lang="fr-FR"/>
          </a:p>
        </p:txBody>
      </p:sp>
    </p:spTree>
    <p:extLst>
      <p:ext uri="{BB962C8B-B14F-4D97-AF65-F5344CB8AC3E}">
        <p14:creationId xmlns:p14="http://schemas.microsoft.com/office/powerpoint/2010/main" val="4157033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42E0BF1-458A-FB4A-B2F9-4209E8F00723}" type="datetimeFigureOut">
              <a:rPr lang="fr-FR" smtClean="0"/>
              <a:t>25/07/2022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078F5EA-FE9B-2447-B3CC-4A2BB9D9A771}" type="slidenum">
              <a:rPr lang="fr-FR" smtClean="0"/>
              <a:t>‹N°›</a:t>
            </a:fld>
            <a:endParaRPr lang="fr-FR"/>
          </a:p>
        </p:txBody>
      </p:sp>
    </p:spTree>
    <p:extLst>
      <p:ext uri="{BB962C8B-B14F-4D97-AF65-F5344CB8AC3E}">
        <p14:creationId xmlns:p14="http://schemas.microsoft.com/office/powerpoint/2010/main" val="1542905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42E0BF1-458A-FB4A-B2F9-4209E8F00723}" type="datetimeFigureOut">
              <a:rPr lang="fr-FR" smtClean="0"/>
              <a:t>25/07/2022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078F5EA-FE9B-2447-B3CC-4A2BB9D9A771}" type="slidenum">
              <a:rPr lang="fr-FR" smtClean="0"/>
              <a:t>‹N°›</a:t>
            </a:fld>
            <a:endParaRPr lang="fr-FR"/>
          </a:p>
        </p:txBody>
      </p:sp>
    </p:spTree>
    <p:extLst>
      <p:ext uri="{BB962C8B-B14F-4D97-AF65-F5344CB8AC3E}">
        <p14:creationId xmlns:p14="http://schemas.microsoft.com/office/powerpoint/2010/main" val="127881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42E0BF1-458A-FB4A-B2F9-4209E8F00723}" type="datetimeFigureOut">
              <a:rPr lang="fr-FR" smtClean="0"/>
              <a:t>25/07/2022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078F5EA-FE9B-2447-B3CC-4A2BB9D9A771}" type="slidenum">
              <a:rPr lang="fr-FR" smtClean="0"/>
              <a:t>‹N°›</a:t>
            </a:fld>
            <a:endParaRPr lang="fr-FR"/>
          </a:p>
        </p:txBody>
      </p:sp>
    </p:spTree>
    <p:extLst>
      <p:ext uri="{BB962C8B-B14F-4D97-AF65-F5344CB8AC3E}">
        <p14:creationId xmlns:p14="http://schemas.microsoft.com/office/powerpoint/2010/main" val="1011786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542E0BF1-458A-FB4A-B2F9-4209E8F00723}" type="datetimeFigureOut">
              <a:rPr lang="fr-FR" smtClean="0"/>
              <a:t>25/07/2022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078F5EA-FE9B-2447-B3CC-4A2BB9D9A771}" type="slidenum">
              <a:rPr lang="fr-FR" smtClean="0"/>
              <a:t>‹N°›</a:t>
            </a:fld>
            <a:endParaRPr lang="fr-FR"/>
          </a:p>
        </p:txBody>
      </p:sp>
    </p:spTree>
    <p:extLst>
      <p:ext uri="{BB962C8B-B14F-4D97-AF65-F5344CB8AC3E}">
        <p14:creationId xmlns:p14="http://schemas.microsoft.com/office/powerpoint/2010/main" val="947212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42E0BF1-458A-FB4A-B2F9-4209E8F00723}" type="datetimeFigureOut">
              <a:rPr lang="fr-FR" smtClean="0"/>
              <a:t>25/07/2022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6078F5EA-FE9B-2447-B3CC-4A2BB9D9A771}" type="slidenum">
              <a:rPr lang="fr-FR" smtClean="0"/>
              <a:t>‹N°›</a:t>
            </a:fld>
            <a:endParaRPr lang="fr-FR"/>
          </a:p>
        </p:txBody>
      </p:sp>
    </p:spTree>
    <p:extLst>
      <p:ext uri="{BB962C8B-B14F-4D97-AF65-F5344CB8AC3E}">
        <p14:creationId xmlns:p14="http://schemas.microsoft.com/office/powerpoint/2010/main" val="308733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542E0BF1-458A-FB4A-B2F9-4209E8F00723}" type="datetimeFigureOut">
              <a:rPr lang="fr-FR" smtClean="0"/>
              <a:t>25/07/2022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6078F5EA-FE9B-2447-B3CC-4A2BB9D9A771}" type="slidenum">
              <a:rPr lang="fr-FR" smtClean="0"/>
              <a:t>‹N°›</a:t>
            </a:fld>
            <a:endParaRPr lang="fr-FR"/>
          </a:p>
        </p:txBody>
      </p:sp>
    </p:spTree>
    <p:extLst>
      <p:ext uri="{BB962C8B-B14F-4D97-AF65-F5344CB8AC3E}">
        <p14:creationId xmlns:p14="http://schemas.microsoft.com/office/powerpoint/2010/main" val="3776269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2E0BF1-458A-FB4A-B2F9-4209E8F00723}" type="datetimeFigureOut">
              <a:rPr lang="fr-FR" smtClean="0"/>
              <a:t>25/07/2022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6078F5EA-FE9B-2447-B3CC-4A2BB9D9A771}" type="slidenum">
              <a:rPr lang="fr-FR" smtClean="0"/>
              <a:t>‹N°›</a:t>
            </a:fld>
            <a:endParaRPr lang="fr-FR"/>
          </a:p>
        </p:txBody>
      </p:sp>
    </p:spTree>
    <p:extLst>
      <p:ext uri="{BB962C8B-B14F-4D97-AF65-F5344CB8AC3E}">
        <p14:creationId xmlns:p14="http://schemas.microsoft.com/office/powerpoint/2010/main" val="805130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42E0BF1-458A-FB4A-B2F9-4209E8F00723}" type="datetimeFigureOut">
              <a:rPr lang="fr-FR" smtClean="0"/>
              <a:t>25/07/2022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078F5EA-FE9B-2447-B3CC-4A2BB9D9A771}" type="slidenum">
              <a:rPr lang="fr-FR" smtClean="0"/>
              <a:t>‹N°›</a:t>
            </a:fld>
            <a:endParaRPr lang="fr-FR"/>
          </a:p>
        </p:txBody>
      </p:sp>
    </p:spTree>
    <p:extLst>
      <p:ext uri="{BB962C8B-B14F-4D97-AF65-F5344CB8AC3E}">
        <p14:creationId xmlns:p14="http://schemas.microsoft.com/office/powerpoint/2010/main" val="4179459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42E0BF1-458A-FB4A-B2F9-4209E8F00723}" type="datetimeFigureOut">
              <a:rPr lang="fr-FR" smtClean="0"/>
              <a:t>25/07/2022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078F5EA-FE9B-2447-B3CC-4A2BB9D9A771}" type="slidenum">
              <a:rPr lang="fr-FR" smtClean="0"/>
              <a:t>‹N°›</a:t>
            </a:fld>
            <a:endParaRPr lang="fr-FR"/>
          </a:p>
        </p:txBody>
      </p:sp>
    </p:spTree>
    <p:extLst>
      <p:ext uri="{BB962C8B-B14F-4D97-AF65-F5344CB8AC3E}">
        <p14:creationId xmlns:p14="http://schemas.microsoft.com/office/powerpoint/2010/main" val="414606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542E0BF1-458A-FB4A-B2F9-4209E8F00723}" type="datetimeFigureOut">
              <a:rPr lang="fr-FR" smtClean="0"/>
              <a:t>25/07/2022</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6078F5EA-FE9B-2447-B3CC-4A2BB9D9A771}" type="slidenum">
              <a:rPr lang="fr-FR" smtClean="0"/>
              <a:t>‹N°›</a:t>
            </a:fld>
            <a:endParaRPr lang="fr-FR"/>
          </a:p>
        </p:txBody>
      </p:sp>
    </p:spTree>
    <p:extLst>
      <p:ext uri="{BB962C8B-B14F-4D97-AF65-F5344CB8AC3E}">
        <p14:creationId xmlns:p14="http://schemas.microsoft.com/office/powerpoint/2010/main" val="25734795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8000" r="-58000"/>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9A6787EE-24FD-9B8D-D6A8-88D982637EF9}"/>
              </a:ext>
            </a:extLst>
          </p:cNvPr>
          <p:cNvSpPr txBox="1"/>
          <p:nvPr/>
        </p:nvSpPr>
        <p:spPr>
          <a:xfrm>
            <a:off x="298938" y="193431"/>
            <a:ext cx="6207370" cy="400110"/>
          </a:xfrm>
          <a:prstGeom prst="rect">
            <a:avLst/>
          </a:prstGeom>
          <a:solidFill>
            <a:schemeClr val="bg1"/>
          </a:solidFill>
          <a:ln>
            <a:solidFill>
              <a:srgbClr val="639387"/>
            </a:solidFill>
          </a:ln>
        </p:spPr>
        <p:txBody>
          <a:bodyPr wrap="square" rtlCol="0">
            <a:spAutoFit/>
          </a:bodyPr>
          <a:lstStyle/>
          <a:p>
            <a:pPr algn="ctr"/>
            <a:r>
              <a:rPr lang="fr-FR" sz="2000" dirty="0">
                <a:latin typeface="Hachi Maru Pop" pitchFamily="2" charset="-128"/>
                <a:ea typeface="Hachi Maru Pop" pitchFamily="2" charset="-128"/>
              </a:rPr>
              <a:t>LA RÉUNION DE PARENTS D’ÉLÈVES</a:t>
            </a:r>
          </a:p>
        </p:txBody>
      </p:sp>
      <p:sp>
        <p:nvSpPr>
          <p:cNvPr id="5" name="Rectangle 4">
            <a:extLst>
              <a:ext uri="{FF2B5EF4-FFF2-40B4-BE49-F238E27FC236}">
                <a16:creationId xmlns:a16="http://schemas.microsoft.com/office/drawing/2014/main" id="{2AE74008-5954-7578-9E0B-048508BBC352}"/>
              </a:ext>
            </a:extLst>
          </p:cNvPr>
          <p:cNvSpPr/>
          <p:nvPr/>
        </p:nvSpPr>
        <p:spPr>
          <a:xfrm>
            <a:off x="298938" y="1065920"/>
            <a:ext cx="6207370" cy="2200602"/>
          </a:xfrm>
          <a:prstGeom prst="rect">
            <a:avLst/>
          </a:prstGeom>
          <a:solidFill>
            <a:schemeClr val="bg1"/>
          </a:solidFill>
          <a:ln>
            <a:solidFill>
              <a:srgbClr val="639387"/>
            </a:solidFill>
          </a:ln>
        </p:spPr>
        <p:txBody>
          <a:bodyPr wrap="square">
            <a:spAutoFit/>
          </a:bodyPr>
          <a:lstStyle/>
          <a:p>
            <a:pPr algn="ctr"/>
            <a:r>
              <a:rPr lang="fr-FR" sz="1400" b="1" dirty="0">
                <a:solidFill>
                  <a:srgbClr val="639387"/>
                </a:solidFill>
                <a:latin typeface="Hachi Maru Pop" pitchFamily="2" charset="-128"/>
                <a:ea typeface="Hachi Maru Pop" pitchFamily="2" charset="-128"/>
              </a:rPr>
              <a:t>I. PRÉSENTATION </a:t>
            </a:r>
            <a:endParaRPr lang="fr-FR" sz="1400" dirty="0">
              <a:solidFill>
                <a:srgbClr val="639387"/>
              </a:solidFill>
              <a:latin typeface="Hachi Maru Pop" pitchFamily="2" charset="-128"/>
              <a:ea typeface="Hachi Maru Pop" pitchFamily="2" charset="-128"/>
            </a:endParaRPr>
          </a:p>
          <a:p>
            <a:r>
              <a:rPr lang="fr-FR" sz="1100" b="1" dirty="0">
                <a:solidFill>
                  <a:srgbClr val="F57976"/>
                </a:solidFill>
                <a:latin typeface="Short Stack" panose="02010500040000000007" pitchFamily="2" charset="77"/>
              </a:rPr>
              <a:t>Présentation de l’enseignant(e)</a:t>
            </a:r>
          </a:p>
          <a:p>
            <a:r>
              <a:rPr lang="fr-FR" sz="1000" dirty="0">
                <a:latin typeface="Short Stack" panose="02010500040000000007" pitchFamily="2" charset="77"/>
              </a:rPr>
              <a:t>Je m’appelle ……………</a:t>
            </a:r>
          </a:p>
          <a:p>
            <a:r>
              <a:rPr lang="fr-FR" sz="1000" dirty="0">
                <a:latin typeface="Short Stack" panose="02010500040000000007" pitchFamily="2" charset="77"/>
              </a:rPr>
              <a:t>J’ai ……. ans, …… ans d’ancienneté : j’ai enseigné à …………… (villes) . C’est ma ………</a:t>
            </a:r>
            <a:r>
              <a:rPr lang="fr-FR" sz="1000" baseline="30000" dirty="0" err="1">
                <a:latin typeface="Short Stack" panose="02010500040000000007" pitchFamily="2" charset="77"/>
              </a:rPr>
              <a:t>ème</a:t>
            </a:r>
            <a:r>
              <a:rPr lang="fr-FR" sz="1000" dirty="0">
                <a:latin typeface="Short Stack" panose="02010500040000000007" pitchFamily="2" charset="77"/>
              </a:rPr>
              <a:t> rentrée dans cette école.</a:t>
            </a:r>
          </a:p>
          <a:p>
            <a:r>
              <a:rPr lang="fr-FR" sz="1000" dirty="0">
                <a:latin typeface="Short Stack" panose="02010500040000000007" pitchFamily="2" charset="77"/>
              </a:rPr>
              <a:t> </a:t>
            </a:r>
          </a:p>
          <a:p>
            <a:r>
              <a:rPr lang="fr-FR" sz="1100" b="1" dirty="0">
                <a:solidFill>
                  <a:srgbClr val="F57976"/>
                </a:solidFill>
                <a:latin typeface="Short Stack" panose="02010500040000000007" pitchFamily="2" charset="77"/>
              </a:rPr>
              <a:t>Présentation de la classe :     </a:t>
            </a:r>
          </a:p>
          <a:p>
            <a:r>
              <a:rPr lang="fr-FR" sz="1000" dirty="0">
                <a:latin typeface="Short Stack" panose="02010500040000000007" pitchFamily="2" charset="77"/>
              </a:rPr>
              <a:t>26 élèves 	</a:t>
            </a:r>
            <a:r>
              <a:rPr lang="fr-FR" sz="1000" dirty="0">
                <a:latin typeface="Short Stack" panose="02010500040000000007" pitchFamily="2" charset="77"/>
                <a:sym typeface="Wingdings" pitchFamily="2" charset="2"/>
              </a:rPr>
              <a:t></a:t>
            </a:r>
            <a:r>
              <a:rPr lang="fr-FR" sz="1000" dirty="0">
                <a:latin typeface="Short Stack" panose="02010500040000000007" pitchFamily="2" charset="77"/>
              </a:rPr>
              <a:t> 16 CM1, 10 CM.          </a:t>
            </a:r>
            <a:r>
              <a:rPr lang="fr-FR" sz="1000" dirty="0">
                <a:latin typeface="Short Stack" panose="02010500040000000007" pitchFamily="2" charset="77"/>
                <a:sym typeface="Wingdings" pitchFamily="2" charset="2"/>
              </a:rPr>
              <a:t></a:t>
            </a:r>
            <a:r>
              <a:rPr lang="fr-FR" sz="1000" dirty="0">
                <a:latin typeface="Short Stack" panose="02010500040000000007" pitchFamily="2" charset="77"/>
              </a:rPr>
              <a:t> 13 garçons, 13 filles</a:t>
            </a:r>
          </a:p>
          <a:p>
            <a:r>
              <a:rPr lang="fr-FR" sz="1000" dirty="0">
                <a:latin typeface="Short Stack" panose="02010500040000000007" pitchFamily="2" charset="77"/>
              </a:rPr>
              <a:t> </a:t>
            </a:r>
          </a:p>
          <a:p>
            <a:r>
              <a:rPr lang="fr-FR" sz="1100" b="1" dirty="0">
                <a:solidFill>
                  <a:srgbClr val="F57976"/>
                </a:solidFill>
                <a:latin typeface="Short Stack" panose="02010500040000000007" pitchFamily="2" charset="77"/>
              </a:rPr>
              <a:t>Présentation de l’école :      </a:t>
            </a:r>
          </a:p>
          <a:p>
            <a:r>
              <a:rPr lang="fr-FR" sz="1000" dirty="0">
                <a:latin typeface="Short Stack" panose="02010500040000000007" pitchFamily="2" charset="77"/>
              </a:rPr>
              <a:t>Il y a 8 classes dans l’école : 1 CP, 1 CP-CE1, 1 CE1, 1 CE2, 1 CE2-CM1, 1 CM1-CM2, 1 CM2  </a:t>
            </a:r>
          </a:p>
          <a:p>
            <a:r>
              <a:rPr lang="fr-FR" sz="1000" dirty="0">
                <a:latin typeface="Short Stack" panose="02010500040000000007" pitchFamily="2" charset="77"/>
              </a:rPr>
              <a:t>Les horaires de l’école :  8 h 30 – 12 h / 14 h – 16 h 30</a:t>
            </a:r>
          </a:p>
          <a:p>
            <a:r>
              <a:rPr lang="fr-FR" sz="1000" dirty="0">
                <a:latin typeface="Short Stack" panose="02010500040000000007" pitchFamily="2" charset="77"/>
              </a:rPr>
              <a:t>Les autres adultes de l’école :   Psychologue scolaire, L’infirmière</a:t>
            </a:r>
          </a:p>
        </p:txBody>
      </p:sp>
      <p:sp>
        <p:nvSpPr>
          <p:cNvPr id="6" name="ZoneTexte 5">
            <a:extLst>
              <a:ext uri="{FF2B5EF4-FFF2-40B4-BE49-F238E27FC236}">
                <a16:creationId xmlns:a16="http://schemas.microsoft.com/office/drawing/2014/main" id="{14AE2583-EE3C-C032-9729-36EC641320FF}"/>
              </a:ext>
            </a:extLst>
          </p:cNvPr>
          <p:cNvSpPr txBox="1"/>
          <p:nvPr/>
        </p:nvSpPr>
        <p:spPr>
          <a:xfrm>
            <a:off x="325315" y="691231"/>
            <a:ext cx="3103685" cy="276999"/>
          </a:xfrm>
          <a:prstGeom prst="rect">
            <a:avLst/>
          </a:prstGeom>
          <a:solidFill>
            <a:schemeClr val="bg1"/>
          </a:solidFill>
          <a:ln>
            <a:solidFill>
              <a:srgbClr val="639387"/>
            </a:solidFill>
          </a:ln>
        </p:spPr>
        <p:txBody>
          <a:bodyPr wrap="square" rtlCol="0">
            <a:spAutoFit/>
          </a:bodyPr>
          <a:lstStyle/>
          <a:p>
            <a:r>
              <a:rPr lang="fr-FR" sz="1200" dirty="0">
                <a:latin typeface="Hachi Maru Pop" pitchFamily="2" charset="-128"/>
                <a:ea typeface="Hachi Maru Pop" pitchFamily="2" charset="-128"/>
              </a:rPr>
              <a:t>CLASSE</a:t>
            </a:r>
            <a:r>
              <a:rPr lang="fr-FR" sz="1100" dirty="0">
                <a:latin typeface="Hachi Maru Pop" pitchFamily="2" charset="-128"/>
                <a:ea typeface="Hachi Maru Pop" pitchFamily="2" charset="-128"/>
              </a:rPr>
              <a:t> : </a:t>
            </a:r>
          </a:p>
        </p:txBody>
      </p:sp>
      <p:sp>
        <p:nvSpPr>
          <p:cNvPr id="7" name="ZoneTexte 6">
            <a:extLst>
              <a:ext uri="{FF2B5EF4-FFF2-40B4-BE49-F238E27FC236}">
                <a16:creationId xmlns:a16="http://schemas.microsoft.com/office/drawing/2014/main" id="{A14F8EBB-D625-B92E-FB11-343A97A6373B}"/>
              </a:ext>
            </a:extLst>
          </p:cNvPr>
          <p:cNvSpPr txBox="1"/>
          <p:nvPr/>
        </p:nvSpPr>
        <p:spPr>
          <a:xfrm>
            <a:off x="3429001" y="691231"/>
            <a:ext cx="3077308" cy="276999"/>
          </a:xfrm>
          <a:prstGeom prst="rect">
            <a:avLst/>
          </a:prstGeom>
          <a:solidFill>
            <a:schemeClr val="bg1"/>
          </a:solidFill>
          <a:ln>
            <a:solidFill>
              <a:srgbClr val="639387"/>
            </a:solidFill>
          </a:ln>
        </p:spPr>
        <p:txBody>
          <a:bodyPr wrap="square" rtlCol="0">
            <a:spAutoFit/>
          </a:bodyPr>
          <a:lstStyle/>
          <a:p>
            <a:r>
              <a:rPr lang="fr-FR" sz="1200" dirty="0">
                <a:latin typeface="Hachi Maru Pop" pitchFamily="2" charset="-128"/>
                <a:ea typeface="Hachi Maru Pop" pitchFamily="2" charset="-128"/>
              </a:rPr>
              <a:t>DATE : </a:t>
            </a:r>
          </a:p>
        </p:txBody>
      </p:sp>
      <p:sp>
        <p:nvSpPr>
          <p:cNvPr id="3" name="Rectangle 2">
            <a:extLst>
              <a:ext uri="{FF2B5EF4-FFF2-40B4-BE49-F238E27FC236}">
                <a16:creationId xmlns:a16="http://schemas.microsoft.com/office/drawing/2014/main" id="{786AD909-3091-A100-C77F-CB45E239F0DC}"/>
              </a:ext>
            </a:extLst>
          </p:cNvPr>
          <p:cNvSpPr/>
          <p:nvPr/>
        </p:nvSpPr>
        <p:spPr>
          <a:xfrm>
            <a:off x="298938" y="3252418"/>
            <a:ext cx="6207370" cy="6309420"/>
          </a:xfrm>
          <a:prstGeom prst="rect">
            <a:avLst/>
          </a:prstGeom>
          <a:solidFill>
            <a:schemeClr val="bg1"/>
          </a:solidFill>
          <a:ln>
            <a:solidFill>
              <a:srgbClr val="639387"/>
            </a:solidFill>
          </a:ln>
        </p:spPr>
        <p:txBody>
          <a:bodyPr wrap="square">
            <a:spAutoFit/>
          </a:bodyPr>
          <a:lstStyle/>
          <a:p>
            <a:pPr algn="ctr"/>
            <a:r>
              <a:rPr lang="fr-FR" sz="1400" b="1" dirty="0">
                <a:solidFill>
                  <a:srgbClr val="639387"/>
                </a:solidFill>
                <a:latin typeface="Hachi Maru Pop" pitchFamily="2" charset="-128"/>
                <a:ea typeface="Hachi Maru Pop" pitchFamily="2" charset="-128"/>
              </a:rPr>
              <a:t>II. INFORMATIONS DIVERSES</a:t>
            </a:r>
          </a:p>
          <a:p>
            <a:pPr algn="just"/>
            <a:r>
              <a:rPr lang="fr-FR" sz="1000" dirty="0">
                <a:solidFill>
                  <a:schemeClr val="tx1">
                    <a:lumMod val="85000"/>
                    <a:lumOff val="15000"/>
                  </a:schemeClr>
                </a:solidFill>
                <a:latin typeface="Short Stack" panose="02010500040000000007" pitchFamily="2" charset="77"/>
              </a:rPr>
              <a:t> </a:t>
            </a:r>
          </a:p>
          <a:p>
            <a:pPr algn="just"/>
            <a:r>
              <a:rPr lang="fr-FR" sz="1000" dirty="0">
                <a:solidFill>
                  <a:schemeClr val="tx1">
                    <a:lumMod val="85000"/>
                    <a:lumOff val="15000"/>
                  </a:schemeClr>
                </a:solidFill>
                <a:latin typeface="Short Stack" panose="02010500040000000007" pitchFamily="2" charset="77"/>
                <a:sym typeface="Wingdings" pitchFamily="2" charset="2"/>
              </a:rPr>
              <a:t></a:t>
            </a:r>
            <a:r>
              <a:rPr lang="fr-FR" sz="1000" dirty="0">
                <a:solidFill>
                  <a:schemeClr val="tx1">
                    <a:lumMod val="85000"/>
                    <a:lumOff val="15000"/>
                  </a:schemeClr>
                </a:solidFill>
                <a:latin typeface="Short Stack" panose="02010500040000000007" pitchFamily="2" charset="77"/>
              </a:rPr>
              <a:t> </a:t>
            </a:r>
            <a:r>
              <a:rPr lang="fr-FR" sz="1000" b="1" dirty="0">
                <a:solidFill>
                  <a:srgbClr val="F57976"/>
                </a:solidFill>
                <a:latin typeface="Short Stack" panose="02010500040000000007" pitchFamily="2" charset="77"/>
              </a:rPr>
              <a:t>Garderie et cantine </a:t>
            </a:r>
            <a:r>
              <a:rPr lang="fr-FR" sz="1000" dirty="0">
                <a:solidFill>
                  <a:schemeClr val="tx1">
                    <a:lumMod val="85000"/>
                    <a:lumOff val="15000"/>
                  </a:schemeClr>
                </a:solidFill>
                <a:latin typeface="Short Stack" panose="02010500040000000007" pitchFamily="2" charset="77"/>
              </a:rPr>
              <a:t>: les enfants inscrits à la garderie ou à la cantine ne peuvent pas en être dispensés sans un mot des parents. Dans le cas où l’enfant me dirait qu’il ne mange pas à la cantine ou ne reste pas à la garderie, nous ne pourrons pas le laisser sortir. Il restera à l’intérieur de l’école jusqu’à ce que quelqu’un vienne le chercher. </a:t>
            </a:r>
          </a:p>
          <a:p>
            <a:pPr algn="just"/>
            <a:r>
              <a:rPr lang="fr-FR" sz="1000" dirty="0">
                <a:solidFill>
                  <a:schemeClr val="tx1">
                    <a:lumMod val="85000"/>
                    <a:lumOff val="15000"/>
                  </a:schemeClr>
                </a:solidFill>
                <a:latin typeface="Short Stack" panose="02010500040000000007" pitchFamily="2" charset="77"/>
              </a:rPr>
              <a:t> </a:t>
            </a:r>
          </a:p>
          <a:p>
            <a:pPr algn="just"/>
            <a:r>
              <a:rPr lang="fr-FR" sz="1000" dirty="0">
                <a:solidFill>
                  <a:schemeClr val="tx1">
                    <a:lumMod val="85000"/>
                    <a:lumOff val="15000"/>
                  </a:schemeClr>
                </a:solidFill>
                <a:latin typeface="Short Stack" panose="02010500040000000007" pitchFamily="2" charset="77"/>
                <a:sym typeface="Wingdings" pitchFamily="2" charset="2"/>
              </a:rPr>
              <a:t></a:t>
            </a:r>
            <a:r>
              <a:rPr lang="fr-FR" sz="1000" dirty="0">
                <a:solidFill>
                  <a:schemeClr val="tx1">
                    <a:lumMod val="85000"/>
                    <a:lumOff val="15000"/>
                  </a:schemeClr>
                </a:solidFill>
                <a:latin typeface="Short Stack" panose="02010500040000000007" pitchFamily="2" charset="77"/>
              </a:rPr>
              <a:t> </a:t>
            </a:r>
            <a:r>
              <a:rPr lang="fr-FR" sz="1000" b="1" dirty="0">
                <a:solidFill>
                  <a:srgbClr val="F57976"/>
                </a:solidFill>
                <a:latin typeface="Short Stack" panose="02010500040000000007" pitchFamily="2" charset="77"/>
              </a:rPr>
              <a:t>Absence</a:t>
            </a:r>
            <a:r>
              <a:rPr lang="fr-FR" sz="1000" dirty="0">
                <a:solidFill>
                  <a:schemeClr val="tx1">
                    <a:lumMod val="85000"/>
                    <a:lumOff val="15000"/>
                  </a:schemeClr>
                </a:solidFill>
                <a:latin typeface="Short Stack" panose="02010500040000000007" pitchFamily="2" charset="77"/>
              </a:rPr>
              <a:t> : Toute absence doit être justifiée. Au bout de 4 absences non justifiées dans le mois, je suis obligée de prévenir l’inspecteur d’académie. Vous pouvez prévenir de l’absence de votre enfant, soit par mail à mon adresse soit en appelant l’école, soit en faisant passer un mot par un autre parent d’élève. Un justificatif manuscrit sur papier libre ou un certificat médical est demandé au retour de votre enfant, afin que je le joigne au cahier d’appel pour contrôle en cas d’inspection.</a:t>
            </a:r>
          </a:p>
          <a:p>
            <a:r>
              <a:rPr lang="fr-FR" sz="1000" dirty="0">
                <a:solidFill>
                  <a:schemeClr val="tx1">
                    <a:lumMod val="85000"/>
                    <a:lumOff val="15000"/>
                  </a:schemeClr>
                </a:solidFill>
                <a:latin typeface="Short Stack" panose="02010500040000000007" pitchFamily="2" charset="77"/>
              </a:rPr>
              <a:t> </a:t>
            </a:r>
          </a:p>
          <a:p>
            <a:r>
              <a:rPr lang="fr-FR" sz="1000" dirty="0">
                <a:solidFill>
                  <a:schemeClr val="tx1">
                    <a:lumMod val="85000"/>
                    <a:lumOff val="15000"/>
                  </a:schemeClr>
                </a:solidFill>
                <a:latin typeface="Short Stack" panose="02010500040000000007" pitchFamily="2" charset="77"/>
                <a:sym typeface="Wingdings" pitchFamily="2" charset="2"/>
              </a:rPr>
              <a:t></a:t>
            </a:r>
            <a:r>
              <a:rPr lang="fr-FR" sz="1000" dirty="0">
                <a:solidFill>
                  <a:schemeClr val="tx1">
                    <a:lumMod val="85000"/>
                    <a:lumOff val="15000"/>
                  </a:schemeClr>
                </a:solidFill>
                <a:latin typeface="Short Stack" panose="02010500040000000007" pitchFamily="2" charset="77"/>
              </a:rPr>
              <a:t>  </a:t>
            </a:r>
            <a:r>
              <a:rPr lang="fr-FR" sz="1000" b="1" dirty="0">
                <a:solidFill>
                  <a:srgbClr val="F57976"/>
                </a:solidFill>
                <a:latin typeface="Short Stack" panose="02010500040000000007" pitchFamily="2" charset="77"/>
              </a:rPr>
              <a:t>Enfants malades </a:t>
            </a:r>
            <a:r>
              <a:rPr lang="fr-FR" sz="1000" dirty="0">
                <a:solidFill>
                  <a:schemeClr val="tx1">
                    <a:lumMod val="85000"/>
                    <a:lumOff val="15000"/>
                  </a:schemeClr>
                </a:solidFill>
                <a:latin typeface="Short Stack" panose="02010500040000000007" pitchFamily="2" charset="77"/>
              </a:rPr>
              <a:t>: En cas de symptômes de maladie, les enfants ne sont pas acceptés à l’école. Les enseignants n’ont pas le droit d’administrer des médicaments. </a:t>
            </a:r>
          </a:p>
          <a:p>
            <a:r>
              <a:rPr lang="fr-FR" sz="1000" dirty="0">
                <a:solidFill>
                  <a:schemeClr val="tx1">
                    <a:lumMod val="85000"/>
                    <a:lumOff val="15000"/>
                  </a:schemeClr>
                </a:solidFill>
                <a:latin typeface="Short Stack" panose="02010500040000000007" pitchFamily="2" charset="77"/>
              </a:rPr>
              <a:t>La famille d’un enfant malade est prévenue par téléphone et en cas d’impossibilité une autre personne désignée par écrit dans les fiches de renseignements pourra venir chercher votre enfant.</a:t>
            </a:r>
          </a:p>
          <a:p>
            <a:r>
              <a:rPr lang="fr-FR" sz="1000" dirty="0">
                <a:solidFill>
                  <a:schemeClr val="tx1">
                    <a:lumMod val="85000"/>
                    <a:lumOff val="15000"/>
                  </a:schemeClr>
                </a:solidFill>
                <a:latin typeface="Short Stack" panose="02010500040000000007" pitchFamily="2" charset="77"/>
              </a:rPr>
              <a:t>Pour les enfants ayant des maladies chroniques un PAI (PROJET D’ACCUEIL INDIVIDUALISE) doit être mis en place rapidement avec le médecin scolaire, la directrice et l’enseignant.</a:t>
            </a:r>
          </a:p>
          <a:p>
            <a:r>
              <a:rPr lang="fr-FR" sz="1000" dirty="0">
                <a:solidFill>
                  <a:schemeClr val="tx1">
                    <a:lumMod val="85000"/>
                    <a:lumOff val="15000"/>
                  </a:schemeClr>
                </a:solidFill>
                <a:latin typeface="Short Stack" panose="02010500040000000007" pitchFamily="2" charset="77"/>
              </a:rPr>
              <a:t> </a:t>
            </a:r>
          </a:p>
          <a:p>
            <a:r>
              <a:rPr lang="fr-FR" sz="1000" dirty="0">
                <a:solidFill>
                  <a:schemeClr val="tx1">
                    <a:lumMod val="85000"/>
                    <a:lumOff val="15000"/>
                  </a:schemeClr>
                </a:solidFill>
                <a:latin typeface="Short Stack" panose="02010500040000000007" pitchFamily="2" charset="77"/>
                <a:sym typeface="Wingdings" pitchFamily="2" charset="2"/>
              </a:rPr>
              <a:t></a:t>
            </a:r>
            <a:r>
              <a:rPr lang="fr-FR" sz="1000" dirty="0">
                <a:solidFill>
                  <a:schemeClr val="tx1">
                    <a:lumMod val="85000"/>
                    <a:lumOff val="15000"/>
                  </a:schemeClr>
                </a:solidFill>
                <a:latin typeface="Short Stack" panose="02010500040000000007" pitchFamily="2" charset="77"/>
              </a:rPr>
              <a:t> </a:t>
            </a:r>
            <a:r>
              <a:rPr lang="fr-FR" sz="1000" b="1" dirty="0">
                <a:solidFill>
                  <a:srgbClr val="F57976"/>
                </a:solidFill>
                <a:latin typeface="Short Stack" panose="02010500040000000007" pitchFamily="2" charset="77"/>
              </a:rPr>
              <a:t>Les élections de parents d’élèves </a:t>
            </a:r>
            <a:r>
              <a:rPr lang="fr-FR" sz="1000" dirty="0">
                <a:solidFill>
                  <a:schemeClr val="tx1">
                    <a:lumMod val="85000"/>
                    <a:lumOff val="15000"/>
                  </a:schemeClr>
                </a:solidFill>
                <a:latin typeface="Short Stack" panose="02010500040000000007" pitchFamily="2" charset="77"/>
              </a:rPr>
              <a:t>: La réglementation permet à chaque parent d’être électeur et éligible. Il faut 1 ou 2 représentants par classe c'est-à-dire entre 5 et 10 personnes. Les élections auront lieu le …… octobre. (Distribuer les feuilles).</a:t>
            </a:r>
          </a:p>
          <a:p>
            <a:endParaRPr lang="fr-FR" sz="1000" dirty="0">
              <a:solidFill>
                <a:schemeClr val="tx1">
                  <a:lumMod val="85000"/>
                  <a:lumOff val="15000"/>
                </a:schemeClr>
              </a:solidFill>
              <a:latin typeface="Short Stack" panose="02010500040000000007" pitchFamily="2" charset="77"/>
            </a:endParaRPr>
          </a:p>
          <a:p>
            <a:pPr algn="just"/>
            <a:r>
              <a:rPr lang="fr-FR" sz="1000" dirty="0">
                <a:solidFill>
                  <a:schemeClr val="tx1">
                    <a:lumMod val="85000"/>
                    <a:lumOff val="15000"/>
                  </a:schemeClr>
                </a:solidFill>
                <a:latin typeface="Short Stack" panose="02010500040000000007" pitchFamily="2" charset="77"/>
                <a:sym typeface="Wingdings" pitchFamily="2" charset="2"/>
              </a:rPr>
              <a:t></a:t>
            </a:r>
            <a:r>
              <a:rPr lang="fr-FR" sz="1000" dirty="0">
                <a:solidFill>
                  <a:schemeClr val="tx1">
                    <a:lumMod val="85000"/>
                    <a:lumOff val="15000"/>
                  </a:schemeClr>
                </a:solidFill>
                <a:latin typeface="Short Stack" panose="02010500040000000007" pitchFamily="2" charset="77"/>
              </a:rPr>
              <a:t> </a:t>
            </a:r>
            <a:r>
              <a:rPr lang="fr-FR" sz="1000" b="1" dirty="0">
                <a:solidFill>
                  <a:srgbClr val="F57976"/>
                </a:solidFill>
                <a:latin typeface="Short Stack" panose="02010500040000000007" pitchFamily="2" charset="77"/>
              </a:rPr>
              <a:t>Documents à fournir </a:t>
            </a:r>
            <a:r>
              <a:rPr lang="fr-FR" sz="1000" dirty="0">
                <a:solidFill>
                  <a:schemeClr val="tx1">
                    <a:lumMod val="85000"/>
                    <a:lumOff val="15000"/>
                  </a:schemeClr>
                </a:solidFill>
                <a:latin typeface="Short Stack" panose="02010500040000000007" pitchFamily="2" charset="77"/>
              </a:rPr>
              <a:t>: Je vous remercie de m’avoir fourni rapidement les fiches de renseignements, ainsi que la coopérative scolaire (et votre générosité pour certains) et les attestations d’assurance. </a:t>
            </a:r>
          </a:p>
          <a:p>
            <a:pPr algn="just"/>
            <a:r>
              <a:rPr lang="fr-FR" sz="1000" dirty="0">
                <a:solidFill>
                  <a:schemeClr val="tx1">
                    <a:lumMod val="85000"/>
                    <a:lumOff val="15000"/>
                  </a:schemeClr>
                </a:solidFill>
                <a:latin typeface="Short Stack" panose="02010500040000000007" pitchFamily="2" charset="77"/>
              </a:rPr>
              <a:t>Pour ceux qui ne m’auraient pas encore tout fourni, je vous donne une feuille récapitulative. Merci également de me faire parvenir tout changement de numéros de téléphone ou d’adresse mail.</a:t>
            </a:r>
          </a:p>
          <a:p>
            <a:pPr algn="just"/>
            <a:r>
              <a:rPr lang="fr-FR" sz="1000" dirty="0">
                <a:solidFill>
                  <a:schemeClr val="tx1">
                    <a:lumMod val="85000"/>
                    <a:lumOff val="15000"/>
                  </a:schemeClr>
                </a:solidFill>
                <a:latin typeface="Short Stack" panose="02010500040000000007" pitchFamily="2" charset="77"/>
              </a:rPr>
              <a:t>La coopérative de la classe nous permet d’acheter des livres de littérature jeunesse, du matériel supplémentaire en arts visuels, musique, sport ou toute autre matière… Elle nous permet de compléter l’argent pour faire des sorties.</a:t>
            </a:r>
          </a:p>
        </p:txBody>
      </p:sp>
      <p:sp>
        <p:nvSpPr>
          <p:cNvPr id="8" name="ZoneTexte 7">
            <a:extLst>
              <a:ext uri="{FF2B5EF4-FFF2-40B4-BE49-F238E27FC236}">
                <a16:creationId xmlns:a16="http://schemas.microsoft.com/office/drawing/2014/main" id="{1DC1E8D1-32FA-BCC9-DA51-AE93BF3E54FD}"/>
              </a:ext>
            </a:extLst>
          </p:cNvPr>
          <p:cNvSpPr txBox="1"/>
          <p:nvPr/>
        </p:nvSpPr>
        <p:spPr>
          <a:xfrm>
            <a:off x="5287618" y="9644390"/>
            <a:ext cx="1570382" cy="261610"/>
          </a:xfrm>
          <a:prstGeom prst="rect">
            <a:avLst/>
          </a:prstGeom>
          <a:solidFill>
            <a:schemeClr val="bg1"/>
          </a:solidFill>
        </p:spPr>
        <p:txBody>
          <a:bodyPr wrap="square" rtlCol="0">
            <a:spAutoFit/>
          </a:bodyPr>
          <a:lstStyle/>
          <a:p>
            <a:pPr algn="r"/>
            <a:r>
              <a:rPr lang="fr-FR" sz="1100" dirty="0">
                <a:latin typeface="Dreaming Outloud Script Pro" panose="03050502040304050704" pitchFamily="66" charset="77"/>
                <a:cs typeface="Dreaming Outloud Script Pro" panose="03050502040304050704" pitchFamily="66" charset="77"/>
              </a:rPr>
              <a:t>La Trousse de Sobelle</a:t>
            </a:r>
          </a:p>
        </p:txBody>
      </p:sp>
    </p:spTree>
    <p:extLst>
      <p:ext uri="{BB962C8B-B14F-4D97-AF65-F5344CB8AC3E}">
        <p14:creationId xmlns:p14="http://schemas.microsoft.com/office/powerpoint/2010/main" val="1640988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8000" r="-58000"/>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9A6787EE-24FD-9B8D-D6A8-88D982637EF9}"/>
              </a:ext>
            </a:extLst>
          </p:cNvPr>
          <p:cNvSpPr txBox="1"/>
          <p:nvPr/>
        </p:nvSpPr>
        <p:spPr>
          <a:xfrm>
            <a:off x="298938" y="193431"/>
            <a:ext cx="6207370" cy="400110"/>
          </a:xfrm>
          <a:prstGeom prst="rect">
            <a:avLst/>
          </a:prstGeom>
          <a:solidFill>
            <a:schemeClr val="bg1"/>
          </a:solidFill>
          <a:ln>
            <a:solidFill>
              <a:srgbClr val="639387"/>
            </a:solidFill>
          </a:ln>
        </p:spPr>
        <p:txBody>
          <a:bodyPr wrap="square" rtlCol="0">
            <a:spAutoFit/>
          </a:bodyPr>
          <a:lstStyle/>
          <a:p>
            <a:pPr algn="ctr"/>
            <a:r>
              <a:rPr lang="fr-FR" sz="2000" dirty="0">
                <a:latin typeface="Hachi Maru Pop" pitchFamily="2" charset="-128"/>
                <a:ea typeface="Hachi Maru Pop" pitchFamily="2" charset="-128"/>
              </a:rPr>
              <a:t>LA RÉUNION DE PARENTS D’ÉLÈVES</a:t>
            </a:r>
          </a:p>
        </p:txBody>
      </p:sp>
      <p:sp>
        <p:nvSpPr>
          <p:cNvPr id="3" name="Rectangle 2">
            <a:extLst>
              <a:ext uri="{FF2B5EF4-FFF2-40B4-BE49-F238E27FC236}">
                <a16:creationId xmlns:a16="http://schemas.microsoft.com/office/drawing/2014/main" id="{786AD909-3091-A100-C77F-CB45E239F0DC}"/>
              </a:ext>
            </a:extLst>
          </p:cNvPr>
          <p:cNvSpPr/>
          <p:nvPr/>
        </p:nvSpPr>
        <p:spPr>
          <a:xfrm>
            <a:off x="298938" y="717941"/>
            <a:ext cx="6207370" cy="8889549"/>
          </a:xfrm>
          <a:prstGeom prst="rect">
            <a:avLst/>
          </a:prstGeom>
          <a:solidFill>
            <a:schemeClr val="bg1"/>
          </a:solidFill>
          <a:ln>
            <a:solidFill>
              <a:srgbClr val="639387"/>
            </a:solidFill>
          </a:ln>
        </p:spPr>
        <p:txBody>
          <a:bodyPr wrap="square">
            <a:spAutoFit/>
          </a:bodyPr>
          <a:lstStyle/>
          <a:p>
            <a:pPr>
              <a:lnSpc>
                <a:spcPct val="110000"/>
              </a:lnSpc>
            </a:pPr>
            <a:r>
              <a:rPr lang="fr-FR" sz="1000" dirty="0">
                <a:solidFill>
                  <a:schemeClr val="tx1">
                    <a:lumMod val="85000"/>
                    <a:lumOff val="15000"/>
                  </a:schemeClr>
                </a:solidFill>
                <a:latin typeface="Short Stack" panose="02010500040000000007" pitchFamily="2" charset="77"/>
              </a:rPr>
              <a:t> </a:t>
            </a:r>
            <a:r>
              <a:rPr lang="fr-FR" sz="1000" b="1" dirty="0">
                <a:solidFill>
                  <a:srgbClr val="F57976"/>
                </a:solidFill>
                <a:latin typeface="Short Stack" panose="02010500040000000007" pitchFamily="2" charset="77"/>
                <a:sym typeface="Wingdings" pitchFamily="2" charset="2"/>
              </a:rPr>
              <a:t></a:t>
            </a:r>
            <a:r>
              <a:rPr lang="fr-FR" sz="1000" b="1" dirty="0">
                <a:solidFill>
                  <a:srgbClr val="F57976"/>
                </a:solidFill>
                <a:latin typeface="Short Stack" panose="02010500040000000007" pitchFamily="2" charset="77"/>
              </a:rPr>
              <a:t> Demande de RDV </a:t>
            </a:r>
            <a:r>
              <a:rPr lang="fr-FR" sz="1000" dirty="0">
                <a:solidFill>
                  <a:schemeClr val="tx1">
                    <a:lumMod val="85000"/>
                    <a:lumOff val="15000"/>
                  </a:schemeClr>
                </a:solidFill>
                <a:latin typeface="Short Stack" panose="02010500040000000007" pitchFamily="2" charset="77"/>
              </a:rPr>
              <a:t>: Vous pouvez prendre RDV avec moi, via le cahier de liaison de votre enfant ainsi que par le mail, option que je préfère. En effet, l’enfant qui sait maintenant lire, n’a pas toujours besoin de savoir ce que vous avez écrit dans votre mot. Je vous demande de ne pas écrire sur le cahier de texte de votre enfant. Si le cahier est oublié et que vous n’avez pas Internet, écrivez-moi sur une feuille libre mise dans une enveloppe fermée. Merci d’y noter pour quelle raison vous souhaitez me rencontrer, cela me permettra de prévoir si notre entretien sera court ou plus long et/ou prévoir des documents pouvant améliorer Celui-ci.</a:t>
            </a:r>
          </a:p>
          <a:p>
            <a:pPr algn="just">
              <a:lnSpc>
                <a:spcPct val="110000"/>
              </a:lnSpc>
            </a:pPr>
            <a:r>
              <a:rPr lang="fr-FR" sz="1000" dirty="0">
                <a:solidFill>
                  <a:schemeClr val="tx1">
                    <a:lumMod val="85000"/>
                    <a:lumOff val="15000"/>
                  </a:schemeClr>
                </a:solidFill>
                <a:latin typeface="Short Stack" panose="02010500040000000007" pitchFamily="2" charset="77"/>
              </a:rPr>
              <a:t> </a:t>
            </a:r>
          </a:p>
          <a:p>
            <a:pPr>
              <a:lnSpc>
                <a:spcPct val="110000"/>
              </a:lnSpc>
            </a:pPr>
            <a:r>
              <a:rPr lang="fr-FR" sz="1000" dirty="0">
                <a:solidFill>
                  <a:schemeClr val="tx1">
                    <a:lumMod val="85000"/>
                    <a:lumOff val="15000"/>
                  </a:schemeClr>
                </a:solidFill>
                <a:latin typeface="Short Stack" panose="02010500040000000007" pitchFamily="2" charset="77"/>
                <a:sym typeface="Wingdings" pitchFamily="2" charset="2"/>
              </a:rPr>
              <a:t></a:t>
            </a:r>
            <a:r>
              <a:rPr lang="fr-FR" sz="1000" dirty="0">
                <a:solidFill>
                  <a:schemeClr val="tx1">
                    <a:lumMod val="85000"/>
                    <a:lumOff val="15000"/>
                  </a:schemeClr>
                </a:solidFill>
                <a:latin typeface="Short Stack" panose="02010500040000000007" pitchFamily="2" charset="77"/>
              </a:rPr>
              <a:t> </a:t>
            </a:r>
            <a:r>
              <a:rPr lang="fr-FR" sz="1000" b="1" dirty="0">
                <a:solidFill>
                  <a:srgbClr val="F57976"/>
                </a:solidFill>
                <a:latin typeface="Short Stack" panose="02010500040000000007" pitchFamily="2" charset="77"/>
              </a:rPr>
              <a:t>Les poux </a:t>
            </a:r>
            <a:r>
              <a:rPr lang="fr-FR" sz="1000" dirty="0">
                <a:solidFill>
                  <a:schemeClr val="tx1">
                    <a:lumMod val="85000"/>
                    <a:lumOff val="15000"/>
                  </a:schemeClr>
                </a:solidFill>
                <a:latin typeface="Short Stack" panose="02010500040000000007" pitchFamily="2" charset="77"/>
              </a:rPr>
              <a:t>: Soyez particulièrement vigilants si vos enfants vous disent qu’ils se grattent. En prévention, on peut vous proposer de mettre de l'huile essentielle de lavandin contre les poux, derrière les oreilles des petits car il est moins cher !! ATTENTION, il contient du camphre !! et mettre tous les jours qq gouttes d'huile essentielle de lavande est clairement déconseillé !! outre ses propriétés sédatives, elle contient des molécules très actives !! Il existe des vaporisateurs sous forme d’huile essentielle de lavande qui sont très efficaces.</a:t>
            </a:r>
          </a:p>
          <a:p>
            <a:pPr>
              <a:lnSpc>
                <a:spcPct val="110000"/>
              </a:lnSpc>
            </a:pPr>
            <a:r>
              <a:rPr lang="fr-FR" sz="1000" dirty="0">
                <a:solidFill>
                  <a:schemeClr val="tx1">
                    <a:lumMod val="85000"/>
                    <a:lumOff val="15000"/>
                  </a:schemeClr>
                </a:solidFill>
                <a:latin typeface="Short Stack" panose="02010500040000000007" pitchFamily="2" charset="77"/>
              </a:rPr>
              <a:t> </a:t>
            </a:r>
          </a:p>
          <a:p>
            <a:pPr algn="just">
              <a:lnSpc>
                <a:spcPct val="110000"/>
              </a:lnSpc>
            </a:pPr>
            <a:r>
              <a:rPr lang="fr-FR" sz="1000" dirty="0">
                <a:solidFill>
                  <a:schemeClr val="tx1">
                    <a:lumMod val="85000"/>
                    <a:lumOff val="15000"/>
                  </a:schemeClr>
                </a:solidFill>
                <a:latin typeface="Short Stack" panose="02010500040000000007" pitchFamily="2" charset="77"/>
                <a:sym typeface="Wingdings" pitchFamily="2" charset="2"/>
              </a:rPr>
              <a:t></a:t>
            </a:r>
            <a:r>
              <a:rPr lang="fr-FR" sz="1000" dirty="0">
                <a:solidFill>
                  <a:schemeClr val="tx1">
                    <a:lumMod val="85000"/>
                    <a:lumOff val="15000"/>
                  </a:schemeClr>
                </a:solidFill>
                <a:latin typeface="Short Stack" panose="02010500040000000007" pitchFamily="2" charset="77"/>
              </a:rPr>
              <a:t> </a:t>
            </a:r>
            <a:r>
              <a:rPr lang="fr-FR" sz="1000" b="1" dirty="0">
                <a:solidFill>
                  <a:srgbClr val="F57976"/>
                </a:solidFill>
                <a:latin typeface="Short Stack" panose="02010500040000000007" pitchFamily="2" charset="77"/>
              </a:rPr>
              <a:t>Suivi extérieur </a:t>
            </a:r>
            <a:r>
              <a:rPr lang="fr-FR" sz="1000" dirty="0">
                <a:solidFill>
                  <a:schemeClr val="tx1">
                    <a:lumMod val="85000"/>
                    <a:lumOff val="15000"/>
                  </a:schemeClr>
                </a:solidFill>
                <a:latin typeface="Short Stack" panose="02010500040000000007" pitchFamily="2" charset="77"/>
              </a:rPr>
              <a:t>: Si votre enfant est suivi à l’extérieur de l’école, par un orthophoniste, </a:t>
            </a:r>
            <a:r>
              <a:rPr lang="fr-FR" sz="1000" dirty="0" err="1">
                <a:solidFill>
                  <a:schemeClr val="tx1">
                    <a:lumMod val="85000"/>
                    <a:lumOff val="15000"/>
                  </a:schemeClr>
                </a:solidFill>
                <a:latin typeface="Short Stack" panose="02010500040000000007" pitchFamily="2" charset="77"/>
              </a:rPr>
              <a:t>pédo-psychologue</a:t>
            </a:r>
            <a:r>
              <a:rPr lang="fr-FR" sz="1000" dirty="0">
                <a:solidFill>
                  <a:schemeClr val="tx1">
                    <a:lumMod val="85000"/>
                    <a:lumOff val="15000"/>
                  </a:schemeClr>
                </a:solidFill>
                <a:latin typeface="Short Stack" panose="02010500040000000007" pitchFamily="2" charset="77"/>
              </a:rPr>
              <a:t> ou autre professionnel susceptible de pouvoir collaborer avec moi, merci de me tenir au courant.</a:t>
            </a:r>
          </a:p>
          <a:p>
            <a:pPr algn="just">
              <a:lnSpc>
                <a:spcPct val="110000"/>
              </a:lnSpc>
            </a:pPr>
            <a:r>
              <a:rPr lang="fr-FR" sz="1000" dirty="0">
                <a:solidFill>
                  <a:schemeClr val="tx1">
                    <a:lumMod val="85000"/>
                    <a:lumOff val="15000"/>
                  </a:schemeClr>
                </a:solidFill>
                <a:latin typeface="Short Stack" panose="02010500040000000007" pitchFamily="2" charset="77"/>
              </a:rPr>
              <a:t> </a:t>
            </a:r>
          </a:p>
          <a:p>
            <a:pPr>
              <a:lnSpc>
                <a:spcPct val="110000"/>
              </a:lnSpc>
            </a:pPr>
            <a:r>
              <a:rPr lang="fr-FR" sz="1000" dirty="0">
                <a:solidFill>
                  <a:schemeClr val="tx1">
                    <a:lumMod val="85000"/>
                    <a:lumOff val="15000"/>
                  </a:schemeClr>
                </a:solidFill>
                <a:latin typeface="Short Stack" panose="02010500040000000007" pitchFamily="2" charset="77"/>
                <a:sym typeface="Wingdings" pitchFamily="2" charset="2"/>
              </a:rPr>
              <a:t></a:t>
            </a:r>
            <a:r>
              <a:rPr lang="fr-FR" sz="1000" dirty="0">
                <a:solidFill>
                  <a:schemeClr val="tx1">
                    <a:lumMod val="85000"/>
                    <a:lumOff val="15000"/>
                  </a:schemeClr>
                </a:solidFill>
                <a:latin typeface="Short Stack" panose="02010500040000000007" pitchFamily="2" charset="77"/>
              </a:rPr>
              <a:t> </a:t>
            </a:r>
            <a:r>
              <a:rPr lang="fr-FR" sz="1000" b="1" dirty="0">
                <a:solidFill>
                  <a:srgbClr val="F57976"/>
                </a:solidFill>
                <a:latin typeface="Short Stack" panose="02010500040000000007" pitchFamily="2" charset="77"/>
              </a:rPr>
              <a:t>Le numérique </a:t>
            </a:r>
            <a:r>
              <a:rPr lang="fr-FR" sz="1000" dirty="0">
                <a:solidFill>
                  <a:schemeClr val="tx1">
                    <a:lumMod val="85000"/>
                    <a:lumOff val="15000"/>
                  </a:schemeClr>
                </a:solidFill>
                <a:latin typeface="Short Stack" panose="02010500040000000007" pitchFamily="2" charset="77"/>
              </a:rPr>
              <a:t>: (Indiquez aux parents votre équipement informatique, (ordi, tablette, vidéoprojecteur) et comment et quand vous les utilisez. Rassurez les parents sur le fait que vous surveillez bien les élèves et que le matériel n’est utilisé exclusivement dans un but pédagogique.)</a:t>
            </a:r>
          </a:p>
          <a:p>
            <a:pPr>
              <a:lnSpc>
                <a:spcPct val="110000"/>
              </a:lnSpc>
            </a:pPr>
            <a:r>
              <a:rPr lang="fr-FR" sz="1000" dirty="0">
                <a:solidFill>
                  <a:schemeClr val="tx1">
                    <a:lumMod val="85000"/>
                    <a:lumOff val="15000"/>
                  </a:schemeClr>
                </a:solidFill>
                <a:latin typeface="Short Stack" panose="02010500040000000007" pitchFamily="2" charset="77"/>
              </a:rPr>
              <a:t> </a:t>
            </a:r>
          </a:p>
          <a:p>
            <a:pPr>
              <a:lnSpc>
                <a:spcPct val="110000"/>
              </a:lnSpc>
            </a:pPr>
            <a:r>
              <a:rPr lang="fr-FR" sz="1000" dirty="0">
                <a:solidFill>
                  <a:schemeClr val="tx1">
                    <a:lumMod val="85000"/>
                    <a:lumOff val="15000"/>
                  </a:schemeClr>
                </a:solidFill>
                <a:latin typeface="Short Stack" panose="02010500040000000007" pitchFamily="2" charset="77"/>
                <a:sym typeface="Wingdings" pitchFamily="2" charset="2"/>
              </a:rPr>
              <a:t></a:t>
            </a:r>
            <a:r>
              <a:rPr lang="fr-FR" sz="1000" dirty="0">
                <a:solidFill>
                  <a:schemeClr val="tx1">
                    <a:lumMod val="85000"/>
                    <a:lumOff val="15000"/>
                  </a:schemeClr>
                </a:solidFill>
                <a:latin typeface="Short Stack" panose="02010500040000000007" pitchFamily="2" charset="77"/>
              </a:rPr>
              <a:t> </a:t>
            </a:r>
            <a:r>
              <a:rPr lang="fr-FR" sz="1000" b="1" dirty="0">
                <a:solidFill>
                  <a:srgbClr val="F57976"/>
                </a:solidFill>
                <a:latin typeface="Short Stack" panose="02010500040000000007" pitchFamily="2" charset="77"/>
              </a:rPr>
              <a:t>Les anniversaires </a:t>
            </a:r>
            <a:r>
              <a:rPr lang="fr-FR" sz="1000" dirty="0">
                <a:solidFill>
                  <a:schemeClr val="tx1">
                    <a:lumMod val="85000"/>
                    <a:lumOff val="15000"/>
                  </a:schemeClr>
                </a:solidFill>
                <a:latin typeface="Short Stack" panose="02010500040000000007" pitchFamily="2" charset="77"/>
              </a:rPr>
              <a:t>: Nous fêtons les anniversaires dans la classe une ou deux fois par mois. Je vous donnerai la date, généralement un lundi pour que le week-end vous puissiez avoir le temps de les préparer.</a:t>
            </a:r>
          </a:p>
          <a:p>
            <a:pPr>
              <a:lnSpc>
                <a:spcPct val="110000"/>
              </a:lnSpc>
            </a:pPr>
            <a:r>
              <a:rPr lang="fr-FR" sz="1000" dirty="0">
                <a:solidFill>
                  <a:schemeClr val="tx1">
                    <a:lumMod val="85000"/>
                    <a:lumOff val="15000"/>
                  </a:schemeClr>
                </a:solidFill>
                <a:latin typeface="Short Stack" panose="02010500040000000007" pitchFamily="2" charset="77"/>
              </a:rPr>
              <a:t> </a:t>
            </a:r>
          </a:p>
          <a:p>
            <a:pPr>
              <a:lnSpc>
                <a:spcPct val="110000"/>
              </a:lnSpc>
            </a:pPr>
            <a:r>
              <a:rPr lang="fr-FR" sz="1000" dirty="0">
                <a:solidFill>
                  <a:schemeClr val="tx1">
                    <a:lumMod val="85000"/>
                    <a:lumOff val="15000"/>
                  </a:schemeClr>
                </a:solidFill>
                <a:latin typeface="Short Stack" panose="02010500040000000007" pitchFamily="2" charset="77"/>
                <a:sym typeface="Wingdings" pitchFamily="2" charset="2"/>
              </a:rPr>
              <a:t></a:t>
            </a:r>
            <a:r>
              <a:rPr lang="fr-FR" sz="1000" dirty="0">
                <a:solidFill>
                  <a:schemeClr val="tx1">
                    <a:lumMod val="85000"/>
                    <a:lumOff val="15000"/>
                  </a:schemeClr>
                </a:solidFill>
                <a:latin typeface="Short Stack" panose="02010500040000000007" pitchFamily="2" charset="77"/>
              </a:rPr>
              <a:t> </a:t>
            </a:r>
            <a:r>
              <a:rPr lang="fr-FR" sz="1000" b="1" dirty="0">
                <a:solidFill>
                  <a:srgbClr val="F57976"/>
                </a:solidFill>
                <a:latin typeface="Short Stack" panose="02010500040000000007" pitchFamily="2" charset="77"/>
              </a:rPr>
              <a:t>Les exposés </a:t>
            </a:r>
            <a:r>
              <a:rPr lang="fr-FR" sz="1000" dirty="0">
                <a:solidFill>
                  <a:schemeClr val="tx1">
                    <a:lumMod val="85000"/>
                    <a:lumOff val="15000"/>
                  </a:schemeClr>
                </a:solidFill>
                <a:latin typeface="Short Stack" panose="02010500040000000007" pitchFamily="2" charset="77"/>
              </a:rPr>
              <a:t>: Je demande à mes élèves de réaliser des exposés tout au long de l’année. Ils sont faits en classe, mais si vous le pouvez, souhaitez, ce travail peut également être fait à la maison. Il faut le réaliser sous PowerPoint et m’envoyer le document par mail ou sur clé USB avant la présentation pour que je vérifie le contenu.</a:t>
            </a:r>
          </a:p>
          <a:p>
            <a:pPr>
              <a:lnSpc>
                <a:spcPct val="110000"/>
              </a:lnSpc>
            </a:pPr>
            <a:r>
              <a:rPr lang="fr-FR" sz="1000" dirty="0">
                <a:solidFill>
                  <a:schemeClr val="tx1">
                    <a:lumMod val="85000"/>
                    <a:lumOff val="15000"/>
                  </a:schemeClr>
                </a:solidFill>
                <a:latin typeface="Short Stack" panose="02010500040000000007" pitchFamily="2" charset="77"/>
              </a:rPr>
              <a:t> </a:t>
            </a:r>
          </a:p>
          <a:p>
            <a:pPr>
              <a:lnSpc>
                <a:spcPct val="110000"/>
              </a:lnSpc>
            </a:pPr>
            <a:r>
              <a:rPr lang="fr-FR" sz="1000" dirty="0">
                <a:solidFill>
                  <a:schemeClr val="tx1">
                    <a:lumMod val="85000"/>
                    <a:lumOff val="15000"/>
                  </a:schemeClr>
                </a:solidFill>
                <a:latin typeface="Short Stack" panose="02010500040000000007" pitchFamily="2" charset="77"/>
                <a:sym typeface="Wingdings" pitchFamily="2" charset="2"/>
              </a:rPr>
              <a:t></a:t>
            </a:r>
            <a:r>
              <a:rPr lang="fr-FR" sz="1000" dirty="0">
                <a:solidFill>
                  <a:schemeClr val="tx1">
                    <a:lumMod val="85000"/>
                    <a:lumOff val="15000"/>
                  </a:schemeClr>
                </a:solidFill>
                <a:latin typeface="Short Stack" panose="02010500040000000007" pitchFamily="2" charset="77"/>
              </a:rPr>
              <a:t> </a:t>
            </a:r>
            <a:r>
              <a:rPr lang="fr-FR" sz="1000" b="1" dirty="0">
                <a:solidFill>
                  <a:srgbClr val="F57976"/>
                </a:solidFill>
                <a:latin typeface="Short Stack" panose="02010500040000000007" pitchFamily="2" charset="77"/>
              </a:rPr>
              <a:t>Objets, livres et CD </a:t>
            </a:r>
            <a:r>
              <a:rPr lang="fr-FR" sz="1000" dirty="0">
                <a:solidFill>
                  <a:schemeClr val="tx1">
                    <a:lumMod val="85000"/>
                    <a:lumOff val="15000"/>
                  </a:schemeClr>
                </a:solidFill>
                <a:latin typeface="Short Stack" panose="02010500040000000007" pitchFamily="2" charset="77"/>
              </a:rPr>
              <a:t>: Les enfants peuvent amener à l’école des objets insolites à présenter aux autres, des livres qu’ils aiment ou tout autre chose qui puisse être intéressante. Ils peuvent également apporter un CD de musique, sur lequel figure une chanson qu’ils aiment bien que nous écouterons.</a:t>
            </a:r>
          </a:p>
          <a:p>
            <a:pPr>
              <a:lnSpc>
                <a:spcPct val="110000"/>
              </a:lnSpc>
            </a:pPr>
            <a:endParaRPr lang="fr-FR" sz="1000" dirty="0">
              <a:solidFill>
                <a:schemeClr val="tx1">
                  <a:lumMod val="85000"/>
                  <a:lumOff val="15000"/>
                </a:schemeClr>
              </a:solidFill>
              <a:latin typeface="Short Stack" panose="02010500040000000007" pitchFamily="2" charset="77"/>
            </a:endParaRPr>
          </a:p>
          <a:p>
            <a:pPr algn="just">
              <a:lnSpc>
                <a:spcPct val="110000"/>
              </a:lnSpc>
            </a:pPr>
            <a:r>
              <a:rPr lang="fr-FR" sz="1000" dirty="0">
                <a:solidFill>
                  <a:schemeClr val="tx1">
                    <a:lumMod val="85000"/>
                    <a:lumOff val="15000"/>
                  </a:schemeClr>
                </a:solidFill>
                <a:latin typeface="Short Stack" panose="02010500040000000007" pitchFamily="2" charset="77"/>
                <a:sym typeface="Wingdings" pitchFamily="2" charset="2"/>
              </a:rPr>
              <a:t></a:t>
            </a:r>
            <a:r>
              <a:rPr lang="fr-FR" sz="1000" dirty="0">
                <a:solidFill>
                  <a:schemeClr val="tx1">
                    <a:lumMod val="85000"/>
                    <a:lumOff val="15000"/>
                  </a:schemeClr>
                </a:solidFill>
                <a:latin typeface="Short Stack" panose="02010500040000000007" pitchFamily="2" charset="77"/>
              </a:rPr>
              <a:t> </a:t>
            </a:r>
            <a:r>
              <a:rPr lang="fr-FR" sz="1000" b="1" dirty="0">
                <a:solidFill>
                  <a:srgbClr val="F57976"/>
                </a:solidFill>
                <a:latin typeface="Short Stack" panose="02010500040000000007" pitchFamily="2" charset="77"/>
              </a:rPr>
              <a:t>Les spectacles </a:t>
            </a:r>
            <a:r>
              <a:rPr lang="fr-FR" sz="1000" dirty="0">
                <a:solidFill>
                  <a:schemeClr val="tx1">
                    <a:lumMod val="85000"/>
                    <a:lumOff val="15000"/>
                  </a:schemeClr>
                </a:solidFill>
                <a:latin typeface="Short Stack" panose="02010500040000000007" pitchFamily="2" charset="77"/>
              </a:rPr>
              <a:t>: Chaque année, je présente un spectacle aux parents au mois de juin. Il reprend tous les chants et danses appris pendant l’année scolaire. Je compte bien évidemment sur la présence de tous mes élèves. Je donne la date suffisamment à l’avance pour que vous puissiez vous organiser. </a:t>
            </a:r>
          </a:p>
          <a:p>
            <a:pPr algn="just">
              <a:lnSpc>
                <a:spcPct val="110000"/>
              </a:lnSpc>
            </a:pPr>
            <a:r>
              <a:rPr lang="fr-FR" sz="1000" dirty="0">
                <a:solidFill>
                  <a:schemeClr val="tx1">
                    <a:lumMod val="85000"/>
                    <a:lumOff val="15000"/>
                  </a:schemeClr>
                </a:solidFill>
                <a:latin typeface="Short Stack" panose="02010500040000000007" pitchFamily="2" charset="77"/>
              </a:rPr>
              <a:t>Les enfants devront tous avoir un haut jaune et un bas en Jeans. </a:t>
            </a:r>
          </a:p>
          <a:p>
            <a:pPr algn="just">
              <a:lnSpc>
                <a:spcPct val="110000"/>
              </a:lnSpc>
            </a:pPr>
            <a:r>
              <a:rPr lang="fr-FR" sz="1000" dirty="0">
                <a:solidFill>
                  <a:schemeClr val="tx1">
                    <a:lumMod val="85000"/>
                    <a:lumOff val="15000"/>
                  </a:schemeClr>
                </a:solidFill>
                <a:latin typeface="Short Stack" panose="02010500040000000007" pitchFamily="2" charset="77"/>
              </a:rPr>
              <a:t>Les grands-parents, oncles et tantes (et autres) sont également les bienvenus. </a:t>
            </a:r>
          </a:p>
          <a:p>
            <a:pPr algn="just">
              <a:lnSpc>
                <a:spcPct val="110000"/>
              </a:lnSpc>
            </a:pPr>
            <a:r>
              <a:rPr lang="fr-FR" sz="1000" dirty="0">
                <a:solidFill>
                  <a:schemeClr val="tx1">
                    <a:lumMod val="85000"/>
                    <a:lumOff val="15000"/>
                  </a:schemeClr>
                </a:solidFill>
                <a:latin typeface="Short Stack" panose="02010500040000000007" pitchFamily="2" charset="77"/>
              </a:rPr>
              <a:t>Je vous inviterai à l’issue du spectacle de partager un pot de l’amitié avec plats salés ou sucrés et surtout des boissons que chacun pourra amener. </a:t>
            </a:r>
          </a:p>
          <a:p>
            <a:pPr algn="just">
              <a:lnSpc>
                <a:spcPct val="110000"/>
              </a:lnSpc>
            </a:pPr>
            <a:r>
              <a:rPr lang="fr-FR" sz="1000" dirty="0">
                <a:solidFill>
                  <a:schemeClr val="tx1">
                    <a:lumMod val="85000"/>
                    <a:lumOff val="15000"/>
                  </a:schemeClr>
                </a:solidFill>
                <a:latin typeface="Short Stack" panose="02010500040000000007" pitchFamily="2" charset="77"/>
              </a:rPr>
              <a:t>Un spectacle de l’école est également organisé à cette même période où chaque classe présente une danse ou un chant. Il se termine sur des chants collectifs préparés avec toutes les classes de l’école.</a:t>
            </a:r>
          </a:p>
        </p:txBody>
      </p:sp>
      <p:sp>
        <p:nvSpPr>
          <p:cNvPr id="8" name="ZoneTexte 7">
            <a:extLst>
              <a:ext uri="{FF2B5EF4-FFF2-40B4-BE49-F238E27FC236}">
                <a16:creationId xmlns:a16="http://schemas.microsoft.com/office/drawing/2014/main" id="{7EBB3391-0A93-159D-6AAA-628C3C9F7E40}"/>
              </a:ext>
            </a:extLst>
          </p:cNvPr>
          <p:cNvSpPr txBox="1"/>
          <p:nvPr/>
        </p:nvSpPr>
        <p:spPr>
          <a:xfrm>
            <a:off x="5287618" y="9644390"/>
            <a:ext cx="1570382" cy="261610"/>
          </a:xfrm>
          <a:prstGeom prst="rect">
            <a:avLst/>
          </a:prstGeom>
          <a:solidFill>
            <a:schemeClr val="bg1"/>
          </a:solidFill>
        </p:spPr>
        <p:txBody>
          <a:bodyPr wrap="square" rtlCol="0">
            <a:spAutoFit/>
          </a:bodyPr>
          <a:lstStyle/>
          <a:p>
            <a:pPr algn="r"/>
            <a:r>
              <a:rPr lang="fr-FR" sz="1100" dirty="0">
                <a:latin typeface="Dreaming Outloud Script Pro" panose="03050502040304050704" pitchFamily="66" charset="77"/>
                <a:cs typeface="Dreaming Outloud Script Pro" panose="03050502040304050704" pitchFamily="66" charset="77"/>
              </a:rPr>
              <a:t>La Trousse de Sobelle</a:t>
            </a:r>
          </a:p>
        </p:txBody>
      </p:sp>
    </p:spTree>
    <p:extLst>
      <p:ext uri="{BB962C8B-B14F-4D97-AF65-F5344CB8AC3E}">
        <p14:creationId xmlns:p14="http://schemas.microsoft.com/office/powerpoint/2010/main" val="253324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8000" r="-58000"/>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9A6787EE-24FD-9B8D-D6A8-88D982637EF9}"/>
              </a:ext>
            </a:extLst>
          </p:cNvPr>
          <p:cNvSpPr txBox="1"/>
          <p:nvPr/>
        </p:nvSpPr>
        <p:spPr>
          <a:xfrm>
            <a:off x="298938" y="193431"/>
            <a:ext cx="6207370" cy="400110"/>
          </a:xfrm>
          <a:prstGeom prst="rect">
            <a:avLst/>
          </a:prstGeom>
          <a:solidFill>
            <a:schemeClr val="bg1"/>
          </a:solidFill>
          <a:ln>
            <a:solidFill>
              <a:srgbClr val="639387"/>
            </a:solidFill>
          </a:ln>
        </p:spPr>
        <p:txBody>
          <a:bodyPr wrap="square" rtlCol="0">
            <a:spAutoFit/>
          </a:bodyPr>
          <a:lstStyle/>
          <a:p>
            <a:pPr algn="ctr"/>
            <a:r>
              <a:rPr lang="fr-FR" sz="2000" dirty="0">
                <a:latin typeface="Hachi Maru Pop" pitchFamily="2" charset="-128"/>
                <a:ea typeface="Hachi Maru Pop" pitchFamily="2" charset="-128"/>
              </a:rPr>
              <a:t>LA RÉUNION DE PARENTS D’ÉLÈVES</a:t>
            </a:r>
          </a:p>
        </p:txBody>
      </p:sp>
      <p:sp>
        <p:nvSpPr>
          <p:cNvPr id="3" name="Rectangle 2">
            <a:extLst>
              <a:ext uri="{FF2B5EF4-FFF2-40B4-BE49-F238E27FC236}">
                <a16:creationId xmlns:a16="http://schemas.microsoft.com/office/drawing/2014/main" id="{786AD909-3091-A100-C77F-CB45E239F0DC}"/>
              </a:ext>
            </a:extLst>
          </p:cNvPr>
          <p:cNvSpPr/>
          <p:nvPr/>
        </p:nvSpPr>
        <p:spPr>
          <a:xfrm>
            <a:off x="298938" y="767636"/>
            <a:ext cx="6207370" cy="8836458"/>
          </a:xfrm>
          <a:prstGeom prst="rect">
            <a:avLst/>
          </a:prstGeom>
          <a:solidFill>
            <a:schemeClr val="bg1"/>
          </a:solidFill>
          <a:ln>
            <a:solidFill>
              <a:srgbClr val="639387"/>
            </a:solidFill>
          </a:ln>
        </p:spPr>
        <p:txBody>
          <a:bodyPr wrap="square">
            <a:spAutoFit/>
          </a:bodyPr>
          <a:lstStyle/>
          <a:p>
            <a:pPr algn="ctr">
              <a:lnSpc>
                <a:spcPct val="120000"/>
              </a:lnSpc>
            </a:pPr>
            <a:r>
              <a:rPr lang="fr-FR" sz="1400" b="1" dirty="0">
                <a:solidFill>
                  <a:srgbClr val="639387"/>
                </a:solidFill>
                <a:latin typeface="Hachi Maru Pop" pitchFamily="2" charset="-128"/>
                <a:ea typeface="Hachi Maru Pop" pitchFamily="2" charset="-128"/>
              </a:rPr>
              <a:t>III. FONCTIONNEMENT DE LA CLASSE</a:t>
            </a:r>
          </a:p>
          <a:p>
            <a:pPr algn="just">
              <a:lnSpc>
                <a:spcPct val="120000"/>
              </a:lnSpc>
            </a:pPr>
            <a:r>
              <a:rPr lang="fr-FR" sz="1000" dirty="0">
                <a:latin typeface="Short Stack" panose="02010500040000000007" pitchFamily="2" charset="77"/>
              </a:rPr>
              <a:t> </a:t>
            </a:r>
          </a:p>
          <a:p>
            <a:pPr algn="just">
              <a:lnSpc>
                <a:spcPct val="120000"/>
              </a:lnSpc>
            </a:pPr>
            <a:r>
              <a:rPr lang="fr-FR" sz="1000" dirty="0">
                <a:latin typeface="Short Stack" panose="02010500040000000007" pitchFamily="2" charset="77"/>
                <a:sym typeface="Wingdings" pitchFamily="2" charset="2"/>
              </a:rPr>
              <a:t></a:t>
            </a:r>
            <a:r>
              <a:rPr lang="fr-FR" sz="1000" dirty="0">
                <a:latin typeface="Short Stack" panose="02010500040000000007" pitchFamily="2" charset="77"/>
              </a:rPr>
              <a:t> </a:t>
            </a:r>
            <a:r>
              <a:rPr lang="fr-FR" sz="1000" b="1" dirty="0">
                <a:solidFill>
                  <a:srgbClr val="F57976"/>
                </a:solidFill>
                <a:latin typeface="Short Stack" panose="02010500040000000007" pitchFamily="2" charset="77"/>
              </a:rPr>
              <a:t>La tenue des cahiers </a:t>
            </a:r>
            <a:r>
              <a:rPr lang="fr-FR" sz="1000" dirty="0">
                <a:latin typeface="Short Stack" panose="02010500040000000007" pitchFamily="2" charset="77"/>
              </a:rPr>
              <a:t>: Je vous demande de ne jamais écrire sur les cahiers ou feuilles de votre enfant. Ni d’arracher les pages, ni de corriger, s’il m’arrive de vous rendre des cahiers le week-end non corrigés. C’est simplement que je n’aurais pas eu le temps, et ils le seront en début de semaine suivante. </a:t>
            </a:r>
          </a:p>
          <a:p>
            <a:pPr algn="just">
              <a:lnSpc>
                <a:spcPct val="120000"/>
              </a:lnSpc>
            </a:pPr>
            <a:r>
              <a:rPr lang="fr-FR" sz="1000" dirty="0">
                <a:latin typeface="Short Stack" panose="02010500040000000007" pitchFamily="2" charset="77"/>
              </a:rPr>
              <a:t> </a:t>
            </a:r>
          </a:p>
          <a:p>
            <a:pPr algn="just">
              <a:lnSpc>
                <a:spcPct val="120000"/>
              </a:lnSpc>
            </a:pPr>
            <a:r>
              <a:rPr lang="fr-FR" sz="1000" dirty="0">
                <a:latin typeface="Short Stack" panose="02010500040000000007" pitchFamily="2" charset="77"/>
                <a:sym typeface="Wingdings" pitchFamily="2" charset="2"/>
              </a:rPr>
              <a:t></a:t>
            </a:r>
            <a:r>
              <a:rPr lang="fr-FR" sz="1000" dirty="0">
                <a:latin typeface="Short Stack" panose="02010500040000000007" pitchFamily="2" charset="77"/>
              </a:rPr>
              <a:t> </a:t>
            </a:r>
            <a:r>
              <a:rPr lang="fr-FR" sz="1000" b="1" dirty="0">
                <a:solidFill>
                  <a:srgbClr val="F57976"/>
                </a:solidFill>
                <a:latin typeface="Short Stack" panose="02010500040000000007" pitchFamily="2" charset="77"/>
              </a:rPr>
              <a:t>La discipline en classe </a:t>
            </a:r>
            <a:r>
              <a:rPr lang="fr-FR" sz="1000" dirty="0">
                <a:latin typeface="Short Stack" panose="02010500040000000007" pitchFamily="2" charset="77"/>
              </a:rPr>
              <a:t>: A chaque début d’année scolaire, les enfants doivent s’adapter à leur nouvelle maîtresse et moi à eux. Cela demande un certain temps. Ils me testent, poussent les limites, essaient de voir si je suis gentille ou plutôt sévère. Il se rendent compte assez vite que, pour moi, le bruit en classe n’est pas possible et qu’il faut respecter les règles de vie de la classe. A ce titre, j’utilise un tableau du comportement afin de gérer les écarts de comportement. Ce tableau est à signer par les parents tous les week-ends.</a:t>
            </a:r>
          </a:p>
          <a:p>
            <a:pPr algn="just">
              <a:lnSpc>
                <a:spcPct val="120000"/>
              </a:lnSpc>
            </a:pPr>
            <a:r>
              <a:rPr lang="fr-FR" sz="1000" dirty="0">
                <a:latin typeface="Short Stack" panose="02010500040000000007" pitchFamily="2" charset="77"/>
              </a:rPr>
              <a:t> </a:t>
            </a:r>
          </a:p>
          <a:p>
            <a:pPr>
              <a:lnSpc>
                <a:spcPct val="120000"/>
              </a:lnSpc>
            </a:pPr>
            <a:r>
              <a:rPr lang="fr-FR" sz="1000" dirty="0">
                <a:latin typeface="Short Stack" panose="02010500040000000007" pitchFamily="2" charset="77"/>
                <a:sym typeface="Wingdings" pitchFamily="2" charset="2"/>
              </a:rPr>
              <a:t></a:t>
            </a:r>
            <a:r>
              <a:rPr lang="fr-FR" sz="1000" dirty="0">
                <a:latin typeface="Short Stack" panose="02010500040000000007" pitchFamily="2" charset="77"/>
              </a:rPr>
              <a:t> </a:t>
            </a:r>
            <a:r>
              <a:rPr lang="fr-FR" sz="1000" b="1" dirty="0">
                <a:solidFill>
                  <a:srgbClr val="F57976"/>
                </a:solidFill>
                <a:latin typeface="Short Stack" panose="02010500040000000007" pitchFamily="2" charset="77"/>
              </a:rPr>
              <a:t>La notation, les appréciations dans les cahiers, le livret scolaire</a:t>
            </a:r>
          </a:p>
          <a:p>
            <a:pPr algn="just">
              <a:lnSpc>
                <a:spcPct val="120000"/>
              </a:lnSpc>
            </a:pPr>
            <a:r>
              <a:rPr lang="fr-FR" sz="1000" dirty="0">
                <a:latin typeface="Short Stack" panose="02010500040000000007" pitchFamily="2" charset="77"/>
              </a:rPr>
              <a:t>Pour apprécier le travail de vos enfants, je mets tb, b, </a:t>
            </a:r>
            <a:r>
              <a:rPr lang="fr-FR" sz="1000" dirty="0" err="1">
                <a:latin typeface="Short Stack" panose="02010500040000000007" pitchFamily="2" charset="77"/>
              </a:rPr>
              <a:t>moy</a:t>
            </a:r>
            <a:r>
              <a:rPr lang="fr-FR" sz="1000" dirty="0">
                <a:latin typeface="Short Stack" panose="02010500040000000007" pitchFamily="2" charset="77"/>
              </a:rPr>
              <a:t> ou ins pour les exercices d’entraînement, des couleurs pour le plan de travail (bleu, vert, orange, rouge) ou encore D (dépassé), A (atteint), PA (partiellement atteint), NA (non atteint) pour les évaluations et le livret scolaire. Parfois, juste une coche, pour la copie de poésie par exemple. Cela ne veut pas dire que le travail est mal fait, mais seulement que je l’ai corrigé. </a:t>
            </a:r>
          </a:p>
          <a:p>
            <a:pPr algn="just">
              <a:lnSpc>
                <a:spcPct val="120000"/>
              </a:lnSpc>
            </a:pPr>
            <a:r>
              <a:rPr lang="fr-FR" sz="1000" dirty="0">
                <a:latin typeface="Short Stack" panose="02010500040000000007" pitchFamily="2" charset="77"/>
              </a:rPr>
              <a:t>Il se peut que parfois j’écrive dans les cahiers « à finir, à corriger, à faire… » cela veut dire que cela doit être fait à la maison. Le livret d’évaluation sera remis aux familles début février et en fin d’année scolaire. Il est à signer et peut-être rendu après les vacances.</a:t>
            </a:r>
          </a:p>
          <a:p>
            <a:pPr algn="just">
              <a:lnSpc>
                <a:spcPct val="120000"/>
              </a:lnSpc>
            </a:pPr>
            <a:r>
              <a:rPr lang="fr-FR" sz="1000" dirty="0">
                <a:latin typeface="Short Stack" panose="02010500040000000007" pitchFamily="2" charset="77"/>
              </a:rPr>
              <a:t> </a:t>
            </a:r>
          </a:p>
          <a:p>
            <a:pPr algn="just">
              <a:lnSpc>
                <a:spcPct val="120000"/>
              </a:lnSpc>
            </a:pPr>
            <a:r>
              <a:rPr lang="fr-FR" sz="1000" dirty="0">
                <a:latin typeface="Short Stack" panose="02010500040000000007" pitchFamily="2" charset="77"/>
                <a:sym typeface="Wingdings" pitchFamily="2" charset="2"/>
              </a:rPr>
              <a:t></a:t>
            </a:r>
            <a:r>
              <a:rPr lang="fr-FR" sz="1000" dirty="0">
                <a:latin typeface="Short Stack" panose="02010500040000000007" pitchFamily="2" charset="77"/>
              </a:rPr>
              <a:t> </a:t>
            </a:r>
            <a:r>
              <a:rPr lang="fr-FR" sz="1000" b="1" dirty="0">
                <a:solidFill>
                  <a:srgbClr val="F57976"/>
                </a:solidFill>
                <a:latin typeface="Short Stack" panose="02010500040000000007" pitchFamily="2" charset="77"/>
              </a:rPr>
              <a:t>La signature des cahiers :</a:t>
            </a:r>
            <a:r>
              <a:rPr lang="fr-FR" sz="1000" dirty="0">
                <a:latin typeface="Short Stack" panose="02010500040000000007" pitchFamily="2" charset="77"/>
              </a:rPr>
              <a:t> Je ne vérifie pas si les cahiers ont été signé ou pas. J’estime qu’il s’agit de votre responsabilité. Les cahiers sont dans le cartable de votre enfant tous les week-end, à vous de voir si vous avez de regarder ce qu’il y a dedans ou pas. Je vérifie par contre, les documents du cahier de liaison, le plan de travail et les évaluations.</a:t>
            </a:r>
          </a:p>
          <a:p>
            <a:pPr algn="just">
              <a:lnSpc>
                <a:spcPct val="120000"/>
              </a:lnSpc>
            </a:pPr>
            <a:r>
              <a:rPr lang="fr-FR" sz="1000" dirty="0">
                <a:latin typeface="Short Stack" panose="02010500040000000007" pitchFamily="2" charset="77"/>
              </a:rPr>
              <a:t> </a:t>
            </a:r>
          </a:p>
          <a:p>
            <a:pPr algn="just">
              <a:lnSpc>
                <a:spcPct val="120000"/>
              </a:lnSpc>
            </a:pPr>
            <a:r>
              <a:rPr lang="fr-FR" sz="1000" dirty="0">
                <a:latin typeface="Short Stack" panose="02010500040000000007" pitchFamily="2" charset="77"/>
                <a:sym typeface="Wingdings" pitchFamily="2" charset="2"/>
              </a:rPr>
              <a:t></a:t>
            </a:r>
            <a:r>
              <a:rPr lang="fr-FR" sz="1000" dirty="0">
                <a:latin typeface="Short Stack" panose="02010500040000000007" pitchFamily="2" charset="77"/>
              </a:rPr>
              <a:t> </a:t>
            </a:r>
            <a:r>
              <a:rPr lang="fr-FR" sz="1000" b="1" dirty="0">
                <a:solidFill>
                  <a:srgbClr val="F57976"/>
                </a:solidFill>
                <a:latin typeface="Short Stack" panose="02010500040000000007" pitchFamily="2" charset="77"/>
              </a:rPr>
              <a:t>Les devoirs</a:t>
            </a:r>
            <a:r>
              <a:rPr lang="fr-FR" sz="1000" dirty="0">
                <a:latin typeface="Short Stack" panose="02010500040000000007" pitchFamily="2" charset="77"/>
              </a:rPr>
              <a:t> : Ils sont écrits en une seule fois pour toute la semaine suivante le vendredi après-midi. Vous trouverez sur l’ENT (l’espace numérique de travail). Je m’arrange toujours pour que les devoirs du lundi soir soient les plus légers possibles et pour le jeudi soir inexistants. Pour chaque lundi, il y aura de la lecture, une poésie une fois par mois, pour le mardi, les leçons de français, une dictée à préparer… et irrégulièrement les évaluations à préparer…</a:t>
            </a:r>
          </a:p>
          <a:p>
            <a:pPr algn="just">
              <a:lnSpc>
                <a:spcPct val="120000"/>
              </a:lnSpc>
            </a:pPr>
            <a:r>
              <a:rPr lang="fr-FR" sz="1000" dirty="0">
                <a:latin typeface="Short Stack" panose="02010500040000000007" pitchFamily="2" charset="77"/>
              </a:rPr>
              <a:t> </a:t>
            </a:r>
          </a:p>
          <a:p>
            <a:pPr algn="just">
              <a:lnSpc>
                <a:spcPct val="120000"/>
              </a:lnSpc>
            </a:pPr>
            <a:r>
              <a:rPr lang="fr-FR" sz="1000" dirty="0">
                <a:latin typeface="Short Stack" panose="02010500040000000007" pitchFamily="2" charset="77"/>
                <a:sym typeface="Wingdings" pitchFamily="2" charset="2"/>
              </a:rPr>
              <a:t></a:t>
            </a:r>
            <a:r>
              <a:rPr lang="fr-FR" sz="1000" dirty="0">
                <a:latin typeface="Short Stack" panose="02010500040000000007" pitchFamily="2" charset="77"/>
              </a:rPr>
              <a:t> </a:t>
            </a:r>
            <a:r>
              <a:rPr lang="fr-FR" sz="1000" b="1" dirty="0">
                <a:solidFill>
                  <a:srgbClr val="F57976"/>
                </a:solidFill>
                <a:latin typeface="Short Stack" panose="02010500040000000007" pitchFamily="2" charset="77"/>
              </a:rPr>
              <a:t>Le cahier de liaison</a:t>
            </a:r>
            <a:r>
              <a:rPr lang="fr-FR" sz="1000" dirty="0">
                <a:latin typeface="Short Stack" panose="02010500040000000007" pitchFamily="2" charset="77"/>
              </a:rPr>
              <a:t> : Il est à vérifier tous les soirs et à signer quand il y a un nouveau papier même si la mention « signature des parents » est absente.</a:t>
            </a:r>
          </a:p>
          <a:p>
            <a:pPr algn="just">
              <a:lnSpc>
                <a:spcPct val="120000"/>
              </a:lnSpc>
            </a:pPr>
            <a:r>
              <a:rPr lang="fr-FR" sz="1000" dirty="0">
                <a:latin typeface="Short Stack" panose="02010500040000000007" pitchFamily="2" charset="77"/>
              </a:rPr>
              <a:t> </a:t>
            </a:r>
          </a:p>
          <a:p>
            <a:pPr>
              <a:lnSpc>
                <a:spcPct val="120000"/>
              </a:lnSpc>
            </a:pPr>
            <a:r>
              <a:rPr lang="fr-FR" sz="1000" dirty="0">
                <a:latin typeface="Short Stack" panose="02010500040000000007" pitchFamily="2" charset="77"/>
                <a:sym typeface="Wingdings" pitchFamily="2" charset="2"/>
              </a:rPr>
              <a:t></a:t>
            </a:r>
            <a:r>
              <a:rPr lang="fr-FR" sz="1000" dirty="0">
                <a:latin typeface="Short Stack" panose="02010500040000000007" pitchFamily="2" charset="77"/>
              </a:rPr>
              <a:t> </a:t>
            </a:r>
            <a:r>
              <a:rPr lang="fr-FR" sz="1000" b="1" dirty="0">
                <a:solidFill>
                  <a:srgbClr val="F57976"/>
                </a:solidFill>
                <a:latin typeface="Short Stack" panose="02010500040000000007" pitchFamily="2" charset="77"/>
              </a:rPr>
              <a:t>Les ENT </a:t>
            </a:r>
            <a:r>
              <a:rPr lang="fr-FR" sz="1000" dirty="0">
                <a:latin typeface="Short Stack" panose="02010500040000000007" pitchFamily="2" charset="77"/>
              </a:rPr>
              <a:t>: J’ai créé un espace numérique de travail sur la plateforme « …………………… » sur lequel vous y trouverez les devoirs, le cahier de liaison, des photos, les documents à télécharger, les chants… Il est important que vous vous inscriviez pour recevoir un mail à chaque nouveauté publiée.</a:t>
            </a:r>
            <a:endParaRPr lang="fr-FR" sz="1000" dirty="0">
              <a:latin typeface="Short Stack" panose="02010500040000000007" pitchFamily="2" charset="77"/>
              <a:ea typeface="Times New Roman" panose="02020603050405020304" pitchFamily="18" charset="0"/>
              <a:cs typeface="Times New Roman" panose="02020603050405020304" pitchFamily="18" charset="0"/>
            </a:endParaRPr>
          </a:p>
        </p:txBody>
      </p:sp>
      <p:sp>
        <p:nvSpPr>
          <p:cNvPr id="5" name="ZoneTexte 4">
            <a:extLst>
              <a:ext uri="{FF2B5EF4-FFF2-40B4-BE49-F238E27FC236}">
                <a16:creationId xmlns:a16="http://schemas.microsoft.com/office/drawing/2014/main" id="{93D823EB-23D7-47BE-DDC6-8D1792523C9D}"/>
              </a:ext>
            </a:extLst>
          </p:cNvPr>
          <p:cNvSpPr txBox="1"/>
          <p:nvPr/>
        </p:nvSpPr>
        <p:spPr>
          <a:xfrm>
            <a:off x="5287618" y="9644390"/>
            <a:ext cx="1570382" cy="261610"/>
          </a:xfrm>
          <a:prstGeom prst="rect">
            <a:avLst/>
          </a:prstGeom>
          <a:solidFill>
            <a:schemeClr val="bg1"/>
          </a:solidFill>
        </p:spPr>
        <p:txBody>
          <a:bodyPr wrap="square" rtlCol="0">
            <a:spAutoFit/>
          </a:bodyPr>
          <a:lstStyle/>
          <a:p>
            <a:pPr algn="r"/>
            <a:r>
              <a:rPr lang="fr-FR" sz="1100" dirty="0">
                <a:latin typeface="Dreaming Outloud Script Pro" panose="03050502040304050704" pitchFamily="66" charset="77"/>
                <a:cs typeface="Dreaming Outloud Script Pro" panose="03050502040304050704" pitchFamily="66" charset="77"/>
              </a:rPr>
              <a:t>La Trousse de Sobelle</a:t>
            </a:r>
          </a:p>
        </p:txBody>
      </p:sp>
    </p:spTree>
    <p:extLst>
      <p:ext uri="{BB962C8B-B14F-4D97-AF65-F5344CB8AC3E}">
        <p14:creationId xmlns:p14="http://schemas.microsoft.com/office/powerpoint/2010/main" val="2762314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8000" r="-58000"/>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9A6787EE-24FD-9B8D-D6A8-88D982637EF9}"/>
              </a:ext>
            </a:extLst>
          </p:cNvPr>
          <p:cNvSpPr txBox="1"/>
          <p:nvPr/>
        </p:nvSpPr>
        <p:spPr>
          <a:xfrm>
            <a:off x="298938" y="193431"/>
            <a:ext cx="6207370" cy="400110"/>
          </a:xfrm>
          <a:prstGeom prst="rect">
            <a:avLst/>
          </a:prstGeom>
          <a:solidFill>
            <a:schemeClr val="bg1"/>
          </a:solidFill>
          <a:ln>
            <a:solidFill>
              <a:srgbClr val="639387"/>
            </a:solidFill>
          </a:ln>
        </p:spPr>
        <p:txBody>
          <a:bodyPr wrap="square" rtlCol="0">
            <a:spAutoFit/>
          </a:bodyPr>
          <a:lstStyle/>
          <a:p>
            <a:pPr algn="ctr"/>
            <a:r>
              <a:rPr lang="fr-FR" sz="2000" dirty="0">
                <a:latin typeface="Hachi Maru Pop" pitchFamily="2" charset="-128"/>
                <a:ea typeface="Hachi Maru Pop" pitchFamily="2" charset="-128"/>
              </a:rPr>
              <a:t>LA RÉUNION DE PARENTS D’ÉLÈVES</a:t>
            </a:r>
          </a:p>
        </p:txBody>
      </p:sp>
      <p:sp>
        <p:nvSpPr>
          <p:cNvPr id="3" name="Rectangle 2">
            <a:extLst>
              <a:ext uri="{FF2B5EF4-FFF2-40B4-BE49-F238E27FC236}">
                <a16:creationId xmlns:a16="http://schemas.microsoft.com/office/drawing/2014/main" id="{786AD909-3091-A100-C77F-CB45E239F0DC}"/>
              </a:ext>
            </a:extLst>
          </p:cNvPr>
          <p:cNvSpPr/>
          <p:nvPr/>
        </p:nvSpPr>
        <p:spPr>
          <a:xfrm>
            <a:off x="298938" y="767636"/>
            <a:ext cx="6207370" cy="1077218"/>
          </a:xfrm>
          <a:prstGeom prst="rect">
            <a:avLst/>
          </a:prstGeom>
          <a:solidFill>
            <a:schemeClr val="bg1"/>
          </a:solidFill>
          <a:ln>
            <a:solidFill>
              <a:srgbClr val="639387"/>
            </a:solidFill>
          </a:ln>
        </p:spPr>
        <p:txBody>
          <a:bodyPr wrap="square">
            <a:spAutoFit/>
          </a:bodyPr>
          <a:lstStyle/>
          <a:p>
            <a:pPr algn="ctr"/>
            <a:r>
              <a:rPr lang="fr-FR" sz="1400" b="1" dirty="0">
                <a:solidFill>
                  <a:srgbClr val="639387"/>
                </a:solidFill>
                <a:latin typeface="Hachi Maru Pop" pitchFamily="2" charset="-128"/>
                <a:ea typeface="Hachi Maru Pop" pitchFamily="2" charset="-128"/>
              </a:rPr>
              <a:t>IV. EMPLOI DU TEMPS, PROGRESSIONS.</a:t>
            </a:r>
          </a:p>
          <a:p>
            <a:endParaRPr lang="fr-FR" sz="1000" dirty="0">
              <a:latin typeface="Short Stack" panose="02010500040000000007" pitchFamily="2" charset="77"/>
            </a:endParaRPr>
          </a:p>
          <a:p>
            <a:r>
              <a:rPr lang="fr-FR" sz="1000" dirty="0">
                <a:latin typeface="Short Stack" panose="02010500040000000007" pitchFamily="2" charset="77"/>
              </a:rPr>
              <a:t>(Expliquez votre emploi du temps, les jours de sport, d’anglais et présentez rapidement vos progressions (moi je parle surtout de la littérature et le l’EDL). Pour les maths comme ils ont un fichier, je leur dis de regarder le sommaire. Inutile de trop s’étaler…) </a:t>
            </a:r>
            <a:endParaRPr lang="fr-FR" sz="1000" dirty="0">
              <a:latin typeface="Short Stack" panose="02010500040000000007" pitchFamily="2" charset="77"/>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574F3A96-9116-B660-59F3-D66EA8707D34}"/>
              </a:ext>
            </a:extLst>
          </p:cNvPr>
          <p:cNvSpPr/>
          <p:nvPr/>
        </p:nvSpPr>
        <p:spPr>
          <a:xfrm>
            <a:off x="298938" y="2026920"/>
            <a:ext cx="6207370" cy="2616101"/>
          </a:xfrm>
          <a:prstGeom prst="rect">
            <a:avLst/>
          </a:prstGeom>
          <a:solidFill>
            <a:schemeClr val="bg1"/>
          </a:solidFill>
          <a:ln>
            <a:solidFill>
              <a:srgbClr val="639387"/>
            </a:solidFill>
          </a:ln>
        </p:spPr>
        <p:txBody>
          <a:bodyPr wrap="square">
            <a:spAutoFit/>
          </a:bodyPr>
          <a:lstStyle/>
          <a:p>
            <a:pPr algn="ctr"/>
            <a:r>
              <a:rPr lang="fr-FR" sz="1400" b="1" dirty="0">
                <a:solidFill>
                  <a:srgbClr val="639387"/>
                </a:solidFill>
                <a:latin typeface="Hachi Maru Pop" pitchFamily="2" charset="-128"/>
                <a:ea typeface="Hachi Maru Pop" pitchFamily="2" charset="-128"/>
              </a:rPr>
              <a:t>V. DIVERS FICHIERS ET MANUELS.</a:t>
            </a:r>
          </a:p>
          <a:p>
            <a:endParaRPr lang="fr-FR" sz="1000" dirty="0">
              <a:latin typeface="Short Stack" panose="02010500040000000007" pitchFamily="2" charset="77"/>
            </a:endParaRPr>
          </a:p>
          <a:p>
            <a:r>
              <a:rPr lang="fr-FR" sz="1000" dirty="0">
                <a:latin typeface="Short Stack" panose="02010500040000000007" pitchFamily="2" charset="77"/>
              </a:rPr>
              <a:t>(Je prépare sur une table tous les livres et manuels que nous allons utiliser afin de leur montrer.)</a:t>
            </a:r>
          </a:p>
          <a:p>
            <a:endParaRPr lang="fr-FR" sz="1000" dirty="0">
              <a:latin typeface="Short Stack" panose="02010500040000000007" pitchFamily="2" charset="77"/>
            </a:endParaRPr>
          </a:p>
          <a:p>
            <a:r>
              <a:rPr lang="fr-FR" sz="1000" b="1" dirty="0">
                <a:solidFill>
                  <a:srgbClr val="F57976"/>
                </a:solidFill>
                <a:latin typeface="Short Stack" panose="02010500040000000007" pitchFamily="2" charset="77"/>
              </a:rPr>
              <a:t>Lecture</a:t>
            </a:r>
            <a:r>
              <a:rPr lang="fr-FR" sz="1000" dirty="0">
                <a:latin typeface="Short Stack" panose="02010500040000000007" pitchFamily="2" charset="77"/>
              </a:rPr>
              <a:t> : (Présentez les albums ou romans que vous comptez étudier cette année.</a:t>
            </a:r>
          </a:p>
          <a:p>
            <a:r>
              <a:rPr lang="fr-FR" sz="1000" dirty="0">
                <a:latin typeface="Short Stack" panose="02010500040000000007" pitchFamily="2" charset="77"/>
              </a:rPr>
              <a:t>Je précise qu’il sera possible qu’au cours de l’année je demande aux parents d’acheter un ou deux romans pour la lecture suivie en littérature.) </a:t>
            </a:r>
          </a:p>
          <a:p>
            <a:endParaRPr lang="fr-FR" sz="1000" dirty="0">
              <a:latin typeface="Short Stack" panose="02010500040000000007" pitchFamily="2" charset="77"/>
            </a:endParaRPr>
          </a:p>
          <a:p>
            <a:r>
              <a:rPr lang="fr-FR" sz="1000" b="1" dirty="0">
                <a:solidFill>
                  <a:srgbClr val="F57976"/>
                </a:solidFill>
                <a:latin typeface="Short Stack" panose="02010500040000000007" pitchFamily="2" charset="77"/>
              </a:rPr>
              <a:t>Mathématiques</a:t>
            </a:r>
            <a:r>
              <a:rPr lang="fr-FR" sz="1000" dirty="0">
                <a:latin typeface="Short Stack" panose="02010500040000000007" pitchFamily="2" charset="77"/>
              </a:rPr>
              <a:t> : </a:t>
            </a:r>
            <a:r>
              <a:rPr lang="fr-FR" sz="1000" dirty="0" err="1">
                <a:latin typeface="Short Stack" panose="02010500040000000007" pitchFamily="2" charset="77"/>
              </a:rPr>
              <a:t>Iparcours</a:t>
            </a:r>
            <a:r>
              <a:rPr lang="fr-FR" sz="1000" dirty="0">
                <a:latin typeface="Short Stack" panose="02010500040000000007" pitchFamily="2" charset="77"/>
              </a:rPr>
              <a:t> de Génération 5</a:t>
            </a:r>
          </a:p>
          <a:p>
            <a:endParaRPr lang="fr-FR" sz="1000" dirty="0">
              <a:latin typeface="Short Stack" panose="02010500040000000007" pitchFamily="2" charset="77"/>
            </a:endParaRPr>
          </a:p>
          <a:p>
            <a:r>
              <a:rPr lang="fr-FR" sz="1000" b="1" dirty="0">
                <a:solidFill>
                  <a:srgbClr val="F57976"/>
                </a:solidFill>
                <a:latin typeface="Short Stack" panose="02010500040000000007" pitchFamily="2" charset="77"/>
              </a:rPr>
              <a:t>Français</a:t>
            </a:r>
            <a:r>
              <a:rPr lang="fr-FR" sz="1000" dirty="0">
                <a:latin typeface="Short Stack" panose="02010500040000000007" pitchFamily="2" charset="77"/>
              </a:rPr>
              <a:t> : Le français en action !</a:t>
            </a:r>
          </a:p>
          <a:p>
            <a:endParaRPr lang="fr-FR" sz="1000" dirty="0">
              <a:latin typeface="Short Stack" panose="02010500040000000007" pitchFamily="2" charset="77"/>
            </a:endParaRPr>
          </a:p>
          <a:p>
            <a:r>
              <a:rPr lang="fr-FR" sz="1000" b="1" dirty="0">
                <a:solidFill>
                  <a:srgbClr val="F57976"/>
                </a:solidFill>
                <a:latin typeface="Short Stack" panose="02010500040000000007" pitchFamily="2" charset="77"/>
              </a:rPr>
              <a:t>Le plan de travail </a:t>
            </a:r>
            <a:r>
              <a:rPr lang="fr-FR" sz="1000" dirty="0">
                <a:latin typeface="Short Stack" panose="02010500040000000007" pitchFamily="2" charset="77"/>
              </a:rPr>
              <a:t>: (Expliquez son fonctionnement, la gestion du travail en autonomie et pourquoi cela est indispensable pour gérer les différences de niveaux et de rythme entre les élèves.) </a:t>
            </a:r>
            <a:endParaRPr lang="fr-FR" sz="1000" dirty="0">
              <a:latin typeface="Short Stack" panose="02010500040000000007" pitchFamily="2" charset="77"/>
              <a:ea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36DD0E7A-5E1B-E727-BBEE-164C916E9BCC}"/>
              </a:ext>
            </a:extLst>
          </p:cNvPr>
          <p:cNvSpPr/>
          <p:nvPr/>
        </p:nvSpPr>
        <p:spPr>
          <a:xfrm>
            <a:off x="298938" y="4820328"/>
            <a:ext cx="6207370" cy="1077218"/>
          </a:xfrm>
          <a:prstGeom prst="rect">
            <a:avLst/>
          </a:prstGeom>
          <a:solidFill>
            <a:schemeClr val="bg1"/>
          </a:solidFill>
          <a:ln>
            <a:solidFill>
              <a:srgbClr val="639387"/>
            </a:solidFill>
          </a:ln>
        </p:spPr>
        <p:txBody>
          <a:bodyPr wrap="square">
            <a:spAutoFit/>
          </a:bodyPr>
          <a:lstStyle/>
          <a:p>
            <a:pPr algn="ctr"/>
            <a:r>
              <a:rPr lang="fr-FR" sz="1400" dirty="0">
                <a:solidFill>
                  <a:srgbClr val="639387"/>
                </a:solidFill>
                <a:latin typeface="Hachi Maru Pop" pitchFamily="2" charset="-128"/>
                <a:ea typeface="Hachi Maru Pop" pitchFamily="2" charset="-128"/>
              </a:rPr>
              <a:t>IV. EMPLOI DU TEMPS, PROGRESSIONS.</a:t>
            </a:r>
          </a:p>
          <a:p>
            <a:endParaRPr lang="fr-FR" sz="1000" dirty="0">
              <a:latin typeface="Short Stack" panose="02010500040000000007" pitchFamily="2" charset="77"/>
            </a:endParaRPr>
          </a:p>
          <a:p>
            <a:r>
              <a:rPr lang="fr-FR" sz="1000" dirty="0">
                <a:latin typeface="Short Stack" panose="02010500040000000007" pitchFamily="2" charset="77"/>
              </a:rPr>
              <a:t>(Expliquez votre emploi du temps, les jours de sport, d’anglais et présentez rapidement vos progressions (moi je parle surtout de la littérature et le l’EDL). Pour les maths comme ils ont un fichier, je leur dis de regarder le sommaire. Inutile de trop s’étaler…) </a:t>
            </a:r>
            <a:endParaRPr lang="fr-FR" sz="1000" dirty="0">
              <a:latin typeface="Short Stack" panose="02010500040000000007" pitchFamily="2" charset="77"/>
              <a:ea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20782705-4BA5-3715-B3FB-C88C485F35A1}"/>
              </a:ext>
            </a:extLst>
          </p:cNvPr>
          <p:cNvSpPr/>
          <p:nvPr/>
        </p:nvSpPr>
        <p:spPr>
          <a:xfrm>
            <a:off x="298938" y="6074853"/>
            <a:ext cx="6207370" cy="2000548"/>
          </a:xfrm>
          <a:prstGeom prst="rect">
            <a:avLst/>
          </a:prstGeom>
          <a:solidFill>
            <a:schemeClr val="bg1"/>
          </a:solidFill>
          <a:ln>
            <a:solidFill>
              <a:srgbClr val="639387"/>
            </a:solidFill>
          </a:ln>
        </p:spPr>
        <p:txBody>
          <a:bodyPr wrap="square">
            <a:spAutoFit/>
          </a:bodyPr>
          <a:lstStyle/>
          <a:p>
            <a:pPr algn="ctr"/>
            <a:r>
              <a:rPr lang="fr-FR" sz="1400" dirty="0">
                <a:solidFill>
                  <a:srgbClr val="639387"/>
                </a:solidFill>
                <a:latin typeface="Hachi Maru Pop" pitchFamily="2" charset="-128"/>
                <a:ea typeface="Hachi Maru Pop" pitchFamily="2" charset="-128"/>
              </a:rPr>
              <a:t>IV. ORGANISATION MATERIELLE</a:t>
            </a:r>
          </a:p>
          <a:p>
            <a:endParaRPr lang="fr-FR" sz="1000" dirty="0">
              <a:latin typeface="Short Stack" panose="02010500040000000007" pitchFamily="2" charset="77"/>
            </a:endParaRPr>
          </a:p>
          <a:p>
            <a:r>
              <a:rPr lang="fr-FR" sz="1000" b="1" dirty="0">
                <a:solidFill>
                  <a:srgbClr val="F57976"/>
                </a:solidFill>
                <a:latin typeface="Short Stack" panose="02010500040000000007" pitchFamily="2" charset="77"/>
              </a:rPr>
              <a:t>Les petits cahiers </a:t>
            </a:r>
            <a:r>
              <a:rPr lang="fr-FR" sz="1000" b="1" dirty="0">
                <a:latin typeface="Short Stack" panose="02010500040000000007" pitchFamily="2" charset="77"/>
              </a:rPr>
              <a:t>: </a:t>
            </a:r>
            <a:endParaRPr lang="fr-FR" sz="1000" dirty="0">
              <a:latin typeface="Short Stack" panose="02010500040000000007" pitchFamily="2" charset="77"/>
            </a:endParaRPr>
          </a:p>
          <a:p>
            <a:r>
              <a:rPr lang="fr-FR" sz="1000" dirty="0">
                <a:latin typeface="Short Stack" panose="02010500040000000007" pitchFamily="2" charset="77"/>
                <a:sym typeface="Wingdings" pitchFamily="2" charset="2"/>
              </a:rPr>
              <a:t></a:t>
            </a:r>
            <a:r>
              <a:rPr lang="fr-FR" sz="1000" dirty="0">
                <a:latin typeface="Short Stack" panose="02010500040000000007" pitchFamily="2" charset="77"/>
              </a:rPr>
              <a:t> jaune : écrivain	   </a:t>
            </a:r>
            <a:r>
              <a:rPr lang="fr-FR" sz="1000" dirty="0">
                <a:latin typeface="Short Stack" panose="02010500040000000007" pitchFamily="2" charset="77"/>
                <a:sym typeface="Wingdings" pitchFamily="2" charset="2"/>
              </a:rPr>
              <a:t></a:t>
            </a:r>
            <a:r>
              <a:rPr lang="fr-FR" sz="1000" dirty="0">
                <a:latin typeface="Short Stack" panose="02010500040000000007" pitchFamily="2" charset="77"/>
              </a:rPr>
              <a:t> rouge : cahier de liaison     </a:t>
            </a:r>
            <a:r>
              <a:rPr lang="fr-FR" sz="1000" dirty="0">
                <a:latin typeface="Short Stack" panose="02010500040000000007" pitchFamily="2" charset="77"/>
                <a:sym typeface="Wingdings" pitchFamily="2" charset="2"/>
              </a:rPr>
              <a:t></a:t>
            </a:r>
            <a:r>
              <a:rPr lang="fr-FR" sz="1000" dirty="0">
                <a:latin typeface="Short Stack" panose="02010500040000000007" pitchFamily="2" charset="77"/>
              </a:rPr>
              <a:t> vert : cahier de dictée.          </a:t>
            </a:r>
          </a:p>
          <a:p>
            <a:r>
              <a:rPr lang="fr-FR" sz="1000" dirty="0">
                <a:latin typeface="Short Stack" panose="02010500040000000007" pitchFamily="2" charset="77"/>
                <a:sym typeface="Wingdings" pitchFamily="2" charset="2"/>
              </a:rPr>
              <a:t></a:t>
            </a:r>
            <a:r>
              <a:rPr lang="fr-FR" sz="1000" dirty="0">
                <a:latin typeface="Short Stack" panose="02010500040000000007" pitchFamily="2" charset="77"/>
              </a:rPr>
              <a:t> cahier de brouillon</a:t>
            </a:r>
          </a:p>
          <a:p>
            <a:r>
              <a:rPr lang="fr-FR" sz="1000" dirty="0">
                <a:latin typeface="Short Stack" panose="02010500040000000007" pitchFamily="2" charset="77"/>
              </a:rPr>
              <a:t> </a:t>
            </a:r>
          </a:p>
          <a:p>
            <a:r>
              <a:rPr lang="fr-FR" sz="1000" b="1" dirty="0">
                <a:solidFill>
                  <a:srgbClr val="F57976"/>
                </a:solidFill>
                <a:latin typeface="Short Stack" panose="02010500040000000007" pitchFamily="2" charset="77"/>
              </a:rPr>
              <a:t>Les grands cahiers :</a:t>
            </a:r>
            <a:endParaRPr lang="fr-FR" sz="1000" dirty="0">
              <a:solidFill>
                <a:srgbClr val="F57976"/>
              </a:solidFill>
              <a:latin typeface="Short Stack" panose="02010500040000000007" pitchFamily="2" charset="77"/>
            </a:endParaRPr>
          </a:p>
          <a:p>
            <a:r>
              <a:rPr lang="fr-FR" sz="1000" dirty="0">
                <a:latin typeface="Short Stack" panose="02010500040000000007" pitchFamily="2" charset="77"/>
                <a:sym typeface="Wingdings" pitchFamily="2" charset="2"/>
              </a:rPr>
              <a:t></a:t>
            </a:r>
            <a:r>
              <a:rPr lang="fr-FR" sz="1000" dirty="0">
                <a:latin typeface="Short Stack" panose="02010500040000000007" pitchFamily="2" charset="77"/>
              </a:rPr>
              <a:t> transparent : poésie, chants		</a:t>
            </a:r>
            <a:r>
              <a:rPr lang="fr-FR" sz="1000" dirty="0">
                <a:latin typeface="Short Stack" panose="02010500040000000007" pitchFamily="2" charset="77"/>
                <a:sym typeface="Wingdings" pitchFamily="2" charset="2"/>
              </a:rPr>
              <a:t></a:t>
            </a:r>
            <a:r>
              <a:rPr lang="fr-FR" sz="1000" dirty="0">
                <a:latin typeface="Short Stack" panose="02010500040000000007" pitchFamily="2" charset="77"/>
              </a:rPr>
              <a:t> dessin</a:t>
            </a:r>
          </a:p>
          <a:p>
            <a:r>
              <a:rPr lang="fr-FR" sz="1000" dirty="0">
                <a:latin typeface="Short Stack" panose="02010500040000000007" pitchFamily="2" charset="77"/>
              </a:rPr>
              <a:t> </a:t>
            </a:r>
          </a:p>
          <a:p>
            <a:pPr>
              <a:tabLst>
                <a:tab pos="973138" algn="l"/>
              </a:tabLst>
            </a:pPr>
            <a:r>
              <a:rPr lang="fr-FR" sz="1000" b="1" dirty="0">
                <a:solidFill>
                  <a:srgbClr val="F57976"/>
                </a:solidFill>
                <a:latin typeface="Short Stack" panose="02010500040000000007" pitchFamily="2" charset="77"/>
              </a:rPr>
              <a:t>Porte-vues </a:t>
            </a:r>
            <a:r>
              <a:rPr lang="fr-FR" sz="1000" dirty="0">
                <a:latin typeface="Short Stack" panose="02010500040000000007" pitchFamily="2" charset="77"/>
              </a:rPr>
              <a:t>:  	Littérature  </a:t>
            </a:r>
            <a:r>
              <a:rPr lang="fr-FR" sz="1000" dirty="0">
                <a:latin typeface="Short Stack" panose="02010500040000000007" pitchFamily="2" charset="77"/>
                <a:sym typeface="Wingdings" pitchFamily="2" charset="2"/>
              </a:rPr>
              <a:t></a:t>
            </a:r>
            <a:r>
              <a:rPr lang="fr-FR" sz="1000" dirty="0">
                <a:latin typeface="Short Stack" panose="02010500040000000007" pitchFamily="2" charset="77"/>
              </a:rPr>
              <a:t> Anglais </a:t>
            </a:r>
            <a:r>
              <a:rPr lang="fr-FR" sz="1000" dirty="0">
                <a:latin typeface="Short Stack" panose="02010500040000000007" pitchFamily="2" charset="77"/>
                <a:sym typeface="Wingdings" pitchFamily="2" charset="2"/>
              </a:rPr>
              <a:t></a:t>
            </a:r>
            <a:r>
              <a:rPr lang="fr-FR" sz="1000" dirty="0">
                <a:latin typeface="Short Stack" panose="02010500040000000007" pitchFamily="2" charset="77"/>
              </a:rPr>
              <a:t> Évaluations </a:t>
            </a:r>
            <a:r>
              <a:rPr lang="fr-FR" sz="1000" dirty="0">
                <a:latin typeface="Short Stack" panose="02010500040000000007" pitchFamily="2" charset="77"/>
                <a:sym typeface="Wingdings" pitchFamily="2" charset="2"/>
              </a:rPr>
              <a:t></a:t>
            </a:r>
            <a:r>
              <a:rPr lang="fr-FR" sz="1000" dirty="0">
                <a:latin typeface="Short Stack" panose="02010500040000000007" pitchFamily="2" charset="77"/>
              </a:rPr>
              <a:t> plan de travail </a:t>
            </a:r>
            <a:r>
              <a:rPr lang="fr-FR" sz="1000" dirty="0">
                <a:latin typeface="Short Stack" panose="02010500040000000007" pitchFamily="2" charset="77"/>
                <a:sym typeface="Wingdings" pitchFamily="2" charset="2"/>
              </a:rPr>
              <a:t></a:t>
            </a:r>
            <a:r>
              <a:rPr lang="fr-FR" sz="1000" dirty="0">
                <a:latin typeface="Short Stack" panose="02010500040000000007" pitchFamily="2" charset="77"/>
              </a:rPr>
              <a:t> </a:t>
            </a:r>
            <a:r>
              <a:rPr lang="fr-FR" sz="1000" dirty="0" err="1">
                <a:latin typeface="Short Stack" panose="02010500040000000007" pitchFamily="2" charset="77"/>
              </a:rPr>
              <a:t>Fcs</a:t>
            </a:r>
            <a:r>
              <a:rPr lang="fr-FR" sz="1000" dirty="0">
                <a:latin typeface="Short Stack" panose="02010500040000000007" pitchFamily="2" charset="77"/>
              </a:rPr>
              <a:t> ou maths</a:t>
            </a:r>
          </a:p>
          <a:p>
            <a:pPr>
              <a:tabLst>
                <a:tab pos="973138" algn="l"/>
              </a:tabLst>
            </a:pPr>
            <a:r>
              <a:rPr lang="fr-FR" sz="1000" b="1" dirty="0">
                <a:solidFill>
                  <a:srgbClr val="F57976"/>
                </a:solidFill>
                <a:latin typeface="Short Stack" panose="02010500040000000007" pitchFamily="2" charset="77"/>
              </a:rPr>
              <a:t>Classeur</a:t>
            </a:r>
            <a:r>
              <a:rPr lang="fr-FR" sz="1000" dirty="0">
                <a:latin typeface="Short Stack" panose="02010500040000000007" pitchFamily="2" charset="77"/>
              </a:rPr>
              <a:t> :     	HGS EMC</a:t>
            </a:r>
          </a:p>
          <a:p>
            <a:pPr>
              <a:tabLst>
                <a:tab pos="973138" algn="l"/>
              </a:tabLst>
            </a:pPr>
            <a:r>
              <a:rPr lang="fr-FR" sz="1000" b="1" dirty="0">
                <a:solidFill>
                  <a:srgbClr val="F57976"/>
                </a:solidFill>
                <a:latin typeface="Short Stack" panose="02010500040000000007" pitchFamily="2" charset="77"/>
              </a:rPr>
              <a:t>Pochettes</a:t>
            </a:r>
            <a:r>
              <a:rPr lang="fr-FR" sz="1000" dirty="0">
                <a:latin typeface="Short Stack" panose="02010500040000000007" pitchFamily="2" charset="77"/>
              </a:rPr>
              <a:t> :</a:t>
            </a:r>
            <a:r>
              <a:rPr lang="fr-FR" sz="1000" i="1" dirty="0">
                <a:latin typeface="Short Stack" panose="02010500040000000007" pitchFamily="2" charset="77"/>
              </a:rPr>
              <a:t> 	</a:t>
            </a:r>
            <a:r>
              <a:rPr lang="fr-FR" sz="1000" dirty="0">
                <a:latin typeface="Short Stack" panose="02010500040000000007" pitchFamily="2" charset="77"/>
              </a:rPr>
              <a:t>Travail en cours, plan de travail </a:t>
            </a:r>
            <a:endParaRPr lang="fr-FR" sz="1000" dirty="0">
              <a:latin typeface="Short Stack" panose="02010500040000000007" pitchFamily="2" charset="77"/>
              <a:ea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923343D4-984D-E698-AB35-A3D5DA7BD6A3}"/>
              </a:ext>
            </a:extLst>
          </p:cNvPr>
          <p:cNvSpPr/>
          <p:nvPr/>
        </p:nvSpPr>
        <p:spPr>
          <a:xfrm>
            <a:off x="298938" y="8252708"/>
            <a:ext cx="6207370" cy="1231106"/>
          </a:xfrm>
          <a:prstGeom prst="rect">
            <a:avLst/>
          </a:prstGeom>
          <a:solidFill>
            <a:schemeClr val="bg1"/>
          </a:solidFill>
          <a:ln>
            <a:solidFill>
              <a:srgbClr val="639387"/>
            </a:solidFill>
          </a:ln>
        </p:spPr>
        <p:txBody>
          <a:bodyPr wrap="square">
            <a:spAutoFit/>
          </a:bodyPr>
          <a:lstStyle/>
          <a:p>
            <a:pPr algn="ctr"/>
            <a:r>
              <a:rPr lang="fr-FR" sz="1400" dirty="0">
                <a:solidFill>
                  <a:srgbClr val="639387"/>
                </a:solidFill>
                <a:latin typeface="Hachi Maru Pop" pitchFamily="2" charset="-128"/>
                <a:ea typeface="Hachi Maru Pop" pitchFamily="2" charset="-128"/>
              </a:rPr>
              <a:t>IV. PROJETS PEDAGOGIQUES</a:t>
            </a:r>
          </a:p>
          <a:p>
            <a:endParaRPr lang="fr-FR" sz="1000" dirty="0">
              <a:latin typeface="Short Stack" panose="02010500040000000007" pitchFamily="2" charset="77"/>
            </a:endParaRPr>
          </a:p>
          <a:p>
            <a:r>
              <a:rPr lang="fr-FR" sz="1000" dirty="0">
                <a:latin typeface="Short Stack" panose="02010500040000000007" pitchFamily="2" charset="77"/>
              </a:rPr>
              <a:t>Sorties</a:t>
            </a:r>
          </a:p>
          <a:p>
            <a:r>
              <a:rPr lang="fr-FR" sz="1000" dirty="0">
                <a:latin typeface="Short Stack" panose="02010500040000000007" pitchFamily="2" charset="77"/>
                <a:ea typeface="Times New Roman" panose="02020603050405020304" pitchFamily="18" charset="0"/>
                <a:cs typeface="Times New Roman" panose="02020603050405020304" pitchFamily="18" charset="0"/>
              </a:rPr>
              <a:t>classe verte</a:t>
            </a:r>
          </a:p>
          <a:p>
            <a:r>
              <a:rPr lang="fr-FR" sz="1000" dirty="0">
                <a:latin typeface="Short Stack" panose="02010500040000000007" pitchFamily="2" charset="77"/>
                <a:ea typeface="Times New Roman" panose="02020603050405020304" pitchFamily="18" charset="0"/>
                <a:cs typeface="Times New Roman" panose="02020603050405020304" pitchFamily="18" charset="0"/>
              </a:rPr>
              <a:t>correspondance</a:t>
            </a:r>
          </a:p>
          <a:p>
            <a:r>
              <a:rPr lang="fr-FR" sz="1000" dirty="0">
                <a:latin typeface="Short Stack" panose="02010500040000000007" pitchFamily="2" charset="77"/>
                <a:ea typeface="Times New Roman" panose="02020603050405020304" pitchFamily="18" charset="0"/>
                <a:cs typeface="Times New Roman" panose="02020603050405020304" pitchFamily="18" charset="0"/>
              </a:rPr>
              <a:t>Collaboration avec d’autres classes</a:t>
            </a:r>
          </a:p>
          <a:p>
            <a:r>
              <a:rPr lang="fr-FR" sz="1000" dirty="0">
                <a:latin typeface="Short Stack" panose="02010500040000000007" pitchFamily="2" charset="77"/>
                <a:ea typeface="Times New Roman" panose="02020603050405020304" pitchFamily="18" charset="0"/>
                <a:cs typeface="Times New Roman" panose="02020603050405020304" pitchFamily="18" charset="0"/>
              </a:rPr>
              <a:t>Intervenants extérieurs</a:t>
            </a:r>
          </a:p>
        </p:txBody>
      </p:sp>
      <p:sp>
        <p:nvSpPr>
          <p:cNvPr id="2" name="ZoneTexte 1">
            <a:extLst>
              <a:ext uri="{FF2B5EF4-FFF2-40B4-BE49-F238E27FC236}">
                <a16:creationId xmlns:a16="http://schemas.microsoft.com/office/drawing/2014/main" id="{217EBC06-FC21-174B-AD22-D485D48AB2A4}"/>
              </a:ext>
            </a:extLst>
          </p:cNvPr>
          <p:cNvSpPr txBox="1"/>
          <p:nvPr/>
        </p:nvSpPr>
        <p:spPr>
          <a:xfrm>
            <a:off x="5287618" y="9644390"/>
            <a:ext cx="1570382" cy="261610"/>
          </a:xfrm>
          <a:prstGeom prst="rect">
            <a:avLst/>
          </a:prstGeom>
          <a:solidFill>
            <a:schemeClr val="bg1"/>
          </a:solidFill>
        </p:spPr>
        <p:txBody>
          <a:bodyPr wrap="square" rtlCol="0">
            <a:spAutoFit/>
          </a:bodyPr>
          <a:lstStyle/>
          <a:p>
            <a:pPr algn="r"/>
            <a:r>
              <a:rPr lang="fr-FR" sz="1100" dirty="0">
                <a:latin typeface="Dreaming Outloud Script Pro" panose="03050502040304050704" pitchFamily="66" charset="77"/>
                <a:cs typeface="Dreaming Outloud Script Pro" panose="03050502040304050704" pitchFamily="66" charset="77"/>
              </a:rPr>
              <a:t>La Trousse de Sobelle</a:t>
            </a:r>
          </a:p>
        </p:txBody>
      </p:sp>
    </p:spTree>
    <p:extLst>
      <p:ext uri="{BB962C8B-B14F-4D97-AF65-F5344CB8AC3E}">
        <p14:creationId xmlns:p14="http://schemas.microsoft.com/office/powerpoint/2010/main" val="1991044848"/>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53</TotalTime>
  <Words>2142</Words>
  <Application>Microsoft Macintosh PowerPoint</Application>
  <PresentationFormat>Format A4 (210 x 297 mm)</PresentationFormat>
  <Paragraphs>110</Paragraphs>
  <Slides>4</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vt:i4>
      </vt:variant>
    </vt:vector>
  </HeadingPairs>
  <TitlesOfParts>
    <vt:vector size="11" baseType="lpstr">
      <vt:lpstr>Hachi Maru Pop</vt:lpstr>
      <vt:lpstr>Arial</vt:lpstr>
      <vt:lpstr>Calibri</vt:lpstr>
      <vt:lpstr>Calibri Light</vt:lpstr>
      <vt:lpstr>Dreaming Outloud Script Pro</vt:lpstr>
      <vt:lpstr>Short Stack</vt:lpstr>
      <vt:lpstr>Thème Office</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Sandrine BonanBrou</dc:creator>
  <cp:lastModifiedBy>Sandrine BonanBrou</cp:lastModifiedBy>
  <cp:revision>3</cp:revision>
  <dcterms:created xsi:type="dcterms:W3CDTF">2022-07-25T07:41:34Z</dcterms:created>
  <dcterms:modified xsi:type="dcterms:W3CDTF">2022-07-25T08:35:21Z</dcterms:modified>
</cp:coreProperties>
</file>