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
  </p:notesMasterIdLst>
  <p:sldIdLst>
    <p:sldId id="256" r:id="rId2"/>
    <p:sldId id="260" r:id="rId3"/>
    <p:sldId id="261" r:id="rId4"/>
    <p:sldId id="262" r:id="rId5"/>
  </p:sldIdLst>
  <p:sldSz cx="6858000" cy="9906000" type="A4"/>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5A5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p:scale>
          <a:sx n="147" d="100"/>
          <a:sy n="147" d="100"/>
        </p:scale>
        <p:origin x="424" y="144"/>
      </p:cViewPr>
      <p:guideLst/>
    </p:cSldViewPr>
  </p:slideViewPr>
  <p:notesTextViewPr>
    <p:cViewPr>
      <p:scale>
        <a:sx n="1" d="1"/>
        <a:sy n="1" d="1"/>
      </p:scale>
      <p:origin x="0" y="0"/>
    </p:cViewPr>
  </p:notesTextViewPr>
  <p:notesViewPr>
    <p:cSldViewPr snapToGrid="0">
      <p:cViewPr varScale="1">
        <p:scale>
          <a:sx n="54" d="100"/>
          <a:sy n="54" d="100"/>
        </p:scale>
        <p:origin x="2820"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C5B6DF-1327-4806-9A2F-B89C29838C11}" type="datetimeFigureOut">
              <a:rPr lang="fr-FR" smtClean="0"/>
              <a:t>25/07/2022</a:t>
            </a:fld>
            <a:endParaRPr lang="fr-FR"/>
          </a:p>
        </p:txBody>
      </p:sp>
      <p:sp>
        <p:nvSpPr>
          <p:cNvPr id="4" name="Espace réservé de l'image des diapositives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AA9FAD-6857-4E41-9F37-D14ABDCB93FE}" type="slidenum">
              <a:rPr lang="fr-FR" smtClean="0"/>
              <a:t>‹N°›</a:t>
            </a:fld>
            <a:endParaRPr lang="fr-FR"/>
          </a:p>
        </p:txBody>
      </p:sp>
    </p:spTree>
    <p:extLst>
      <p:ext uri="{BB962C8B-B14F-4D97-AF65-F5344CB8AC3E}">
        <p14:creationId xmlns:p14="http://schemas.microsoft.com/office/powerpoint/2010/main" val="21271989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fr-FR"/>
              <a:t>Modifiez le style du titre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4A98593B-8D1E-49FE-8233-7AEF63CB684F}" type="datetimeFigureOut">
              <a:rPr lang="fr-FR" smtClean="0"/>
              <a:t>25/07/2022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6F902B7-DFBA-4DF9-BBD7-03F24FC57223}" type="slidenum">
              <a:rPr lang="fr-FR" smtClean="0"/>
              <a:t>‹N°›</a:t>
            </a:fld>
            <a:endParaRPr lang="fr-FR"/>
          </a:p>
        </p:txBody>
      </p:sp>
    </p:spTree>
    <p:extLst>
      <p:ext uri="{BB962C8B-B14F-4D97-AF65-F5344CB8AC3E}">
        <p14:creationId xmlns:p14="http://schemas.microsoft.com/office/powerpoint/2010/main" val="436244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A98593B-8D1E-49FE-8233-7AEF63CB684F}" type="datetimeFigureOut">
              <a:rPr lang="fr-FR" smtClean="0"/>
              <a:t>25/07/2022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6F902B7-DFBA-4DF9-BBD7-03F24FC57223}" type="slidenum">
              <a:rPr lang="fr-FR" smtClean="0"/>
              <a:t>‹N°›</a:t>
            </a:fld>
            <a:endParaRPr lang="fr-FR"/>
          </a:p>
        </p:txBody>
      </p:sp>
    </p:spTree>
    <p:extLst>
      <p:ext uri="{BB962C8B-B14F-4D97-AF65-F5344CB8AC3E}">
        <p14:creationId xmlns:p14="http://schemas.microsoft.com/office/powerpoint/2010/main" val="1212688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A98593B-8D1E-49FE-8233-7AEF63CB684F}" type="datetimeFigureOut">
              <a:rPr lang="fr-FR" smtClean="0"/>
              <a:t>25/07/2022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6F902B7-DFBA-4DF9-BBD7-03F24FC57223}" type="slidenum">
              <a:rPr lang="fr-FR" smtClean="0"/>
              <a:t>‹N°›</a:t>
            </a:fld>
            <a:endParaRPr lang="fr-FR"/>
          </a:p>
        </p:txBody>
      </p:sp>
    </p:spTree>
    <p:extLst>
      <p:ext uri="{BB962C8B-B14F-4D97-AF65-F5344CB8AC3E}">
        <p14:creationId xmlns:p14="http://schemas.microsoft.com/office/powerpoint/2010/main" val="2794905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A98593B-8D1E-49FE-8233-7AEF63CB684F}" type="datetimeFigureOut">
              <a:rPr lang="fr-FR" smtClean="0"/>
              <a:t>25/07/2022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6F902B7-DFBA-4DF9-BBD7-03F24FC57223}" type="slidenum">
              <a:rPr lang="fr-FR" smtClean="0"/>
              <a:t>‹N°›</a:t>
            </a:fld>
            <a:endParaRPr lang="fr-FR"/>
          </a:p>
        </p:txBody>
      </p:sp>
    </p:spTree>
    <p:extLst>
      <p:ext uri="{BB962C8B-B14F-4D97-AF65-F5344CB8AC3E}">
        <p14:creationId xmlns:p14="http://schemas.microsoft.com/office/powerpoint/2010/main" val="3350181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fr-FR"/>
              <a:t>Modifiez le style du titre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4A98593B-8D1E-49FE-8233-7AEF63CB684F}" type="datetimeFigureOut">
              <a:rPr lang="fr-FR" smtClean="0"/>
              <a:t>25/07/2022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6F902B7-DFBA-4DF9-BBD7-03F24FC57223}" type="slidenum">
              <a:rPr lang="fr-FR" smtClean="0"/>
              <a:t>‹N°›</a:t>
            </a:fld>
            <a:endParaRPr lang="fr-FR"/>
          </a:p>
        </p:txBody>
      </p:sp>
    </p:spTree>
    <p:extLst>
      <p:ext uri="{BB962C8B-B14F-4D97-AF65-F5344CB8AC3E}">
        <p14:creationId xmlns:p14="http://schemas.microsoft.com/office/powerpoint/2010/main" val="896487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A98593B-8D1E-49FE-8233-7AEF63CB684F}" type="datetimeFigureOut">
              <a:rPr lang="fr-FR" smtClean="0"/>
              <a:t>25/07/2022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6F902B7-DFBA-4DF9-BBD7-03F24FC57223}" type="slidenum">
              <a:rPr lang="fr-FR" smtClean="0"/>
              <a:t>‹N°›</a:t>
            </a:fld>
            <a:endParaRPr lang="fr-FR"/>
          </a:p>
        </p:txBody>
      </p:sp>
    </p:spTree>
    <p:extLst>
      <p:ext uri="{BB962C8B-B14F-4D97-AF65-F5344CB8AC3E}">
        <p14:creationId xmlns:p14="http://schemas.microsoft.com/office/powerpoint/2010/main" val="812167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fr-FR"/>
              <a:t>Modifiez le style du titre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Modifiez les styles du texte du masque</a:t>
            </a:r>
          </a:p>
        </p:txBody>
      </p:sp>
      <p:sp>
        <p:nvSpPr>
          <p:cNvPr id="4" name="Content Placeholder 3"/>
          <p:cNvSpPr>
            <a:spLocks noGrp="1"/>
          </p:cNvSpPr>
          <p:nvPr>
            <p:ph sz="half" idx="2"/>
          </p:nvPr>
        </p:nvSpPr>
        <p:spPr>
          <a:xfrm>
            <a:off x="472381" y="3618442"/>
            <a:ext cx="2901255" cy="5322183"/>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Modifiez les styles du texte du masque</a:t>
            </a:r>
          </a:p>
        </p:txBody>
      </p:sp>
      <p:sp>
        <p:nvSpPr>
          <p:cNvPr id="6" name="Content Placeholder 5"/>
          <p:cNvSpPr>
            <a:spLocks noGrp="1"/>
          </p:cNvSpPr>
          <p:nvPr>
            <p:ph sz="quarter" idx="4"/>
          </p:nvPr>
        </p:nvSpPr>
        <p:spPr>
          <a:xfrm>
            <a:off x="3471863" y="3618442"/>
            <a:ext cx="2915543" cy="5322183"/>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A98593B-8D1E-49FE-8233-7AEF63CB684F}" type="datetimeFigureOut">
              <a:rPr lang="fr-FR" smtClean="0"/>
              <a:t>25/07/2022</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26F902B7-DFBA-4DF9-BBD7-03F24FC57223}" type="slidenum">
              <a:rPr lang="fr-FR" smtClean="0"/>
              <a:t>‹N°›</a:t>
            </a:fld>
            <a:endParaRPr lang="fr-FR"/>
          </a:p>
        </p:txBody>
      </p:sp>
    </p:spTree>
    <p:extLst>
      <p:ext uri="{BB962C8B-B14F-4D97-AF65-F5344CB8AC3E}">
        <p14:creationId xmlns:p14="http://schemas.microsoft.com/office/powerpoint/2010/main" val="121439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4A98593B-8D1E-49FE-8233-7AEF63CB684F}" type="datetimeFigureOut">
              <a:rPr lang="fr-FR" smtClean="0"/>
              <a:t>25/07/2022</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26F902B7-DFBA-4DF9-BBD7-03F24FC57223}" type="slidenum">
              <a:rPr lang="fr-FR" smtClean="0"/>
              <a:t>‹N°›</a:t>
            </a:fld>
            <a:endParaRPr lang="fr-FR"/>
          </a:p>
        </p:txBody>
      </p:sp>
    </p:spTree>
    <p:extLst>
      <p:ext uri="{BB962C8B-B14F-4D97-AF65-F5344CB8AC3E}">
        <p14:creationId xmlns:p14="http://schemas.microsoft.com/office/powerpoint/2010/main" val="1773860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98593B-8D1E-49FE-8233-7AEF63CB684F}" type="datetimeFigureOut">
              <a:rPr lang="fr-FR" smtClean="0"/>
              <a:t>25/07/2022</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26F902B7-DFBA-4DF9-BBD7-03F24FC57223}" type="slidenum">
              <a:rPr lang="fr-FR" smtClean="0"/>
              <a:t>‹N°›</a:t>
            </a:fld>
            <a:endParaRPr lang="fr-FR"/>
          </a:p>
        </p:txBody>
      </p:sp>
    </p:spTree>
    <p:extLst>
      <p:ext uri="{BB962C8B-B14F-4D97-AF65-F5344CB8AC3E}">
        <p14:creationId xmlns:p14="http://schemas.microsoft.com/office/powerpoint/2010/main" val="17026562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Modifiez les styles du texte du masque</a:t>
            </a:r>
          </a:p>
        </p:txBody>
      </p:sp>
      <p:sp>
        <p:nvSpPr>
          <p:cNvPr id="5" name="Date Placeholder 4"/>
          <p:cNvSpPr>
            <a:spLocks noGrp="1"/>
          </p:cNvSpPr>
          <p:nvPr>
            <p:ph type="dt" sz="half" idx="10"/>
          </p:nvPr>
        </p:nvSpPr>
        <p:spPr/>
        <p:txBody>
          <a:bodyPr/>
          <a:lstStyle/>
          <a:p>
            <a:fld id="{4A98593B-8D1E-49FE-8233-7AEF63CB684F}" type="datetimeFigureOut">
              <a:rPr lang="fr-FR" smtClean="0"/>
              <a:t>25/07/2022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6F902B7-DFBA-4DF9-BBD7-03F24FC57223}" type="slidenum">
              <a:rPr lang="fr-FR" smtClean="0"/>
              <a:t>‹N°›</a:t>
            </a:fld>
            <a:endParaRPr lang="fr-FR"/>
          </a:p>
        </p:txBody>
      </p:sp>
    </p:spTree>
    <p:extLst>
      <p:ext uri="{BB962C8B-B14F-4D97-AF65-F5344CB8AC3E}">
        <p14:creationId xmlns:p14="http://schemas.microsoft.com/office/powerpoint/2010/main" val="1604063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Modifiez les styles du texte du masque</a:t>
            </a:r>
          </a:p>
        </p:txBody>
      </p:sp>
      <p:sp>
        <p:nvSpPr>
          <p:cNvPr id="5" name="Date Placeholder 4"/>
          <p:cNvSpPr>
            <a:spLocks noGrp="1"/>
          </p:cNvSpPr>
          <p:nvPr>
            <p:ph type="dt" sz="half" idx="10"/>
          </p:nvPr>
        </p:nvSpPr>
        <p:spPr/>
        <p:txBody>
          <a:bodyPr/>
          <a:lstStyle/>
          <a:p>
            <a:fld id="{4A98593B-8D1E-49FE-8233-7AEF63CB684F}" type="datetimeFigureOut">
              <a:rPr lang="fr-FR" smtClean="0"/>
              <a:t>25/07/2022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6F902B7-DFBA-4DF9-BBD7-03F24FC57223}" type="slidenum">
              <a:rPr lang="fr-FR" smtClean="0"/>
              <a:t>‹N°›</a:t>
            </a:fld>
            <a:endParaRPr lang="fr-FR"/>
          </a:p>
        </p:txBody>
      </p:sp>
    </p:spTree>
    <p:extLst>
      <p:ext uri="{BB962C8B-B14F-4D97-AF65-F5344CB8AC3E}">
        <p14:creationId xmlns:p14="http://schemas.microsoft.com/office/powerpoint/2010/main" val="10545223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4A98593B-8D1E-49FE-8233-7AEF63CB684F}" type="datetimeFigureOut">
              <a:rPr lang="fr-FR" smtClean="0"/>
              <a:t>25/07/2022</a:t>
            </a:fld>
            <a:endParaRPr lang="fr-FR"/>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26F902B7-DFBA-4DF9-BBD7-03F24FC57223}" type="slidenum">
              <a:rPr lang="fr-FR" smtClean="0"/>
              <a:t>‹N°›</a:t>
            </a:fld>
            <a:endParaRPr lang="fr-FR"/>
          </a:p>
        </p:txBody>
      </p:sp>
    </p:spTree>
    <p:extLst>
      <p:ext uri="{BB962C8B-B14F-4D97-AF65-F5344CB8AC3E}">
        <p14:creationId xmlns:p14="http://schemas.microsoft.com/office/powerpoint/2010/main" val="10607267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8000" r="-58000"/>
          </a:stretch>
        </a:blipFill>
        <a:effectLst/>
      </p:bgPr>
    </p:bg>
    <p:spTree>
      <p:nvGrpSpPr>
        <p:cNvPr id="1" name=""/>
        <p:cNvGrpSpPr/>
        <p:nvPr/>
      </p:nvGrpSpPr>
      <p:grpSpPr>
        <a:xfrm>
          <a:off x="0" y="0"/>
          <a:ext cx="0" cy="0"/>
          <a:chOff x="0" y="0"/>
          <a:chExt cx="0" cy="0"/>
        </a:xfrm>
      </p:grpSpPr>
      <p:sp>
        <p:nvSpPr>
          <p:cNvPr id="4" name="ZoneTexte 3"/>
          <p:cNvSpPr txBox="1"/>
          <p:nvPr/>
        </p:nvSpPr>
        <p:spPr>
          <a:xfrm>
            <a:off x="204076" y="168564"/>
            <a:ext cx="6425325" cy="1185902"/>
          </a:xfrm>
          <a:prstGeom prst="rect">
            <a:avLst/>
          </a:prstGeom>
          <a:solidFill>
            <a:schemeClr val="bg1"/>
          </a:solidFill>
          <a:ln w="38100">
            <a:solidFill>
              <a:srgbClr val="75A589"/>
            </a:solidFill>
          </a:ln>
        </p:spPr>
        <p:txBody>
          <a:bodyPr wrap="square" rtlCol="0">
            <a:spAutoFit/>
          </a:bodyPr>
          <a:lstStyle/>
          <a:p>
            <a:pPr algn="ctr"/>
            <a:r>
              <a:rPr lang="fr-FR" sz="2000" dirty="0">
                <a:ln>
                  <a:solidFill>
                    <a:schemeClr val="tx1">
                      <a:lumMod val="85000"/>
                      <a:lumOff val="15000"/>
                    </a:schemeClr>
                  </a:solidFill>
                </a:ln>
                <a:effectLst>
                  <a:outerShdw blurRad="38100" dist="38100" dir="2700000" algn="tl">
                    <a:srgbClr val="000000">
                      <a:alpha val="43137"/>
                    </a:srgbClr>
                  </a:outerShdw>
                </a:effectLst>
                <a:latin typeface="Hachi Maru Pop" pitchFamily="2" charset="-128"/>
                <a:ea typeface="Hachi Maru Pop" pitchFamily="2" charset="-128"/>
                <a:cs typeface="Dekko" panose="00000500000000000000" pitchFamily="2" charset="0"/>
              </a:rPr>
              <a:t>INFORMATIONS POUR LES PARENTS D’ÉLÈVES</a:t>
            </a:r>
          </a:p>
          <a:p>
            <a:pPr algn="ctr">
              <a:lnSpc>
                <a:spcPct val="150000"/>
              </a:lnSpc>
            </a:pPr>
            <a:r>
              <a:rPr lang="fr-FR" sz="1100" b="1" dirty="0">
                <a:solidFill>
                  <a:schemeClr val="tx1">
                    <a:lumMod val="75000"/>
                    <a:lumOff val="25000"/>
                  </a:schemeClr>
                </a:solidFill>
                <a:latin typeface="Hachi Maru Pop" pitchFamily="2" charset="-128"/>
                <a:ea typeface="Hachi Maru Pop" pitchFamily="2" charset="-128"/>
                <a:cs typeface="Cavolini" panose="03000502040302020204" pitchFamily="66" charset="0"/>
              </a:rPr>
              <a:t>CLASSE DE </a:t>
            </a:r>
            <a:r>
              <a:rPr lang="fr-FR" sz="1050" b="1" dirty="0">
                <a:solidFill>
                  <a:schemeClr val="tx1">
                    <a:lumMod val="75000"/>
                    <a:lumOff val="25000"/>
                  </a:schemeClr>
                </a:solidFill>
                <a:latin typeface="Hachi Maru Pop" pitchFamily="2" charset="-128"/>
                <a:ea typeface="Hachi Maru Pop" pitchFamily="2" charset="-128"/>
                <a:cs typeface="Cavolini" panose="03000502040302020204" pitchFamily="66" charset="0"/>
              </a:rPr>
              <a:t>Sandrine</a:t>
            </a:r>
            <a:endParaRPr lang="fr-FR" sz="1100" b="1" dirty="0">
              <a:solidFill>
                <a:schemeClr val="tx1">
                  <a:lumMod val="75000"/>
                  <a:lumOff val="25000"/>
                </a:schemeClr>
              </a:solidFill>
              <a:latin typeface="Hachi Maru Pop" pitchFamily="2" charset="-128"/>
              <a:ea typeface="Hachi Maru Pop" pitchFamily="2" charset="-128"/>
              <a:cs typeface="Cavolini" panose="03000502040302020204" pitchFamily="66" charset="0"/>
            </a:endParaRPr>
          </a:p>
          <a:p>
            <a:pPr algn="ctr">
              <a:lnSpc>
                <a:spcPct val="150000"/>
              </a:lnSpc>
            </a:pPr>
            <a:r>
              <a:rPr lang="fr-FR" sz="1100" b="1" dirty="0">
                <a:solidFill>
                  <a:schemeClr val="tx1">
                    <a:lumMod val="75000"/>
                    <a:lumOff val="25000"/>
                  </a:schemeClr>
                </a:solidFill>
                <a:latin typeface="Hachi Maru Pop" pitchFamily="2" charset="-128"/>
                <a:ea typeface="Hachi Maru Pop" pitchFamily="2" charset="-128"/>
                <a:cs typeface="Cavolini" panose="03000502040302020204" pitchFamily="66" charset="0"/>
              </a:rPr>
              <a:t>ANNÉE SCOLAIRE 2022</a:t>
            </a:r>
            <a:r>
              <a:rPr lang="fr-FR" sz="1100" b="1" dirty="0">
                <a:solidFill>
                  <a:schemeClr val="tx1">
                    <a:lumMod val="75000"/>
                    <a:lumOff val="25000"/>
                  </a:schemeClr>
                </a:solidFill>
                <a:latin typeface="Short Stack" panose="02010500040000000007" pitchFamily="2" charset="77"/>
                <a:ea typeface="Hachi Maru Pop" pitchFamily="2" charset="-128"/>
                <a:cs typeface="Cavolini" panose="03000502040302020204" pitchFamily="66" charset="0"/>
              </a:rPr>
              <a:t> </a:t>
            </a:r>
            <a:r>
              <a:rPr lang="fr-FR" sz="1100" b="1" dirty="0">
                <a:solidFill>
                  <a:schemeClr val="tx1">
                    <a:lumMod val="75000"/>
                    <a:lumOff val="25000"/>
                  </a:schemeClr>
                </a:solidFill>
                <a:latin typeface="Hachi Maru Pop" pitchFamily="2" charset="-128"/>
                <a:ea typeface="Hachi Maru Pop" pitchFamily="2" charset="-128"/>
                <a:cs typeface="Cavolini" panose="03000502040302020204" pitchFamily="66" charset="0"/>
              </a:rPr>
              <a:t>-2023</a:t>
            </a:r>
            <a:endParaRPr lang="fr-FR" sz="1100" b="1" dirty="0">
              <a:solidFill>
                <a:schemeClr val="tx1">
                  <a:lumMod val="75000"/>
                  <a:lumOff val="25000"/>
                </a:schemeClr>
              </a:solidFill>
              <a:latin typeface="Short Stack" panose="02010500040000000007" pitchFamily="2" charset="77"/>
              <a:ea typeface="Hachi Maru Pop" pitchFamily="2" charset="-128"/>
              <a:cs typeface="Cavolini" panose="03000502040302020204" pitchFamily="66" charset="0"/>
            </a:endParaRPr>
          </a:p>
        </p:txBody>
      </p:sp>
      <p:sp>
        <p:nvSpPr>
          <p:cNvPr id="6" name="ZoneTexte 5"/>
          <p:cNvSpPr txBox="1"/>
          <p:nvPr/>
        </p:nvSpPr>
        <p:spPr>
          <a:xfrm>
            <a:off x="204076" y="1508520"/>
            <a:ext cx="6425324" cy="8156079"/>
          </a:xfrm>
          <a:prstGeom prst="rect">
            <a:avLst/>
          </a:prstGeom>
          <a:solidFill>
            <a:schemeClr val="bg1"/>
          </a:solidFill>
          <a:ln w="38100">
            <a:solidFill>
              <a:srgbClr val="75A589"/>
            </a:solidFill>
          </a:ln>
        </p:spPr>
        <p:txBody>
          <a:bodyPr wrap="square" rtlCol="0">
            <a:spAutoFit/>
          </a:bodyPr>
          <a:lstStyle/>
          <a:p>
            <a:r>
              <a:rPr lang="fr-FR" sz="1600" b="1" dirty="0">
                <a:solidFill>
                  <a:srgbClr val="75A589"/>
                </a:solidFill>
                <a:latin typeface="Hachi Maru Pop" pitchFamily="2" charset="-128"/>
                <a:ea typeface="Hachi Maru Pop" pitchFamily="2" charset="-128"/>
                <a:cs typeface="Dekko" panose="00000500000000000000" pitchFamily="2" charset="0"/>
              </a:rPr>
              <a:t>1. </a:t>
            </a:r>
            <a:r>
              <a:rPr lang="fr-FR" sz="1200" b="1" dirty="0">
                <a:solidFill>
                  <a:srgbClr val="75A589"/>
                </a:solidFill>
                <a:latin typeface="Hachi Maru Pop" pitchFamily="2" charset="-128"/>
                <a:ea typeface="Hachi Maru Pop" pitchFamily="2" charset="-128"/>
                <a:cs typeface="Dekko" panose="00000500000000000000" pitchFamily="2" charset="0"/>
              </a:rPr>
              <a:t>PRÉSENTATIONS</a:t>
            </a:r>
            <a:endParaRPr lang="fr-FR" sz="1600" b="1" dirty="0">
              <a:solidFill>
                <a:srgbClr val="75A589"/>
              </a:solidFill>
              <a:latin typeface="Hachi Maru Pop" pitchFamily="2" charset="-128"/>
              <a:ea typeface="Hachi Maru Pop" pitchFamily="2" charset="-128"/>
              <a:cs typeface="Dekko" panose="00000500000000000000" pitchFamily="2" charset="0"/>
            </a:endParaRPr>
          </a:p>
          <a:p>
            <a:pPr>
              <a:lnSpc>
                <a:spcPct val="150000"/>
              </a:lnSpc>
            </a:pPr>
            <a:r>
              <a:rPr lang="fr-FR" sz="1000" b="1" dirty="0">
                <a:solidFill>
                  <a:schemeClr val="accent2"/>
                </a:solidFill>
                <a:latin typeface="Short Stack" panose="02010500040000000007" pitchFamily="2" charset="77"/>
                <a:cs typeface="Cavolini" panose="03000502040302020204" pitchFamily="66" charset="0"/>
              </a:rPr>
              <a:t>École</a:t>
            </a:r>
            <a:r>
              <a:rPr lang="fr-FR" sz="1000" dirty="0">
                <a:latin typeface="Short Stack" panose="02010500040000000007" pitchFamily="2" charset="77"/>
                <a:cs typeface="Cavolini" panose="03000502040302020204" pitchFamily="66" charset="0"/>
              </a:rPr>
              <a:t> : 8 classes </a:t>
            </a:r>
            <a:r>
              <a:rPr lang="fr-FR" sz="1000" dirty="0">
                <a:latin typeface="Short Stack" panose="02010500040000000007" pitchFamily="2" charset="77"/>
                <a:cs typeface="Cavolini" panose="03000502040302020204" pitchFamily="66" charset="0"/>
                <a:sym typeface="Wingdings" panose="05000000000000000000" pitchFamily="2" charset="2"/>
              </a:rPr>
              <a:t></a:t>
            </a:r>
            <a:r>
              <a:rPr lang="fr-FR" sz="1000" dirty="0">
                <a:latin typeface="Short Stack" panose="02010500040000000007" pitchFamily="2" charset="77"/>
                <a:cs typeface="Cavolini" panose="03000502040302020204" pitchFamily="66" charset="0"/>
              </a:rPr>
              <a:t> CP, CP-CE1, CE1, CE2, CE2-CM1, CM1, CM1-CM2, CM2</a:t>
            </a:r>
          </a:p>
          <a:p>
            <a:r>
              <a:rPr lang="fr-FR" sz="1000" dirty="0">
                <a:latin typeface="Short Stack" panose="02010500040000000007" pitchFamily="2" charset="77"/>
                <a:cs typeface="Cavolini" panose="03000502040302020204" pitchFamily="66" charset="0"/>
              </a:rPr>
              <a:t>Classe : 23 élèves </a:t>
            </a:r>
            <a:r>
              <a:rPr lang="fr-FR" sz="1000" dirty="0">
                <a:latin typeface="Short Stack" panose="02010500040000000007" pitchFamily="2" charset="77"/>
                <a:cs typeface="Cavolini" panose="03000502040302020204" pitchFamily="66" charset="0"/>
                <a:sym typeface="Wingdings" panose="05000000000000000000" pitchFamily="2" charset="2"/>
              </a:rPr>
              <a:t> 6 CM1, 17CM2 / 9 filles, 14 garçons</a:t>
            </a:r>
            <a:r>
              <a:rPr lang="fr-FR" sz="1000" dirty="0">
                <a:latin typeface="Short Stack" panose="02010500040000000007" pitchFamily="2" charset="77"/>
                <a:cs typeface="Cavolini" panose="03000502040302020204" pitchFamily="66" charset="0"/>
              </a:rPr>
              <a:t> </a:t>
            </a:r>
          </a:p>
          <a:p>
            <a:r>
              <a:rPr lang="fr-FR" sz="1000" b="1" dirty="0">
                <a:solidFill>
                  <a:schemeClr val="accent2"/>
                </a:solidFill>
                <a:latin typeface="Short Stack" panose="02010500040000000007" pitchFamily="2" charset="77"/>
                <a:cs typeface="Cavolini" panose="03000502040302020204" pitchFamily="66" charset="0"/>
              </a:rPr>
              <a:t>Accueil et horaires de l’école :</a:t>
            </a:r>
          </a:p>
          <a:p>
            <a:r>
              <a:rPr lang="fr-FR" sz="1000" dirty="0">
                <a:latin typeface="Short Stack" panose="02010500040000000007" pitchFamily="2" charset="77"/>
                <a:ea typeface="Georgia Belle" panose="02000603000000000000" pitchFamily="2" charset="0"/>
                <a:cs typeface="Cavolini" panose="03000502040302020204" pitchFamily="66" charset="0"/>
              </a:rPr>
              <a:t>Tous les matins, accueil des enfants de 8 h 15 à 8 h 25.</a:t>
            </a:r>
          </a:p>
          <a:p>
            <a:r>
              <a:rPr lang="fr-FR" sz="1000" dirty="0">
                <a:latin typeface="Short Stack" panose="02010500040000000007" pitchFamily="2" charset="77"/>
                <a:ea typeface="Georgia Belle" panose="02000603000000000000" pitchFamily="2" charset="0"/>
                <a:cs typeface="Cavolini" panose="03000502040302020204" pitchFamily="66" charset="0"/>
              </a:rPr>
              <a:t>Les enfants peuvent soit rester dans la cour jusqu’à  8 h 25 soit entrer directement en classe. Nous finissons à 11 h 55. La récréation est de 10 h 20 à 10h 40.</a:t>
            </a:r>
          </a:p>
          <a:p>
            <a:r>
              <a:rPr lang="fr-FR" sz="1000" dirty="0">
                <a:latin typeface="Short Stack" panose="02010500040000000007" pitchFamily="2" charset="77"/>
                <a:ea typeface="Georgia Belle" panose="02000603000000000000" pitchFamily="2" charset="0"/>
                <a:cs typeface="Cavolini" panose="03000502040302020204" pitchFamily="66" charset="0"/>
              </a:rPr>
              <a:t>Nous rentrons en classe à 13 h 55. Les cours finissent à 16 h 25 et nous faisons une petite récré de 15 min à 15h.</a:t>
            </a:r>
          </a:p>
          <a:p>
            <a:pPr>
              <a:lnSpc>
                <a:spcPct val="150000"/>
              </a:lnSpc>
            </a:pPr>
            <a:r>
              <a:rPr lang="fr-FR" sz="1200" b="1" dirty="0">
                <a:solidFill>
                  <a:srgbClr val="75A589"/>
                </a:solidFill>
                <a:latin typeface="Hachi Maru Pop" pitchFamily="2" charset="-128"/>
                <a:ea typeface="Hachi Maru Pop" pitchFamily="2" charset="-128"/>
                <a:cs typeface="Dekko" panose="00000500000000000000" pitchFamily="2" charset="0"/>
              </a:rPr>
              <a:t>2. INFORMATIONS DIVERSES</a:t>
            </a:r>
          </a:p>
          <a:p>
            <a:pPr>
              <a:spcAft>
                <a:spcPts val="600"/>
              </a:spcAft>
            </a:pPr>
            <a:r>
              <a:rPr lang="fr-FR" sz="1000" dirty="0">
                <a:latin typeface="Short Stack" panose="02010500040000000007" pitchFamily="2" charset="77"/>
                <a:cs typeface="Cavolini" panose="03000502040302020204" pitchFamily="66" charset="0"/>
                <a:sym typeface="Wingdings" panose="05000000000000000000" pitchFamily="2" charset="2"/>
              </a:rPr>
              <a:t></a:t>
            </a:r>
            <a:r>
              <a:rPr lang="fr-FR" sz="1000" dirty="0">
                <a:latin typeface="Short Stack" panose="02010500040000000007" pitchFamily="2" charset="77"/>
                <a:cs typeface="Cavolini" panose="03000502040302020204" pitchFamily="66" charset="0"/>
              </a:rPr>
              <a:t> </a:t>
            </a:r>
            <a:r>
              <a:rPr lang="fr-FR" sz="1000" u="sng" dirty="0">
                <a:latin typeface="Short Stack" panose="02010500040000000007" pitchFamily="2" charset="77"/>
                <a:cs typeface="Cavolini" panose="03000502040302020204" pitchFamily="66" charset="0"/>
              </a:rPr>
              <a:t>Garderie et cantine </a:t>
            </a:r>
            <a:r>
              <a:rPr lang="fr-FR" sz="1000" dirty="0">
                <a:latin typeface="Short Stack" panose="02010500040000000007" pitchFamily="2" charset="77"/>
                <a:cs typeface="Cavolini" panose="03000502040302020204" pitchFamily="66" charset="0"/>
              </a:rPr>
              <a:t>: les enfants inscrits à la garderie ou à la cantine ne peuvent pas en être dispensés sans un mot des parents. Dans le cas où l’enfant me dirait qu’il ne mange pas à la cantine ou ne reste pas à la garderie, nous ne pourrons pas le laisser sortir. Il restera à l’intérieur de l’école jusqu’à ce que quelqu’un vienne le chercher. Les enfants inscrits à la garderie doivent être récupérés à la garderie.</a:t>
            </a:r>
          </a:p>
          <a:p>
            <a:pPr>
              <a:spcAft>
                <a:spcPts val="600"/>
              </a:spcAft>
            </a:pPr>
            <a:r>
              <a:rPr lang="fr-FR" sz="1000" dirty="0">
                <a:latin typeface="Short Stack" panose="02010500040000000007" pitchFamily="2" charset="77"/>
                <a:cs typeface="Cavolini" panose="03000502040302020204" pitchFamily="66" charset="0"/>
                <a:sym typeface="Wingdings" panose="05000000000000000000" pitchFamily="2" charset="2"/>
              </a:rPr>
              <a:t></a:t>
            </a:r>
            <a:r>
              <a:rPr lang="fr-FR" sz="1000" dirty="0">
                <a:latin typeface="Short Stack" panose="02010500040000000007" pitchFamily="2" charset="77"/>
                <a:cs typeface="Cavolini" panose="03000502040302020204" pitchFamily="66" charset="0"/>
              </a:rPr>
              <a:t> </a:t>
            </a:r>
            <a:r>
              <a:rPr lang="fr-FR" sz="1000" u="sng" dirty="0">
                <a:latin typeface="Short Stack" panose="02010500040000000007" pitchFamily="2" charset="77"/>
                <a:cs typeface="Cavolini" panose="03000502040302020204" pitchFamily="66" charset="0"/>
              </a:rPr>
              <a:t>Absence</a:t>
            </a:r>
            <a:r>
              <a:rPr lang="fr-FR" sz="1000" dirty="0">
                <a:latin typeface="Short Stack" panose="02010500040000000007" pitchFamily="2" charset="77"/>
                <a:cs typeface="Cavolini" panose="03000502040302020204" pitchFamily="66" charset="0"/>
              </a:rPr>
              <a:t> : Toute absence doit être justifiée. Au bout de 4 absences non justifiées dans le mois, je suis obligée de prévenir l’inspecteur d’académie. Vous pouvez prévenir de l’absence de votre enfant, soit par </a:t>
            </a:r>
            <a:r>
              <a:rPr lang="fr-FR" sz="1000" dirty="0" err="1">
                <a:latin typeface="Short Stack" panose="02010500040000000007" pitchFamily="2" charset="77"/>
                <a:cs typeface="Cavolini" panose="03000502040302020204" pitchFamily="66" charset="0"/>
              </a:rPr>
              <a:t>Klassroom</a:t>
            </a:r>
            <a:r>
              <a:rPr lang="fr-FR" sz="1000" dirty="0">
                <a:latin typeface="Short Stack" panose="02010500040000000007" pitchFamily="2" charset="77"/>
                <a:cs typeface="Cavolini" panose="03000502040302020204" pitchFamily="66" charset="0"/>
              </a:rPr>
              <a:t>, soit par mail. Un justificatif manuscrit sur papier libre ou un certificat médical est demandé au retour de votre enfant, afin que je le joigne au cahier d’appel pour contrôle en cas d’inspection.</a:t>
            </a:r>
          </a:p>
          <a:p>
            <a:r>
              <a:rPr lang="fr-FR" sz="1000" dirty="0">
                <a:latin typeface="Short Stack" panose="02010500040000000007" pitchFamily="2" charset="77"/>
                <a:cs typeface="Cavolini" panose="03000502040302020204" pitchFamily="66" charset="0"/>
                <a:sym typeface="Wingdings" panose="05000000000000000000" pitchFamily="2" charset="2"/>
              </a:rPr>
              <a:t></a:t>
            </a:r>
            <a:r>
              <a:rPr lang="fr-FR" sz="1000" dirty="0">
                <a:latin typeface="Short Stack" panose="02010500040000000007" pitchFamily="2" charset="77"/>
                <a:cs typeface="Cavolini" panose="03000502040302020204" pitchFamily="66" charset="0"/>
              </a:rPr>
              <a:t>  </a:t>
            </a:r>
            <a:r>
              <a:rPr lang="fr-FR" sz="1000" u="sng" dirty="0">
                <a:latin typeface="Short Stack" panose="02010500040000000007" pitchFamily="2" charset="77"/>
                <a:cs typeface="Cavolini" panose="03000502040302020204" pitchFamily="66" charset="0"/>
              </a:rPr>
              <a:t>Enfants malades</a:t>
            </a:r>
            <a:r>
              <a:rPr lang="fr-FR" sz="1000" b="1" dirty="0">
                <a:latin typeface="Short Stack" panose="02010500040000000007" pitchFamily="2" charset="77"/>
                <a:cs typeface="Cavolini" panose="03000502040302020204" pitchFamily="66" charset="0"/>
              </a:rPr>
              <a:t> : </a:t>
            </a:r>
            <a:r>
              <a:rPr lang="fr-FR" sz="1000" dirty="0">
                <a:latin typeface="Short Stack" panose="02010500040000000007" pitchFamily="2" charset="77"/>
                <a:cs typeface="Cavolini" panose="03000502040302020204" pitchFamily="66" charset="0"/>
              </a:rPr>
              <a:t>En cas de symptômes de maladie, les enfants ne sont pas acceptés à l’école. Les enseignants n’ont pas le droit d’administrer des médicaments. </a:t>
            </a:r>
          </a:p>
          <a:p>
            <a:pPr>
              <a:spcAft>
                <a:spcPts val="600"/>
              </a:spcAft>
            </a:pPr>
            <a:r>
              <a:rPr lang="fr-FR" sz="1000" dirty="0">
                <a:latin typeface="Short Stack" panose="02010500040000000007" pitchFamily="2" charset="77"/>
                <a:cs typeface="Cavolini" panose="03000502040302020204" pitchFamily="66" charset="0"/>
              </a:rPr>
              <a:t>La famille d’un enfant malade est prévenue par téléphone et en cas d’impossibilité une autre personne désignée par écrit dans les fiches de renseignements pourra venir chercher votre enfant. Pour les enfants ayant des maladies chroniques un PAI (PROJET D’ACCUEIL INDIVIDUALISE) doit être mis en place rapidement avec le médecin scolaire, la directrice et l’enseignant.</a:t>
            </a:r>
          </a:p>
          <a:p>
            <a:r>
              <a:rPr lang="fr-FR" sz="1000" dirty="0">
                <a:latin typeface="Short Stack" panose="02010500040000000007" pitchFamily="2" charset="77"/>
                <a:cs typeface="Cavolini" panose="03000502040302020204" pitchFamily="66" charset="0"/>
                <a:sym typeface="Wingdings" panose="05000000000000000000" pitchFamily="2" charset="2"/>
              </a:rPr>
              <a:t></a:t>
            </a:r>
            <a:r>
              <a:rPr lang="fr-FR" sz="1000" dirty="0">
                <a:latin typeface="Short Stack" panose="02010500040000000007" pitchFamily="2" charset="77"/>
                <a:cs typeface="Cavolini" panose="03000502040302020204" pitchFamily="66" charset="0"/>
              </a:rPr>
              <a:t> </a:t>
            </a:r>
            <a:r>
              <a:rPr lang="fr-FR" sz="1000" u="sng" dirty="0">
                <a:latin typeface="Short Stack" panose="02010500040000000007" pitchFamily="2" charset="77"/>
                <a:cs typeface="Cavolini" panose="03000502040302020204" pitchFamily="66" charset="0"/>
              </a:rPr>
              <a:t>Les élections de parents d’élèves</a:t>
            </a:r>
            <a:r>
              <a:rPr lang="fr-FR" sz="1000" b="1" dirty="0">
                <a:latin typeface="Short Stack" panose="02010500040000000007" pitchFamily="2" charset="77"/>
                <a:cs typeface="Cavolini" panose="03000502040302020204" pitchFamily="66" charset="0"/>
              </a:rPr>
              <a:t> : </a:t>
            </a:r>
            <a:r>
              <a:rPr lang="fr-FR" sz="1000" dirty="0">
                <a:latin typeface="Short Stack" panose="02010500040000000007" pitchFamily="2" charset="77"/>
                <a:cs typeface="Cavolini" panose="03000502040302020204" pitchFamily="66" charset="0"/>
              </a:rPr>
              <a:t>La réglementation permet à chaque parent d’être électeur et éligible. Il faut 1 ou 2 représentants par classe c'est-à-dire entre 5 et 10 personnes. Les élections auront lieu le 9 octobre. </a:t>
            </a:r>
          </a:p>
          <a:p>
            <a:endParaRPr lang="fr-FR" sz="1000" dirty="0">
              <a:latin typeface="Short Stack" panose="02010500040000000007" pitchFamily="2" charset="77"/>
              <a:cs typeface="Cavolini" panose="03000502040302020204" pitchFamily="66" charset="0"/>
            </a:endParaRPr>
          </a:p>
          <a:p>
            <a:pPr lvl="0">
              <a:spcAft>
                <a:spcPts val="600"/>
              </a:spcAft>
            </a:pPr>
            <a:r>
              <a:rPr lang="fr-FR" sz="1000" dirty="0">
                <a:solidFill>
                  <a:prstClr val="black"/>
                </a:solidFill>
                <a:latin typeface="Short Stack" panose="02010500040000000007" pitchFamily="2" charset="77"/>
                <a:cs typeface="Cavolini" panose="03000502040302020204" pitchFamily="66" charset="0"/>
                <a:sym typeface="Wingdings" panose="05000000000000000000" pitchFamily="2" charset="2"/>
              </a:rPr>
              <a:t></a:t>
            </a:r>
            <a:r>
              <a:rPr lang="fr-FR" sz="1000" dirty="0">
                <a:solidFill>
                  <a:prstClr val="black"/>
                </a:solidFill>
                <a:latin typeface="Short Stack" panose="02010500040000000007" pitchFamily="2" charset="77"/>
                <a:cs typeface="Cavolini" panose="03000502040302020204" pitchFamily="66" charset="0"/>
              </a:rPr>
              <a:t> </a:t>
            </a:r>
            <a:r>
              <a:rPr lang="fr-FR" sz="1000" u="sng" dirty="0">
                <a:solidFill>
                  <a:prstClr val="black"/>
                </a:solidFill>
                <a:latin typeface="Short Stack" panose="02010500040000000007" pitchFamily="2" charset="77"/>
                <a:cs typeface="Cavolini" panose="03000502040302020204" pitchFamily="66" charset="0"/>
              </a:rPr>
              <a:t>Documents à fournir</a:t>
            </a:r>
            <a:r>
              <a:rPr lang="fr-FR" sz="1000" dirty="0">
                <a:solidFill>
                  <a:prstClr val="black"/>
                </a:solidFill>
                <a:latin typeface="Short Stack" panose="02010500040000000007" pitchFamily="2" charset="77"/>
                <a:cs typeface="Cavolini" panose="03000502040302020204" pitchFamily="66" charset="0"/>
              </a:rPr>
              <a:t> : Je vous remercie de m’avoir fourni rapidement les fiches de renseignements, ainsi que la coopérative scolaire (et votre générosité pour certains) et les attestations d’assurance.  Pour ceux qui ne m’auraient pas encore tout fourni, je vous donnerai une feuille récapitulative avec les documents manquants. Merci également de me faire parvenir tout changement de numéros de téléphone ou d’adresse mail. La coopérative de la classe nous permet d’acheter des livres de littérature jeunesse, du matériel supplémentaire en arts visuels, musique, sport ou toute autre matière… Elle nous permet de compléter l’argent pour faire des sorties. Les parents qui n’auront pas participer devront payer les livres ou autres matériels au moment voulu. </a:t>
            </a:r>
          </a:p>
          <a:p>
            <a:pPr lvl="0">
              <a:spcAft>
                <a:spcPts val="600"/>
              </a:spcAft>
            </a:pPr>
            <a:r>
              <a:rPr lang="fr-FR" sz="1000" dirty="0">
                <a:solidFill>
                  <a:prstClr val="black"/>
                </a:solidFill>
                <a:latin typeface="Short Stack" panose="02010500040000000007" pitchFamily="2" charset="77"/>
                <a:cs typeface="Cavolini" panose="03000502040302020204" pitchFamily="66" charset="0"/>
                <a:sym typeface="Wingdings" panose="05000000000000000000" pitchFamily="2" charset="2"/>
              </a:rPr>
              <a:t></a:t>
            </a:r>
            <a:r>
              <a:rPr lang="fr-FR" sz="1000" dirty="0">
                <a:solidFill>
                  <a:prstClr val="black"/>
                </a:solidFill>
                <a:latin typeface="Short Stack" panose="02010500040000000007" pitchFamily="2" charset="77"/>
                <a:cs typeface="Cavolini" panose="03000502040302020204" pitchFamily="66" charset="0"/>
              </a:rPr>
              <a:t> </a:t>
            </a:r>
            <a:r>
              <a:rPr lang="fr-FR" sz="1000" u="sng" dirty="0">
                <a:solidFill>
                  <a:prstClr val="black"/>
                </a:solidFill>
                <a:latin typeface="Short Stack" panose="02010500040000000007" pitchFamily="2" charset="77"/>
                <a:cs typeface="Cavolini" panose="03000502040302020204" pitchFamily="66" charset="0"/>
              </a:rPr>
              <a:t>Demande de RDV</a:t>
            </a:r>
            <a:r>
              <a:rPr lang="fr-FR" sz="1000" dirty="0">
                <a:solidFill>
                  <a:prstClr val="black"/>
                </a:solidFill>
                <a:latin typeface="Short Stack" panose="02010500040000000007" pitchFamily="2" charset="77"/>
                <a:cs typeface="Cavolini" panose="03000502040302020204" pitchFamily="66" charset="0"/>
              </a:rPr>
              <a:t> : via le cahier de liaison de votre enfant, par le mail, sur une feuille libre dans une enveloppe fermée, ou via Klassroom. Evitez d’écrire sur le cahier de texte de votre enfant. Merci. Veuillez me préciser la raison pour laquelle vous souhaitez me rencontrer, cela me permettra de prévoir si notre entretien sera court ou plus long et/ou prévoir des documents pouvant améliorer celui-ci.</a:t>
            </a:r>
          </a:p>
          <a:p>
            <a:pPr>
              <a:spcAft>
                <a:spcPts val="600"/>
              </a:spcAft>
            </a:pPr>
            <a:r>
              <a:rPr lang="fr-FR" sz="1000" dirty="0">
                <a:solidFill>
                  <a:prstClr val="black"/>
                </a:solidFill>
                <a:latin typeface="Short Stack" panose="02010500040000000007" pitchFamily="2" charset="77"/>
                <a:cs typeface="Cavolini" panose="03000502040302020204" pitchFamily="66" charset="0"/>
                <a:sym typeface="Wingdings" panose="05000000000000000000" pitchFamily="2" charset="2"/>
              </a:rPr>
              <a:t> </a:t>
            </a:r>
            <a:r>
              <a:rPr lang="fr-FR" sz="1000" dirty="0">
                <a:solidFill>
                  <a:prstClr val="black"/>
                </a:solidFill>
                <a:latin typeface="Short Stack" panose="02010500040000000007" pitchFamily="2" charset="77"/>
                <a:cs typeface="Cavolini" panose="03000502040302020204" pitchFamily="66" charset="0"/>
              </a:rPr>
              <a:t>Pensez à regarder, vider, ranger le cartable et la trousse de votre enfant régulièrement.</a:t>
            </a:r>
          </a:p>
        </p:txBody>
      </p:sp>
    </p:spTree>
    <p:extLst>
      <p:ext uri="{BB962C8B-B14F-4D97-AF65-F5344CB8AC3E}">
        <p14:creationId xmlns:p14="http://schemas.microsoft.com/office/powerpoint/2010/main" val="2558419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8000" r="-58000"/>
          </a:stretch>
        </a:blipFill>
        <a:effectLst/>
      </p:bgPr>
    </p:bg>
    <p:spTree>
      <p:nvGrpSpPr>
        <p:cNvPr id="1" name=""/>
        <p:cNvGrpSpPr/>
        <p:nvPr/>
      </p:nvGrpSpPr>
      <p:grpSpPr>
        <a:xfrm>
          <a:off x="0" y="0"/>
          <a:ext cx="0" cy="0"/>
          <a:chOff x="0" y="0"/>
          <a:chExt cx="0" cy="0"/>
        </a:xfrm>
      </p:grpSpPr>
      <p:sp>
        <p:nvSpPr>
          <p:cNvPr id="6" name="ZoneTexte 5"/>
          <p:cNvSpPr txBox="1"/>
          <p:nvPr/>
        </p:nvSpPr>
        <p:spPr>
          <a:xfrm>
            <a:off x="216338" y="292345"/>
            <a:ext cx="6425324" cy="9256380"/>
          </a:xfrm>
          <a:prstGeom prst="rect">
            <a:avLst/>
          </a:prstGeom>
          <a:solidFill>
            <a:schemeClr val="bg1"/>
          </a:solidFill>
          <a:ln w="38100">
            <a:solidFill>
              <a:srgbClr val="75A589"/>
            </a:solidFill>
          </a:ln>
        </p:spPr>
        <p:txBody>
          <a:bodyPr wrap="square" rtlCol="0">
            <a:spAutoFit/>
          </a:bodyPr>
          <a:lstStyle/>
          <a:p>
            <a:pPr marL="171450" lvl="0" indent="-171450">
              <a:spcAft>
                <a:spcPts val="600"/>
              </a:spcAft>
              <a:buFont typeface="Wingdings" pitchFamily="2" charset="2"/>
              <a:buChar char="s"/>
            </a:pPr>
            <a:r>
              <a:rPr lang="fr-FR" sz="1000" dirty="0">
                <a:solidFill>
                  <a:prstClr val="black"/>
                </a:solidFill>
                <a:latin typeface="Short Stack" panose="02010500040000000007" pitchFamily="2" charset="77"/>
                <a:cs typeface="Cavolini" panose="03000502040302020204" pitchFamily="66" charset="0"/>
              </a:rPr>
              <a:t>Je vous demande de ne jamais écrire sur les cahiers ou feuilles de votre enfant. Ni d’arracher les pages, ni de corriger, s’il m’arrive de vous rendre des cahiers le week-end non corrigés. C’est simplement que je n’aurais pas eu le temps, et ils le seront en début de semaine suivante.</a:t>
            </a:r>
          </a:p>
          <a:p>
            <a:pPr marL="171450" lvl="0" indent="-171450">
              <a:spcAft>
                <a:spcPts val="600"/>
              </a:spcAft>
              <a:buFont typeface="Wingdings" pitchFamily="2" charset="2"/>
              <a:buChar char="s"/>
            </a:pPr>
            <a:r>
              <a:rPr lang="fr-FR" sz="1000" dirty="0">
                <a:solidFill>
                  <a:prstClr val="black"/>
                </a:solidFill>
                <a:latin typeface="Short Stack" panose="02010500040000000007" pitchFamily="2" charset="77"/>
                <a:cs typeface="Cavolini" panose="03000502040302020204" pitchFamily="66" charset="0"/>
              </a:rPr>
              <a:t>Je vous redemanderai certainement une autre boite de mouchoirs au cours de l’année.</a:t>
            </a:r>
          </a:p>
          <a:p>
            <a:pPr lvl="0">
              <a:spcAft>
                <a:spcPts val="600"/>
              </a:spcAft>
            </a:pPr>
            <a:r>
              <a:rPr lang="fr-FR" sz="1200" b="1" dirty="0">
                <a:solidFill>
                  <a:srgbClr val="75A589"/>
                </a:solidFill>
                <a:latin typeface="Hachi Maru Pop" pitchFamily="2" charset="-128"/>
                <a:ea typeface="Hachi Maru Pop" pitchFamily="2" charset="-128"/>
                <a:cs typeface="Cavolini" panose="03000502040302020204" pitchFamily="66" charset="0"/>
              </a:rPr>
              <a:t>3. LA NOTATION, LE LIVRET SCOLAIRE, LES ÉVALUATIONS</a:t>
            </a:r>
          </a:p>
          <a:p>
            <a:pPr>
              <a:spcAft>
                <a:spcPts val="400"/>
              </a:spcAft>
            </a:pPr>
            <a:r>
              <a:rPr lang="fr-FR" sz="1000" dirty="0">
                <a:latin typeface="Short Stack" panose="02010500040000000007" pitchFamily="2" charset="77"/>
                <a:ea typeface="Georgia Belle" panose="02000603000000000000" pitchFamily="2" charset="0"/>
                <a:cs typeface="Cavolini" panose="03000502040302020204" pitchFamily="66" charset="0"/>
              </a:rPr>
              <a:t>Les </a:t>
            </a:r>
            <a:r>
              <a:rPr lang="fr-FR" sz="1000" b="1" u="sng" dirty="0">
                <a:solidFill>
                  <a:schemeClr val="accent1"/>
                </a:solidFill>
                <a:latin typeface="Short Stack" panose="02010500040000000007" pitchFamily="2" charset="77"/>
                <a:ea typeface="Georgia Belle" panose="02000603000000000000" pitchFamily="2" charset="0"/>
                <a:cs typeface="Cavolini" panose="03000502040302020204" pitchFamily="66" charset="0"/>
              </a:rPr>
              <a:t>cahiers</a:t>
            </a:r>
            <a:r>
              <a:rPr lang="fr-FR" sz="1000" dirty="0">
                <a:latin typeface="Short Stack" panose="02010500040000000007" pitchFamily="2" charset="77"/>
                <a:ea typeface="Georgia Belle" panose="02000603000000000000" pitchFamily="2" charset="0"/>
                <a:cs typeface="Cavolini" panose="03000502040302020204" pitchFamily="66" charset="0"/>
              </a:rPr>
              <a:t> sont dans le cartable tous les week-end, pour que vous puissiez avoir un aperçu de ce que nous avons travaillé en classe. Je ne vérifie pas les signatures. </a:t>
            </a:r>
          </a:p>
          <a:p>
            <a:pPr>
              <a:spcAft>
                <a:spcPts val="400"/>
              </a:spcAft>
            </a:pPr>
            <a:r>
              <a:rPr lang="fr-FR" sz="1000" dirty="0">
                <a:latin typeface="Short Stack" panose="02010500040000000007" pitchFamily="2" charset="77"/>
                <a:ea typeface="Georgia Belle" panose="02000603000000000000" pitchFamily="2" charset="0"/>
                <a:cs typeface="Cavolini" panose="03000502040302020204" pitchFamily="66" charset="0"/>
              </a:rPr>
              <a:t>Les </a:t>
            </a:r>
            <a:r>
              <a:rPr lang="fr-FR" sz="1000" b="1" u="sng" dirty="0">
                <a:solidFill>
                  <a:schemeClr val="accent1"/>
                </a:solidFill>
                <a:latin typeface="Short Stack" panose="02010500040000000007" pitchFamily="2" charset="77"/>
                <a:ea typeface="Georgia Belle" panose="02000603000000000000" pitchFamily="2" charset="0"/>
                <a:cs typeface="Cavolini" panose="03000502040302020204" pitchFamily="66" charset="0"/>
              </a:rPr>
              <a:t>livrets scolaires (LSU) </a:t>
            </a:r>
            <a:r>
              <a:rPr lang="fr-FR" sz="1000" dirty="0">
                <a:latin typeface="Short Stack" panose="02010500040000000007" pitchFamily="2" charset="77"/>
                <a:ea typeface="Georgia Belle" panose="02000603000000000000" pitchFamily="2" charset="0"/>
                <a:cs typeface="Cavolini" panose="03000502040302020204" pitchFamily="66" charset="0"/>
              </a:rPr>
              <a:t>sont rendus 2 fois par an, soit une fois en janvier et une fois début juin et doit être ramené signé par les parents après les vacances qui suivent (sauf pour juin). Il est numérique et suit toute la scolarité de votre enfant. Une version papier vous est rendu.</a:t>
            </a:r>
          </a:p>
          <a:p>
            <a:pPr lvl="0">
              <a:spcAft>
                <a:spcPts val="400"/>
              </a:spcAft>
            </a:pPr>
            <a:r>
              <a:rPr lang="fr-FR" sz="1000" dirty="0">
                <a:solidFill>
                  <a:prstClr val="black"/>
                </a:solidFill>
                <a:latin typeface="Short Stack" panose="02010500040000000007" pitchFamily="2" charset="77"/>
                <a:ea typeface="Georgia Belle" panose="02000603000000000000" pitchFamily="2" charset="0"/>
                <a:cs typeface="Cavolini" panose="03000502040302020204" pitchFamily="66" charset="0"/>
              </a:rPr>
              <a:t>Les </a:t>
            </a:r>
            <a:r>
              <a:rPr lang="fr-FR" sz="1000" b="1" u="sng" dirty="0">
                <a:solidFill>
                  <a:schemeClr val="accent1"/>
                </a:solidFill>
                <a:latin typeface="Short Stack" panose="02010500040000000007" pitchFamily="2" charset="77"/>
                <a:ea typeface="Georgia Belle" panose="02000603000000000000" pitchFamily="2" charset="0"/>
                <a:cs typeface="Cavolini" panose="03000502040302020204" pitchFamily="66" charset="0"/>
              </a:rPr>
              <a:t>évaluations</a:t>
            </a:r>
            <a:r>
              <a:rPr lang="fr-FR" sz="1000" dirty="0">
                <a:solidFill>
                  <a:schemeClr val="accent1"/>
                </a:solidFill>
                <a:latin typeface="Short Stack" panose="02010500040000000007" pitchFamily="2" charset="77"/>
                <a:ea typeface="Georgia Belle" panose="02000603000000000000" pitchFamily="2" charset="0"/>
                <a:cs typeface="Cavolini" panose="03000502040302020204" pitchFamily="66" charset="0"/>
              </a:rPr>
              <a:t> </a:t>
            </a:r>
            <a:r>
              <a:rPr lang="fr-FR" sz="1000" dirty="0">
                <a:solidFill>
                  <a:prstClr val="black"/>
                </a:solidFill>
                <a:latin typeface="Short Stack" panose="02010500040000000007" pitchFamily="2" charset="77"/>
                <a:ea typeface="Georgia Belle" panose="02000603000000000000" pitchFamily="2" charset="0"/>
                <a:cs typeface="Cavolini" panose="03000502040302020204" pitchFamily="66" charset="0"/>
              </a:rPr>
              <a:t>: </a:t>
            </a:r>
          </a:p>
          <a:p>
            <a:pPr lvl="0">
              <a:spcAft>
                <a:spcPts val="600"/>
              </a:spcAft>
            </a:pPr>
            <a:r>
              <a:rPr lang="fr-FR" sz="1000" dirty="0">
                <a:solidFill>
                  <a:prstClr val="black"/>
                </a:solidFill>
                <a:latin typeface="Short Stack" panose="02010500040000000007" pitchFamily="2" charset="77"/>
                <a:ea typeface="Georgia Belle" panose="02000603000000000000" pitchFamily="2" charset="0"/>
                <a:cs typeface="Cavolini" panose="03000502040302020204" pitchFamily="66" charset="0"/>
              </a:rPr>
              <a:t>En </a:t>
            </a:r>
            <a:r>
              <a:rPr lang="fr-FR" sz="1000" u="sng" dirty="0">
                <a:solidFill>
                  <a:prstClr val="black"/>
                </a:solidFill>
                <a:latin typeface="Short Stack" panose="02010500040000000007" pitchFamily="2" charset="77"/>
                <a:ea typeface="Georgia Belle" panose="02000603000000000000" pitchFamily="2" charset="0"/>
                <a:cs typeface="Cavolini" panose="03000502040302020204" pitchFamily="66" charset="0"/>
              </a:rPr>
              <a:t>français</a:t>
            </a:r>
            <a:r>
              <a:rPr lang="fr-FR" sz="1000" dirty="0">
                <a:solidFill>
                  <a:prstClr val="black"/>
                </a:solidFill>
                <a:latin typeface="Short Stack" panose="02010500040000000007" pitchFamily="2" charset="77"/>
                <a:ea typeface="Georgia Belle" panose="02000603000000000000" pitchFamily="2" charset="0"/>
                <a:cs typeface="Cavolini" panose="03000502040302020204" pitchFamily="66" charset="0"/>
              </a:rPr>
              <a:t>, nous faisons des </a:t>
            </a:r>
            <a:r>
              <a:rPr lang="fr-FR" sz="1000" dirty="0">
                <a:latin typeface="Short Stack" panose="02010500040000000007" pitchFamily="2" charset="77"/>
                <a:ea typeface="Georgia Belle" panose="02000603000000000000" pitchFamily="2" charset="0"/>
                <a:cs typeface="Cavolini" panose="03000502040302020204" pitchFamily="66" charset="0"/>
              </a:rPr>
              <a:t>évaluations </a:t>
            </a:r>
            <a:r>
              <a:rPr lang="fr-FR" sz="1000" dirty="0">
                <a:solidFill>
                  <a:prstClr val="black"/>
                </a:solidFill>
                <a:latin typeface="Short Stack" panose="02010500040000000007" pitchFamily="2" charset="77"/>
                <a:ea typeface="Georgia Belle" panose="02000603000000000000" pitchFamily="2" charset="0"/>
                <a:cs typeface="Cavolini" panose="03000502040302020204" pitchFamily="66" charset="0"/>
              </a:rPr>
              <a:t>régulièrement après 3 leçons. Avant l’évaluation, nous faisons « les exercices de révision » en fin du cahier de français. Je leur redonne les mêmes exercices sur une feuille vide pour que les enfants puissent les refaire si besoin. Mais cela est facultative.</a:t>
            </a:r>
          </a:p>
          <a:p>
            <a:pPr lvl="0">
              <a:spcAft>
                <a:spcPts val="600"/>
              </a:spcAft>
            </a:pPr>
            <a:r>
              <a:rPr lang="fr-FR" sz="1000" dirty="0">
                <a:solidFill>
                  <a:prstClr val="black"/>
                </a:solidFill>
                <a:latin typeface="Short Stack" panose="02010500040000000007" pitchFamily="2" charset="77"/>
                <a:ea typeface="Georgia Belle" panose="02000603000000000000" pitchFamily="2" charset="0"/>
                <a:cs typeface="Cavolini" panose="03000502040302020204" pitchFamily="66" charset="0"/>
              </a:rPr>
              <a:t> En </a:t>
            </a:r>
            <a:r>
              <a:rPr lang="fr-FR" sz="1000" u="sng" dirty="0">
                <a:solidFill>
                  <a:prstClr val="black"/>
                </a:solidFill>
                <a:latin typeface="Short Stack" panose="02010500040000000007" pitchFamily="2" charset="77"/>
                <a:ea typeface="Georgia Belle" panose="02000603000000000000" pitchFamily="2" charset="0"/>
                <a:cs typeface="Cavolini" panose="03000502040302020204" pitchFamily="66" charset="0"/>
              </a:rPr>
              <a:t>maths</a:t>
            </a:r>
            <a:r>
              <a:rPr lang="fr-FR" sz="1000" dirty="0">
                <a:solidFill>
                  <a:prstClr val="black"/>
                </a:solidFill>
                <a:latin typeface="Short Stack" panose="02010500040000000007" pitchFamily="2" charset="77"/>
                <a:ea typeface="Georgia Belle" panose="02000603000000000000" pitchFamily="2" charset="0"/>
                <a:cs typeface="Cavolini" panose="03000502040302020204" pitchFamily="66" charset="0"/>
              </a:rPr>
              <a:t>, nous faisons une évaluation à la fin d’un chapitre la plupart du temps. Parfois il y a plusieurs évaluations par chapitre. Nous révisons les exercices avec le « je fais le point » qui est fait en classe. Je redonne une fiche « je fais le point » vide pour s’entrainer à nouveau, comme pour le français.</a:t>
            </a:r>
          </a:p>
          <a:p>
            <a:pPr lvl="0">
              <a:spcAft>
                <a:spcPts val="600"/>
              </a:spcAft>
            </a:pPr>
            <a:r>
              <a:rPr lang="fr-FR" sz="1000" dirty="0">
                <a:solidFill>
                  <a:prstClr val="black"/>
                </a:solidFill>
                <a:latin typeface="Short Stack" panose="02010500040000000007" pitchFamily="2" charset="77"/>
                <a:ea typeface="Georgia Belle" panose="02000603000000000000" pitchFamily="2" charset="0"/>
                <a:cs typeface="Cavolini" panose="03000502040302020204" pitchFamily="66" charset="0"/>
              </a:rPr>
              <a:t>En </a:t>
            </a:r>
            <a:r>
              <a:rPr lang="fr-FR" sz="1000" u="sng" dirty="0">
                <a:solidFill>
                  <a:prstClr val="black"/>
                </a:solidFill>
                <a:latin typeface="Short Stack" panose="02010500040000000007" pitchFamily="2" charset="77"/>
                <a:ea typeface="Georgia Belle" panose="02000603000000000000" pitchFamily="2" charset="0"/>
                <a:cs typeface="Cavolini" panose="03000502040302020204" pitchFamily="66" charset="0"/>
              </a:rPr>
              <a:t>HGS EMC </a:t>
            </a:r>
            <a:r>
              <a:rPr lang="fr-FR" sz="1000" dirty="0">
                <a:solidFill>
                  <a:prstClr val="black"/>
                </a:solidFill>
                <a:latin typeface="Short Stack" panose="02010500040000000007" pitchFamily="2" charset="77"/>
                <a:ea typeface="Georgia Belle" panose="02000603000000000000" pitchFamily="2" charset="0"/>
                <a:cs typeface="Cavolini" panose="03000502040302020204" pitchFamily="66" charset="0"/>
              </a:rPr>
              <a:t>et </a:t>
            </a:r>
            <a:r>
              <a:rPr lang="fr-FR" sz="1000" u="sng" dirty="0">
                <a:solidFill>
                  <a:prstClr val="black"/>
                </a:solidFill>
                <a:latin typeface="Short Stack" panose="02010500040000000007" pitchFamily="2" charset="77"/>
                <a:ea typeface="Georgia Belle" panose="02000603000000000000" pitchFamily="2" charset="0"/>
                <a:cs typeface="Cavolini" panose="03000502040302020204" pitchFamily="66" charset="0"/>
              </a:rPr>
              <a:t>anglais</a:t>
            </a:r>
            <a:r>
              <a:rPr lang="fr-FR" sz="1000" dirty="0">
                <a:solidFill>
                  <a:prstClr val="black"/>
                </a:solidFill>
                <a:latin typeface="Short Stack" panose="02010500040000000007" pitchFamily="2" charset="77"/>
                <a:ea typeface="Georgia Belle" panose="02000603000000000000" pitchFamily="2" charset="0"/>
                <a:cs typeface="Cavolini" panose="03000502040302020204" pitchFamily="66" charset="0"/>
              </a:rPr>
              <a:t> nous ferons une évaluation toutes les 2 leçons la plupart du temps.</a:t>
            </a:r>
          </a:p>
          <a:p>
            <a:pPr lvl="0">
              <a:spcAft>
                <a:spcPts val="600"/>
              </a:spcAft>
            </a:pPr>
            <a:r>
              <a:rPr lang="fr-FR" sz="1000" dirty="0">
                <a:solidFill>
                  <a:prstClr val="black"/>
                </a:solidFill>
                <a:latin typeface="Short Stack" panose="02010500040000000007" pitchFamily="2" charset="77"/>
                <a:ea typeface="Georgia Belle" panose="02000603000000000000" pitchFamily="2" charset="0"/>
                <a:cs typeface="Cavolini" panose="03000502040302020204" pitchFamily="66" charset="0"/>
              </a:rPr>
              <a:t>Voici la notation utilisée pour les divers travaux :</a:t>
            </a:r>
          </a:p>
          <a:p>
            <a:pPr lvl="0">
              <a:spcAft>
                <a:spcPts val="600"/>
              </a:spcAft>
            </a:pPr>
            <a:endParaRPr lang="fr-FR" sz="1000" dirty="0">
              <a:solidFill>
                <a:prstClr val="black"/>
              </a:solidFill>
              <a:latin typeface="Short Stack" panose="02010500040000000007" pitchFamily="2" charset="77"/>
              <a:ea typeface="Georgia Belle" panose="02000603000000000000" pitchFamily="2" charset="0"/>
              <a:cs typeface="Cavolini" panose="03000502040302020204" pitchFamily="66" charset="0"/>
            </a:endParaRPr>
          </a:p>
          <a:p>
            <a:pPr lvl="0">
              <a:spcAft>
                <a:spcPts val="600"/>
              </a:spcAft>
            </a:pPr>
            <a:endParaRPr lang="fr-FR" sz="1000" dirty="0">
              <a:solidFill>
                <a:prstClr val="black"/>
              </a:solidFill>
              <a:latin typeface="Short Stack" panose="02010500040000000007" pitchFamily="2" charset="77"/>
              <a:ea typeface="Georgia Belle" panose="02000603000000000000" pitchFamily="2" charset="0"/>
              <a:cs typeface="Cavolini" panose="03000502040302020204" pitchFamily="66" charset="0"/>
            </a:endParaRPr>
          </a:p>
          <a:p>
            <a:pPr lvl="0">
              <a:spcAft>
                <a:spcPts val="600"/>
              </a:spcAft>
            </a:pPr>
            <a:endParaRPr lang="fr-FR" sz="1000" dirty="0">
              <a:solidFill>
                <a:prstClr val="black"/>
              </a:solidFill>
              <a:latin typeface="Short Stack" panose="02010500040000000007" pitchFamily="2" charset="77"/>
              <a:ea typeface="Georgia Belle" panose="02000603000000000000" pitchFamily="2" charset="0"/>
              <a:cs typeface="Cavolini" panose="03000502040302020204" pitchFamily="66" charset="0"/>
            </a:endParaRPr>
          </a:p>
          <a:p>
            <a:pPr lvl="0">
              <a:spcAft>
                <a:spcPts val="600"/>
              </a:spcAft>
            </a:pPr>
            <a:endParaRPr lang="fr-FR" sz="1000" dirty="0">
              <a:solidFill>
                <a:prstClr val="black"/>
              </a:solidFill>
              <a:latin typeface="Short Stack" panose="02010500040000000007" pitchFamily="2" charset="77"/>
              <a:ea typeface="Georgia Belle" panose="02000603000000000000" pitchFamily="2" charset="0"/>
              <a:cs typeface="Cavolini" panose="03000502040302020204" pitchFamily="66" charset="0"/>
            </a:endParaRPr>
          </a:p>
          <a:p>
            <a:pPr lvl="0"/>
            <a:r>
              <a:rPr lang="fr-FR" sz="1200" b="1" dirty="0">
                <a:solidFill>
                  <a:srgbClr val="75A589"/>
                </a:solidFill>
                <a:latin typeface="Hachi Maru Pop" pitchFamily="2" charset="-128"/>
                <a:ea typeface="Hachi Maru Pop" pitchFamily="2" charset="-128"/>
                <a:cs typeface="Dekko" panose="00000500000000000000" pitchFamily="2" charset="0"/>
                <a:sym typeface="Wingdings" panose="05000000000000000000" pitchFamily="2" charset="2"/>
              </a:rPr>
              <a:t>4. LES DEVOIRS </a:t>
            </a:r>
            <a:endParaRPr lang="fr-FR" sz="1200" b="1" dirty="0">
              <a:solidFill>
                <a:srgbClr val="75A589"/>
              </a:solidFill>
              <a:latin typeface="Hachi Maru Pop" pitchFamily="2" charset="-128"/>
              <a:ea typeface="Hachi Maru Pop" pitchFamily="2" charset="-128"/>
              <a:cs typeface="Dekko" panose="00000500000000000000" pitchFamily="2" charset="0"/>
            </a:endParaRPr>
          </a:p>
          <a:p>
            <a:endParaRPr lang="fr-FR" sz="1000" b="1" dirty="0">
              <a:solidFill>
                <a:schemeClr val="accent1"/>
              </a:solidFill>
              <a:latin typeface="Short Stack" panose="02010500040000000007" pitchFamily="2" charset="77"/>
              <a:ea typeface="Georgia Belle" panose="02000603000000000000" pitchFamily="2" charset="0"/>
              <a:cs typeface="Cavolini" panose="03000502040302020204" pitchFamily="66" charset="0"/>
            </a:endParaRPr>
          </a:p>
          <a:p>
            <a:r>
              <a:rPr lang="fr-FR" sz="1000" b="1" dirty="0">
                <a:solidFill>
                  <a:schemeClr val="accent2"/>
                </a:solidFill>
                <a:latin typeface="Short Stack" panose="02010500040000000007" pitchFamily="2" charset="77"/>
                <a:ea typeface="Georgia Belle" panose="02000603000000000000" pitchFamily="2" charset="0"/>
                <a:cs typeface="Cavolini" panose="03000502040302020204" pitchFamily="66" charset="0"/>
              </a:rPr>
              <a:t>Pour le lundi :</a:t>
            </a:r>
          </a:p>
          <a:p>
            <a:r>
              <a:rPr lang="fr-FR" sz="1000" dirty="0">
                <a:latin typeface="Short Stack" panose="02010500040000000007" pitchFamily="2" charset="77"/>
                <a:ea typeface="Georgia Belle" panose="02000603000000000000" pitchFamily="2" charset="0"/>
                <a:cs typeface="Cavolini" panose="03000502040302020204" pitchFamily="66" charset="0"/>
              </a:rPr>
              <a:t>1) Lecture	         </a:t>
            </a:r>
          </a:p>
          <a:p>
            <a:r>
              <a:rPr lang="fr-FR" sz="1000" dirty="0">
                <a:latin typeface="Short Stack" panose="02010500040000000007" pitchFamily="2" charset="77"/>
                <a:ea typeface="Georgia Belle" panose="02000603000000000000" pitchFamily="2" charset="0"/>
                <a:cs typeface="Cavolini" panose="03000502040302020204" pitchFamily="66" charset="0"/>
              </a:rPr>
              <a:t>2) Poésie une fois par mois          </a:t>
            </a:r>
          </a:p>
          <a:p>
            <a:r>
              <a:rPr lang="fr-FR" sz="1000" dirty="0">
                <a:latin typeface="Short Stack" panose="02010500040000000007" pitchFamily="2" charset="77"/>
                <a:ea typeface="Georgia Belle" panose="02000603000000000000" pitchFamily="2" charset="0"/>
                <a:cs typeface="Cavolini" panose="03000502040302020204" pitchFamily="66" charset="0"/>
              </a:rPr>
              <a:t>3) Maths : de temps en temps une évaluation     </a:t>
            </a:r>
          </a:p>
          <a:p>
            <a:pPr>
              <a:spcAft>
                <a:spcPts val="600"/>
              </a:spcAft>
            </a:pPr>
            <a:r>
              <a:rPr lang="fr-FR" sz="1000" dirty="0">
                <a:latin typeface="Short Stack" panose="02010500040000000007" pitchFamily="2" charset="77"/>
                <a:ea typeface="Georgia Belle" panose="02000603000000000000" pitchFamily="2" charset="0"/>
                <a:cs typeface="Cavolini" panose="03000502040302020204" pitchFamily="66" charset="0"/>
              </a:rPr>
              <a:t>4) Histoire, géographie, sciences ou EMC : Parfois une leçon ou une évaluation</a:t>
            </a:r>
          </a:p>
          <a:p>
            <a:r>
              <a:rPr lang="fr-FR" sz="1000" b="1" dirty="0">
                <a:solidFill>
                  <a:schemeClr val="accent2"/>
                </a:solidFill>
                <a:latin typeface="Short Stack" panose="02010500040000000007" pitchFamily="2" charset="77"/>
                <a:ea typeface="Georgia Belle" panose="02000603000000000000" pitchFamily="2" charset="0"/>
                <a:cs typeface="Cavolini" panose="03000502040302020204" pitchFamily="66" charset="0"/>
              </a:rPr>
              <a:t>Pour le mardi </a:t>
            </a:r>
          </a:p>
          <a:p>
            <a:r>
              <a:rPr lang="fr-FR" sz="1000" dirty="0">
                <a:latin typeface="Short Stack" panose="02010500040000000007" pitchFamily="2" charset="77"/>
                <a:ea typeface="Georgia Belle" panose="02000603000000000000" pitchFamily="2" charset="0"/>
                <a:cs typeface="Cavolini" panose="03000502040302020204" pitchFamily="66" charset="0"/>
              </a:rPr>
              <a:t>1) La leçon de français : Elles ne sont pas à apprendre par cœur, sauf pour les conjugaison. Il y a un petit exercice à faire à l’oral avec la correction à l’envers. Le lendemain, un petit exercice « je m’évalue » est donné pour vérifier que la notion a été comprise. Parfois une évaluation de français.</a:t>
            </a:r>
          </a:p>
          <a:p>
            <a:r>
              <a:rPr lang="fr-FR" sz="1000" dirty="0">
                <a:latin typeface="Short Stack" panose="02010500040000000007" pitchFamily="2" charset="77"/>
                <a:ea typeface="Georgia Belle" panose="02000603000000000000" pitchFamily="2" charset="0"/>
                <a:cs typeface="Cavolini" panose="03000502040302020204" pitchFamily="66" charset="0"/>
              </a:rPr>
              <a:t>2) Des mots invariables ou fréquents à apprendre </a:t>
            </a:r>
          </a:p>
          <a:p>
            <a:r>
              <a:rPr lang="fr-FR" sz="1000" dirty="0">
                <a:latin typeface="Short Stack" panose="02010500040000000007" pitchFamily="2" charset="77"/>
                <a:ea typeface="Georgia Belle" panose="02000603000000000000" pitchFamily="2" charset="0"/>
                <a:cs typeface="Cavolini" panose="03000502040302020204" pitchFamily="66" charset="0"/>
              </a:rPr>
              <a:t>3) Anglais : leçon ou évaluation</a:t>
            </a:r>
          </a:p>
          <a:p>
            <a:pPr>
              <a:spcAft>
                <a:spcPts val="600"/>
              </a:spcAft>
            </a:pPr>
            <a:r>
              <a:rPr lang="fr-FR" sz="1000" dirty="0">
                <a:latin typeface="Short Stack" panose="02010500040000000007" pitchFamily="2" charset="77"/>
                <a:ea typeface="Georgia Belle" panose="02000603000000000000" pitchFamily="2" charset="0"/>
                <a:cs typeface="Cavolini" panose="03000502040302020204" pitchFamily="66" charset="0"/>
              </a:rPr>
              <a:t>4) Histoire, géographie, sciences ou EMC : leçon ou évaluation de temps en temps</a:t>
            </a:r>
          </a:p>
          <a:p>
            <a:r>
              <a:rPr lang="fr-FR" sz="1000" b="1" dirty="0">
                <a:solidFill>
                  <a:schemeClr val="accent2"/>
                </a:solidFill>
                <a:latin typeface="Short Stack" panose="02010500040000000007" pitchFamily="2" charset="77"/>
                <a:ea typeface="Georgia Belle" panose="02000603000000000000" pitchFamily="2" charset="0"/>
                <a:cs typeface="Cavolini" panose="03000502040302020204" pitchFamily="66" charset="0"/>
              </a:rPr>
              <a:t>Pour le jeudi </a:t>
            </a:r>
          </a:p>
          <a:p>
            <a:r>
              <a:rPr lang="fr-FR" sz="1000" dirty="0">
                <a:latin typeface="Short Stack" panose="02010500040000000007" pitchFamily="2" charset="77"/>
                <a:ea typeface="Georgia Belle" panose="02000603000000000000" pitchFamily="2" charset="0"/>
                <a:cs typeface="Cavolini" panose="03000502040302020204" pitchFamily="66" charset="0"/>
              </a:rPr>
              <a:t>1) La leçon de français ou évaluation </a:t>
            </a:r>
          </a:p>
          <a:p>
            <a:r>
              <a:rPr lang="fr-FR" sz="1000" dirty="0">
                <a:latin typeface="Short Stack" panose="02010500040000000007" pitchFamily="2" charset="77"/>
                <a:ea typeface="Georgia Belle" panose="02000603000000000000" pitchFamily="2" charset="0"/>
                <a:cs typeface="Cavolini" panose="03000502040302020204" pitchFamily="66" charset="0"/>
              </a:rPr>
              <a:t>2) Préparer une dictée : apprendre des mots et/ou faire des petits exercices. </a:t>
            </a:r>
          </a:p>
          <a:p>
            <a:r>
              <a:rPr lang="fr-FR" sz="1000" dirty="0">
                <a:latin typeface="Short Stack" panose="02010500040000000007" pitchFamily="2" charset="77"/>
                <a:ea typeface="Georgia Belle" panose="02000603000000000000" pitchFamily="2" charset="0"/>
                <a:cs typeface="Cavolini" panose="03000502040302020204" pitchFamily="66" charset="0"/>
              </a:rPr>
              <a:t>3) Maths : Parfois une évaluation</a:t>
            </a:r>
          </a:p>
          <a:p>
            <a:r>
              <a:rPr lang="fr-FR" sz="1000" dirty="0">
                <a:latin typeface="Short Stack" panose="02010500040000000007" pitchFamily="2" charset="77"/>
                <a:ea typeface="Georgia Belle" panose="02000603000000000000" pitchFamily="2" charset="0"/>
                <a:cs typeface="Cavolini" panose="03000502040302020204" pitchFamily="66" charset="0"/>
              </a:rPr>
              <a:t>4) Histoire, géographie, sciences ou EMC : Leçon ou évaluation</a:t>
            </a:r>
          </a:p>
          <a:p>
            <a:endParaRPr lang="fr-FR" sz="1000" dirty="0">
              <a:latin typeface="Short Stack" panose="02010500040000000007" pitchFamily="2" charset="77"/>
              <a:ea typeface="Georgia Belle" panose="02000603000000000000" pitchFamily="2" charset="0"/>
              <a:cs typeface="Cavolini" panose="03000502040302020204" pitchFamily="66" charset="0"/>
            </a:endParaRPr>
          </a:p>
          <a:p>
            <a:r>
              <a:rPr lang="fr-FR" sz="1000" b="1" dirty="0">
                <a:solidFill>
                  <a:schemeClr val="accent2"/>
                </a:solidFill>
                <a:latin typeface="Short Stack" panose="02010500040000000007" pitchFamily="2" charset="77"/>
                <a:ea typeface="Georgia Belle" panose="02000603000000000000" pitchFamily="2" charset="0"/>
                <a:cs typeface="Cavolini" panose="03000502040302020204" pitchFamily="66" charset="0"/>
              </a:rPr>
              <a:t>Pour le vendredi </a:t>
            </a:r>
            <a:r>
              <a:rPr lang="fr-FR" sz="1000" dirty="0">
                <a:latin typeface="Short Stack" panose="02010500040000000007" pitchFamily="2" charset="77"/>
                <a:ea typeface="Georgia Belle" panose="02000603000000000000" pitchFamily="2" charset="0"/>
                <a:cs typeface="Cavolini" panose="03000502040302020204" pitchFamily="66" charset="0"/>
              </a:rPr>
              <a:t>: </a:t>
            </a:r>
          </a:p>
          <a:p>
            <a:r>
              <a:rPr lang="fr-FR" sz="1000" dirty="0">
                <a:latin typeface="Short Stack" panose="02010500040000000007" pitchFamily="2" charset="77"/>
                <a:ea typeface="Georgia Belle" panose="02000603000000000000" pitchFamily="2" charset="0"/>
                <a:cs typeface="Cavolini" panose="03000502040302020204" pitchFamily="66" charset="0"/>
              </a:rPr>
              <a:t>La plupart du temps, rien… réfléchir à une idée de texte libre.</a:t>
            </a:r>
          </a:p>
        </p:txBody>
      </p:sp>
      <p:graphicFrame>
        <p:nvGraphicFramePr>
          <p:cNvPr id="5" name="Tableau 4">
            <a:extLst>
              <a:ext uri="{FF2B5EF4-FFF2-40B4-BE49-F238E27FC236}">
                <a16:creationId xmlns:a16="http://schemas.microsoft.com/office/drawing/2014/main" id="{6CF0C930-5660-E9E8-2F48-3946A9B45522}"/>
              </a:ext>
            </a:extLst>
          </p:cNvPr>
          <p:cNvGraphicFramePr>
            <a:graphicFrameLocks noGrp="1"/>
          </p:cNvGraphicFramePr>
          <p:nvPr>
            <p:extLst>
              <p:ext uri="{D42A27DB-BD31-4B8C-83A1-F6EECF244321}">
                <p14:modId xmlns:p14="http://schemas.microsoft.com/office/powerpoint/2010/main" val="681273917"/>
              </p:ext>
            </p:extLst>
          </p:nvPr>
        </p:nvGraphicFramePr>
        <p:xfrm>
          <a:off x="341855" y="4863432"/>
          <a:ext cx="6174289" cy="822960"/>
        </p:xfrm>
        <a:graphic>
          <a:graphicData uri="http://schemas.openxmlformats.org/drawingml/2006/table">
            <a:tbl>
              <a:tblPr firstRow="1" bandRow="1">
                <a:tableStyleId>{5940675A-B579-460E-94D1-54222C63F5DA}</a:tableStyleId>
              </a:tblPr>
              <a:tblGrid>
                <a:gridCol w="1638853">
                  <a:extLst>
                    <a:ext uri="{9D8B030D-6E8A-4147-A177-3AD203B41FA5}">
                      <a16:colId xmlns:a16="http://schemas.microsoft.com/office/drawing/2014/main" val="20000"/>
                    </a:ext>
                  </a:extLst>
                </a:gridCol>
                <a:gridCol w="1133859">
                  <a:extLst>
                    <a:ext uri="{9D8B030D-6E8A-4147-A177-3AD203B41FA5}">
                      <a16:colId xmlns:a16="http://schemas.microsoft.com/office/drawing/2014/main" val="20001"/>
                    </a:ext>
                  </a:extLst>
                </a:gridCol>
                <a:gridCol w="1133859">
                  <a:extLst>
                    <a:ext uri="{9D8B030D-6E8A-4147-A177-3AD203B41FA5}">
                      <a16:colId xmlns:a16="http://schemas.microsoft.com/office/drawing/2014/main" val="20002"/>
                    </a:ext>
                  </a:extLst>
                </a:gridCol>
                <a:gridCol w="1018783">
                  <a:extLst>
                    <a:ext uri="{9D8B030D-6E8A-4147-A177-3AD203B41FA5}">
                      <a16:colId xmlns:a16="http://schemas.microsoft.com/office/drawing/2014/main" val="20003"/>
                    </a:ext>
                  </a:extLst>
                </a:gridCol>
                <a:gridCol w="1248935">
                  <a:extLst>
                    <a:ext uri="{9D8B030D-6E8A-4147-A177-3AD203B41FA5}">
                      <a16:colId xmlns:a16="http://schemas.microsoft.com/office/drawing/2014/main" val="20004"/>
                    </a:ext>
                  </a:extLst>
                </a:gridCol>
              </a:tblGrid>
              <a:tr h="0">
                <a:tc>
                  <a:txBody>
                    <a:bodyPr/>
                    <a:lstStyle/>
                    <a:p>
                      <a:pPr algn="ctr"/>
                      <a:r>
                        <a:rPr lang="fr-FR" sz="900" dirty="0">
                          <a:latin typeface="Short Stack" panose="02010500040000000007" pitchFamily="2" charset="77"/>
                          <a:cs typeface="Cavolini" panose="03000502040302020204" pitchFamily="66" charset="0"/>
                        </a:rPr>
                        <a:t>Cahiers</a:t>
                      </a:r>
                    </a:p>
                  </a:txBody>
                  <a:tcPr anchor="ctr">
                    <a:solidFill>
                      <a:schemeClr val="accent2">
                        <a:lumMod val="20000"/>
                        <a:lumOff val="80000"/>
                      </a:schemeClr>
                    </a:solidFill>
                  </a:tcPr>
                </a:tc>
                <a:tc>
                  <a:txBody>
                    <a:bodyPr/>
                    <a:lstStyle/>
                    <a:p>
                      <a:pPr algn="ctr"/>
                      <a:r>
                        <a:rPr lang="fr-FR" sz="900" dirty="0">
                          <a:latin typeface="Short Stack" panose="02010500040000000007" pitchFamily="2" charset="77"/>
                          <a:cs typeface="Cavolini" panose="03000502040302020204" pitchFamily="66" charset="0"/>
                        </a:rPr>
                        <a:t>Très bien</a:t>
                      </a:r>
                    </a:p>
                  </a:txBody>
                  <a:tcPr anchor="ctr"/>
                </a:tc>
                <a:tc>
                  <a:txBody>
                    <a:bodyPr/>
                    <a:lstStyle/>
                    <a:p>
                      <a:pPr algn="ctr"/>
                      <a:r>
                        <a:rPr lang="fr-FR" sz="900" dirty="0">
                          <a:latin typeface="Short Stack" panose="02010500040000000007" pitchFamily="2" charset="77"/>
                          <a:cs typeface="Cavolini" panose="03000502040302020204" pitchFamily="66" charset="0"/>
                        </a:rPr>
                        <a:t>Bien</a:t>
                      </a:r>
                    </a:p>
                  </a:txBody>
                  <a:tcPr anchor="ctr"/>
                </a:tc>
                <a:tc>
                  <a:txBody>
                    <a:bodyPr/>
                    <a:lstStyle/>
                    <a:p>
                      <a:pPr algn="ctr"/>
                      <a:r>
                        <a:rPr lang="fr-FR" sz="900" dirty="0">
                          <a:latin typeface="Short Stack" panose="02010500040000000007" pitchFamily="2" charset="77"/>
                          <a:cs typeface="Cavolini" panose="03000502040302020204" pitchFamily="66" charset="0"/>
                        </a:rPr>
                        <a:t>moyen</a:t>
                      </a:r>
                    </a:p>
                  </a:txBody>
                  <a:tcPr anchor="ctr"/>
                </a:tc>
                <a:tc>
                  <a:txBody>
                    <a:bodyPr/>
                    <a:lstStyle/>
                    <a:p>
                      <a:pPr algn="ctr"/>
                      <a:r>
                        <a:rPr lang="fr-FR" sz="900" dirty="0">
                          <a:latin typeface="Short Stack" panose="02010500040000000007" pitchFamily="2" charset="77"/>
                          <a:cs typeface="Cavolini" panose="03000502040302020204" pitchFamily="66" charset="0"/>
                        </a:rPr>
                        <a:t>insuffisant</a:t>
                      </a:r>
                    </a:p>
                  </a:txBody>
                  <a:tcPr anchor="ctr"/>
                </a:tc>
                <a:extLst>
                  <a:ext uri="{0D108BD9-81ED-4DB2-BD59-A6C34878D82A}">
                    <a16:rowId xmlns:a16="http://schemas.microsoft.com/office/drawing/2014/main" val="10000"/>
                  </a:ext>
                </a:extLst>
              </a:tr>
              <a:tr h="0">
                <a:tc>
                  <a:txBody>
                    <a:bodyPr/>
                    <a:lstStyle/>
                    <a:p>
                      <a:pPr algn="ctr"/>
                      <a:r>
                        <a:rPr lang="fr-FR" sz="900" dirty="0">
                          <a:latin typeface="Short Stack" panose="02010500040000000007" pitchFamily="2" charset="77"/>
                          <a:cs typeface="Cavolini" panose="03000502040302020204" pitchFamily="66" charset="0"/>
                        </a:rPr>
                        <a:t>Plan</a:t>
                      </a:r>
                      <a:r>
                        <a:rPr lang="fr-FR" sz="900" baseline="0" dirty="0">
                          <a:latin typeface="Short Stack" panose="02010500040000000007" pitchFamily="2" charset="77"/>
                          <a:cs typeface="Cavolini" panose="03000502040302020204" pitchFamily="66" charset="0"/>
                        </a:rPr>
                        <a:t> de travail </a:t>
                      </a:r>
                      <a:endParaRPr lang="fr-FR" sz="900" dirty="0">
                        <a:latin typeface="Short Stack" panose="02010500040000000007" pitchFamily="2" charset="77"/>
                        <a:cs typeface="Cavolini" panose="03000502040302020204" pitchFamily="66" charset="0"/>
                      </a:endParaRPr>
                    </a:p>
                  </a:txBody>
                  <a:tcPr anchor="ctr">
                    <a:solidFill>
                      <a:schemeClr val="accent2">
                        <a:lumMod val="20000"/>
                        <a:lumOff val="80000"/>
                      </a:schemeClr>
                    </a:solidFill>
                  </a:tcPr>
                </a:tc>
                <a:tc>
                  <a:txBody>
                    <a:bodyPr/>
                    <a:lstStyle/>
                    <a:p>
                      <a:pPr algn="ctr"/>
                      <a:r>
                        <a:rPr lang="fr-FR" sz="900" dirty="0">
                          <a:latin typeface="Short Stack" panose="02010500040000000007" pitchFamily="2" charset="77"/>
                          <a:cs typeface="Cavolini" panose="03000502040302020204" pitchFamily="66" charset="0"/>
                        </a:rPr>
                        <a:t>bleu</a:t>
                      </a:r>
                    </a:p>
                  </a:txBody>
                  <a:tcPr anchor="ctr"/>
                </a:tc>
                <a:tc>
                  <a:txBody>
                    <a:bodyPr/>
                    <a:lstStyle/>
                    <a:p>
                      <a:pPr algn="ctr"/>
                      <a:r>
                        <a:rPr lang="fr-FR" sz="900" dirty="0">
                          <a:latin typeface="Short Stack" panose="02010500040000000007" pitchFamily="2" charset="77"/>
                          <a:cs typeface="Cavolini" panose="03000502040302020204" pitchFamily="66" charset="0"/>
                        </a:rPr>
                        <a:t>vert</a:t>
                      </a:r>
                    </a:p>
                  </a:txBody>
                  <a:tcPr anchor="ctr"/>
                </a:tc>
                <a:tc>
                  <a:txBody>
                    <a:bodyPr/>
                    <a:lstStyle/>
                    <a:p>
                      <a:pPr algn="ctr"/>
                      <a:r>
                        <a:rPr lang="fr-FR" sz="900" dirty="0">
                          <a:latin typeface="Short Stack" panose="02010500040000000007" pitchFamily="2" charset="77"/>
                          <a:cs typeface="Cavolini" panose="03000502040302020204" pitchFamily="66" charset="0"/>
                        </a:rPr>
                        <a:t>orange</a:t>
                      </a:r>
                    </a:p>
                  </a:txBody>
                  <a:tcPr anchor="ctr"/>
                </a:tc>
                <a:tc>
                  <a:txBody>
                    <a:bodyPr/>
                    <a:lstStyle/>
                    <a:p>
                      <a:pPr algn="ctr"/>
                      <a:r>
                        <a:rPr lang="fr-FR" sz="900" dirty="0">
                          <a:latin typeface="Short Stack" panose="02010500040000000007" pitchFamily="2" charset="77"/>
                          <a:cs typeface="Cavolini" panose="03000502040302020204" pitchFamily="66" charset="0"/>
                        </a:rPr>
                        <a:t>rouge</a:t>
                      </a:r>
                    </a:p>
                  </a:txBody>
                  <a:tcPr anchor="ctr"/>
                </a:tc>
                <a:extLst>
                  <a:ext uri="{0D108BD9-81ED-4DB2-BD59-A6C34878D82A}">
                    <a16:rowId xmlns:a16="http://schemas.microsoft.com/office/drawing/2014/main" val="10001"/>
                  </a:ext>
                </a:extLst>
              </a:tr>
              <a:tr h="178744">
                <a:tc>
                  <a:txBody>
                    <a:bodyPr/>
                    <a:lstStyle/>
                    <a:p>
                      <a:pPr algn="ctr"/>
                      <a:r>
                        <a:rPr lang="fr-FR" sz="900" dirty="0">
                          <a:latin typeface="Short Stack" panose="02010500040000000007" pitchFamily="2" charset="77"/>
                          <a:cs typeface="Cavolini" panose="03000502040302020204" pitchFamily="66" charset="0"/>
                        </a:rPr>
                        <a:t>Évaluations et LSU</a:t>
                      </a:r>
                    </a:p>
                  </a:txBody>
                  <a:tcPr anchor="ctr">
                    <a:solidFill>
                      <a:schemeClr val="accent2">
                        <a:lumMod val="20000"/>
                        <a:lumOff val="80000"/>
                      </a:schemeClr>
                    </a:solidFill>
                  </a:tcPr>
                </a:tc>
                <a:tc>
                  <a:txBody>
                    <a:bodyPr/>
                    <a:lstStyle/>
                    <a:p>
                      <a:pPr algn="ctr"/>
                      <a:r>
                        <a:rPr lang="fr-FR" sz="900" dirty="0">
                          <a:latin typeface="Short Stack" panose="02010500040000000007" pitchFamily="2" charset="77"/>
                          <a:cs typeface="Cavolini" panose="03000502040302020204" pitchFamily="66" charset="0"/>
                        </a:rPr>
                        <a:t>Dépassé (D)</a:t>
                      </a:r>
                    </a:p>
                    <a:p>
                      <a:pPr algn="ctr"/>
                      <a:r>
                        <a:rPr lang="fr-FR" sz="900" dirty="0">
                          <a:latin typeface="Short Stack" panose="02010500040000000007" pitchFamily="2" charset="77"/>
                          <a:cs typeface="Cavolini" panose="03000502040302020204" pitchFamily="66" charset="0"/>
                        </a:rPr>
                        <a:t>Atteint (A)</a:t>
                      </a:r>
                    </a:p>
                  </a:txBody>
                  <a:tcPr anchor="ctr"/>
                </a:tc>
                <a:tc gridSpan="2">
                  <a:txBody>
                    <a:bodyPr/>
                    <a:lstStyle/>
                    <a:p>
                      <a:pPr algn="ctr"/>
                      <a:r>
                        <a:rPr lang="fr-FR" sz="900" dirty="0">
                          <a:latin typeface="Short Stack" panose="02010500040000000007" pitchFamily="2" charset="77"/>
                          <a:cs typeface="Cavolini" panose="03000502040302020204" pitchFamily="66" charset="0"/>
                        </a:rPr>
                        <a:t>Partiellement Atteint (PA)</a:t>
                      </a:r>
                    </a:p>
                  </a:txBody>
                  <a:tcPr anchor="ctr"/>
                </a:tc>
                <a:tc hMerge="1">
                  <a:txBody>
                    <a:bodyPr/>
                    <a:lstStyle/>
                    <a:p>
                      <a:pPr algn="ctr"/>
                      <a:endParaRPr lang="fr-FR" sz="1200" dirty="0">
                        <a:latin typeface="Dekko" panose="00000500000000000000" pitchFamily="2" charset="0"/>
                        <a:cs typeface="Dekko" panose="00000500000000000000" pitchFamily="2" charset="0"/>
                      </a:endParaRPr>
                    </a:p>
                  </a:txBody>
                  <a:tcPr anchor="ctr"/>
                </a:tc>
                <a:tc>
                  <a:txBody>
                    <a:bodyPr/>
                    <a:lstStyle/>
                    <a:p>
                      <a:pPr algn="ctr"/>
                      <a:r>
                        <a:rPr lang="fr-FR" sz="900" dirty="0">
                          <a:latin typeface="Short Stack" panose="02010500040000000007" pitchFamily="2" charset="77"/>
                          <a:cs typeface="Cavolini" panose="03000502040302020204" pitchFamily="66" charset="0"/>
                        </a:rPr>
                        <a:t>Non Atteint (NA)</a:t>
                      </a:r>
                    </a:p>
                  </a:txBody>
                  <a:tcPr anchor="ct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65487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8000" r="-58000"/>
          </a:stretch>
        </a:blipFill>
        <a:effectLst/>
      </p:bgPr>
    </p:bg>
    <p:spTree>
      <p:nvGrpSpPr>
        <p:cNvPr id="1" name=""/>
        <p:cNvGrpSpPr/>
        <p:nvPr/>
      </p:nvGrpSpPr>
      <p:grpSpPr>
        <a:xfrm>
          <a:off x="0" y="0"/>
          <a:ext cx="0" cy="0"/>
          <a:chOff x="0" y="0"/>
          <a:chExt cx="0" cy="0"/>
        </a:xfrm>
      </p:grpSpPr>
      <p:sp>
        <p:nvSpPr>
          <p:cNvPr id="6" name="ZoneTexte 5"/>
          <p:cNvSpPr txBox="1"/>
          <p:nvPr/>
        </p:nvSpPr>
        <p:spPr>
          <a:xfrm>
            <a:off x="216338" y="169250"/>
            <a:ext cx="6425324" cy="9587240"/>
          </a:xfrm>
          <a:prstGeom prst="rect">
            <a:avLst/>
          </a:prstGeom>
          <a:solidFill>
            <a:schemeClr val="bg1"/>
          </a:solidFill>
          <a:ln w="38100">
            <a:solidFill>
              <a:srgbClr val="75A589"/>
            </a:solidFill>
          </a:ln>
        </p:spPr>
        <p:txBody>
          <a:bodyPr wrap="square" rtlCol="0">
            <a:spAutoFit/>
          </a:bodyPr>
          <a:lstStyle/>
          <a:p>
            <a:pPr lvl="0">
              <a:spcAft>
                <a:spcPts val="600"/>
              </a:spcAft>
            </a:pPr>
            <a:r>
              <a:rPr lang="fr-FR" sz="1200" b="1" dirty="0">
                <a:solidFill>
                  <a:srgbClr val="75A589"/>
                </a:solidFill>
                <a:latin typeface="Hachi Maru Pop" pitchFamily="2" charset="-128"/>
                <a:ea typeface="Hachi Maru Pop" pitchFamily="2" charset="-128"/>
                <a:cs typeface="Dekko" panose="00000500000000000000" pitchFamily="2" charset="0"/>
              </a:rPr>
              <a:t>5. LE TABLEAU DU COMPORTEMENT ET LES RÈGLES DE VIE</a:t>
            </a:r>
          </a:p>
          <a:p>
            <a:pPr>
              <a:spcAft>
                <a:spcPts val="600"/>
              </a:spcAft>
            </a:pPr>
            <a:r>
              <a:rPr lang="fr-FR" sz="1000" dirty="0">
                <a:latin typeface="Short Stack" panose="02010500040000000007" pitchFamily="2" charset="77"/>
                <a:ea typeface="Georgia Belle" panose="02000603000000000000" pitchFamily="2" charset="0"/>
                <a:cs typeface="Cavolini" panose="03000502040302020204" pitchFamily="66" charset="0"/>
              </a:rPr>
              <a:t>Au  cours de la journée je mets des croix aux enfants qui ne respectent pas les règles de vie. Pour chaque jour, votre enfant aura une couleur : vert (0 ou 1 croix), orange (2 ou 3 croix) et rouge (4 ou 5 croix).  </a:t>
            </a:r>
            <a:r>
              <a:rPr lang="fr-FR" sz="1000" dirty="0">
                <a:solidFill>
                  <a:srgbClr val="000000"/>
                </a:solidFill>
                <a:latin typeface="Short Stack" panose="02010500040000000007" pitchFamily="2" charset="77"/>
                <a:ea typeface="Georgia Belle" panose="02000603000000000000" pitchFamily="2" charset="0"/>
                <a:cs typeface="Cavolini" panose="03000502040302020204" pitchFamily="66" charset="0"/>
              </a:rPr>
              <a:t>A la fin de semaine, vous devrez signer le tableau dans la case réservée à cet effet. Une seule signature suffit.</a:t>
            </a:r>
            <a:endParaRPr lang="fr-FR" sz="1000" dirty="0">
              <a:latin typeface="Short Stack" panose="02010500040000000007" pitchFamily="2" charset="77"/>
              <a:cs typeface="Cavolini" panose="03000502040302020204" pitchFamily="66" charset="0"/>
            </a:endParaRPr>
          </a:p>
          <a:p>
            <a:pPr lvl="0">
              <a:spcAft>
                <a:spcPts val="600"/>
              </a:spcAft>
            </a:pPr>
            <a:r>
              <a:rPr lang="fr-FR" sz="1000" dirty="0">
                <a:solidFill>
                  <a:prstClr val="black"/>
                </a:solidFill>
                <a:latin typeface="Short Stack" panose="02010500040000000007" pitchFamily="2" charset="77"/>
                <a:ea typeface="Georgia Belle" panose="02000603000000000000" pitchFamily="2" charset="0"/>
                <a:cs typeface="Cavolini" panose="03000502040302020204" pitchFamily="66" charset="0"/>
              </a:rPr>
              <a:t>Je vous demande de bien vouloir aller dans mon sens avec vos enfants. J’essaie toujours d’être le plus juste possible en prenant du temps pour discuter avec eux. Les croix ont toujours une bonne raison d’être.</a:t>
            </a:r>
          </a:p>
          <a:p>
            <a:pPr lvl="0">
              <a:spcAft>
                <a:spcPts val="600"/>
              </a:spcAft>
            </a:pPr>
            <a:r>
              <a:rPr lang="fr-FR" sz="1200" b="1" dirty="0">
                <a:solidFill>
                  <a:srgbClr val="75A589"/>
                </a:solidFill>
                <a:latin typeface="Hachi Maru Pop" pitchFamily="2" charset="-128"/>
                <a:ea typeface="Hachi Maru Pop" pitchFamily="2" charset="-128"/>
                <a:cs typeface="Cavolini" panose="03000502040302020204" pitchFamily="66" charset="0"/>
              </a:rPr>
              <a:t>6. L’EMPLOI DU TEMPS</a:t>
            </a:r>
          </a:p>
          <a:p>
            <a:pPr lvl="0">
              <a:spcAft>
                <a:spcPts val="600"/>
              </a:spcAft>
            </a:pPr>
            <a:endParaRPr lang="fr-FR" sz="1000" dirty="0">
              <a:solidFill>
                <a:prstClr val="black"/>
              </a:solidFill>
              <a:latin typeface="Short Stack" panose="02010500040000000007" pitchFamily="2" charset="77"/>
              <a:ea typeface="Georgia Belle" panose="02000603000000000000" pitchFamily="2" charset="0"/>
              <a:cs typeface="Cavolini" panose="03000502040302020204" pitchFamily="66" charset="0"/>
            </a:endParaRPr>
          </a:p>
          <a:p>
            <a:pPr lvl="0">
              <a:spcAft>
                <a:spcPts val="600"/>
              </a:spcAft>
            </a:pPr>
            <a:endParaRPr lang="fr-FR" sz="1000" dirty="0">
              <a:solidFill>
                <a:prstClr val="black"/>
              </a:solidFill>
              <a:latin typeface="Short Stack" panose="02010500040000000007" pitchFamily="2" charset="77"/>
              <a:ea typeface="Georgia Belle" panose="02000603000000000000" pitchFamily="2" charset="0"/>
              <a:cs typeface="Cavolini" panose="03000502040302020204" pitchFamily="66" charset="0"/>
            </a:endParaRPr>
          </a:p>
          <a:p>
            <a:pPr lvl="0">
              <a:spcAft>
                <a:spcPts val="600"/>
              </a:spcAft>
            </a:pPr>
            <a:endParaRPr lang="fr-FR" sz="1000" dirty="0">
              <a:solidFill>
                <a:prstClr val="black"/>
              </a:solidFill>
              <a:latin typeface="Short Stack" panose="02010500040000000007" pitchFamily="2" charset="77"/>
              <a:ea typeface="Georgia Belle" panose="02000603000000000000" pitchFamily="2" charset="0"/>
              <a:cs typeface="Cavolini" panose="03000502040302020204" pitchFamily="66" charset="0"/>
            </a:endParaRPr>
          </a:p>
          <a:p>
            <a:pPr lvl="0">
              <a:spcAft>
                <a:spcPts val="600"/>
              </a:spcAft>
            </a:pPr>
            <a:endParaRPr lang="fr-FR" sz="1000" dirty="0">
              <a:solidFill>
                <a:prstClr val="black"/>
              </a:solidFill>
              <a:latin typeface="Short Stack" panose="02010500040000000007" pitchFamily="2" charset="77"/>
              <a:ea typeface="Georgia Belle" panose="02000603000000000000" pitchFamily="2" charset="0"/>
              <a:cs typeface="Cavolini" panose="03000502040302020204" pitchFamily="66" charset="0"/>
            </a:endParaRPr>
          </a:p>
          <a:p>
            <a:pPr lvl="0">
              <a:spcAft>
                <a:spcPts val="600"/>
              </a:spcAft>
            </a:pPr>
            <a:endParaRPr lang="fr-FR" sz="1000" dirty="0">
              <a:solidFill>
                <a:prstClr val="black"/>
              </a:solidFill>
              <a:latin typeface="Short Stack" panose="02010500040000000007" pitchFamily="2" charset="77"/>
              <a:ea typeface="Georgia Belle" panose="02000603000000000000" pitchFamily="2" charset="0"/>
              <a:cs typeface="Cavolini" panose="03000502040302020204" pitchFamily="66" charset="0"/>
            </a:endParaRPr>
          </a:p>
          <a:p>
            <a:pPr lvl="0">
              <a:spcAft>
                <a:spcPts val="600"/>
              </a:spcAft>
            </a:pPr>
            <a:r>
              <a:rPr lang="fr-FR" sz="1400" b="1" dirty="0">
                <a:solidFill>
                  <a:srgbClr val="75A589"/>
                </a:solidFill>
                <a:latin typeface="Hachi Maru Pop" pitchFamily="2" charset="-128"/>
                <a:ea typeface="Hachi Maru Pop" pitchFamily="2" charset="-128"/>
                <a:cs typeface="Dekko" panose="00000500000000000000" pitchFamily="2" charset="0"/>
              </a:rPr>
              <a:t>3. L’EMPLOI DU TEMPS</a:t>
            </a:r>
          </a:p>
          <a:p>
            <a:pPr>
              <a:spcAft>
                <a:spcPts val="600"/>
              </a:spcAft>
            </a:pPr>
            <a:r>
              <a:rPr lang="fr-FR" sz="800" dirty="0">
                <a:latin typeface="Short Stack" panose="02010500040000000007" pitchFamily="2" charset="77"/>
                <a:ea typeface="Georgia Belle" panose="02000603000000000000" pitchFamily="2" charset="0"/>
                <a:cs typeface="Cavolini" panose="03000502040302020204" pitchFamily="66" charset="0"/>
              </a:rPr>
              <a:t>Au  cours</a:t>
            </a:r>
          </a:p>
          <a:p>
            <a:pPr>
              <a:spcAft>
                <a:spcPts val="600"/>
              </a:spcAft>
            </a:pPr>
            <a:endParaRPr lang="fr-FR" sz="800" dirty="0">
              <a:solidFill>
                <a:prstClr val="black"/>
              </a:solidFill>
              <a:latin typeface="Short Stack" panose="02010500040000000007" pitchFamily="2" charset="77"/>
              <a:ea typeface="Georgia Belle" panose="02000603000000000000" pitchFamily="2" charset="0"/>
              <a:cs typeface="Cavolini" panose="03000502040302020204" pitchFamily="66" charset="0"/>
            </a:endParaRPr>
          </a:p>
          <a:p>
            <a:pPr>
              <a:spcAft>
                <a:spcPts val="600"/>
              </a:spcAft>
            </a:pPr>
            <a:endParaRPr lang="fr-FR" sz="800" dirty="0">
              <a:solidFill>
                <a:prstClr val="black"/>
              </a:solidFill>
              <a:latin typeface="Short Stack" panose="02010500040000000007" pitchFamily="2" charset="77"/>
              <a:ea typeface="Georgia Belle" panose="02000603000000000000" pitchFamily="2" charset="0"/>
              <a:cs typeface="Cavolini" panose="03000502040302020204" pitchFamily="66" charset="0"/>
            </a:endParaRPr>
          </a:p>
          <a:p>
            <a:pPr>
              <a:spcAft>
                <a:spcPts val="600"/>
              </a:spcAft>
            </a:pPr>
            <a:endParaRPr lang="fr-FR" sz="800" dirty="0">
              <a:solidFill>
                <a:prstClr val="black"/>
              </a:solidFill>
              <a:latin typeface="Short Stack" panose="02010500040000000007" pitchFamily="2" charset="77"/>
              <a:ea typeface="Georgia Belle" panose="02000603000000000000" pitchFamily="2" charset="0"/>
              <a:cs typeface="Cavolini" panose="03000502040302020204" pitchFamily="66" charset="0"/>
            </a:endParaRPr>
          </a:p>
          <a:p>
            <a:pPr>
              <a:spcAft>
                <a:spcPts val="600"/>
              </a:spcAft>
            </a:pPr>
            <a:endParaRPr lang="fr-FR" sz="800" dirty="0">
              <a:solidFill>
                <a:prstClr val="black"/>
              </a:solidFill>
              <a:latin typeface="Short Stack" panose="02010500040000000007" pitchFamily="2" charset="77"/>
              <a:ea typeface="Georgia Belle" panose="02000603000000000000" pitchFamily="2" charset="0"/>
              <a:cs typeface="Cavolini" panose="03000502040302020204" pitchFamily="66" charset="0"/>
            </a:endParaRPr>
          </a:p>
          <a:p>
            <a:pPr>
              <a:spcAft>
                <a:spcPts val="600"/>
              </a:spcAft>
            </a:pPr>
            <a:endParaRPr lang="fr-FR" sz="800" dirty="0">
              <a:solidFill>
                <a:prstClr val="black"/>
              </a:solidFill>
              <a:latin typeface="Short Stack" panose="02010500040000000007" pitchFamily="2" charset="77"/>
              <a:ea typeface="Georgia Belle" panose="02000603000000000000" pitchFamily="2" charset="0"/>
              <a:cs typeface="Cavolini" panose="03000502040302020204" pitchFamily="66" charset="0"/>
            </a:endParaRPr>
          </a:p>
          <a:p>
            <a:pPr>
              <a:spcAft>
                <a:spcPts val="600"/>
              </a:spcAft>
            </a:pPr>
            <a:endParaRPr lang="fr-FR" sz="800" dirty="0">
              <a:solidFill>
                <a:prstClr val="black"/>
              </a:solidFill>
              <a:latin typeface="Short Stack" panose="02010500040000000007" pitchFamily="2" charset="77"/>
              <a:ea typeface="Georgia Belle" panose="02000603000000000000" pitchFamily="2" charset="0"/>
              <a:cs typeface="Cavolini" panose="03000502040302020204" pitchFamily="66" charset="0"/>
            </a:endParaRPr>
          </a:p>
          <a:p>
            <a:pPr>
              <a:spcAft>
                <a:spcPts val="600"/>
              </a:spcAft>
            </a:pPr>
            <a:endParaRPr lang="fr-FR" sz="800" dirty="0">
              <a:solidFill>
                <a:prstClr val="black"/>
              </a:solidFill>
              <a:latin typeface="Short Stack" panose="02010500040000000007" pitchFamily="2" charset="77"/>
              <a:ea typeface="Georgia Belle" panose="02000603000000000000" pitchFamily="2" charset="0"/>
              <a:cs typeface="Cavolini" panose="03000502040302020204" pitchFamily="66" charset="0"/>
            </a:endParaRPr>
          </a:p>
          <a:p>
            <a:pPr>
              <a:spcAft>
                <a:spcPts val="600"/>
              </a:spcAft>
            </a:pPr>
            <a:endParaRPr lang="fr-FR" sz="800" dirty="0">
              <a:solidFill>
                <a:prstClr val="black"/>
              </a:solidFill>
              <a:latin typeface="Short Stack" panose="02010500040000000007" pitchFamily="2" charset="77"/>
              <a:ea typeface="Georgia Belle" panose="02000603000000000000" pitchFamily="2" charset="0"/>
              <a:cs typeface="Cavolini" panose="03000502040302020204" pitchFamily="66" charset="0"/>
            </a:endParaRPr>
          </a:p>
          <a:p>
            <a:pPr>
              <a:spcAft>
                <a:spcPts val="600"/>
              </a:spcAft>
            </a:pPr>
            <a:endParaRPr lang="fr-FR" sz="800" dirty="0">
              <a:solidFill>
                <a:prstClr val="black"/>
              </a:solidFill>
              <a:latin typeface="Short Stack" panose="02010500040000000007" pitchFamily="2" charset="77"/>
              <a:ea typeface="Georgia Belle" panose="02000603000000000000" pitchFamily="2" charset="0"/>
              <a:cs typeface="Cavolini" panose="03000502040302020204" pitchFamily="66" charset="0"/>
            </a:endParaRPr>
          </a:p>
          <a:p>
            <a:pPr>
              <a:spcAft>
                <a:spcPts val="600"/>
              </a:spcAft>
            </a:pPr>
            <a:endParaRPr lang="fr-FR" sz="800" dirty="0">
              <a:solidFill>
                <a:prstClr val="black"/>
              </a:solidFill>
              <a:latin typeface="Short Stack" panose="02010500040000000007" pitchFamily="2" charset="77"/>
              <a:ea typeface="Georgia Belle" panose="02000603000000000000" pitchFamily="2" charset="0"/>
              <a:cs typeface="Cavolini" panose="03000502040302020204" pitchFamily="66" charset="0"/>
            </a:endParaRPr>
          </a:p>
          <a:p>
            <a:pPr>
              <a:spcAft>
                <a:spcPts val="600"/>
              </a:spcAft>
            </a:pPr>
            <a:endParaRPr lang="fr-FR" sz="800" dirty="0">
              <a:solidFill>
                <a:prstClr val="black"/>
              </a:solidFill>
              <a:latin typeface="Short Stack" panose="02010500040000000007" pitchFamily="2" charset="77"/>
              <a:ea typeface="Georgia Belle" panose="02000603000000000000" pitchFamily="2" charset="0"/>
              <a:cs typeface="Cavolini" panose="03000502040302020204" pitchFamily="66" charset="0"/>
            </a:endParaRPr>
          </a:p>
          <a:p>
            <a:pPr>
              <a:spcAft>
                <a:spcPts val="600"/>
              </a:spcAft>
            </a:pPr>
            <a:endParaRPr lang="fr-FR" sz="800" dirty="0">
              <a:solidFill>
                <a:prstClr val="black"/>
              </a:solidFill>
              <a:latin typeface="Short Stack" panose="02010500040000000007" pitchFamily="2" charset="77"/>
              <a:ea typeface="Georgia Belle" panose="02000603000000000000" pitchFamily="2" charset="0"/>
              <a:cs typeface="Cavolini" panose="03000502040302020204" pitchFamily="66" charset="0"/>
            </a:endParaRPr>
          </a:p>
          <a:p>
            <a:pPr lvl="0">
              <a:spcAft>
                <a:spcPts val="600"/>
              </a:spcAft>
            </a:pPr>
            <a:r>
              <a:rPr lang="fr-FR" sz="1200" b="1" dirty="0">
                <a:solidFill>
                  <a:srgbClr val="75A589"/>
                </a:solidFill>
                <a:latin typeface="Hachi Maru Pop" pitchFamily="2" charset="-128"/>
                <a:ea typeface="Hachi Maru Pop" pitchFamily="2" charset="-128"/>
                <a:cs typeface="Cavolini" panose="03000502040302020204" pitchFamily="66" charset="0"/>
                <a:sym typeface="Wingdings" panose="05000000000000000000" pitchFamily="2" charset="2"/>
              </a:rPr>
              <a:t>7. L’ORGANISATION MATÉRIELLE </a:t>
            </a:r>
          </a:p>
          <a:p>
            <a:pPr>
              <a:tabLst>
                <a:tab pos="1460500" algn="l"/>
              </a:tabLst>
            </a:pPr>
            <a:r>
              <a:rPr lang="fr-FR" sz="1000" b="1" dirty="0">
                <a:solidFill>
                  <a:schemeClr val="accent1"/>
                </a:solidFill>
                <a:latin typeface="Short Stack" panose="02010500040000000007" pitchFamily="2" charset="77"/>
                <a:cs typeface="Cavolini" panose="03000502040302020204" pitchFamily="66" charset="0"/>
              </a:rPr>
              <a:t>Les petits cahiers :  	</a:t>
            </a:r>
            <a:r>
              <a:rPr lang="fr-FR" sz="1000" dirty="0">
                <a:latin typeface="Short Stack" panose="02010500040000000007" pitchFamily="2" charset="77"/>
                <a:ea typeface="Georgia Belle" panose="02000603000000000000" pitchFamily="2" charset="0"/>
                <a:cs typeface="Cavolini" panose="03000502040302020204" pitchFamily="66" charset="0"/>
                <a:sym typeface="Wingdings"/>
              </a:rPr>
              <a:t></a:t>
            </a:r>
            <a:r>
              <a:rPr lang="fr-FR" sz="1000" dirty="0">
                <a:latin typeface="Short Stack" panose="02010500040000000007" pitchFamily="2" charset="77"/>
                <a:ea typeface="Georgia Belle" panose="02000603000000000000" pitchFamily="2" charset="0"/>
                <a:cs typeface="Cavolini" panose="03000502040302020204" pitchFamily="66" charset="0"/>
              </a:rPr>
              <a:t> rouge</a:t>
            </a:r>
            <a:r>
              <a:rPr lang="fr-FR" sz="1000" b="1" dirty="0">
                <a:latin typeface="Short Stack" panose="02010500040000000007" pitchFamily="2" charset="77"/>
                <a:ea typeface="Georgia Belle" panose="02000603000000000000" pitchFamily="2" charset="0"/>
                <a:cs typeface="Cavolini" panose="03000502040302020204" pitchFamily="66" charset="0"/>
              </a:rPr>
              <a:t> </a:t>
            </a:r>
            <a:r>
              <a:rPr lang="fr-FR" sz="1000" b="1" dirty="0">
                <a:latin typeface="Short Stack" panose="02010500040000000007" pitchFamily="2" charset="77"/>
                <a:ea typeface="Georgia Belle" panose="02000603000000000000" pitchFamily="2" charset="0"/>
                <a:cs typeface="Cavolini" panose="03000502040302020204" pitchFamily="66" charset="0"/>
                <a:sym typeface="Wingdings"/>
              </a:rPr>
              <a:t>:</a:t>
            </a:r>
            <a:r>
              <a:rPr lang="fr-FR" sz="1000" dirty="0">
                <a:latin typeface="Short Stack" panose="02010500040000000007" pitchFamily="2" charset="77"/>
                <a:ea typeface="Georgia Belle" panose="02000603000000000000" pitchFamily="2" charset="0"/>
                <a:cs typeface="Cavolini" panose="03000502040302020204" pitchFamily="66" charset="0"/>
              </a:rPr>
              <a:t> liaison	</a:t>
            </a:r>
            <a:r>
              <a:rPr lang="fr-FR" sz="1000" dirty="0">
                <a:latin typeface="Short Stack" panose="02010500040000000007" pitchFamily="2" charset="77"/>
                <a:ea typeface="Georgia Belle" panose="02000603000000000000" pitchFamily="2" charset="0"/>
                <a:cs typeface="Cavolini" panose="03000502040302020204" pitchFamily="66" charset="0"/>
                <a:sym typeface="Wingdings"/>
              </a:rPr>
              <a:t> </a:t>
            </a:r>
            <a:r>
              <a:rPr lang="fr-FR" sz="1000" dirty="0">
                <a:latin typeface="Short Stack" panose="02010500040000000007" pitchFamily="2" charset="77"/>
                <a:ea typeface="Georgia Belle" panose="02000603000000000000" pitchFamily="2" charset="0"/>
                <a:cs typeface="Cavolini" panose="03000502040302020204" pitchFamily="66" charset="0"/>
              </a:rPr>
              <a:t>vert : dictées</a:t>
            </a:r>
          </a:p>
          <a:p>
            <a:pPr>
              <a:tabLst>
                <a:tab pos="1460500" algn="l"/>
              </a:tabLst>
            </a:pPr>
            <a:r>
              <a:rPr lang="fr-FR" sz="1000" dirty="0">
                <a:latin typeface="Short Stack" panose="02010500040000000007" pitchFamily="2" charset="77"/>
                <a:ea typeface="Georgia Belle" panose="02000603000000000000" pitchFamily="2" charset="0"/>
                <a:cs typeface="Cavolini" panose="03000502040302020204" pitchFamily="66" charset="0"/>
                <a:sym typeface="Wingdings"/>
              </a:rPr>
              <a:t>		</a:t>
            </a:r>
            <a:r>
              <a:rPr lang="fr-FR" sz="1000" dirty="0">
                <a:latin typeface="Short Stack" panose="02010500040000000007" pitchFamily="2" charset="77"/>
                <a:ea typeface="Georgia Belle" panose="02000603000000000000" pitchFamily="2" charset="0"/>
                <a:cs typeface="Cavolini" panose="03000502040302020204" pitchFamily="66" charset="0"/>
              </a:rPr>
              <a:t> jaune : écrivain</a:t>
            </a:r>
          </a:p>
          <a:p>
            <a:pPr>
              <a:tabLst>
                <a:tab pos="1460500" algn="l"/>
              </a:tabLst>
            </a:pPr>
            <a:r>
              <a:rPr lang="fr-FR" sz="1000" b="1" dirty="0">
                <a:solidFill>
                  <a:schemeClr val="accent1"/>
                </a:solidFill>
                <a:latin typeface="Short Stack" panose="02010500040000000007" pitchFamily="2" charset="77"/>
                <a:cs typeface="Cavolini" panose="03000502040302020204" pitchFamily="66" charset="0"/>
              </a:rPr>
              <a:t>Les grands cahiers :	</a:t>
            </a:r>
            <a:r>
              <a:rPr lang="fr-FR" sz="1000" dirty="0">
                <a:latin typeface="Short Stack" panose="02010500040000000007" pitchFamily="2" charset="77"/>
                <a:ea typeface="Georgia Belle" panose="02000603000000000000" pitchFamily="2" charset="0"/>
                <a:cs typeface="Cavolini" panose="03000502040302020204" pitchFamily="66" charset="0"/>
                <a:sym typeface="Wingdings"/>
              </a:rPr>
              <a:t></a:t>
            </a:r>
            <a:r>
              <a:rPr lang="fr-FR" sz="1000" dirty="0">
                <a:latin typeface="Short Stack" panose="02010500040000000007" pitchFamily="2" charset="77"/>
                <a:ea typeface="Georgia Belle" panose="02000603000000000000" pitchFamily="2" charset="0"/>
                <a:cs typeface="Cavolini" panose="03000502040302020204" pitchFamily="66" charset="0"/>
              </a:rPr>
              <a:t> transparent  </a:t>
            </a:r>
            <a:r>
              <a:rPr lang="fr-FR" sz="1000" dirty="0">
                <a:latin typeface="Short Stack" panose="02010500040000000007" pitchFamily="2" charset="77"/>
                <a:ea typeface="Georgia Belle" panose="02000603000000000000" pitchFamily="2" charset="0"/>
                <a:cs typeface="Cavolini" panose="03000502040302020204" pitchFamily="66" charset="0"/>
                <a:sym typeface="Wingdings"/>
              </a:rPr>
              <a:t>:</a:t>
            </a:r>
            <a:r>
              <a:rPr lang="fr-FR" sz="1000" dirty="0">
                <a:latin typeface="Short Stack" panose="02010500040000000007" pitchFamily="2" charset="77"/>
                <a:ea typeface="Georgia Belle" panose="02000603000000000000" pitchFamily="2" charset="0"/>
                <a:cs typeface="Cavolini" panose="03000502040302020204" pitchFamily="66" charset="0"/>
              </a:rPr>
              <a:t> poésie, chants      </a:t>
            </a:r>
          </a:p>
          <a:p>
            <a:pPr>
              <a:tabLst>
                <a:tab pos="1460500" algn="l"/>
              </a:tabLst>
            </a:pPr>
            <a:r>
              <a:rPr lang="fr-FR" sz="1000" dirty="0">
                <a:latin typeface="Short Stack" panose="02010500040000000007" pitchFamily="2" charset="77"/>
                <a:ea typeface="Georgia Belle" panose="02000603000000000000" pitchFamily="2" charset="0"/>
                <a:cs typeface="Cavolini" panose="03000502040302020204" pitchFamily="66" charset="0"/>
                <a:sym typeface="Wingdings"/>
              </a:rPr>
              <a:t>		</a:t>
            </a:r>
            <a:r>
              <a:rPr lang="fr-FR" sz="1000" dirty="0">
                <a:latin typeface="Short Stack" panose="02010500040000000007" pitchFamily="2" charset="77"/>
                <a:ea typeface="Georgia Belle" panose="02000603000000000000" pitchFamily="2" charset="0"/>
                <a:cs typeface="Cavolini" panose="03000502040302020204" pitchFamily="66" charset="0"/>
              </a:rPr>
              <a:t> dessin</a:t>
            </a:r>
          </a:p>
          <a:p>
            <a:pPr>
              <a:tabLst>
                <a:tab pos="1460500" algn="l"/>
              </a:tabLst>
            </a:pPr>
            <a:r>
              <a:rPr lang="fr-FR" sz="1000" b="1" dirty="0">
                <a:solidFill>
                  <a:schemeClr val="accent1"/>
                </a:solidFill>
                <a:latin typeface="Short Stack" panose="02010500040000000007" pitchFamily="2" charset="77"/>
                <a:cs typeface="Cavolini" panose="03000502040302020204" pitchFamily="66" charset="0"/>
              </a:rPr>
              <a:t>Les porte vues :  	</a:t>
            </a:r>
            <a:r>
              <a:rPr lang="fr-FR" sz="1000" dirty="0">
                <a:latin typeface="Short Stack" panose="02010500040000000007" pitchFamily="2" charset="77"/>
                <a:ea typeface="Georgia Belle" panose="02000603000000000000" pitchFamily="2" charset="0"/>
                <a:cs typeface="Cavolini" panose="03000502040302020204" pitchFamily="66" charset="0"/>
                <a:sym typeface="Wingdings"/>
              </a:rPr>
              <a:t></a:t>
            </a:r>
            <a:r>
              <a:rPr lang="fr-FR" sz="1000" dirty="0">
                <a:latin typeface="Short Stack" panose="02010500040000000007" pitchFamily="2" charset="77"/>
                <a:ea typeface="Georgia Belle" panose="02000603000000000000" pitchFamily="2" charset="0"/>
                <a:cs typeface="Cavolini" panose="03000502040302020204" pitchFamily="66" charset="0"/>
              </a:rPr>
              <a:t> transparent : maths et français		      </a:t>
            </a:r>
          </a:p>
          <a:p>
            <a:pPr>
              <a:tabLst>
                <a:tab pos="1460500" algn="l"/>
              </a:tabLst>
            </a:pPr>
            <a:r>
              <a:rPr lang="fr-FR" sz="1000" dirty="0">
                <a:latin typeface="Short Stack" panose="02010500040000000007" pitchFamily="2" charset="77"/>
                <a:ea typeface="Georgia Belle" panose="02000603000000000000" pitchFamily="2" charset="0"/>
                <a:cs typeface="Cavolini" panose="03000502040302020204" pitchFamily="66" charset="0"/>
                <a:sym typeface="Wingdings"/>
              </a:rPr>
              <a:t>	</a:t>
            </a:r>
            <a:r>
              <a:rPr lang="fr-FR" sz="1000" dirty="0">
                <a:latin typeface="Short Stack" panose="02010500040000000007" pitchFamily="2" charset="77"/>
                <a:ea typeface="Georgia Belle" panose="02000603000000000000" pitchFamily="2" charset="0"/>
                <a:cs typeface="Cavolini" panose="03000502040302020204" pitchFamily="66" charset="0"/>
              </a:rPr>
              <a:t> vert : anglais	</a:t>
            </a:r>
          </a:p>
          <a:p>
            <a:pPr>
              <a:tabLst>
                <a:tab pos="1460500" algn="l"/>
              </a:tabLst>
            </a:pPr>
            <a:r>
              <a:rPr lang="fr-FR" sz="1000" dirty="0">
                <a:latin typeface="Short Stack" panose="02010500040000000007" pitchFamily="2" charset="77"/>
                <a:ea typeface="Georgia Belle" panose="02000603000000000000" pitchFamily="2" charset="0"/>
                <a:cs typeface="Cavolini" panose="03000502040302020204" pitchFamily="66" charset="0"/>
                <a:sym typeface="Wingdings"/>
              </a:rPr>
              <a:t>	</a:t>
            </a:r>
            <a:r>
              <a:rPr lang="fr-FR" sz="1000" dirty="0">
                <a:latin typeface="Short Stack" panose="02010500040000000007" pitchFamily="2" charset="77"/>
                <a:ea typeface="Georgia Belle" panose="02000603000000000000" pitchFamily="2" charset="0"/>
                <a:cs typeface="Cavolini" panose="03000502040302020204" pitchFamily="66" charset="0"/>
              </a:rPr>
              <a:t> rouge : évaluations        		      </a:t>
            </a:r>
          </a:p>
          <a:p>
            <a:pPr>
              <a:tabLst>
                <a:tab pos="1460500" algn="l"/>
              </a:tabLst>
            </a:pPr>
            <a:r>
              <a:rPr lang="fr-FR" sz="1000" dirty="0">
                <a:latin typeface="Short Stack" panose="02010500040000000007" pitchFamily="2" charset="77"/>
                <a:ea typeface="Georgia Belle" panose="02000603000000000000" pitchFamily="2" charset="0"/>
                <a:cs typeface="Cavolini" panose="03000502040302020204" pitchFamily="66" charset="0"/>
                <a:sym typeface="Wingdings"/>
              </a:rPr>
              <a:t>	</a:t>
            </a:r>
            <a:r>
              <a:rPr lang="fr-FR" sz="1000" dirty="0">
                <a:latin typeface="Short Stack" panose="02010500040000000007" pitchFamily="2" charset="77"/>
                <a:ea typeface="Georgia Belle" panose="02000603000000000000" pitchFamily="2" charset="0"/>
                <a:cs typeface="Cavolini" panose="03000502040302020204" pitchFamily="66" charset="0"/>
              </a:rPr>
              <a:t> jaune : plan de travail</a:t>
            </a:r>
          </a:p>
          <a:p>
            <a:pPr>
              <a:tabLst>
                <a:tab pos="1460500" algn="l"/>
              </a:tabLst>
            </a:pPr>
            <a:r>
              <a:rPr lang="fr-FR" sz="1000" dirty="0">
                <a:latin typeface="Short Stack" panose="02010500040000000007" pitchFamily="2" charset="77"/>
                <a:ea typeface="Georgia Belle" panose="02000603000000000000" pitchFamily="2" charset="0"/>
                <a:cs typeface="Cavolini" panose="03000502040302020204" pitchFamily="66" charset="0"/>
              </a:rPr>
              <a:t>	</a:t>
            </a:r>
            <a:r>
              <a:rPr lang="fr-FR" sz="1000" dirty="0">
                <a:latin typeface="Short Stack" panose="02010500040000000007" pitchFamily="2" charset="77"/>
                <a:ea typeface="Georgia Belle" panose="02000603000000000000" pitchFamily="2" charset="0"/>
                <a:cs typeface="Cavolini" panose="03000502040302020204" pitchFamily="66" charset="0"/>
                <a:sym typeface="Wingdings"/>
              </a:rPr>
              <a:t> </a:t>
            </a:r>
            <a:r>
              <a:rPr lang="fr-FR" sz="1000" dirty="0">
                <a:latin typeface="Short Stack" panose="02010500040000000007" pitchFamily="2" charset="77"/>
                <a:ea typeface="Georgia Belle" panose="02000603000000000000" pitchFamily="2" charset="0"/>
                <a:cs typeface="Cavolini" panose="03000502040302020204" pitchFamily="66" charset="0"/>
              </a:rPr>
              <a:t>bleu : littérature</a:t>
            </a:r>
            <a:endParaRPr lang="fr-FR" sz="1000" dirty="0">
              <a:latin typeface="Short Stack" panose="02010500040000000007" pitchFamily="2" charset="77"/>
              <a:cs typeface="Cavolini" panose="03000502040302020204" pitchFamily="66" charset="0"/>
            </a:endParaRPr>
          </a:p>
          <a:p>
            <a:pPr>
              <a:tabLst>
                <a:tab pos="1460500" algn="l"/>
              </a:tabLst>
            </a:pPr>
            <a:r>
              <a:rPr lang="fr-FR" sz="1000" b="1" dirty="0">
                <a:solidFill>
                  <a:schemeClr val="accent1"/>
                </a:solidFill>
                <a:latin typeface="Short Stack" panose="02010500040000000007" pitchFamily="2" charset="77"/>
                <a:cs typeface="Cavolini" panose="03000502040302020204" pitchFamily="66" charset="0"/>
              </a:rPr>
              <a:t>Le classeur : 	</a:t>
            </a:r>
            <a:r>
              <a:rPr lang="fr-FR" sz="1000" dirty="0">
                <a:latin typeface="Short Stack" panose="02010500040000000007" pitchFamily="2" charset="77"/>
                <a:cs typeface="Cavolini" panose="03000502040302020204" pitchFamily="66" charset="0"/>
                <a:sym typeface="Wingdings"/>
              </a:rPr>
              <a:t>H</a:t>
            </a:r>
            <a:r>
              <a:rPr lang="fr-FR" sz="1000" dirty="0">
                <a:latin typeface="Short Stack" panose="02010500040000000007" pitchFamily="2" charset="77"/>
                <a:ea typeface="Georgia Belle" panose="02000603000000000000" pitchFamily="2" charset="0"/>
                <a:cs typeface="Cavolini" panose="03000502040302020204" pitchFamily="66" charset="0"/>
              </a:rPr>
              <a:t>istoire, géographie, sciences, EMC</a:t>
            </a:r>
            <a:endParaRPr lang="fr-FR" sz="1000" b="1" dirty="0">
              <a:solidFill>
                <a:schemeClr val="accent1"/>
              </a:solidFill>
              <a:latin typeface="Short Stack" panose="02010500040000000007" pitchFamily="2" charset="77"/>
              <a:cs typeface="Cavolini" panose="03000502040302020204" pitchFamily="66" charset="0"/>
            </a:endParaRPr>
          </a:p>
          <a:p>
            <a:pPr>
              <a:tabLst>
                <a:tab pos="1460500" algn="l"/>
              </a:tabLst>
            </a:pPr>
            <a:r>
              <a:rPr lang="fr-FR" sz="1000" b="1" dirty="0">
                <a:solidFill>
                  <a:schemeClr val="accent1"/>
                </a:solidFill>
                <a:latin typeface="Short Stack" panose="02010500040000000007" pitchFamily="2" charset="77"/>
                <a:cs typeface="Cavolini" panose="03000502040302020204" pitchFamily="66" charset="0"/>
              </a:rPr>
              <a:t>Les pochettes</a:t>
            </a:r>
            <a:r>
              <a:rPr lang="fr-FR" sz="1000" b="1" i="1" dirty="0">
                <a:solidFill>
                  <a:schemeClr val="accent1"/>
                </a:solidFill>
                <a:latin typeface="Short Stack" panose="02010500040000000007" pitchFamily="2" charset="77"/>
                <a:cs typeface="Cavolini" panose="03000502040302020204" pitchFamily="66" charset="0"/>
              </a:rPr>
              <a:t> :  	</a:t>
            </a:r>
            <a:r>
              <a:rPr lang="fr-FR" sz="1000" dirty="0">
                <a:latin typeface="Short Stack" panose="02010500040000000007" pitchFamily="2" charset="77"/>
                <a:ea typeface="Georgia Belle" panose="02000603000000000000" pitchFamily="2" charset="0"/>
                <a:cs typeface="Cavolini" panose="03000502040302020204" pitchFamily="66" charset="0"/>
              </a:rPr>
              <a:t>Travail en cours, plan de travail</a:t>
            </a:r>
          </a:p>
          <a:p>
            <a:pPr>
              <a:lnSpc>
                <a:spcPct val="200000"/>
              </a:lnSpc>
              <a:spcAft>
                <a:spcPts val="600"/>
              </a:spcAft>
            </a:pPr>
            <a:r>
              <a:rPr lang="fr-FR" sz="1400" b="1" dirty="0">
                <a:solidFill>
                  <a:srgbClr val="75A589"/>
                </a:solidFill>
                <a:latin typeface="Hachi Maru Pop" pitchFamily="2" charset="-128"/>
                <a:ea typeface="Hachi Maru Pop" pitchFamily="2" charset="-128"/>
                <a:cs typeface="Dekko" panose="00000500000000000000" pitchFamily="2" charset="0"/>
              </a:rPr>
              <a:t>8. LES PROJETS </a:t>
            </a:r>
          </a:p>
          <a:p>
            <a:pPr marL="171450" indent="-171450">
              <a:buFontTx/>
              <a:buChar char="-"/>
            </a:pPr>
            <a:r>
              <a:rPr lang="fr-FR" sz="1000" dirty="0">
                <a:solidFill>
                  <a:schemeClr val="accent2"/>
                </a:solidFill>
                <a:latin typeface="Short Stack" panose="02010500040000000007" pitchFamily="2" charset="77"/>
                <a:ea typeface="Hachi Maru Pop" pitchFamily="2" charset="-128"/>
                <a:cs typeface="Cavolini" panose="03000502040302020204" pitchFamily="66" charset="0"/>
              </a:rPr>
              <a:t>Sorties</a:t>
            </a:r>
            <a:r>
              <a:rPr lang="fr-FR" sz="1000" dirty="0">
                <a:latin typeface="Short Stack" panose="02010500040000000007" pitchFamily="2" charset="77"/>
                <a:ea typeface="Hachi Maru Pop" pitchFamily="2" charset="-128"/>
                <a:cs typeface="Cavolini" panose="03000502040302020204" pitchFamily="66" charset="0"/>
              </a:rPr>
              <a:t> : Cette année nous ferons une classe verte début mai, nous irons au tennis. D’autres projets sont en cours d’élaboration. A la fin de l’année, il y aura aussi une sortie.</a:t>
            </a:r>
          </a:p>
          <a:p>
            <a:pPr marL="171450" indent="-171450">
              <a:buFontTx/>
              <a:buChar char="-"/>
            </a:pPr>
            <a:r>
              <a:rPr lang="fr-FR" sz="1000" dirty="0">
                <a:solidFill>
                  <a:schemeClr val="accent2"/>
                </a:solidFill>
                <a:latin typeface="Short Stack" panose="02010500040000000007" pitchFamily="2" charset="77"/>
                <a:ea typeface="Hachi Maru Pop" pitchFamily="2" charset="-128"/>
                <a:cs typeface="Cavolini" panose="03000502040302020204" pitchFamily="66" charset="0"/>
              </a:rPr>
              <a:t>Intervenants</a:t>
            </a:r>
            <a:r>
              <a:rPr lang="fr-FR" sz="1000" dirty="0">
                <a:latin typeface="Short Stack" panose="02010500040000000007" pitchFamily="2" charset="77"/>
                <a:ea typeface="Hachi Maru Pop" pitchFamily="2" charset="-128"/>
                <a:cs typeface="Cavolini" panose="03000502040302020204" pitchFamily="66" charset="0"/>
              </a:rPr>
              <a:t> : nous aurons un intervenant de sport une grande partie de l’année, une intervenante en Arts plastiques également pour 5 séances de 2h, </a:t>
            </a:r>
          </a:p>
          <a:p>
            <a:pPr marL="171450" indent="-171450">
              <a:buFontTx/>
              <a:buChar char="-"/>
            </a:pPr>
            <a:r>
              <a:rPr lang="fr-FR" sz="1000" dirty="0">
                <a:solidFill>
                  <a:schemeClr val="accent2"/>
                </a:solidFill>
                <a:latin typeface="Short Stack" panose="02010500040000000007" pitchFamily="2" charset="77"/>
                <a:ea typeface="Hachi Maru Pop" pitchFamily="2" charset="-128"/>
                <a:cs typeface="Cavolini" panose="03000502040302020204" pitchFamily="66" charset="0"/>
              </a:rPr>
              <a:t>Spectacle</a:t>
            </a:r>
            <a:r>
              <a:rPr lang="fr-FR" sz="1000" dirty="0">
                <a:latin typeface="Short Stack" panose="02010500040000000007" pitchFamily="2" charset="77"/>
                <a:ea typeface="Hachi Maru Pop" pitchFamily="2" charset="-128"/>
                <a:cs typeface="Cavolini" panose="03000502040302020204" pitchFamily="66" charset="0"/>
              </a:rPr>
              <a:t> : J’envisage un spectacle de notre classe au mois de juin qui reprendra tous les chants appris pendant l’année auxquels seront ajoutées des danses.</a:t>
            </a:r>
            <a:endParaRPr lang="fr-FR" sz="1000" dirty="0">
              <a:solidFill>
                <a:prstClr val="black"/>
              </a:solidFill>
              <a:latin typeface="Short Stack" panose="02010500040000000007" pitchFamily="2" charset="77"/>
              <a:ea typeface="Hachi Maru Pop" pitchFamily="2" charset="-128"/>
              <a:cs typeface="Cavolini" panose="03000502040302020204" pitchFamily="66" charset="0"/>
            </a:endParaRPr>
          </a:p>
        </p:txBody>
      </p:sp>
      <p:grpSp>
        <p:nvGrpSpPr>
          <p:cNvPr id="25" name="Groupe 24">
            <a:extLst>
              <a:ext uri="{FF2B5EF4-FFF2-40B4-BE49-F238E27FC236}">
                <a16:creationId xmlns:a16="http://schemas.microsoft.com/office/drawing/2014/main" id="{6CC1A842-C6A1-2D32-6F36-8D9964C15716}"/>
              </a:ext>
            </a:extLst>
          </p:cNvPr>
          <p:cNvGrpSpPr/>
          <p:nvPr/>
        </p:nvGrpSpPr>
        <p:grpSpPr>
          <a:xfrm>
            <a:off x="258725" y="1920278"/>
            <a:ext cx="6340549" cy="3873342"/>
            <a:chOff x="254538" y="1698604"/>
            <a:chExt cx="6340549" cy="3873342"/>
          </a:xfrm>
        </p:grpSpPr>
        <p:grpSp>
          <p:nvGrpSpPr>
            <p:cNvPr id="3" name="Groupe 2">
              <a:extLst>
                <a:ext uri="{FF2B5EF4-FFF2-40B4-BE49-F238E27FC236}">
                  <a16:creationId xmlns:a16="http://schemas.microsoft.com/office/drawing/2014/main" id="{B5B1FBF5-51F0-262B-BA99-526B702DC87D}"/>
                </a:ext>
              </a:extLst>
            </p:cNvPr>
            <p:cNvGrpSpPr/>
            <p:nvPr/>
          </p:nvGrpSpPr>
          <p:grpSpPr>
            <a:xfrm>
              <a:off x="254538" y="1698604"/>
              <a:ext cx="6340549" cy="3873342"/>
              <a:chOff x="254538" y="1698604"/>
              <a:chExt cx="6340549" cy="3873342"/>
            </a:xfrm>
          </p:grpSpPr>
          <p:pic>
            <p:nvPicPr>
              <p:cNvPr id="4" name="Image 3">
                <a:extLst>
                  <a:ext uri="{FF2B5EF4-FFF2-40B4-BE49-F238E27FC236}">
                    <a16:creationId xmlns:a16="http://schemas.microsoft.com/office/drawing/2014/main" id="{3A40F542-0422-7661-EC54-D46423419D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538" y="1698604"/>
                <a:ext cx="6340549" cy="3873342"/>
              </a:xfrm>
              <a:prstGeom prst="rect">
                <a:avLst/>
              </a:prstGeom>
            </p:spPr>
          </p:pic>
          <p:sp>
            <p:nvSpPr>
              <p:cNvPr id="2" name="ZoneTexte 1">
                <a:extLst>
                  <a:ext uri="{FF2B5EF4-FFF2-40B4-BE49-F238E27FC236}">
                    <a16:creationId xmlns:a16="http://schemas.microsoft.com/office/drawing/2014/main" id="{8D255C86-AD5C-9DE5-0146-48B9A3C046E5}"/>
                  </a:ext>
                </a:extLst>
              </p:cNvPr>
              <p:cNvSpPr txBox="1"/>
              <p:nvPr/>
            </p:nvSpPr>
            <p:spPr>
              <a:xfrm>
                <a:off x="1304592" y="4664494"/>
                <a:ext cx="858982" cy="261610"/>
              </a:xfrm>
              <a:prstGeom prst="rect">
                <a:avLst/>
              </a:prstGeom>
              <a:solidFill>
                <a:schemeClr val="bg1"/>
              </a:solidFill>
            </p:spPr>
            <p:txBody>
              <a:bodyPr wrap="square" rtlCol="0">
                <a:spAutoFit/>
              </a:bodyPr>
              <a:lstStyle/>
              <a:p>
                <a:r>
                  <a:rPr lang="fr-FR" sz="1100" dirty="0">
                    <a:latin typeface="Short Stack" panose="02010500040000000007" pitchFamily="2" charset="77"/>
                  </a:rPr>
                  <a:t>HGS EMC</a:t>
                </a:r>
              </a:p>
            </p:txBody>
          </p:sp>
          <p:sp>
            <p:nvSpPr>
              <p:cNvPr id="7" name="ZoneTexte 6">
                <a:extLst>
                  <a:ext uri="{FF2B5EF4-FFF2-40B4-BE49-F238E27FC236}">
                    <a16:creationId xmlns:a16="http://schemas.microsoft.com/office/drawing/2014/main" id="{28DAF597-1E12-1B88-B864-478468B4D669}"/>
                  </a:ext>
                </a:extLst>
              </p:cNvPr>
              <p:cNvSpPr txBox="1"/>
              <p:nvPr/>
            </p:nvSpPr>
            <p:spPr>
              <a:xfrm>
                <a:off x="2701637" y="4664494"/>
                <a:ext cx="858982" cy="261610"/>
              </a:xfrm>
              <a:prstGeom prst="rect">
                <a:avLst/>
              </a:prstGeom>
              <a:solidFill>
                <a:schemeClr val="bg1"/>
              </a:solidFill>
            </p:spPr>
            <p:txBody>
              <a:bodyPr wrap="square" rtlCol="0">
                <a:spAutoFit/>
              </a:bodyPr>
              <a:lstStyle/>
              <a:p>
                <a:r>
                  <a:rPr lang="fr-FR" sz="1100" dirty="0">
                    <a:latin typeface="Short Stack" panose="02010500040000000007" pitchFamily="2" charset="77"/>
                  </a:rPr>
                  <a:t>HGS EMC</a:t>
                </a:r>
              </a:p>
            </p:txBody>
          </p:sp>
          <p:sp>
            <p:nvSpPr>
              <p:cNvPr id="8" name="ZoneTexte 7">
                <a:extLst>
                  <a:ext uri="{FF2B5EF4-FFF2-40B4-BE49-F238E27FC236}">
                    <a16:creationId xmlns:a16="http://schemas.microsoft.com/office/drawing/2014/main" id="{A9317F2E-4296-56C3-6253-722CA2A2B876}"/>
                  </a:ext>
                </a:extLst>
              </p:cNvPr>
              <p:cNvSpPr txBox="1"/>
              <p:nvPr/>
            </p:nvSpPr>
            <p:spPr>
              <a:xfrm>
                <a:off x="4072610" y="4682967"/>
                <a:ext cx="858982" cy="261610"/>
              </a:xfrm>
              <a:prstGeom prst="rect">
                <a:avLst/>
              </a:prstGeom>
              <a:solidFill>
                <a:schemeClr val="bg1"/>
              </a:solidFill>
            </p:spPr>
            <p:txBody>
              <a:bodyPr wrap="square" rtlCol="0">
                <a:spAutoFit/>
              </a:bodyPr>
              <a:lstStyle/>
              <a:p>
                <a:r>
                  <a:rPr lang="fr-FR" sz="1100" dirty="0">
                    <a:latin typeface="Short Stack" panose="02010500040000000007" pitchFamily="2" charset="77"/>
                  </a:rPr>
                  <a:t>HGS EMC</a:t>
                </a:r>
              </a:p>
            </p:txBody>
          </p:sp>
        </p:grpSp>
        <p:sp>
          <p:nvSpPr>
            <p:cNvPr id="10" name="ZoneTexte 9">
              <a:extLst>
                <a:ext uri="{FF2B5EF4-FFF2-40B4-BE49-F238E27FC236}">
                  <a16:creationId xmlns:a16="http://schemas.microsoft.com/office/drawing/2014/main" id="{A224D24C-4185-1FAB-CED5-27F71562978B}"/>
                </a:ext>
              </a:extLst>
            </p:cNvPr>
            <p:cNvSpPr txBox="1"/>
            <p:nvPr/>
          </p:nvSpPr>
          <p:spPr>
            <a:xfrm>
              <a:off x="4072610" y="5184037"/>
              <a:ext cx="858982" cy="230832"/>
            </a:xfrm>
            <a:prstGeom prst="rect">
              <a:avLst/>
            </a:prstGeom>
            <a:solidFill>
              <a:schemeClr val="bg1"/>
            </a:solidFill>
          </p:spPr>
          <p:txBody>
            <a:bodyPr wrap="square" rtlCol="0">
              <a:spAutoFit/>
            </a:bodyPr>
            <a:lstStyle/>
            <a:p>
              <a:pPr algn="ctr"/>
              <a:r>
                <a:rPr lang="fr-FR" sz="900" b="1" dirty="0">
                  <a:latin typeface="Short Stack" panose="02010500040000000007" pitchFamily="2" charset="77"/>
                </a:rPr>
                <a:t>Chant</a:t>
              </a:r>
              <a:endParaRPr lang="fr-FR" sz="1100" b="1" dirty="0">
                <a:latin typeface="Short Stack" panose="02010500040000000007" pitchFamily="2" charset="77"/>
              </a:endParaRPr>
            </a:p>
          </p:txBody>
        </p:sp>
        <p:sp>
          <p:nvSpPr>
            <p:cNvPr id="17" name="ZoneTexte 16">
              <a:extLst>
                <a:ext uri="{FF2B5EF4-FFF2-40B4-BE49-F238E27FC236}">
                  <a16:creationId xmlns:a16="http://schemas.microsoft.com/office/drawing/2014/main" id="{5BA61622-B964-37B6-46C9-4BFED5BB43EA}"/>
                </a:ext>
              </a:extLst>
            </p:cNvPr>
            <p:cNvSpPr txBox="1"/>
            <p:nvPr/>
          </p:nvSpPr>
          <p:spPr>
            <a:xfrm>
              <a:off x="5190836" y="3547220"/>
              <a:ext cx="1330037" cy="369332"/>
            </a:xfrm>
            <a:prstGeom prst="rect">
              <a:avLst/>
            </a:prstGeom>
            <a:solidFill>
              <a:schemeClr val="bg1"/>
            </a:solidFill>
            <a:ln>
              <a:noFill/>
            </a:ln>
          </p:spPr>
          <p:txBody>
            <a:bodyPr wrap="square" rtlCol="0">
              <a:spAutoFit/>
            </a:bodyPr>
            <a:lstStyle/>
            <a:p>
              <a:pPr algn="ctr"/>
              <a:r>
                <a:rPr lang="fr-FR" sz="900" b="1" dirty="0">
                  <a:solidFill>
                    <a:schemeClr val="tx1">
                      <a:lumMod val="75000"/>
                      <a:lumOff val="25000"/>
                    </a:schemeClr>
                  </a:solidFill>
                  <a:latin typeface="Short Stack" panose="02010500040000000007" pitchFamily="2" charset="77"/>
                </a:rPr>
                <a:t>Lecture des textes libres</a:t>
              </a:r>
              <a:endParaRPr lang="fr-FR" sz="1100" b="1" dirty="0">
                <a:solidFill>
                  <a:schemeClr val="tx1">
                    <a:lumMod val="75000"/>
                    <a:lumOff val="25000"/>
                  </a:schemeClr>
                </a:solidFill>
                <a:latin typeface="Short Stack" panose="02010500040000000007" pitchFamily="2" charset="77"/>
              </a:endParaRPr>
            </a:p>
          </p:txBody>
        </p:sp>
        <p:cxnSp>
          <p:nvCxnSpPr>
            <p:cNvPr id="19" name="Connecteur droit 18">
              <a:extLst>
                <a:ext uri="{FF2B5EF4-FFF2-40B4-BE49-F238E27FC236}">
                  <a16:creationId xmlns:a16="http://schemas.microsoft.com/office/drawing/2014/main" id="{569CBFE2-A446-2B91-4825-9FD2DA64412A}"/>
                </a:ext>
              </a:extLst>
            </p:cNvPr>
            <p:cNvCxnSpPr/>
            <p:nvPr/>
          </p:nvCxnSpPr>
          <p:spPr>
            <a:xfrm>
              <a:off x="5190836" y="3510276"/>
              <a:ext cx="1330037" cy="0"/>
            </a:xfrm>
            <a:prstGeom prst="line">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id="{DE3D8415-991F-84F7-6E34-B046FC0DA46C}"/>
                </a:ext>
              </a:extLst>
            </p:cNvPr>
            <p:cNvSpPr txBox="1"/>
            <p:nvPr/>
          </p:nvSpPr>
          <p:spPr>
            <a:xfrm>
              <a:off x="5320144" y="3104001"/>
              <a:ext cx="1071419" cy="369332"/>
            </a:xfrm>
            <a:prstGeom prst="rect">
              <a:avLst/>
            </a:prstGeom>
            <a:solidFill>
              <a:schemeClr val="bg1"/>
            </a:solidFill>
            <a:ln>
              <a:noFill/>
            </a:ln>
          </p:spPr>
          <p:txBody>
            <a:bodyPr wrap="square" rtlCol="0">
              <a:spAutoFit/>
            </a:bodyPr>
            <a:lstStyle/>
            <a:p>
              <a:pPr algn="ctr"/>
              <a:r>
                <a:rPr lang="fr-FR" sz="900" b="1" dirty="0">
                  <a:solidFill>
                    <a:schemeClr val="tx1">
                      <a:lumMod val="75000"/>
                      <a:lumOff val="25000"/>
                    </a:schemeClr>
                  </a:solidFill>
                  <a:latin typeface="Short Stack" panose="02010500040000000007" pitchFamily="2" charset="77"/>
                </a:rPr>
                <a:t>Plan de travail</a:t>
              </a:r>
              <a:endParaRPr lang="fr-FR" sz="1100" b="1" dirty="0">
                <a:solidFill>
                  <a:schemeClr val="tx1">
                    <a:lumMod val="75000"/>
                    <a:lumOff val="25000"/>
                  </a:schemeClr>
                </a:solidFill>
                <a:latin typeface="Short Stack" panose="02010500040000000007" pitchFamily="2" charset="77"/>
              </a:endParaRPr>
            </a:p>
          </p:txBody>
        </p:sp>
        <p:sp>
          <p:nvSpPr>
            <p:cNvPr id="21" name="ZoneTexte 20">
              <a:extLst>
                <a:ext uri="{FF2B5EF4-FFF2-40B4-BE49-F238E27FC236}">
                  <a16:creationId xmlns:a16="http://schemas.microsoft.com/office/drawing/2014/main" id="{030272A3-4652-B0AB-A46D-420FB49A9420}"/>
                </a:ext>
              </a:extLst>
            </p:cNvPr>
            <p:cNvSpPr txBox="1"/>
            <p:nvPr/>
          </p:nvSpPr>
          <p:spPr>
            <a:xfrm>
              <a:off x="2466109" y="4009416"/>
              <a:ext cx="1330037" cy="523220"/>
            </a:xfrm>
            <a:prstGeom prst="rect">
              <a:avLst/>
            </a:prstGeom>
            <a:solidFill>
              <a:schemeClr val="bg1"/>
            </a:solidFill>
            <a:ln>
              <a:noFill/>
            </a:ln>
          </p:spPr>
          <p:txBody>
            <a:bodyPr wrap="square" rtlCol="0">
              <a:spAutoFit/>
            </a:bodyPr>
            <a:lstStyle/>
            <a:p>
              <a:r>
                <a:rPr lang="fr-FR" sz="700" b="1" dirty="0">
                  <a:solidFill>
                    <a:schemeClr val="tx1">
                      <a:lumMod val="75000"/>
                      <a:lumOff val="25000"/>
                    </a:schemeClr>
                  </a:solidFill>
                  <a:latin typeface="Short Stack" panose="02010500040000000007" pitchFamily="2" charset="77"/>
                </a:rPr>
                <a:t>* Anglais CM1</a:t>
              </a:r>
            </a:p>
            <a:p>
              <a:r>
                <a:rPr lang="fr-FR" sz="700" b="1" dirty="0">
                  <a:solidFill>
                    <a:schemeClr val="tx1">
                      <a:lumMod val="75000"/>
                      <a:lumOff val="25000"/>
                    </a:schemeClr>
                  </a:solidFill>
                  <a:latin typeface="Short Stack" panose="02010500040000000007" pitchFamily="2" charset="77"/>
                </a:rPr>
                <a:t>* Ateliers autonomes CM2</a:t>
              </a:r>
            </a:p>
            <a:p>
              <a:pPr algn="r"/>
              <a:r>
                <a:rPr lang="fr-FR" sz="700" b="1" dirty="0">
                  <a:solidFill>
                    <a:schemeClr val="tx1">
                      <a:lumMod val="75000"/>
                      <a:lumOff val="25000"/>
                    </a:schemeClr>
                  </a:solidFill>
                  <a:latin typeface="Short Stack" panose="02010500040000000007" pitchFamily="2" charset="77"/>
                </a:rPr>
                <a:t>Puis l’inverse</a:t>
              </a:r>
            </a:p>
          </p:txBody>
        </p:sp>
        <p:sp>
          <p:nvSpPr>
            <p:cNvPr id="22" name="ZoneTexte 21">
              <a:extLst>
                <a:ext uri="{FF2B5EF4-FFF2-40B4-BE49-F238E27FC236}">
                  <a16:creationId xmlns:a16="http://schemas.microsoft.com/office/drawing/2014/main" id="{3B32EFC9-D20D-65E4-A6E8-13FA2379777C}"/>
                </a:ext>
              </a:extLst>
            </p:cNvPr>
            <p:cNvSpPr txBox="1"/>
            <p:nvPr/>
          </p:nvSpPr>
          <p:spPr>
            <a:xfrm>
              <a:off x="1098501" y="4217178"/>
              <a:ext cx="1302562" cy="292388"/>
            </a:xfrm>
            <a:prstGeom prst="rect">
              <a:avLst/>
            </a:prstGeom>
            <a:solidFill>
              <a:schemeClr val="bg1"/>
            </a:solidFill>
            <a:ln>
              <a:noFill/>
            </a:ln>
          </p:spPr>
          <p:txBody>
            <a:bodyPr wrap="square" rtlCol="0">
              <a:spAutoFit/>
            </a:bodyPr>
            <a:lstStyle/>
            <a:p>
              <a:r>
                <a:rPr lang="fr-FR" sz="700" b="1" dirty="0">
                  <a:solidFill>
                    <a:schemeClr val="tx1">
                      <a:lumMod val="75000"/>
                      <a:lumOff val="25000"/>
                    </a:schemeClr>
                  </a:solidFill>
                  <a:latin typeface="Short Stack" panose="02010500040000000007" pitchFamily="2" charset="77"/>
                </a:rPr>
                <a:t>Ateliers autonomes </a:t>
              </a:r>
              <a:r>
                <a:rPr lang="fr-FR" sz="600" b="1" dirty="0">
                  <a:solidFill>
                    <a:schemeClr val="tx1">
                      <a:lumMod val="75000"/>
                      <a:lumOff val="25000"/>
                    </a:schemeClr>
                  </a:solidFill>
                  <a:latin typeface="Short Stack" panose="02010500040000000007" pitchFamily="2" charset="77"/>
                </a:rPr>
                <a:t>(3</a:t>
              </a:r>
              <a:r>
                <a:rPr lang="fr-FR" sz="600" b="1" baseline="30000" dirty="0">
                  <a:solidFill>
                    <a:schemeClr val="tx1">
                      <a:lumMod val="75000"/>
                      <a:lumOff val="25000"/>
                    </a:schemeClr>
                  </a:solidFill>
                  <a:latin typeface="Short Stack" panose="02010500040000000007" pitchFamily="2" charset="77"/>
                </a:rPr>
                <a:t>ème</a:t>
              </a:r>
              <a:r>
                <a:rPr lang="fr-FR" sz="600" b="1" dirty="0">
                  <a:solidFill>
                    <a:schemeClr val="tx1">
                      <a:lumMod val="75000"/>
                      <a:lumOff val="25000"/>
                    </a:schemeClr>
                  </a:solidFill>
                  <a:latin typeface="Short Stack" panose="02010500040000000007" pitchFamily="2" charset="77"/>
                </a:rPr>
                <a:t> et 4</a:t>
              </a:r>
              <a:r>
                <a:rPr lang="fr-FR" sz="600" b="1" baseline="30000" dirty="0">
                  <a:solidFill>
                    <a:schemeClr val="tx1">
                      <a:lumMod val="75000"/>
                      <a:lumOff val="25000"/>
                    </a:schemeClr>
                  </a:solidFill>
                  <a:latin typeface="Short Stack" panose="02010500040000000007" pitchFamily="2" charset="77"/>
                </a:rPr>
                <a:t>ème</a:t>
              </a:r>
              <a:r>
                <a:rPr lang="fr-FR" sz="600" b="1" dirty="0">
                  <a:solidFill>
                    <a:schemeClr val="tx1">
                      <a:lumMod val="75000"/>
                      <a:lumOff val="25000"/>
                    </a:schemeClr>
                  </a:solidFill>
                  <a:latin typeface="Short Stack" panose="02010500040000000007" pitchFamily="2" charset="77"/>
                </a:rPr>
                <a:t> lundis)</a:t>
              </a:r>
              <a:endParaRPr lang="fr-FR" sz="700" b="1" dirty="0">
                <a:solidFill>
                  <a:schemeClr val="tx1">
                    <a:lumMod val="75000"/>
                    <a:lumOff val="25000"/>
                  </a:schemeClr>
                </a:solidFill>
                <a:latin typeface="Short Stack" panose="02010500040000000007" pitchFamily="2" charset="77"/>
              </a:endParaRPr>
            </a:p>
          </p:txBody>
        </p:sp>
        <p:sp>
          <p:nvSpPr>
            <p:cNvPr id="23" name="ZoneTexte 22">
              <a:extLst>
                <a:ext uri="{FF2B5EF4-FFF2-40B4-BE49-F238E27FC236}">
                  <a16:creationId xmlns:a16="http://schemas.microsoft.com/office/drawing/2014/main" id="{57ADA16E-EBC3-7266-6CD0-ED357D583B59}"/>
                </a:ext>
              </a:extLst>
            </p:cNvPr>
            <p:cNvSpPr txBox="1"/>
            <p:nvPr/>
          </p:nvSpPr>
          <p:spPr>
            <a:xfrm>
              <a:off x="1592647" y="4037959"/>
              <a:ext cx="826887" cy="184666"/>
            </a:xfrm>
            <a:prstGeom prst="rect">
              <a:avLst/>
            </a:prstGeom>
            <a:solidFill>
              <a:schemeClr val="bg1"/>
            </a:solidFill>
            <a:ln>
              <a:noFill/>
            </a:ln>
          </p:spPr>
          <p:txBody>
            <a:bodyPr wrap="square" lIns="0" rIns="0" rtlCol="0">
              <a:spAutoFit/>
            </a:bodyPr>
            <a:lstStyle/>
            <a:p>
              <a:r>
                <a:rPr lang="fr-FR" sz="600" b="1" dirty="0">
                  <a:solidFill>
                    <a:schemeClr val="tx1">
                      <a:lumMod val="75000"/>
                      <a:lumOff val="25000"/>
                    </a:schemeClr>
                  </a:solidFill>
                  <a:latin typeface="Short Stack" panose="02010500040000000007" pitchFamily="2" charset="77"/>
                </a:rPr>
                <a:t>(1</a:t>
              </a:r>
              <a:r>
                <a:rPr lang="fr-FR" sz="600" b="1" baseline="30000" dirty="0">
                  <a:solidFill>
                    <a:schemeClr val="tx1">
                      <a:lumMod val="75000"/>
                      <a:lumOff val="25000"/>
                    </a:schemeClr>
                  </a:solidFill>
                  <a:latin typeface="Short Stack" panose="02010500040000000007" pitchFamily="2" charset="77"/>
                </a:rPr>
                <a:t>er</a:t>
              </a:r>
              <a:r>
                <a:rPr lang="fr-FR" sz="600" b="1" dirty="0">
                  <a:solidFill>
                    <a:schemeClr val="tx1">
                      <a:lumMod val="75000"/>
                      <a:lumOff val="25000"/>
                    </a:schemeClr>
                  </a:solidFill>
                  <a:latin typeface="Short Stack" panose="02010500040000000007" pitchFamily="2" charset="77"/>
                </a:rPr>
                <a:t> et 2</a:t>
              </a:r>
              <a:r>
                <a:rPr lang="fr-FR" sz="600" b="1" baseline="30000" dirty="0">
                  <a:solidFill>
                    <a:schemeClr val="tx1">
                      <a:lumMod val="75000"/>
                      <a:lumOff val="25000"/>
                    </a:schemeClr>
                  </a:solidFill>
                  <a:latin typeface="Short Stack" panose="02010500040000000007" pitchFamily="2" charset="77"/>
                </a:rPr>
                <a:t>ème</a:t>
              </a:r>
              <a:r>
                <a:rPr lang="fr-FR" sz="600" b="1" dirty="0">
                  <a:solidFill>
                    <a:schemeClr val="tx1">
                      <a:lumMod val="75000"/>
                      <a:lumOff val="25000"/>
                    </a:schemeClr>
                  </a:solidFill>
                  <a:latin typeface="Short Stack" panose="02010500040000000007" pitchFamily="2" charset="77"/>
                </a:rPr>
                <a:t> lundis)</a:t>
              </a:r>
              <a:endParaRPr lang="fr-FR" sz="700" b="1" dirty="0">
                <a:solidFill>
                  <a:schemeClr val="tx1">
                    <a:lumMod val="75000"/>
                    <a:lumOff val="25000"/>
                  </a:schemeClr>
                </a:solidFill>
                <a:latin typeface="Short Stack" panose="02010500040000000007" pitchFamily="2" charset="77"/>
              </a:endParaRPr>
            </a:p>
          </p:txBody>
        </p:sp>
        <p:sp>
          <p:nvSpPr>
            <p:cNvPr id="24" name="ZoneTexte 23">
              <a:extLst>
                <a:ext uri="{FF2B5EF4-FFF2-40B4-BE49-F238E27FC236}">
                  <a16:creationId xmlns:a16="http://schemas.microsoft.com/office/drawing/2014/main" id="{EFCEFC39-AB37-8ED0-1EC6-88F9E1B9E44C}"/>
                </a:ext>
              </a:extLst>
            </p:cNvPr>
            <p:cNvSpPr txBox="1"/>
            <p:nvPr/>
          </p:nvSpPr>
          <p:spPr>
            <a:xfrm>
              <a:off x="5218311" y="5114787"/>
              <a:ext cx="1302562" cy="369332"/>
            </a:xfrm>
            <a:prstGeom prst="rect">
              <a:avLst/>
            </a:prstGeom>
            <a:solidFill>
              <a:schemeClr val="bg1"/>
            </a:solidFill>
            <a:ln>
              <a:noFill/>
            </a:ln>
          </p:spPr>
          <p:txBody>
            <a:bodyPr wrap="square" rtlCol="0">
              <a:spAutoFit/>
            </a:bodyPr>
            <a:lstStyle/>
            <a:p>
              <a:pPr algn="ctr"/>
              <a:r>
                <a:rPr lang="fr-FR" sz="900" b="1" dirty="0">
                  <a:solidFill>
                    <a:schemeClr val="tx1">
                      <a:lumMod val="75000"/>
                      <a:lumOff val="25000"/>
                    </a:schemeClr>
                  </a:solidFill>
                  <a:latin typeface="Short Stack" panose="02010500040000000007" pitchFamily="2" charset="77"/>
                </a:rPr>
                <a:t>Ateliers autonomes</a:t>
              </a:r>
            </a:p>
          </p:txBody>
        </p:sp>
      </p:grpSp>
    </p:spTree>
    <p:extLst>
      <p:ext uri="{BB962C8B-B14F-4D97-AF65-F5344CB8AC3E}">
        <p14:creationId xmlns:p14="http://schemas.microsoft.com/office/powerpoint/2010/main" val="21693775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8000" r="-58000"/>
          </a:stretch>
        </a:blipFill>
        <a:effectLst/>
      </p:bgPr>
    </p:bg>
    <p:spTree>
      <p:nvGrpSpPr>
        <p:cNvPr id="1" name=""/>
        <p:cNvGrpSpPr/>
        <p:nvPr/>
      </p:nvGrpSpPr>
      <p:grpSpPr>
        <a:xfrm>
          <a:off x="0" y="0"/>
          <a:ext cx="0" cy="0"/>
          <a:chOff x="0" y="0"/>
          <a:chExt cx="0" cy="0"/>
        </a:xfrm>
      </p:grpSpPr>
      <p:sp>
        <p:nvSpPr>
          <p:cNvPr id="6" name="ZoneTexte 5"/>
          <p:cNvSpPr txBox="1"/>
          <p:nvPr/>
        </p:nvSpPr>
        <p:spPr>
          <a:xfrm>
            <a:off x="216338" y="169250"/>
            <a:ext cx="6425324" cy="9525685"/>
          </a:xfrm>
          <a:prstGeom prst="rect">
            <a:avLst/>
          </a:prstGeom>
          <a:solidFill>
            <a:schemeClr val="bg1"/>
          </a:solidFill>
          <a:ln w="38100">
            <a:solidFill>
              <a:srgbClr val="75A589"/>
            </a:solidFill>
          </a:ln>
        </p:spPr>
        <p:txBody>
          <a:bodyPr wrap="square" rtlCol="0">
            <a:spAutoFit/>
          </a:bodyPr>
          <a:lstStyle/>
          <a:p>
            <a:r>
              <a:rPr lang="fr-FR" sz="1200" b="1" dirty="0">
                <a:solidFill>
                  <a:srgbClr val="75A589"/>
                </a:solidFill>
                <a:latin typeface="Hachi Maru Pop" pitchFamily="2" charset="-128"/>
                <a:ea typeface="Hachi Maru Pop" pitchFamily="2" charset="-128"/>
                <a:cs typeface="Dekko" panose="00000500000000000000" pitchFamily="2" charset="0"/>
              </a:rPr>
              <a:t>9. LES EXPOSÉS</a:t>
            </a:r>
          </a:p>
          <a:p>
            <a:r>
              <a:rPr lang="fr-FR" sz="1000" b="1" dirty="0">
                <a:solidFill>
                  <a:schemeClr val="accent2"/>
                </a:solidFill>
                <a:latin typeface="Short Stack" panose="02010500040000000007" pitchFamily="2" charset="77"/>
                <a:ea typeface="Georgia Belle" panose="02000603000000000000" pitchFamily="2" charset="0"/>
                <a:cs typeface="Cavolini" panose="03000502040302020204" pitchFamily="66" charset="0"/>
              </a:rPr>
              <a:t>L’exposé peut être fait à l’école ou à la maison.</a:t>
            </a:r>
            <a:r>
              <a:rPr lang="fr-FR" sz="1000" b="1" dirty="0">
                <a:solidFill>
                  <a:schemeClr val="accent2"/>
                </a:solidFill>
                <a:latin typeface="Short Stack" panose="02010500040000000007" pitchFamily="2" charset="77"/>
                <a:cs typeface="Cavolini" panose="03000502040302020204" pitchFamily="66" charset="0"/>
              </a:rPr>
              <a:t> </a:t>
            </a:r>
          </a:p>
          <a:p>
            <a:pPr defTabSz="1022391">
              <a:spcAft>
                <a:spcPts val="600"/>
              </a:spcAft>
            </a:pPr>
            <a:r>
              <a:rPr lang="fr-FR" sz="1000" dirty="0">
                <a:latin typeface="Short Stack" panose="02010500040000000007" pitchFamily="2" charset="77"/>
                <a:ea typeface="Georgia Belle" panose="02000603000000000000" pitchFamily="2" charset="0"/>
                <a:cs typeface="Cavolini" panose="03000502040302020204" pitchFamily="66" charset="0"/>
              </a:rPr>
              <a:t>Il faut faire un </a:t>
            </a:r>
            <a:r>
              <a:rPr lang="fr-FR" sz="1000" b="1" dirty="0">
                <a:solidFill>
                  <a:schemeClr val="accent2"/>
                </a:solidFill>
                <a:latin typeface="Short Stack" panose="02010500040000000007" pitchFamily="2" charset="77"/>
                <a:ea typeface="Georgia Belle" panose="02000603000000000000" pitchFamily="2" charset="0"/>
                <a:cs typeface="Cavolini" panose="03000502040302020204" pitchFamily="66" charset="0"/>
              </a:rPr>
              <a:t>diaporama</a:t>
            </a:r>
            <a:r>
              <a:rPr lang="fr-FR" sz="1000" dirty="0">
                <a:latin typeface="Short Stack" panose="02010500040000000007" pitchFamily="2" charset="77"/>
                <a:ea typeface="Georgia Belle" panose="02000603000000000000" pitchFamily="2" charset="0"/>
                <a:cs typeface="Cavolini" panose="03000502040302020204" pitchFamily="66" charset="0"/>
              </a:rPr>
              <a:t>. Si l’exposé à été fait à la maison, il faudra me donner une clé USB ou me l’envoyer par mail, avec le contenu, quelques jours avant pour que je le vérifie. Il est possible de faire écouter une chanson ou prévoir une petite vidéo  qui durera maximum 5 min.</a:t>
            </a:r>
            <a:r>
              <a:rPr lang="fr-FR" sz="1000" dirty="0">
                <a:solidFill>
                  <a:prstClr val="black"/>
                </a:solidFill>
                <a:latin typeface="Short Stack" panose="02010500040000000007" pitchFamily="2" charset="77"/>
                <a:cs typeface="Cavolini" panose="03000502040302020204" pitchFamily="66" charset="0"/>
              </a:rPr>
              <a:t> </a:t>
            </a:r>
          </a:p>
          <a:p>
            <a:pPr defTabSz="1022391">
              <a:spcAft>
                <a:spcPts val="600"/>
              </a:spcAft>
            </a:pPr>
            <a:r>
              <a:rPr lang="fr-FR" sz="1000" dirty="0">
                <a:solidFill>
                  <a:prstClr val="black"/>
                </a:solidFill>
                <a:latin typeface="Short Stack" panose="02010500040000000007" pitchFamily="2" charset="77"/>
                <a:ea typeface="Georgia Belle" panose="02000603000000000000" pitchFamily="2" charset="0"/>
                <a:cs typeface="Cavolini" panose="03000502040302020204" pitchFamily="66" charset="0"/>
              </a:rPr>
              <a:t>Quand l’enfant choisit ses documents, il ne doit pas copier, coller directement un document. Il doit d’abord le lire et s’assurer qu’il comprend bien tout ce qu’il contient. Il ne faut pas faire de trop grands textes avec beaucoup de détails même si c’est très intéressant car cela risque d’être ennuyeux à écouter.</a:t>
            </a:r>
          </a:p>
          <a:p>
            <a:pPr defTabSz="1022391">
              <a:spcAft>
                <a:spcPts val="600"/>
              </a:spcAft>
            </a:pPr>
            <a:r>
              <a:rPr lang="fr-FR" sz="1000" dirty="0">
                <a:solidFill>
                  <a:prstClr val="black"/>
                </a:solidFill>
                <a:latin typeface="Short Stack" panose="02010500040000000007" pitchFamily="2" charset="77"/>
                <a:ea typeface="Georgia Belle" panose="02000603000000000000" pitchFamily="2" charset="0"/>
                <a:cs typeface="Cavolini" panose="03000502040302020204" pitchFamily="66" charset="0"/>
              </a:rPr>
              <a:t>A la fin il faut préparer un quizz d’une dizaine de questions qui seront posées à toute la classe. La date est déterminée en fonction de l’avancée du travail.</a:t>
            </a:r>
          </a:p>
          <a:p>
            <a:pPr defTabSz="1022391"/>
            <a:r>
              <a:rPr lang="fr-FR" sz="1200" b="1" dirty="0">
                <a:solidFill>
                  <a:srgbClr val="75A589"/>
                </a:solidFill>
                <a:latin typeface="Hachi Maru Pop" pitchFamily="2" charset="-128"/>
                <a:ea typeface="Hachi Maru Pop" pitchFamily="2" charset="-128"/>
                <a:cs typeface="Dekko" panose="00000500000000000000" pitchFamily="2" charset="0"/>
              </a:rPr>
              <a:t>10. LE PLAN DE TRAVAIL</a:t>
            </a:r>
          </a:p>
          <a:p>
            <a:pPr>
              <a:spcAft>
                <a:spcPts val="600"/>
              </a:spcAft>
            </a:pPr>
            <a:r>
              <a:rPr lang="fr-FR" sz="1000" dirty="0">
                <a:latin typeface="Short Stack" panose="02010500040000000007" pitchFamily="2" charset="77"/>
                <a:cs typeface="Cavolini" panose="03000502040302020204" pitchFamily="66" charset="0"/>
              </a:rPr>
              <a:t>Pour favoriser le travail en autonomie, l’organisation et la planification du travail, les enfants ont un plan de travail qui dure 4 semaines. En fonction de leur rapidité et du nombre d’activités qu’ils peuvent faire leur plan de travail est d’une couleur particulière (telles que les couleurs de judo). Plus on monte dans les couleurs, plus il y a d’activités mais celles-ci sont de plus en plus sympathiques.</a:t>
            </a:r>
          </a:p>
          <a:p>
            <a:pPr>
              <a:spcAft>
                <a:spcPts val="600"/>
              </a:spcAft>
            </a:pPr>
            <a:r>
              <a:rPr lang="fr-FR" sz="1000" dirty="0">
                <a:latin typeface="Short Stack" panose="02010500040000000007" pitchFamily="2" charset="77"/>
                <a:ea typeface="Georgia Belle" panose="02000603000000000000" pitchFamily="2" charset="0"/>
                <a:cs typeface="Cavolini" panose="03000502040302020204" pitchFamily="66" charset="0"/>
              </a:rPr>
              <a:t>Je vous demande juste à la fin des 4 semaines, de signer le plan de travail et d’y écrire soit un petit mot d’encouragement soit un petit mot pour faire réagir votre enfant et qui va dans mon sens.</a:t>
            </a:r>
          </a:p>
          <a:p>
            <a:pPr defTabSz="1022391"/>
            <a:r>
              <a:rPr lang="fr-FR" sz="1200" b="1" dirty="0">
                <a:solidFill>
                  <a:srgbClr val="75A589"/>
                </a:solidFill>
                <a:latin typeface="Hachi Maru Pop" pitchFamily="2" charset="-128"/>
                <a:ea typeface="Hachi Maru Pop" pitchFamily="2" charset="-128"/>
                <a:cs typeface="Dekko" panose="00000500000000000000" pitchFamily="2" charset="0"/>
              </a:rPr>
              <a:t>11. LA LITTÉRATURE</a:t>
            </a:r>
          </a:p>
          <a:p>
            <a:pPr>
              <a:spcAft>
                <a:spcPts val="400"/>
              </a:spcAft>
            </a:pPr>
            <a:r>
              <a:rPr lang="fr-FR" sz="1000" dirty="0">
                <a:latin typeface="Short Stack" panose="02010500040000000007" pitchFamily="2" charset="77"/>
                <a:cs typeface="Cavolini" panose="03000502040302020204" pitchFamily="66" charset="0"/>
              </a:rPr>
              <a:t>Nous lirons beaucoup cette année. Toutes les semaines, les enfants auront quelques pages d’un livre à lire. Nous commençons cette année par Harry Potter.</a:t>
            </a:r>
          </a:p>
          <a:p>
            <a:pPr>
              <a:spcAft>
                <a:spcPts val="400"/>
              </a:spcAft>
            </a:pPr>
            <a:r>
              <a:rPr lang="fr-FR" sz="1000" dirty="0">
                <a:latin typeface="Short Stack" panose="02010500040000000007" pitchFamily="2" charset="77"/>
                <a:ea typeface="Georgia Belle" panose="02000603000000000000" pitchFamily="2" charset="0"/>
                <a:cs typeface="Cavolini" panose="03000502040302020204" pitchFamily="66" charset="0"/>
              </a:rPr>
              <a:t>Nous étudierons le Tour du monde en 80 jours, un roman de science-fiction (les Mange-forêts), Charlie et la Chocolaterie (que je vous demanderai d’acheter), un roman policier, un album de littérature jeunesse… de nombreux ouvrages de genres littéraires différents. </a:t>
            </a:r>
          </a:p>
          <a:p>
            <a:pPr>
              <a:spcAft>
                <a:spcPts val="400"/>
              </a:spcAft>
            </a:pPr>
            <a:r>
              <a:rPr lang="fr-FR" sz="1000" dirty="0">
                <a:latin typeface="Short Stack" panose="02010500040000000007" pitchFamily="2" charset="77"/>
                <a:ea typeface="Georgia Belle" panose="02000603000000000000" pitchFamily="2" charset="0"/>
                <a:cs typeface="Cavolini" panose="03000502040302020204" pitchFamily="66" charset="0"/>
              </a:rPr>
              <a:t>Merci de ne pas faire lire les chapitres à l’avance à vos enfants. S’ils ont du mal à lire beaucoup de pages à la fois, vous pouvez anticiper et faire lire chaque jour un peu du chapitre suivant. Vous pouvez aussi leur lire une partie s’ils sont en difficulté, mais il est important qu’il suive avec vous.</a:t>
            </a:r>
          </a:p>
          <a:p>
            <a:r>
              <a:rPr lang="fr-FR" sz="1200" b="1" dirty="0">
                <a:solidFill>
                  <a:srgbClr val="75A589"/>
                </a:solidFill>
                <a:latin typeface="Hachi Maru Pop" pitchFamily="2" charset="-128"/>
                <a:ea typeface="Hachi Maru Pop" pitchFamily="2" charset="-128"/>
                <a:cs typeface="Dekko" panose="00000500000000000000" pitchFamily="2" charset="0"/>
              </a:rPr>
              <a:t>12. LE SPORT</a:t>
            </a:r>
          </a:p>
          <a:p>
            <a:pPr lvl="0"/>
            <a:r>
              <a:rPr lang="fr-FR" sz="1000" b="1" dirty="0">
                <a:solidFill>
                  <a:schemeClr val="accent2"/>
                </a:solidFill>
                <a:latin typeface="Short Stack" panose="02010500040000000007" pitchFamily="2" charset="77"/>
                <a:ea typeface="Georgia Belle" panose="02000603000000000000" pitchFamily="2" charset="0"/>
                <a:cs typeface="Cavolini" panose="03000502040302020204" pitchFamily="66" charset="0"/>
              </a:rPr>
              <a:t>Tous les jeudis de 14h à 15h</a:t>
            </a:r>
          </a:p>
          <a:p>
            <a:r>
              <a:rPr lang="fr-FR" sz="1000" dirty="0">
                <a:latin typeface="Short Stack" panose="02010500040000000007" pitchFamily="2" charset="77"/>
                <a:ea typeface="Georgia Belle" panose="02000603000000000000" pitchFamily="2" charset="0"/>
                <a:cs typeface="Cavolini" panose="03000502040302020204" pitchFamily="66" charset="0"/>
              </a:rPr>
              <a:t>Les enfants doivent être en tenue de sport et avoir de quoi boire. (bouteille d’eau ou gourde). J’insiste car beaucoup trop d’enfants n’en ont pas et nous perdons du temps à aller boire au robinet sans arrêt.</a:t>
            </a:r>
          </a:p>
          <a:p>
            <a:pPr>
              <a:spcAft>
                <a:spcPts val="600"/>
              </a:spcAft>
            </a:pPr>
            <a:r>
              <a:rPr lang="fr-FR" sz="1000" dirty="0">
                <a:latin typeface="Short Stack" panose="02010500040000000007" pitchFamily="2" charset="77"/>
                <a:ea typeface="Georgia Belle" panose="02000603000000000000" pitchFamily="2" charset="0"/>
                <a:cs typeface="Cavolini" panose="03000502040302020204" pitchFamily="66" charset="0"/>
              </a:rPr>
              <a:t>Nous ferons du </a:t>
            </a:r>
            <a:r>
              <a:rPr lang="fr-FR" sz="1000" dirty="0" err="1">
                <a:latin typeface="Short Stack" panose="02010500040000000007" pitchFamily="2" charset="77"/>
                <a:ea typeface="Georgia Belle" panose="02000603000000000000" pitchFamily="2" charset="0"/>
                <a:cs typeface="Cavolini" panose="03000502040302020204" pitchFamily="66" charset="0"/>
              </a:rPr>
              <a:t>quiddich</a:t>
            </a:r>
            <a:r>
              <a:rPr lang="fr-FR" sz="1000" dirty="0">
                <a:latin typeface="Short Stack" panose="02010500040000000007" pitchFamily="2" charset="77"/>
                <a:ea typeface="Georgia Belle" panose="02000603000000000000" pitchFamily="2" charset="0"/>
                <a:cs typeface="Cavolini" panose="03000502040302020204" pitchFamily="66" charset="0"/>
              </a:rPr>
              <a:t> au stade (le sport de Harry Potter), une période de tennis au cours de l’année, du basket au city, de la danse à la salle des fêtes pour préparer les chorégraphies de fin d’année…</a:t>
            </a:r>
          </a:p>
          <a:p>
            <a:pPr defTabSz="1022391"/>
            <a:r>
              <a:rPr lang="fr-FR" sz="1200" b="1" dirty="0">
                <a:solidFill>
                  <a:srgbClr val="75A589"/>
                </a:solidFill>
                <a:latin typeface="Hachi Maru Pop" pitchFamily="2" charset="-128"/>
                <a:ea typeface="Hachi Maru Pop" pitchFamily="2" charset="-128"/>
                <a:cs typeface="Dekko" panose="00000500000000000000" pitchFamily="2" charset="0"/>
              </a:rPr>
              <a:t>13. LES ANNIVERSAIRES</a:t>
            </a:r>
          </a:p>
          <a:p>
            <a:pPr>
              <a:spcAft>
                <a:spcPts val="600"/>
              </a:spcAft>
            </a:pPr>
            <a:r>
              <a:rPr lang="fr-FR" sz="1000" dirty="0">
                <a:latin typeface="Short Stack" panose="02010500040000000007" pitchFamily="2" charset="77"/>
                <a:cs typeface="Cavolini" panose="03000502040302020204" pitchFamily="66" charset="0"/>
              </a:rPr>
              <a:t>Nous fêtons les anniversaires dans la classe </a:t>
            </a:r>
            <a:r>
              <a:rPr lang="fr-FR" sz="1000" b="1" dirty="0">
                <a:solidFill>
                  <a:schemeClr val="accent1"/>
                </a:solidFill>
                <a:latin typeface="Short Stack" panose="02010500040000000007" pitchFamily="2" charset="77"/>
                <a:cs typeface="Cavolini" panose="03000502040302020204" pitchFamily="66" charset="0"/>
              </a:rPr>
              <a:t>une ou deux fois par mois</a:t>
            </a:r>
            <a:r>
              <a:rPr lang="fr-FR" sz="1000" dirty="0">
                <a:latin typeface="Short Stack" panose="02010500040000000007" pitchFamily="2" charset="77"/>
                <a:cs typeface="Cavolini" panose="03000502040302020204" pitchFamily="66" charset="0"/>
              </a:rPr>
              <a:t>. Je vous donnerai la date, généralement un lundi pour que le week-end vous puissiez avoir le temps de les préparer. Il faut prévoir des assiettes en carton, des gobelets, des bougies, des bonbons, des boissons et un gâteau (ou plusieurs en fonction du nombre d’anniversaires le même jour).</a:t>
            </a:r>
          </a:p>
          <a:p>
            <a:pPr defTabSz="1022391"/>
            <a:r>
              <a:rPr lang="fr-FR" sz="1200" b="1" dirty="0">
                <a:solidFill>
                  <a:srgbClr val="75A589"/>
                </a:solidFill>
                <a:latin typeface="Hachi Maru Pop" pitchFamily="2" charset="-128"/>
                <a:ea typeface="Hachi Maru Pop" pitchFamily="2" charset="-128"/>
                <a:cs typeface="Dekko" panose="00000500000000000000" pitchFamily="2" charset="0"/>
              </a:rPr>
              <a:t>14. LE GOÛTER</a:t>
            </a:r>
          </a:p>
          <a:p>
            <a:pPr>
              <a:spcAft>
                <a:spcPts val="600"/>
              </a:spcAft>
            </a:pPr>
            <a:r>
              <a:rPr lang="fr-FR" sz="1000" dirty="0">
                <a:latin typeface="Short Stack" panose="02010500040000000007" pitchFamily="2" charset="77"/>
                <a:cs typeface="Cavolini" panose="03000502040302020204" pitchFamily="66" charset="0"/>
              </a:rPr>
              <a:t>En raison de l’organisation de la cantine cette année, les enfants de CM mangent bien tard. Nous avons donc décidé d’autoriser pour ces classes </a:t>
            </a:r>
            <a:r>
              <a:rPr lang="fr-FR" sz="1000" b="1" dirty="0">
                <a:solidFill>
                  <a:schemeClr val="accent1"/>
                </a:solidFill>
                <a:latin typeface="Short Stack" panose="02010500040000000007" pitchFamily="2" charset="77"/>
                <a:cs typeface="Cavolini" panose="03000502040302020204" pitchFamily="66" charset="0"/>
              </a:rPr>
              <a:t>un goûter le matin</a:t>
            </a:r>
            <a:r>
              <a:rPr lang="fr-FR" sz="1000" dirty="0">
                <a:latin typeface="Short Stack" panose="02010500040000000007" pitchFamily="2" charset="77"/>
                <a:cs typeface="Cavolini" panose="03000502040302020204" pitchFamily="66" charset="0"/>
              </a:rPr>
              <a:t>.</a:t>
            </a:r>
          </a:p>
          <a:p>
            <a:pPr>
              <a:spcAft>
                <a:spcPts val="600"/>
              </a:spcAft>
            </a:pPr>
            <a:r>
              <a:rPr lang="fr-FR" sz="1000" dirty="0">
                <a:latin typeface="Short Stack" panose="02010500040000000007" pitchFamily="2" charset="77"/>
                <a:ea typeface="Georgia Belle" panose="02000603000000000000" pitchFamily="2" charset="0"/>
                <a:cs typeface="Cavolini" panose="03000502040302020204" pitchFamily="66" charset="0"/>
              </a:rPr>
              <a:t>Il sera pris dans la classe, de 10h15 à 10h20 juste avant d’aller en récréation afin d’éviter d’éventuels échanges ou problèmes.</a:t>
            </a:r>
            <a:br>
              <a:rPr lang="fr-FR" sz="1000" dirty="0">
                <a:latin typeface="Short Stack" panose="02010500040000000007" pitchFamily="2" charset="77"/>
                <a:ea typeface="Georgia Belle" panose="02000603000000000000" pitchFamily="2" charset="0"/>
                <a:cs typeface="Cavolini" panose="03000502040302020204" pitchFamily="66" charset="0"/>
              </a:rPr>
            </a:br>
            <a:r>
              <a:rPr lang="fr-FR" sz="1000" dirty="0">
                <a:latin typeface="Short Stack" panose="02010500040000000007" pitchFamily="2" charset="77"/>
                <a:ea typeface="Georgia Belle" panose="02000603000000000000" pitchFamily="2" charset="0"/>
                <a:cs typeface="Cavolini" panose="03000502040302020204" pitchFamily="66" charset="0"/>
              </a:rPr>
              <a:t>Je vous demande de donner à votre enfant un goûter sain : pas de chips ou autres sucreries (bonbons ou chocolats). De préférence un fruit, une compote, des barres de céréales, un petit sandwich, une viennoiserie ou un morceau de gâteau maison (pas de pâtisseries de type éclair ou donuts…) </a:t>
            </a:r>
          </a:p>
        </p:txBody>
      </p:sp>
    </p:spTree>
    <p:extLst>
      <p:ext uri="{BB962C8B-B14F-4D97-AF65-F5344CB8AC3E}">
        <p14:creationId xmlns:p14="http://schemas.microsoft.com/office/powerpoint/2010/main" val="2781725707"/>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2636</TotalTime>
  <Words>2315</Words>
  <Application>Microsoft Macintosh PowerPoint</Application>
  <PresentationFormat>Format A4 (210 x 297 mm)</PresentationFormat>
  <Paragraphs>141</Paragraphs>
  <Slides>4</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4</vt:i4>
      </vt:variant>
    </vt:vector>
  </HeadingPairs>
  <TitlesOfParts>
    <vt:vector size="11" baseType="lpstr">
      <vt:lpstr>Hachi Maru Pop</vt:lpstr>
      <vt:lpstr>Arial</vt:lpstr>
      <vt:lpstr>Calibri</vt:lpstr>
      <vt:lpstr>Calibri Light</vt:lpstr>
      <vt:lpstr>Short Stack</vt:lpstr>
      <vt:lpstr>Wingdings</vt:lpstr>
      <vt:lpstr>Thème Office</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Sandrine</dc:creator>
  <cp:lastModifiedBy>Sandrine BonanBrou</cp:lastModifiedBy>
  <cp:revision>28</cp:revision>
  <dcterms:created xsi:type="dcterms:W3CDTF">2017-09-20T06:34:42Z</dcterms:created>
  <dcterms:modified xsi:type="dcterms:W3CDTF">2022-07-25T09:15:31Z</dcterms:modified>
</cp:coreProperties>
</file>