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8" r:id="rId2"/>
    <p:sldId id="276" r:id="rId3"/>
    <p:sldId id="277" r:id="rId4"/>
    <p:sldId id="278" r:id="rId5"/>
    <p:sldId id="279" r:id="rId6"/>
    <p:sldId id="267" r:id="rId7"/>
    <p:sldId id="281" r:id="rId8"/>
    <p:sldId id="272" r:id="rId9"/>
    <p:sldId id="280" r:id="rId10"/>
  </p:sldIdLst>
  <p:sldSz cx="7345363" cy="10440988"/>
  <p:notesSz cx="6735763" cy="9866313"/>
  <p:defaultText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2314">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84F"/>
    <a:srgbClr val="FAB900"/>
    <a:srgbClr val="F4AF88"/>
    <a:srgbClr val="FFD357"/>
    <a:srgbClr val="FFF2CD"/>
    <a:srgbClr val="FEE3AC"/>
    <a:srgbClr val="DEA400"/>
    <a:srgbClr val="C08E00"/>
    <a:srgbClr val="FEDD9C"/>
    <a:srgbClr val="FFC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9" autoAdjust="0"/>
    <p:restoredTop sz="95833" autoAdjust="0"/>
  </p:normalViewPr>
  <p:slideViewPr>
    <p:cSldViewPr>
      <p:cViewPr>
        <p:scale>
          <a:sx n="158" d="100"/>
          <a:sy n="158" d="100"/>
        </p:scale>
        <p:origin x="1104" y="-5592"/>
      </p:cViewPr>
      <p:guideLst>
        <p:guide orient="horz" pos="3289"/>
        <p:guide pos="2314"/>
      </p:guideLst>
    </p:cSldViewPr>
  </p:slideViewPr>
  <p:notesTextViewPr>
    <p:cViewPr>
      <p:scale>
        <a:sx n="1" d="1"/>
        <a:sy n="1" d="1"/>
      </p:scale>
      <p:origin x="0" y="0"/>
    </p:cViewPr>
  </p:notesTextViewPr>
  <p:notesViewPr>
    <p:cSldViewPr>
      <p:cViewPr varScale="1">
        <p:scale>
          <a:sx n="49" d="100"/>
          <a:sy n="49" d="100"/>
        </p:scale>
        <p:origin x="-2976"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E9C6831-DC9E-452E-A929-C2B284279061}" type="datetimeFigureOut">
              <a:rPr lang="fr-FR" smtClean="0"/>
              <a:t>21/07/2022</a:t>
            </a:fld>
            <a:endParaRPr lang="fr-FR"/>
          </a:p>
        </p:txBody>
      </p:sp>
      <p:sp>
        <p:nvSpPr>
          <p:cNvPr id="4" name="Espace réservé de l'image des diapositives 3"/>
          <p:cNvSpPr>
            <a:spLocks noGrp="1" noRot="1" noChangeAspect="1"/>
          </p:cNvSpPr>
          <p:nvPr>
            <p:ph type="sldImg" idx="2"/>
          </p:nvPr>
        </p:nvSpPr>
        <p:spPr>
          <a:xfrm>
            <a:off x="2066925" y="739775"/>
            <a:ext cx="26019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6D6634-DA6D-4104-99B8-F466701FFF6B}" type="slidenum">
              <a:rPr lang="fr-FR" smtClean="0"/>
              <a:t>‹N°›</a:t>
            </a:fld>
            <a:endParaRPr lang="fr-FR"/>
          </a:p>
        </p:txBody>
      </p:sp>
    </p:spTree>
    <p:extLst>
      <p:ext uri="{BB962C8B-B14F-4D97-AF65-F5344CB8AC3E}">
        <p14:creationId xmlns:p14="http://schemas.microsoft.com/office/powerpoint/2010/main" val="1451734694"/>
      </p:ext>
    </p:extLst>
  </p:cSld>
  <p:clrMap bg1="lt1" tx1="dk1" bg2="lt2" tx2="dk2" accent1="accent1" accent2="accent2" accent3="accent3" accent4="accent4" accent5="accent5" accent6="accent6" hlink="hlink" folHlink="folHlink"/>
  <p:notesStyle>
    <a:lvl1pPr marL="0" algn="l" defTabSz="1016356" rtl="0" eaLnBrk="1" latinLnBrk="0" hangingPunct="1">
      <a:defRPr sz="1300" kern="1200">
        <a:solidFill>
          <a:schemeClr val="tx1"/>
        </a:solidFill>
        <a:latin typeface="+mn-lt"/>
        <a:ea typeface="+mn-ea"/>
        <a:cs typeface="+mn-cs"/>
      </a:defRPr>
    </a:lvl1pPr>
    <a:lvl2pPr marL="508178" algn="l" defTabSz="1016356" rtl="0" eaLnBrk="1" latinLnBrk="0" hangingPunct="1">
      <a:defRPr sz="1300" kern="1200">
        <a:solidFill>
          <a:schemeClr val="tx1"/>
        </a:solidFill>
        <a:latin typeface="+mn-lt"/>
        <a:ea typeface="+mn-ea"/>
        <a:cs typeface="+mn-cs"/>
      </a:defRPr>
    </a:lvl2pPr>
    <a:lvl3pPr marL="1016356" algn="l" defTabSz="1016356" rtl="0" eaLnBrk="1" latinLnBrk="0" hangingPunct="1">
      <a:defRPr sz="1300" kern="1200">
        <a:solidFill>
          <a:schemeClr val="tx1"/>
        </a:solidFill>
        <a:latin typeface="+mn-lt"/>
        <a:ea typeface="+mn-ea"/>
        <a:cs typeface="+mn-cs"/>
      </a:defRPr>
    </a:lvl3pPr>
    <a:lvl4pPr marL="1524533" algn="l" defTabSz="1016356" rtl="0" eaLnBrk="1" latinLnBrk="0" hangingPunct="1">
      <a:defRPr sz="1300" kern="1200">
        <a:solidFill>
          <a:schemeClr val="tx1"/>
        </a:solidFill>
        <a:latin typeface="+mn-lt"/>
        <a:ea typeface="+mn-ea"/>
        <a:cs typeface="+mn-cs"/>
      </a:defRPr>
    </a:lvl4pPr>
    <a:lvl5pPr marL="2032711" algn="l" defTabSz="1016356" rtl="0" eaLnBrk="1" latinLnBrk="0" hangingPunct="1">
      <a:defRPr sz="1300" kern="1200">
        <a:solidFill>
          <a:schemeClr val="tx1"/>
        </a:solidFill>
        <a:latin typeface="+mn-lt"/>
        <a:ea typeface="+mn-ea"/>
        <a:cs typeface="+mn-cs"/>
      </a:defRPr>
    </a:lvl5pPr>
    <a:lvl6pPr marL="2540889" algn="l" defTabSz="1016356" rtl="0" eaLnBrk="1" latinLnBrk="0" hangingPunct="1">
      <a:defRPr sz="1300" kern="1200">
        <a:solidFill>
          <a:schemeClr val="tx1"/>
        </a:solidFill>
        <a:latin typeface="+mn-lt"/>
        <a:ea typeface="+mn-ea"/>
        <a:cs typeface="+mn-cs"/>
      </a:defRPr>
    </a:lvl6pPr>
    <a:lvl7pPr marL="3049067" algn="l" defTabSz="1016356" rtl="0" eaLnBrk="1" latinLnBrk="0" hangingPunct="1">
      <a:defRPr sz="1300" kern="1200">
        <a:solidFill>
          <a:schemeClr val="tx1"/>
        </a:solidFill>
        <a:latin typeface="+mn-lt"/>
        <a:ea typeface="+mn-ea"/>
        <a:cs typeface="+mn-cs"/>
      </a:defRPr>
    </a:lvl7pPr>
    <a:lvl8pPr marL="3557245" algn="l" defTabSz="1016356" rtl="0" eaLnBrk="1" latinLnBrk="0" hangingPunct="1">
      <a:defRPr sz="1300" kern="1200">
        <a:solidFill>
          <a:schemeClr val="tx1"/>
        </a:solidFill>
        <a:latin typeface="+mn-lt"/>
        <a:ea typeface="+mn-ea"/>
        <a:cs typeface="+mn-cs"/>
      </a:defRPr>
    </a:lvl8pPr>
    <a:lvl9pPr marL="4065422" algn="l" defTabSz="1016356"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50902" y="3243476"/>
            <a:ext cx="6243559" cy="2238045"/>
          </a:xfrm>
        </p:spPr>
        <p:txBody>
          <a:bodyPr/>
          <a:lstStyle/>
          <a:p>
            <a:r>
              <a:rPr lang="fr-FR"/>
              <a:t>Modifiez le style du titre</a:t>
            </a:r>
          </a:p>
        </p:txBody>
      </p:sp>
      <p:sp>
        <p:nvSpPr>
          <p:cNvPr id="3" name="Sous-titre 2"/>
          <p:cNvSpPr>
            <a:spLocks noGrp="1"/>
          </p:cNvSpPr>
          <p:nvPr>
            <p:ph type="subTitle" idx="1"/>
          </p:nvPr>
        </p:nvSpPr>
        <p:spPr>
          <a:xfrm>
            <a:off x="1101805" y="5916560"/>
            <a:ext cx="5141754" cy="2668252"/>
          </a:xfrm>
        </p:spPr>
        <p:txBody>
          <a:bodyPr/>
          <a:lstStyle>
            <a:lvl1pPr marL="0" indent="0" algn="ctr">
              <a:buNone/>
              <a:defRPr>
                <a:solidFill>
                  <a:schemeClr val="tx1">
                    <a:tint val="75000"/>
                  </a:schemeClr>
                </a:solidFill>
              </a:defRPr>
            </a:lvl1pPr>
            <a:lvl2pPr marL="508178" indent="0" algn="ctr">
              <a:buNone/>
              <a:defRPr>
                <a:solidFill>
                  <a:schemeClr val="tx1">
                    <a:tint val="75000"/>
                  </a:schemeClr>
                </a:solidFill>
              </a:defRPr>
            </a:lvl2pPr>
            <a:lvl3pPr marL="1016356" indent="0" algn="ctr">
              <a:buNone/>
              <a:defRPr>
                <a:solidFill>
                  <a:schemeClr val="tx1">
                    <a:tint val="75000"/>
                  </a:schemeClr>
                </a:solidFill>
              </a:defRPr>
            </a:lvl3pPr>
            <a:lvl4pPr marL="1524533" indent="0" algn="ctr">
              <a:buNone/>
              <a:defRPr>
                <a:solidFill>
                  <a:schemeClr val="tx1">
                    <a:tint val="75000"/>
                  </a:schemeClr>
                </a:solidFill>
              </a:defRPr>
            </a:lvl4pPr>
            <a:lvl5pPr marL="2032711" indent="0" algn="ctr">
              <a:buNone/>
              <a:defRPr>
                <a:solidFill>
                  <a:schemeClr val="tx1">
                    <a:tint val="75000"/>
                  </a:schemeClr>
                </a:solidFill>
              </a:defRPr>
            </a:lvl5pPr>
            <a:lvl6pPr marL="2540889" indent="0" algn="ctr">
              <a:buNone/>
              <a:defRPr>
                <a:solidFill>
                  <a:schemeClr val="tx1">
                    <a:tint val="75000"/>
                  </a:schemeClr>
                </a:solidFill>
              </a:defRPr>
            </a:lvl6pPr>
            <a:lvl7pPr marL="3049067" indent="0" algn="ctr">
              <a:buNone/>
              <a:defRPr>
                <a:solidFill>
                  <a:schemeClr val="tx1">
                    <a:tint val="75000"/>
                  </a:schemeClr>
                </a:solidFill>
              </a:defRPr>
            </a:lvl7pPr>
            <a:lvl8pPr marL="3557245" indent="0" algn="ctr">
              <a:buNone/>
              <a:defRPr>
                <a:solidFill>
                  <a:schemeClr val="tx1">
                    <a:tint val="75000"/>
                  </a:schemeClr>
                </a:solidFill>
              </a:defRPr>
            </a:lvl8pPr>
            <a:lvl9pPr marL="4065422"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21/07/2022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9524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21/07/2022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426046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994040" y="558304"/>
            <a:ext cx="1239531" cy="1187662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75452" y="558304"/>
            <a:ext cx="3596168" cy="118766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21/07/2022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1206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21/07/2022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6905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80233" y="6709302"/>
            <a:ext cx="6243559" cy="2073696"/>
          </a:xfrm>
        </p:spPr>
        <p:txBody>
          <a:bodyPr anchor="t"/>
          <a:lstStyle>
            <a:lvl1pPr algn="l">
              <a:defRPr sz="4400" b="1" cap="all"/>
            </a:lvl1pPr>
          </a:lstStyle>
          <a:p>
            <a:r>
              <a:rPr lang="fr-FR"/>
              <a:t>Modifiez le style du titre</a:t>
            </a:r>
          </a:p>
        </p:txBody>
      </p:sp>
      <p:sp>
        <p:nvSpPr>
          <p:cNvPr id="3" name="Espace réservé du texte 2"/>
          <p:cNvSpPr>
            <a:spLocks noGrp="1"/>
          </p:cNvSpPr>
          <p:nvPr>
            <p:ph type="body" idx="1"/>
          </p:nvPr>
        </p:nvSpPr>
        <p:spPr>
          <a:xfrm>
            <a:off x="580233" y="4425338"/>
            <a:ext cx="6243559" cy="2283965"/>
          </a:xfrm>
        </p:spPr>
        <p:txBody>
          <a:bodyPr anchor="b"/>
          <a:lstStyle>
            <a:lvl1pPr marL="0" indent="0">
              <a:buNone/>
              <a:defRPr sz="2200">
                <a:solidFill>
                  <a:schemeClr val="tx1">
                    <a:tint val="75000"/>
                  </a:schemeClr>
                </a:solidFill>
              </a:defRPr>
            </a:lvl1pPr>
            <a:lvl2pPr marL="508178" indent="0">
              <a:buNone/>
              <a:defRPr sz="2000">
                <a:solidFill>
                  <a:schemeClr val="tx1">
                    <a:tint val="75000"/>
                  </a:schemeClr>
                </a:solidFill>
              </a:defRPr>
            </a:lvl2pPr>
            <a:lvl3pPr marL="1016356" indent="0">
              <a:buNone/>
              <a:defRPr sz="1800">
                <a:solidFill>
                  <a:schemeClr val="tx1">
                    <a:tint val="75000"/>
                  </a:schemeClr>
                </a:solidFill>
              </a:defRPr>
            </a:lvl3pPr>
            <a:lvl4pPr marL="1524533" indent="0">
              <a:buNone/>
              <a:defRPr sz="1600">
                <a:solidFill>
                  <a:schemeClr val="tx1">
                    <a:tint val="75000"/>
                  </a:schemeClr>
                </a:solidFill>
              </a:defRPr>
            </a:lvl4pPr>
            <a:lvl5pPr marL="2032711" indent="0">
              <a:buNone/>
              <a:defRPr sz="1600">
                <a:solidFill>
                  <a:schemeClr val="tx1">
                    <a:tint val="75000"/>
                  </a:schemeClr>
                </a:solidFill>
              </a:defRPr>
            </a:lvl5pPr>
            <a:lvl6pPr marL="2540889" indent="0">
              <a:buNone/>
              <a:defRPr sz="1600">
                <a:solidFill>
                  <a:schemeClr val="tx1">
                    <a:tint val="75000"/>
                  </a:schemeClr>
                </a:solidFill>
              </a:defRPr>
            </a:lvl6pPr>
            <a:lvl7pPr marL="3049067" indent="0">
              <a:buNone/>
              <a:defRPr sz="1600">
                <a:solidFill>
                  <a:schemeClr val="tx1">
                    <a:tint val="75000"/>
                  </a:schemeClr>
                </a:solidFill>
              </a:defRPr>
            </a:lvl7pPr>
            <a:lvl8pPr marL="3557245" indent="0">
              <a:buNone/>
              <a:defRPr sz="1600">
                <a:solidFill>
                  <a:schemeClr val="tx1">
                    <a:tint val="75000"/>
                  </a:schemeClr>
                </a:solidFill>
              </a:defRPr>
            </a:lvl8pPr>
            <a:lvl9pPr marL="4065422"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21/07/2022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51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275451"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815723"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D46EECC-1494-4A94-92E8-2069CFE9F7B8}" type="datetimeFigureOut">
              <a:rPr lang="fr-FR" smtClean="0"/>
              <a:t>21/07/2022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9148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7268" y="418123"/>
            <a:ext cx="6610827" cy="1740165"/>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67269" y="2337138"/>
            <a:ext cx="3245478"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a:t>Modifiez les styles du texte du masque</a:t>
            </a:r>
          </a:p>
        </p:txBody>
      </p:sp>
      <p:sp>
        <p:nvSpPr>
          <p:cNvPr id="4" name="Espace réservé du contenu 3"/>
          <p:cNvSpPr>
            <a:spLocks noGrp="1"/>
          </p:cNvSpPr>
          <p:nvPr>
            <p:ph sz="half" idx="2"/>
          </p:nvPr>
        </p:nvSpPr>
        <p:spPr>
          <a:xfrm>
            <a:off x="367269" y="3311146"/>
            <a:ext cx="3245478"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731343" y="2337138"/>
            <a:ext cx="3246752"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a:t>Modifiez les styles du texte du masque</a:t>
            </a:r>
          </a:p>
        </p:txBody>
      </p:sp>
      <p:sp>
        <p:nvSpPr>
          <p:cNvPr id="6" name="Espace réservé du contenu 5"/>
          <p:cNvSpPr>
            <a:spLocks noGrp="1"/>
          </p:cNvSpPr>
          <p:nvPr>
            <p:ph sz="quarter" idx="4"/>
          </p:nvPr>
        </p:nvSpPr>
        <p:spPr>
          <a:xfrm>
            <a:off x="3731343" y="3311146"/>
            <a:ext cx="3246752"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D46EECC-1494-4A94-92E8-2069CFE9F7B8}" type="datetimeFigureOut">
              <a:rPr lang="fr-FR" smtClean="0"/>
              <a:t>21/07/2022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163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D46EECC-1494-4A94-92E8-2069CFE9F7B8}" type="datetimeFigureOut">
              <a:rPr lang="fr-FR" smtClean="0"/>
              <a:t>21/07/2022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85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46EECC-1494-4A94-92E8-2069CFE9F7B8}" type="datetimeFigureOut">
              <a:rPr lang="fr-FR" smtClean="0"/>
              <a:t>21/07/2022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79019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7269" y="415707"/>
            <a:ext cx="2416574" cy="1769167"/>
          </a:xfrm>
        </p:spPr>
        <p:txBody>
          <a:bodyPr anchor="b"/>
          <a:lstStyle>
            <a:lvl1pPr algn="l">
              <a:defRPr sz="2200" b="1"/>
            </a:lvl1pPr>
          </a:lstStyle>
          <a:p>
            <a:r>
              <a:rPr lang="fr-FR"/>
              <a:t>Modifiez le style du titre</a:t>
            </a:r>
          </a:p>
        </p:txBody>
      </p:sp>
      <p:sp>
        <p:nvSpPr>
          <p:cNvPr id="3" name="Espace réservé du contenu 2"/>
          <p:cNvSpPr>
            <a:spLocks noGrp="1"/>
          </p:cNvSpPr>
          <p:nvPr>
            <p:ph idx="1"/>
          </p:nvPr>
        </p:nvSpPr>
        <p:spPr>
          <a:xfrm>
            <a:off x="2871833" y="415707"/>
            <a:ext cx="4106262" cy="891109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67269" y="2184874"/>
            <a:ext cx="2416574" cy="7141927"/>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21/07/2022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20847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39742" y="7308692"/>
            <a:ext cx="4407218" cy="862833"/>
          </a:xfrm>
        </p:spPr>
        <p:txBody>
          <a:bodyPr anchor="b"/>
          <a:lstStyle>
            <a:lvl1pPr algn="l">
              <a:defRPr sz="2200" b="1"/>
            </a:lvl1pPr>
          </a:lstStyle>
          <a:p>
            <a:r>
              <a:rPr lang="fr-FR"/>
              <a:t>Modifiez le style du titre</a:t>
            </a:r>
          </a:p>
        </p:txBody>
      </p:sp>
      <p:sp>
        <p:nvSpPr>
          <p:cNvPr id="3" name="Espace réservé pour une image  2"/>
          <p:cNvSpPr>
            <a:spLocks noGrp="1"/>
          </p:cNvSpPr>
          <p:nvPr>
            <p:ph type="pic" idx="1"/>
          </p:nvPr>
        </p:nvSpPr>
        <p:spPr>
          <a:xfrm>
            <a:off x="1439742" y="932921"/>
            <a:ext cx="4407218" cy="6264593"/>
          </a:xfrm>
        </p:spPr>
        <p:txBody>
          <a:bodyPr/>
          <a:lstStyle>
            <a:lvl1pPr marL="0" indent="0">
              <a:buNone/>
              <a:defRPr sz="3600"/>
            </a:lvl1pPr>
            <a:lvl2pPr marL="508178" indent="0">
              <a:buNone/>
              <a:defRPr sz="3100"/>
            </a:lvl2pPr>
            <a:lvl3pPr marL="1016356" indent="0">
              <a:buNone/>
              <a:defRPr sz="2700"/>
            </a:lvl3pPr>
            <a:lvl4pPr marL="1524533" indent="0">
              <a:buNone/>
              <a:defRPr sz="2200"/>
            </a:lvl4pPr>
            <a:lvl5pPr marL="2032711" indent="0">
              <a:buNone/>
              <a:defRPr sz="2200"/>
            </a:lvl5pPr>
            <a:lvl6pPr marL="2540889" indent="0">
              <a:buNone/>
              <a:defRPr sz="2200"/>
            </a:lvl6pPr>
            <a:lvl7pPr marL="3049067" indent="0">
              <a:buNone/>
              <a:defRPr sz="2200"/>
            </a:lvl7pPr>
            <a:lvl8pPr marL="3557245" indent="0">
              <a:buNone/>
              <a:defRPr sz="2200"/>
            </a:lvl8pPr>
            <a:lvl9pPr marL="4065422" indent="0">
              <a:buNone/>
              <a:defRPr sz="2200"/>
            </a:lvl9pPr>
          </a:lstStyle>
          <a:p>
            <a:endParaRPr lang="fr-FR"/>
          </a:p>
        </p:txBody>
      </p:sp>
      <p:sp>
        <p:nvSpPr>
          <p:cNvPr id="4" name="Espace réservé du texte 3"/>
          <p:cNvSpPr>
            <a:spLocks noGrp="1"/>
          </p:cNvSpPr>
          <p:nvPr>
            <p:ph type="body" sz="half" idx="2"/>
          </p:nvPr>
        </p:nvSpPr>
        <p:spPr>
          <a:xfrm>
            <a:off x="1439742" y="8171525"/>
            <a:ext cx="4407218" cy="1225365"/>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21/07/2022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18247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7268" y="418123"/>
            <a:ext cx="6610827" cy="1740165"/>
          </a:xfrm>
          <a:prstGeom prst="rect">
            <a:avLst/>
          </a:prstGeom>
        </p:spPr>
        <p:txBody>
          <a:bodyPr vert="horz" lIns="101636" tIns="50818" rIns="101636" bIns="50818" rtlCol="0" anchor="ctr">
            <a:normAutofit/>
          </a:bodyPr>
          <a:lstStyle/>
          <a:p>
            <a:r>
              <a:rPr lang="fr-FR"/>
              <a:t>Modifiez le style du titre</a:t>
            </a:r>
          </a:p>
        </p:txBody>
      </p:sp>
      <p:sp>
        <p:nvSpPr>
          <p:cNvPr id="3" name="Espace réservé du texte 2"/>
          <p:cNvSpPr>
            <a:spLocks noGrp="1"/>
          </p:cNvSpPr>
          <p:nvPr>
            <p:ph type="body" idx="1"/>
          </p:nvPr>
        </p:nvSpPr>
        <p:spPr>
          <a:xfrm>
            <a:off x="367268" y="2436232"/>
            <a:ext cx="6610827" cy="6890569"/>
          </a:xfrm>
          <a:prstGeom prst="rect">
            <a:avLst/>
          </a:prstGeom>
        </p:spPr>
        <p:txBody>
          <a:bodyPr vert="horz" lIns="101636" tIns="50818" rIns="101636" bIns="50818"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67268" y="9677250"/>
            <a:ext cx="1713918" cy="555886"/>
          </a:xfrm>
          <a:prstGeom prst="rect">
            <a:avLst/>
          </a:prstGeom>
        </p:spPr>
        <p:txBody>
          <a:bodyPr vert="horz" lIns="101636" tIns="50818" rIns="101636" bIns="50818" rtlCol="0" anchor="ctr"/>
          <a:lstStyle>
            <a:lvl1pPr algn="l">
              <a:defRPr sz="1300">
                <a:solidFill>
                  <a:schemeClr val="tx1">
                    <a:tint val="75000"/>
                  </a:schemeClr>
                </a:solidFill>
              </a:defRPr>
            </a:lvl1pPr>
          </a:lstStyle>
          <a:p>
            <a:fld id="{9D46EECC-1494-4A94-92E8-2069CFE9F7B8}" type="datetimeFigureOut">
              <a:rPr lang="fr-FR" smtClean="0"/>
              <a:t>21/07/2022</a:t>
            </a:fld>
            <a:endParaRPr lang="fr-FR"/>
          </a:p>
        </p:txBody>
      </p:sp>
      <p:sp>
        <p:nvSpPr>
          <p:cNvPr id="5" name="Espace réservé du pied de page 4"/>
          <p:cNvSpPr>
            <a:spLocks noGrp="1"/>
          </p:cNvSpPr>
          <p:nvPr>
            <p:ph type="ftr" sz="quarter" idx="3"/>
          </p:nvPr>
        </p:nvSpPr>
        <p:spPr>
          <a:xfrm>
            <a:off x="2509666" y="9677250"/>
            <a:ext cx="2326032" cy="555886"/>
          </a:xfrm>
          <a:prstGeom prst="rect">
            <a:avLst/>
          </a:prstGeom>
        </p:spPr>
        <p:txBody>
          <a:bodyPr vert="horz" lIns="101636" tIns="50818" rIns="101636" bIns="50818"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264177" y="9677250"/>
            <a:ext cx="1713918" cy="555886"/>
          </a:xfrm>
          <a:prstGeom prst="rect">
            <a:avLst/>
          </a:prstGeom>
        </p:spPr>
        <p:txBody>
          <a:bodyPr vert="horz" lIns="101636" tIns="50818" rIns="101636" bIns="50818" rtlCol="0" anchor="ctr"/>
          <a:lstStyle>
            <a:lvl1pPr algn="r">
              <a:defRPr sz="1300">
                <a:solidFill>
                  <a:schemeClr val="tx1">
                    <a:tint val="75000"/>
                  </a:schemeClr>
                </a:solidFill>
              </a:defRPr>
            </a:lvl1pPr>
          </a:lstStyle>
          <a:p>
            <a:fld id="{48850114-9B54-42E1-8BFB-F6F5E837C16F}" type="slidenum">
              <a:rPr lang="fr-FR" smtClean="0"/>
              <a:t>‹N°›</a:t>
            </a:fld>
            <a:endParaRPr lang="fr-FR"/>
          </a:p>
        </p:txBody>
      </p:sp>
    </p:spTree>
    <p:extLst>
      <p:ext uri="{BB962C8B-B14F-4D97-AF65-F5344CB8AC3E}">
        <p14:creationId xmlns:p14="http://schemas.microsoft.com/office/powerpoint/2010/main" val="31091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356" rtl="0" eaLnBrk="1" latinLnBrk="0" hangingPunct="1">
        <a:spcBef>
          <a:spcPct val="0"/>
        </a:spcBef>
        <a:buNone/>
        <a:defRPr sz="4900" kern="1200">
          <a:solidFill>
            <a:schemeClr val="tx1"/>
          </a:solidFill>
          <a:latin typeface="+mj-lt"/>
          <a:ea typeface="+mj-ea"/>
          <a:cs typeface="+mj-cs"/>
        </a:defRPr>
      </a:lvl1pPr>
    </p:titleStyle>
    <p:bodyStyle>
      <a:lvl1pPr marL="381133" indent="-381133" algn="l" defTabSz="101635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5789" indent="-317611" algn="l" defTabSz="101635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0445" indent="-254089" algn="l" defTabSz="10163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78622"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86800"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94978"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3156"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1334"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19511"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à coins arrondis 48"/>
          <p:cNvSpPr/>
          <p:nvPr/>
        </p:nvSpPr>
        <p:spPr>
          <a:xfrm>
            <a:off x="207937" y="4752168"/>
            <a:ext cx="2744664" cy="3276638"/>
          </a:xfrm>
          <a:prstGeom prst="roundRect">
            <a:avLst>
              <a:gd name="adj" fmla="val 7178"/>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grpSp>
        <p:nvGrpSpPr>
          <p:cNvPr id="9" name="Groupe 8"/>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à coins arrondis 6"/>
          <p:cNvSpPr/>
          <p:nvPr/>
        </p:nvSpPr>
        <p:spPr>
          <a:xfrm>
            <a:off x="202046" y="1274124"/>
            <a:ext cx="6927019" cy="3288311"/>
          </a:xfrm>
          <a:prstGeom prst="roundRect">
            <a:avLst>
              <a:gd name="adj" fmla="val 7219"/>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02046" y="1332062"/>
            <a:ext cx="6897003" cy="3241949"/>
          </a:xfrm>
          <a:prstGeom prst="rect">
            <a:avLst/>
          </a:prstGeom>
          <a:noFill/>
        </p:spPr>
        <p:txBody>
          <a:bodyPr wrap="square" lIns="101636" tIns="50818" rIns="101636" bIns="50818" rtlCol="0">
            <a:spAutoFit/>
          </a:bodyPr>
          <a:lstStyle/>
          <a:p>
            <a:pPr>
              <a:lnSpc>
                <a:spcPct val="80000"/>
              </a:lnSpc>
            </a:pPr>
            <a:r>
              <a:rPr lang="fr-FR" sz="1500" dirty="0">
                <a:latin typeface="KG Primary Italics" panose="02000506000000020003" pitchFamily="2" charset="0"/>
                <a:ea typeface="Clensey" panose="02000603000000000000" pitchFamily="2" charset="0"/>
              </a:rPr>
              <a:t>A la fin du 18</a:t>
            </a:r>
            <a:r>
              <a:rPr lang="fr-FR" sz="1500" baseline="30000" dirty="0">
                <a:latin typeface="KG Primary Italics" panose="02000506000000020003" pitchFamily="2" charset="0"/>
                <a:ea typeface="Clensey" panose="02000603000000000000" pitchFamily="2" charset="0"/>
              </a:rPr>
              <a:t>ème</a:t>
            </a:r>
            <a:r>
              <a:rPr lang="fr-FR" sz="1500" dirty="0">
                <a:latin typeface="KG Primary Italics" panose="02000506000000020003" pitchFamily="2" charset="0"/>
                <a:ea typeface="Clensey" panose="02000603000000000000" pitchFamily="2" charset="0"/>
              </a:rPr>
              <a:t> siècle, les injustices de libertés et surtout les inégalités provoquent le mécontentement des Français. Les idées des philosophes sur le gouvernement déclenchent la Révolution.</a:t>
            </a:r>
          </a:p>
          <a:p>
            <a:pPr>
              <a:lnSpc>
                <a:spcPct val="80000"/>
              </a:lnSpc>
            </a:pPr>
            <a:r>
              <a:rPr lang="fr-FR" sz="1500" u="sng" dirty="0">
                <a:latin typeface="KG Primary Italics" panose="02000506000000020003" pitchFamily="2" charset="0"/>
                <a:ea typeface="Clensey" panose="02000603000000000000" pitchFamily="2" charset="0"/>
              </a:rPr>
              <a:t>* Le 5 mai </a:t>
            </a:r>
          </a:p>
          <a:p>
            <a:pPr>
              <a:lnSpc>
                <a:spcPct val="80000"/>
              </a:lnSpc>
            </a:pPr>
            <a:r>
              <a:rPr lang="fr-FR" sz="1500" dirty="0">
                <a:latin typeface="KG Primary Italics" panose="02000506000000020003" pitchFamily="2" charset="0"/>
                <a:ea typeface="Clensey" panose="02000603000000000000" pitchFamily="2" charset="0"/>
              </a:rPr>
              <a:t>Le roi Louis XVI réunit les Etats Généraux, c’est-à-dire les représentants des trois ordres : la noblesse, le clergé (les gens d’église) et le Tiers Etat (le peuple). Ces représentants remettent au peuple des cahiers de doléances qui rassemblent les plaintes, les réclamations et les vœux de chaque ordre. La noblesse défend ses privilèges ; les bourgeois qui font partie du Tiers Etat réclament une constitution écrite ; les paysans revendiquent la suppression des droits seigneuriaux.</a:t>
            </a:r>
          </a:p>
          <a:p>
            <a:pPr>
              <a:lnSpc>
                <a:spcPct val="80000"/>
              </a:lnSpc>
            </a:pPr>
            <a:r>
              <a:rPr lang="fr-FR" sz="1500" u="sng" dirty="0">
                <a:latin typeface="KG Primary Italics" panose="02000506000000020003" pitchFamily="2" charset="0"/>
                <a:ea typeface="Clensey" panose="02000603000000000000" pitchFamily="2" charset="0"/>
              </a:rPr>
              <a:t>* 20 juin </a:t>
            </a:r>
          </a:p>
          <a:p>
            <a:pPr>
              <a:lnSpc>
                <a:spcPct val="80000"/>
              </a:lnSpc>
            </a:pPr>
            <a:r>
              <a:rPr lang="fr-FR" sz="1500" dirty="0">
                <a:latin typeface="KG Primary Italics" panose="02000506000000020003" pitchFamily="2" charset="0"/>
                <a:ea typeface="Clensey" panose="02000603000000000000" pitchFamily="2" charset="0"/>
              </a:rPr>
              <a:t>Les représentants se retrouvent dans la salle du jeu de Paume à Versailles et font le serment de pas se séparer avant d’avoir donné une constitution à la France.</a:t>
            </a:r>
          </a:p>
          <a:p>
            <a:pPr>
              <a:lnSpc>
                <a:spcPct val="80000"/>
              </a:lnSpc>
            </a:pPr>
            <a:r>
              <a:rPr lang="fr-FR" sz="1500" u="sng" dirty="0">
                <a:latin typeface="KG Primary Italics" panose="02000506000000020003" pitchFamily="2" charset="0"/>
                <a:ea typeface="Clensey" panose="02000603000000000000" pitchFamily="2" charset="0"/>
              </a:rPr>
              <a:t>* Le 14 juillet </a:t>
            </a:r>
          </a:p>
          <a:p>
            <a:pPr>
              <a:lnSpc>
                <a:spcPct val="80000"/>
              </a:lnSpc>
            </a:pPr>
            <a:r>
              <a:rPr lang="fr-FR" sz="1500" dirty="0">
                <a:latin typeface="KG Primary Italics" panose="02000506000000020003" pitchFamily="2" charset="0"/>
                <a:ea typeface="Clensey" panose="02000603000000000000" pitchFamily="2" charset="0"/>
              </a:rPr>
              <a:t>Louis XVI regroupe des armées autour de Paris. Inquiets, les Parisiens prennent d’assaut la prison de la Bastille, symbole du pouvoir royal (doc 1). La Révolution commence et s’étend bientôt à toute la France.</a:t>
            </a:r>
          </a:p>
        </p:txBody>
      </p:sp>
      <p:sp>
        <p:nvSpPr>
          <p:cNvPr id="10" name="ZoneTexte 9"/>
          <p:cNvSpPr txBox="1"/>
          <p:nvPr/>
        </p:nvSpPr>
        <p:spPr>
          <a:xfrm>
            <a:off x="566507" y="868633"/>
            <a:ext cx="4430215" cy="410405"/>
          </a:xfrm>
          <a:prstGeom prst="rect">
            <a:avLst/>
          </a:prstGeom>
          <a:noFill/>
        </p:spPr>
        <p:txBody>
          <a:bodyPr wrap="square" lIns="101636" tIns="50818" rIns="101636" bIns="50818" rtlCol="0">
            <a:spAutoFit/>
          </a:bodyPr>
          <a:lstStyle/>
          <a:p>
            <a:r>
              <a:rPr lang="fr-FR" b="1" dirty="0">
                <a:latin typeface="CHARLEEBOOTS" panose="02000603000000000000" pitchFamily="2" charset="-34"/>
                <a:ea typeface="CHARLEEBOOTS" panose="02000603000000000000" pitchFamily="2" charset="-34"/>
                <a:cs typeface="CHARLEEBOOTS" panose="02000603000000000000" pitchFamily="2" charset="-34"/>
              </a:rPr>
              <a:t>L’année 1789</a:t>
            </a:r>
          </a:p>
        </p:txBody>
      </p:sp>
      <p:sp>
        <p:nvSpPr>
          <p:cNvPr id="28" name="Rectangle à coins arrondis 27"/>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a:latin typeface="Dreaming Outloud Script Pro" panose="03050502040304050704" pitchFamily="66" charset="77"/>
                <a:cs typeface="Dreaming Outloud Script Pro" panose="03050502040304050704" pitchFamily="66" charset="77"/>
              </a:rPr>
              <a:t>CM2</a:t>
            </a:r>
            <a:endParaRPr lang="fr-FR" sz="1800" b="1" dirty="0">
              <a:latin typeface="Dreaming Outloud Script Pro" panose="03050502040304050704" pitchFamily="66" charset="77"/>
              <a:cs typeface="Dreaming Outloud Script Pro" panose="03050502040304050704" pitchFamily="66" charset="77"/>
            </a:endParaRPr>
          </a:p>
        </p:txBody>
      </p:sp>
      <p:sp>
        <p:nvSpPr>
          <p:cNvPr id="29" name="ZoneTexte 28"/>
          <p:cNvSpPr txBox="1"/>
          <p:nvPr/>
        </p:nvSpPr>
        <p:spPr>
          <a:xfrm>
            <a:off x="6176136" y="302437"/>
            <a:ext cx="1042748" cy="375011"/>
          </a:xfrm>
          <a:prstGeom prst="rect">
            <a:avLst/>
          </a:prstGeom>
          <a:noFill/>
        </p:spPr>
        <p:txBody>
          <a:bodyPr wrap="square" lIns="101636" tIns="50818" rIns="101636" bIns="50818" rtlCol="0">
            <a:spAutoFit/>
          </a:bodyPr>
          <a:lstStyle/>
          <a:p>
            <a:pPr algn="ctr">
              <a:lnSpc>
                <a:spcPct val="70000"/>
              </a:lnSpc>
            </a:pPr>
            <a:r>
              <a:rPr lang="fr-FR" sz="1200" b="1" dirty="0">
                <a:solidFill>
                  <a:schemeClr val="bg1"/>
                </a:solidFill>
                <a:latin typeface="Dreaming Outloud Script Pro" panose="03050502040304050704" pitchFamily="66" charset="77"/>
                <a:cs typeface="Dreaming Outloud Script Pro" panose="03050502040304050704" pitchFamily="66" charset="77"/>
              </a:rPr>
              <a:t>La fin du 18</a:t>
            </a:r>
            <a:r>
              <a:rPr lang="fr-FR" sz="1200" b="1" baseline="30000" dirty="0">
                <a:solidFill>
                  <a:schemeClr val="bg1"/>
                </a:solidFill>
                <a:latin typeface="Dreaming Outloud Script Pro" panose="03050502040304050704" pitchFamily="66" charset="77"/>
                <a:cs typeface="Dreaming Outloud Script Pro" panose="03050502040304050704" pitchFamily="66" charset="77"/>
              </a:rPr>
              <a:t>ème</a:t>
            </a:r>
            <a:r>
              <a:rPr lang="fr-FR" sz="1200" b="1" dirty="0">
                <a:solidFill>
                  <a:schemeClr val="bg1"/>
                </a:solidFill>
                <a:latin typeface="Dreaming Outloud Script Pro" panose="03050502040304050704" pitchFamily="66" charset="77"/>
                <a:cs typeface="Dreaming Outloud Script Pro" panose="03050502040304050704" pitchFamily="66" charset="77"/>
              </a:rPr>
              <a:t> siècle</a:t>
            </a:r>
            <a:endParaRPr lang="fr-FR" sz="1400" b="1" dirty="0">
              <a:solidFill>
                <a:schemeClr val="bg1"/>
              </a:solidFill>
              <a:latin typeface="Dreaming Outloud Script Pro" panose="03050502040304050704" pitchFamily="66" charset="77"/>
              <a:cs typeface="Dreaming Outloud Script Pro" panose="03050502040304050704" pitchFamily="66" charset="77"/>
            </a:endParaRPr>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89" y="829372"/>
            <a:ext cx="487640" cy="458823"/>
          </a:xfrm>
          <a:prstGeom prst="rect">
            <a:avLst/>
          </a:prstGeom>
        </p:spPr>
      </p:pic>
      <p:sp>
        <p:nvSpPr>
          <p:cNvPr id="11" name="ZoneTexte 10"/>
          <p:cNvSpPr txBox="1"/>
          <p:nvPr/>
        </p:nvSpPr>
        <p:spPr>
          <a:xfrm>
            <a:off x="151772" y="859860"/>
            <a:ext cx="407252" cy="379627"/>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18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Dreaming Outloud Script Pro" panose="03050502040304050704" pitchFamily="66" charset="77"/>
                <a:cs typeface="Dreaming Outloud Script Pro" panose="03050502040304050704" pitchFamily="66" charset="77"/>
              </a:rPr>
              <a:t>1</a:t>
            </a:r>
            <a:endParaRPr lang="fr-FR" sz="16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Dreaming Outloud Script Pro" panose="03050502040304050704" pitchFamily="66" charset="77"/>
              <a:cs typeface="Dreaming Outloud Script Pro" panose="03050502040304050704" pitchFamily="66" charset="77"/>
            </a:endParaRPr>
          </a:p>
        </p:txBody>
      </p:sp>
      <p:sp>
        <p:nvSpPr>
          <p:cNvPr id="63" name="Rectangle 62"/>
          <p:cNvSpPr/>
          <p:nvPr/>
        </p:nvSpPr>
        <p:spPr>
          <a:xfrm>
            <a:off x="144289" y="8252718"/>
            <a:ext cx="6824097" cy="400110"/>
          </a:xfrm>
          <a:prstGeom prst="rect">
            <a:avLst/>
          </a:prstGeom>
        </p:spPr>
        <p:txBody>
          <a:bodyPr wrap="square">
            <a:spAutoFit/>
          </a:bodyPr>
          <a:lstStyle/>
          <a:p>
            <a:r>
              <a:rPr lang="fr-FR" dirty="0">
                <a:latin typeface="Short Stack" panose="02010500040000000007" pitchFamily="2" charset="0"/>
                <a:sym typeface="Wingdings"/>
              </a:rPr>
              <a:t> </a:t>
            </a:r>
            <a:r>
              <a:rPr lang="fr-FR" sz="1600" dirty="0">
                <a:latin typeface="CHARLEEBOOTS" panose="02000603000000000000" pitchFamily="2" charset="-34"/>
                <a:ea typeface="CHARLEEBOOTS" panose="02000603000000000000" pitchFamily="2" charset="-34"/>
                <a:cs typeface="CHARLEEBOOTS" panose="02000603000000000000" pitchFamily="2" charset="-34"/>
                <a:sym typeface="Wingdings"/>
              </a:rPr>
              <a:t>Retrouve les dates correspondant à ces événements</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64" name="ZoneTexte 63"/>
          <p:cNvSpPr txBox="1"/>
          <p:nvPr/>
        </p:nvSpPr>
        <p:spPr>
          <a:xfrm>
            <a:off x="175004" y="8640235"/>
            <a:ext cx="7029806" cy="1620819"/>
          </a:xfrm>
          <a:prstGeom prst="rect">
            <a:avLst/>
          </a:prstGeom>
          <a:noFill/>
        </p:spPr>
        <p:txBody>
          <a:bodyPr wrap="square" lIns="36000" tIns="36000" rIns="36000" bIns="36000" rtlCol="0">
            <a:spAutoFit/>
          </a:bodyPr>
          <a:lstStyle/>
          <a:p>
            <a:pPr marL="228600" indent="-228600">
              <a:lnSpc>
                <a:spcPct val="120000"/>
              </a:lnSpc>
              <a:spcAft>
                <a:spcPts val="600"/>
              </a:spcAft>
              <a:buAutoNum type="arabicParenR"/>
            </a:pPr>
            <a:r>
              <a:rPr lang="fr-FR" sz="1050" dirty="0">
                <a:latin typeface="Short Stack" panose="02010500040000000007" pitchFamily="2" charset="0"/>
              </a:rPr>
              <a:t>La prise de la Bastille : ____________________________</a:t>
            </a:r>
          </a:p>
          <a:p>
            <a:pPr marL="228600" indent="-228600">
              <a:lnSpc>
                <a:spcPct val="120000"/>
              </a:lnSpc>
              <a:spcAft>
                <a:spcPts val="600"/>
              </a:spcAft>
              <a:buAutoNum type="arabicParenR"/>
            </a:pPr>
            <a:r>
              <a:rPr lang="fr-FR" sz="1050" dirty="0">
                <a:latin typeface="Short Stack" panose="02010500040000000007" pitchFamily="2" charset="0"/>
              </a:rPr>
              <a:t>La déclaration des droits de l’homme et du citoyen : ____________________________</a:t>
            </a:r>
          </a:p>
          <a:p>
            <a:pPr marL="228600" indent="-228600">
              <a:lnSpc>
                <a:spcPct val="120000"/>
              </a:lnSpc>
              <a:spcAft>
                <a:spcPts val="600"/>
              </a:spcAft>
              <a:buAutoNum type="arabicParenR"/>
            </a:pPr>
            <a:r>
              <a:rPr lang="fr-FR" sz="1050" dirty="0">
                <a:latin typeface="Short Stack" panose="02010500040000000007" pitchFamily="2" charset="0"/>
              </a:rPr>
              <a:t>Réunion des Etats Généraux : ____________________________</a:t>
            </a:r>
          </a:p>
          <a:p>
            <a:pPr marL="228600" indent="-228600">
              <a:lnSpc>
                <a:spcPct val="120000"/>
              </a:lnSpc>
              <a:spcAft>
                <a:spcPts val="600"/>
              </a:spcAft>
              <a:buAutoNum type="arabicParenR"/>
            </a:pPr>
            <a:r>
              <a:rPr lang="fr-FR" sz="1050" dirty="0">
                <a:latin typeface="Short Stack" panose="02010500040000000007" pitchFamily="2" charset="0"/>
              </a:rPr>
              <a:t>Déplacement de la famille royale aux Tuileries : ____________________________</a:t>
            </a:r>
          </a:p>
          <a:p>
            <a:pPr marL="228600" indent="-228600">
              <a:lnSpc>
                <a:spcPct val="120000"/>
              </a:lnSpc>
              <a:spcAft>
                <a:spcPts val="600"/>
              </a:spcAft>
              <a:buAutoNum type="arabicParenR"/>
            </a:pPr>
            <a:r>
              <a:rPr lang="fr-FR" sz="1050" dirty="0">
                <a:latin typeface="Short Stack" panose="02010500040000000007" pitchFamily="2" charset="0"/>
              </a:rPr>
              <a:t>Abolition des privilèges : ____________________________</a:t>
            </a:r>
          </a:p>
          <a:p>
            <a:pPr marL="228600" indent="-228600">
              <a:lnSpc>
                <a:spcPct val="120000"/>
              </a:lnSpc>
              <a:spcAft>
                <a:spcPts val="600"/>
              </a:spcAft>
              <a:buAutoNum type="arabicParenR"/>
            </a:pPr>
            <a:r>
              <a:rPr lang="fr-FR" sz="1050" dirty="0">
                <a:latin typeface="Short Stack" panose="02010500040000000007" pitchFamily="2" charset="0"/>
              </a:rPr>
              <a:t>Serment du jeu de Paume : ____________________________</a:t>
            </a:r>
          </a:p>
        </p:txBody>
      </p:sp>
      <p:sp>
        <p:nvSpPr>
          <p:cNvPr id="37" name="ZoneTexte 36"/>
          <p:cNvSpPr txBox="1"/>
          <p:nvPr/>
        </p:nvSpPr>
        <p:spPr>
          <a:xfrm>
            <a:off x="5140821" y="7969280"/>
            <a:ext cx="1958228" cy="257369"/>
          </a:xfrm>
          <a:prstGeom prst="rect">
            <a:avLst/>
          </a:prstGeom>
          <a:noFill/>
        </p:spPr>
        <p:txBody>
          <a:bodyPr wrap="square" lIns="36000" tIns="36000" rIns="36000" bIns="36000" rtlCol="0">
            <a:spAutoFit/>
          </a:bodyPr>
          <a:lstStyle/>
          <a:p>
            <a:pPr algn="r"/>
            <a:r>
              <a:rPr lang="fr-FR" sz="1200" b="1" dirty="0">
                <a:latin typeface="KG Primary Italics" panose="02000506000000020003" pitchFamily="2" charset="0"/>
              </a:rPr>
              <a:t>Doc 1 </a:t>
            </a:r>
            <a:r>
              <a:rPr lang="fr-FR" sz="1200" dirty="0">
                <a:latin typeface="KG Primary Italics" panose="02000506000000020003" pitchFamily="2" charset="0"/>
              </a:rPr>
              <a:t>: La prise de la Bastille</a:t>
            </a:r>
          </a:p>
        </p:txBody>
      </p:sp>
      <p:sp>
        <p:nvSpPr>
          <p:cNvPr id="4" name="Rectangle 3"/>
          <p:cNvSpPr/>
          <p:nvPr/>
        </p:nvSpPr>
        <p:spPr>
          <a:xfrm>
            <a:off x="216297" y="4788446"/>
            <a:ext cx="2699618" cy="3231654"/>
          </a:xfrm>
          <a:prstGeom prst="rect">
            <a:avLst/>
          </a:prstGeom>
        </p:spPr>
        <p:txBody>
          <a:bodyPr wrap="square">
            <a:spAutoFit/>
          </a:bodyPr>
          <a:lstStyle/>
          <a:p>
            <a:pPr lvl="0">
              <a:lnSpc>
                <a:spcPct val="80000"/>
              </a:lnSpc>
            </a:pPr>
            <a:r>
              <a:rPr lang="fr-FR" sz="1500" u="sng" dirty="0">
                <a:solidFill>
                  <a:prstClr val="black"/>
                </a:solidFill>
                <a:latin typeface="KG Primary Italics" panose="02000506000000020003" pitchFamily="2" charset="0"/>
                <a:ea typeface="Clensey" panose="02000603000000000000" pitchFamily="2" charset="0"/>
              </a:rPr>
              <a:t>* Dans le nuit du 4 août</a:t>
            </a:r>
          </a:p>
          <a:p>
            <a:pPr lvl="0">
              <a:lnSpc>
                <a:spcPct val="80000"/>
              </a:lnSpc>
            </a:pPr>
            <a:r>
              <a:rPr lang="fr-FR" sz="1500" dirty="0">
                <a:solidFill>
                  <a:prstClr val="black"/>
                </a:solidFill>
                <a:latin typeface="KG Primary Italics" panose="02000506000000020003" pitchFamily="2" charset="0"/>
                <a:ea typeface="Clensey" panose="02000603000000000000" pitchFamily="2" charset="0"/>
              </a:rPr>
              <a:t>Les députés de la noblesse et du clergé prennent peur et acceptent l’abolition des privilèges.</a:t>
            </a:r>
          </a:p>
          <a:p>
            <a:pPr lvl="0">
              <a:lnSpc>
                <a:spcPct val="80000"/>
              </a:lnSpc>
            </a:pPr>
            <a:r>
              <a:rPr lang="fr-FR" sz="1500" u="sng" dirty="0">
                <a:solidFill>
                  <a:prstClr val="black"/>
                </a:solidFill>
                <a:latin typeface="KG Primary Italics" panose="02000506000000020003" pitchFamily="2" charset="0"/>
                <a:ea typeface="Clensey" panose="02000603000000000000" pitchFamily="2" charset="0"/>
              </a:rPr>
              <a:t>* Le 26 août </a:t>
            </a:r>
          </a:p>
          <a:p>
            <a:pPr lvl="0">
              <a:lnSpc>
                <a:spcPct val="80000"/>
              </a:lnSpc>
            </a:pPr>
            <a:r>
              <a:rPr lang="fr-FR" sz="1500" dirty="0">
                <a:solidFill>
                  <a:prstClr val="black"/>
                </a:solidFill>
                <a:latin typeface="KG Primary Italics" panose="02000506000000020003" pitchFamily="2" charset="0"/>
                <a:ea typeface="Clensey" panose="02000603000000000000" pitchFamily="2" charset="0"/>
              </a:rPr>
              <a:t>L’assemblée constituante qui rassemble les représentants du Tiers Etat, vote la déclaration des droits de l’homme et du citoyen : c’est la fin de l’Ancien Régime.</a:t>
            </a:r>
          </a:p>
          <a:p>
            <a:pPr lvl="0">
              <a:lnSpc>
                <a:spcPct val="80000"/>
              </a:lnSpc>
            </a:pPr>
            <a:r>
              <a:rPr lang="fr-FR" sz="1500" u="sng" dirty="0">
                <a:solidFill>
                  <a:prstClr val="black"/>
                </a:solidFill>
                <a:latin typeface="KG Primary Italics" panose="02000506000000020003" pitchFamily="2" charset="0"/>
                <a:ea typeface="Clensey" panose="02000603000000000000" pitchFamily="2" charset="0"/>
              </a:rPr>
              <a:t>* Les 5 et 6 octobre</a:t>
            </a:r>
          </a:p>
          <a:p>
            <a:pPr lvl="0">
              <a:lnSpc>
                <a:spcPct val="80000"/>
              </a:lnSpc>
            </a:pPr>
            <a:r>
              <a:rPr lang="fr-FR" sz="1500" dirty="0">
                <a:solidFill>
                  <a:prstClr val="black"/>
                </a:solidFill>
                <a:latin typeface="KG Primary Italics" panose="02000506000000020003" pitchFamily="2" charset="0"/>
                <a:ea typeface="Clensey" panose="02000603000000000000" pitchFamily="2" charset="0"/>
              </a:rPr>
              <a:t>Les parisiens manquent de vivres et craignent de perdre leurs nouvelles libertés. Ils vont chercher la famille royale à Versailles et l’oblige à s’installer à Paris, dans le palais des Tuileries.</a:t>
            </a: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4238" y="4787276"/>
            <a:ext cx="4004811" cy="31695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Ellipse 23">
            <a:extLst>
              <a:ext uri="{FF2B5EF4-FFF2-40B4-BE49-F238E27FC236}">
                <a16:creationId xmlns:a16="http://schemas.microsoft.com/office/drawing/2014/main" id="{3386D853-663B-A442-B1C5-F5FC45CDD4B4}"/>
              </a:ext>
            </a:extLst>
          </p:cNvPr>
          <p:cNvSpPr/>
          <p:nvPr/>
        </p:nvSpPr>
        <p:spPr>
          <a:xfrm>
            <a:off x="72281" y="105615"/>
            <a:ext cx="689706" cy="610530"/>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6" name="Rectangle 25">
            <a:extLst>
              <a:ext uri="{FF2B5EF4-FFF2-40B4-BE49-F238E27FC236}">
                <a16:creationId xmlns:a16="http://schemas.microsoft.com/office/drawing/2014/main" id="{D3714280-5FDD-1842-B854-4C2BF6B4DC70}"/>
              </a:ext>
            </a:extLst>
          </p:cNvPr>
          <p:cNvSpPr/>
          <p:nvPr/>
        </p:nvSpPr>
        <p:spPr>
          <a:xfrm>
            <a:off x="80447" y="135919"/>
            <a:ext cx="719821" cy="533516"/>
          </a:xfrm>
          <a:prstGeom prst="rect">
            <a:avLst/>
          </a:prstGeom>
        </p:spPr>
        <p:txBody>
          <a:bodyPr wrap="none" lIns="101636" tIns="50818" rIns="101636" bIns="50818">
            <a:spAutoFit/>
          </a:bodyPr>
          <a:lstStyle/>
          <a:p>
            <a:pPr lvl="0" algn="ctr"/>
            <a:r>
              <a:rPr lang="fr-FR" sz="2800" b="1" dirty="0">
                <a:solidFill>
                  <a:schemeClr val="tx1">
                    <a:lumMod val="65000"/>
                    <a:lumOff val="35000"/>
                  </a:schemeClr>
                </a:solidFill>
                <a:effectLst>
                  <a:outerShdw blurRad="38100" dist="38100" dir="2700000" algn="tl">
                    <a:srgbClr val="000000">
                      <a:alpha val="43137"/>
                    </a:srgbClr>
                  </a:outerShdw>
                </a:effectLst>
                <a:latin typeface="Cavolini" panose="03000502040302020204" pitchFamily="66" charset="0"/>
                <a:ea typeface="CHARLEEBOOTS" panose="02000603000000000000" pitchFamily="2" charset="-34"/>
                <a:cs typeface="Cavolini" panose="03000502040302020204" pitchFamily="66" charset="0"/>
              </a:rPr>
              <a:t>H1</a:t>
            </a:r>
          </a:p>
        </p:txBody>
      </p:sp>
      <p:sp>
        <p:nvSpPr>
          <p:cNvPr id="31" name="Rectangle 30">
            <a:extLst>
              <a:ext uri="{FF2B5EF4-FFF2-40B4-BE49-F238E27FC236}">
                <a16:creationId xmlns:a16="http://schemas.microsoft.com/office/drawing/2014/main" id="{E87903AD-1409-7B47-954A-87A94FA08F97}"/>
              </a:ext>
            </a:extLst>
          </p:cNvPr>
          <p:cNvSpPr/>
          <p:nvPr/>
        </p:nvSpPr>
        <p:spPr>
          <a:xfrm>
            <a:off x="807306" y="59518"/>
            <a:ext cx="5354295" cy="656626"/>
          </a:xfrm>
          <a:prstGeom prst="rect">
            <a:avLst/>
          </a:prstGeom>
          <a:noFill/>
          <a:ln>
            <a:noFill/>
          </a:ln>
          <a:effectLst>
            <a:outerShdw blurRad="50800" dist="38100" dir="2700000" algn="tl" rotWithShape="0">
              <a:prstClr val="black">
                <a:alpha val="40000"/>
              </a:prstClr>
            </a:outerShdw>
          </a:effectLst>
        </p:spPr>
        <p:txBody>
          <a:bodyPr wrap="none" lIns="101636" tIns="50818" rIns="101636" bIns="50818">
            <a:spAutoFit/>
          </a:bodyPr>
          <a:lstStyle/>
          <a:p>
            <a:pPr algn="ctr"/>
            <a:r>
              <a:rPr lang="fr-FR" sz="3600" dirty="0">
                <a:ln w="28575" cmpd="sng">
                  <a:noFill/>
                  <a:prstDash val="solid"/>
                </a:ln>
                <a:solidFill>
                  <a:schemeClr val="bg1"/>
                </a:solidFill>
                <a:effectLst>
                  <a:outerShdw blurRad="63500" dir="3600000" algn="tl" rotWithShape="0">
                    <a:srgbClr val="000000">
                      <a:alpha val="70000"/>
                    </a:srgbClr>
                  </a:outerShdw>
                </a:effectLst>
                <a:latin typeface="Jumble" panose="020F0502020204030204" pitchFamily="34" charset="0"/>
                <a:ea typeface="Chewy" panose="02000000000000000000" pitchFamily="2" charset="0"/>
                <a:cs typeface="Jumble" panose="020F0502020204030204" pitchFamily="34" charset="0"/>
              </a:rPr>
              <a:t>La révolution française</a:t>
            </a:r>
          </a:p>
        </p:txBody>
      </p:sp>
      <p:sp>
        <p:nvSpPr>
          <p:cNvPr id="20" name="ZoneTexte 19">
            <a:extLst>
              <a:ext uri="{FF2B5EF4-FFF2-40B4-BE49-F238E27FC236}">
                <a16:creationId xmlns:a16="http://schemas.microsoft.com/office/drawing/2014/main" id="{42833F01-972D-B745-A9B2-12308583B770}"/>
              </a:ext>
            </a:extLst>
          </p:cNvPr>
          <p:cNvSpPr txBox="1"/>
          <p:nvPr/>
        </p:nvSpPr>
        <p:spPr>
          <a:xfrm>
            <a:off x="5544889" y="10189046"/>
            <a:ext cx="1800474" cy="261610"/>
          </a:xfrm>
          <a:prstGeom prst="rect">
            <a:avLst/>
          </a:prstGeom>
          <a:noFill/>
        </p:spPr>
        <p:txBody>
          <a:bodyPr wrap="square" rtlCol="0">
            <a:spAutoFit/>
          </a:bodyPr>
          <a:lstStyle/>
          <a:p>
            <a:pPr algn="r"/>
            <a:r>
              <a:rPr lang="fr-FR" sz="1050" dirty="0">
                <a:latin typeface="Dreaming Outloud Script Pro" panose="03050502040304050704" pitchFamily="66" charset="77"/>
                <a:cs typeface="Dreaming Outloud Script Pro" panose="03050502040304050704" pitchFamily="66" charset="77"/>
              </a:rPr>
              <a:t>La Trousse de Sobelle</a:t>
            </a:r>
          </a:p>
        </p:txBody>
      </p:sp>
    </p:spTree>
    <p:extLst>
      <p:ext uri="{BB962C8B-B14F-4D97-AF65-F5344CB8AC3E}">
        <p14:creationId xmlns:p14="http://schemas.microsoft.com/office/powerpoint/2010/main" val="78677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ZoneTexte 63"/>
          <p:cNvSpPr txBox="1"/>
          <p:nvPr/>
        </p:nvSpPr>
        <p:spPr>
          <a:xfrm>
            <a:off x="175004" y="5634753"/>
            <a:ext cx="7029806" cy="1817989"/>
          </a:xfrm>
          <a:prstGeom prst="rect">
            <a:avLst/>
          </a:prstGeom>
          <a:noFill/>
        </p:spPr>
        <p:txBody>
          <a:bodyPr wrap="square" lIns="36000" tIns="36000" rIns="36000" bIns="36000" rtlCol="0">
            <a:spAutoFit/>
          </a:bodyPr>
          <a:lstStyle/>
          <a:p>
            <a:pPr marL="228600" indent="-228600">
              <a:lnSpc>
                <a:spcPct val="120000"/>
              </a:lnSpc>
              <a:spcAft>
                <a:spcPts val="600"/>
              </a:spcAft>
              <a:buAutoNum type="arabicParenR"/>
              <a:tabLst>
                <a:tab pos="4391025" algn="l"/>
              </a:tabLst>
            </a:pPr>
            <a:r>
              <a:rPr lang="fr-FR" sz="1000" dirty="0">
                <a:latin typeface="Short Stack" panose="02010500040000000007" pitchFamily="2" charset="0"/>
              </a:rPr>
              <a:t>Dès leur naissance, tous les  hommes sont égaux.	___________</a:t>
            </a:r>
          </a:p>
          <a:p>
            <a:pPr marL="228600" indent="-228600">
              <a:lnSpc>
                <a:spcPct val="120000"/>
              </a:lnSpc>
              <a:spcAft>
                <a:spcPts val="600"/>
              </a:spcAft>
              <a:buAutoNum type="arabicParenR"/>
              <a:tabLst>
                <a:tab pos="4391025" algn="l"/>
              </a:tabLst>
            </a:pPr>
            <a:r>
              <a:rPr lang="fr-FR" sz="1000" dirty="0">
                <a:latin typeface="Short Stack" panose="02010500040000000007" pitchFamily="2" charset="0"/>
              </a:rPr>
              <a:t>La sûreté et la propriété sont des droits naturels. 	___________</a:t>
            </a:r>
          </a:p>
          <a:p>
            <a:pPr marL="228600" indent="-228600">
              <a:lnSpc>
                <a:spcPct val="120000"/>
              </a:lnSpc>
              <a:spcAft>
                <a:spcPts val="600"/>
              </a:spcAft>
              <a:buAutoNum type="arabicParenR"/>
              <a:tabLst>
                <a:tab pos="4391025" algn="l"/>
              </a:tabLst>
            </a:pPr>
            <a:r>
              <a:rPr lang="fr-FR" sz="1000" dirty="0">
                <a:latin typeface="Short Stack" panose="02010500040000000007" pitchFamily="2" charset="0"/>
              </a:rPr>
              <a:t>La liberté permet tout, même de nuire à autrui.	___________</a:t>
            </a:r>
          </a:p>
          <a:p>
            <a:pPr marL="228600" indent="-228600">
              <a:lnSpc>
                <a:spcPct val="120000"/>
              </a:lnSpc>
              <a:spcAft>
                <a:spcPts val="600"/>
              </a:spcAft>
              <a:buAutoNum type="arabicParenR"/>
              <a:tabLst>
                <a:tab pos="4391025" algn="l"/>
              </a:tabLst>
            </a:pPr>
            <a:r>
              <a:rPr lang="fr-FR" sz="1000" dirty="0">
                <a:latin typeface="Short Stack" panose="02010500040000000007" pitchFamily="2" charset="0"/>
              </a:rPr>
              <a:t>Toutes les opinions religieuses sont autorisées.	___________</a:t>
            </a:r>
          </a:p>
          <a:p>
            <a:pPr marL="228600" indent="-228600">
              <a:lnSpc>
                <a:spcPct val="120000"/>
              </a:lnSpc>
              <a:spcAft>
                <a:spcPts val="600"/>
              </a:spcAft>
              <a:buAutoNum type="arabicParenR"/>
              <a:tabLst>
                <a:tab pos="4391025" algn="l"/>
              </a:tabLst>
            </a:pPr>
            <a:r>
              <a:rPr lang="fr-FR" sz="1000" dirty="0">
                <a:latin typeface="Short Stack" panose="02010500040000000007" pitchFamily="2" charset="0"/>
              </a:rPr>
              <a:t>Tout français peut écrire librement dans un journal.	___________</a:t>
            </a:r>
          </a:p>
          <a:p>
            <a:pPr marL="228600" indent="-228600">
              <a:lnSpc>
                <a:spcPct val="120000"/>
              </a:lnSpc>
              <a:spcAft>
                <a:spcPts val="600"/>
              </a:spcAft>
              <a:buAutoNum type="arabicParenR"/>
              <a:tabLst>
                <a:tab pos="4391025" algn="l"/>
              </a:tabLst>
            </a:pPr>
            <a:r>
              <a:rPr lang="fr-FR" sz="1000" dirty="0">
                <a:latin typeface="Short Stack" panose="02010500040000000007" pitchFamily="2" charset="0"/>
              </a:rPr>
              <a:t>Le gouvernement peut opprimer le peuple.	___________</a:t>
            </a:r>
          </a:p>
          <a:p>
            <a:pPr marL="228600" indent="-228600">
              <a:lnSpc>
                <a:spcPct val="120000"/>
              </a:lnSpc>
              <a:spcAft>
                <a:spcPts val="600"/>
              </a:spcAft>
              <a:buAutoNum type="arabicParenR"/>
            </a:pPr>
            <a:r>
              <a:rPr lang="fr-FR" sz="1000" dirty="0">
                <a:latin typeface="Short Stack" panose="02010500040000000007" pitchFamily="2" charset="0"/>
              </a:rPr>
              <a:t>On ne peut pas obliger quelqu’un à faire une chose qui n’est pas dans la loi. __________</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90" y="984089"/>
            <a:ext cx="3960439" cy="4454830"/>
          </a:xfrm>
          <a:prstGeom prst="rect">
            <a:avLst/>
          </a:prstGeom>
        </p:spPr>
      </p:pic>
      <p:sp>
        <p:nvSpPr>
          <p:cNvPr id="6" name="ZoneTexte 5"/>
          <p:cNvSpPr txBox="1"/>
          <p:nvPr/>
        </p:nvSpPr>
        <p:spPr>
          <a:xfrm>
            <a:off x="288304" y="1044030"/>
            <a:ext cx="3672409" cy="4153445"/>
          </a:xfrm>
          <a:prstGeom prst="rect">
            <a:avLst/>
          </a:prstGeom>
          <a:noFill/>
        </p:spPr>
        <p:txBody>
          <a:bodyPr wrap="square" rtlCol="0">
            <a:spAutoFit/>
          </a:bodyPr>
          <a:lstStyle/>
          <a:p>
            <a:pPr algn="ctr">
              <a:lnSpc>
                <a:spcPct val="80000"/>
              </a:lnSpc>
            </a:pPr>
            <a:r>
              <a:rPr lang="fr-FR" sz="1400" dirty="0">
                <a:latin typeface="CHARLEEBOOTS" panose="02000603000000000000" pitchFamily="2" charset="-34"/>
                <a:ea typeface="CHARLEEBOOTS" panose="02000603000000000000" pitchFamily="2" charset="-34"/>
                <a:cs typeface="CHARLEEBOOTS" panose="02000603000000000000" pitchFamily="2" charset="-34"/>
              </a:rPr>
              <a:t>Extrait de la déclaration des droits de l’homme et du citoyen</a:t>
            </a:r>
          </a:p>
          <a:p>
            <a:r>
              <a:rPr lang="fr-FR" sz="1050" b="1" u="sng" dirty="0"/>
              <a:t>Article premier :  </a:t>
            </a:r>
          </a:p>
          <a:p>
            <a:r>
              <a:rPr lang="fr-FR" sz="1050" dirty="0"/>
              <a:t>Les hommes naissent et demeurent libres et égaux en droits. Les distinctions sociales ne peuvent être fondées que sur l’utilité commune. </a:t>
            </a:r>
          </a:p>
          <a:p>
            <a:r>
              <a:rPr lang="fr-FR" sz="1050" b="1" u="sng" dirty="0"/>
              <a:t>Article 2 :</a:t>
            </a:r>
          </a:p>
          <a:p>
            <a:r>
              <a:rPr lang="fr-FR" sz="1050" dirty="0"/>
              <a:t>Le but de toute association politique est la conservation des droits naturels et imprescriptibles de l’homme. Ces droits sont la liberté, la propriété, la sûreté et la résistance à l’oppression. </a:t>
            </a:r>
          </a:p>
          <a:p>
            <a:r>
              <a:rPr lang="fr-FR" sz="1050" b="1" u="sng" dirty="0"/>
              <a:t>Article 3 : </a:t>
            </a:r>
          </a:p>
          <a:p>
            <a:r>
              <a:rPr lang="fr-FR" sz="1050" dirty="0"/>
              <a:t>Le principe de toute souveraineté réside essentiellement dans la Nation. Nul corps, nul individu ne peut exercer d’autorité qui n’en émane expressément. </a:t>
            </a:r>
          </a:p>
          <a:p>
            <a:r>
              <a:rPr lang="fr-FR" sz="1050" b="1" u="sng" dirty="0"/>
              <a:t>Article 4 :</a:t>
            </a:r>
          </a:p>
          <a:p>
            <a:r>
              <a:rPr lang="fr-FR" sz="1050" dirty="0"/>
              <a:t> La liberté consiste à pouvoir faire tout ce qui ne nuit pas à autrui : ainsi, l’exercice des droits naturels de chaque homme n’a de bornes que celles qui assurent aux autres membres de la société la jouissance de ces mêmes droits. Ces bornes ne peuvent être déterminées que par la loi. </a:t>
            </a:r>
          </a:p>
          <a:p>
            <a:r>
              <a:rPr lang="fr-FR" sz="1050" b="1" u="sng" dirty="0"/>
              <a:t>Article 5 :</a:t>
            </a:r>
          </a:p>
          <a:p>
            <a:r>
              <a:rPr lang="fr-FR" sz="1050" dirty="0"/>
              <a:t>La loi n’a le droit de défendre que les actions nuisibles à la société. Tout ce qui n’est pas défendu par la loi ne peut être empêché, et nul ne peut être contraint à faire ce qu’elle n’ordonne pas.   </a:t>
            </a:r>
          </a:p>
        </p:txBody>
      </p:sp>
      <p:pic>
        <p:nvPicPr>
          <p:cNvPr id="12"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70409" y="1116038"/>
            <a:ext cx="2825526" cy="35283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ZoneTexte 29"/>
          <p:cNvSpPr txBox="1"/>
          <p:nvPr/>
        </p:nvSpPr>
        <p:spPr>
          <a:xfrm>
            <a:off x="4270409" y="4687464"/>
            <a:ext cx="2834912" cy="442035"/>
          </a:xfrm>
          <a:prstGeom prst="rect">
            <a:avLst/>
          </a:prstGeom>
          <a:noFill/>
        </p:spPr>
        <p:txBody>
          <a:bodyPr wrap="square" lIns="36000" tIns="36000" rIns="36000" bIns="36000" rtlCol="0">
            <a:spAutoFit/>
          </a:bodyPr>
          <a:lstStyle/>
          <a:p>
            <a:pPr algn="r"/>
            <a:r>
              <a:rPr lang="fr-FR" sz="1200" b="1" dirty="0">
                <a:latin typeface="KG Primary Italics" panose="02000506000000020003" pitchFamily="2" charset="0"/>
              </a:rPr>
              <a:t>Doc 2 </a:t>
            </a:r>
            <a:r>
              <a:rPr lang="fr-FR" sz="1200" dirty="0">
                <a:latin typeface="KG Primary Italics" panose="02000506000000020003" pitchFamily="2" charset="0"/>
              </a:rPr>
              <a:t>: La déclaration des droits de l’homme et du citoyen</a:t>
            </a:r>
          </a:p>
        </p:txBody>
      </p:sp>
      <p:pic>
        <p:nvPicPr>
          <p:cNvPr id="1030" name="Picture 6"/>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1935" y="7617462"/>
            <a:ext cx="2144601" cy="2643592"/>
          </a:xfrm>
          <a:prstGeom prst="rect">
            <a:avLst/>
          </a:prstGeom>
          <a:ln w="9525">
            <a:solidFill>
              <a:schemeClr val="tx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31" name="ZoneTexte 30"/>
          <p:cNvSpPr txBox="1"/>
          <p:nvPr/>
        </p:nvSpPr>
        <p:spPr>
          <a:xfrm>
            <a:off x="2543257" y="7612986"/>
            <a:ext cx="4562064" cy="442035"/>
          </a:xfrm>
          <a:prstGeom prst="rect">
            <a:avLst/>
          </a:prstGeom>
          <a:noFill/>
        </p:spPr>
        <p:txBody>
          <a:bodyPr wrap="square" lIns="36000" tIns="36000" rIns="36000" bIns="36000" rtlCol="0">
            <a:spAutoFit/>
          </a:bodyPr>
          <a:lstStyle/>
          <a:p>
            <a:r>
              <a:rPr lang="fr-FR" sz="1200" b="1" dirty="0">
                <a:latin typeface="KG Primary Italics" panose="02000506000000020003" pitchFamily="2" charset="0"/>
              </a:rPr>
              <a:t>Doc 3 </a:t>
            </a:r>
            <a:r>
              <a:rPr lang="fr-FR" sz="1200" dirty="0">
                <a:latin typeface="KG Primary Italics" panose="02000506000000020003" pitchFamily="2" charset="0"/>
              </a:rPr>
              <a:t>: Cette caricature représente les trois ordres et les souffrances du paysan avant la Révolution, </a:t>
            </a:r>
          </a:p>
        </p:txBody>
      </p:sp>
      <p:sp>
        <p:nvSpPr>
          <p:cNvPr id="32" name="Rectangle 31"/>
          <p:cNvSpPr/>
          <p:nvPr/>
        </p:nvSpPr>
        <p:spPr>
          <a:xfrm>
            <a:off x="2512542" y="8100814"/>
            <a:ext cx="4525145" cy="400110"/>
          </a:xfrm>
          <a:prstGeom prst="rect">
            <a:avLst/>
          </a:prstGeom>
        </p:spPr>
        <p:txBody>
          <a:bodyPr wrap="square">
            <a:spAutoFit/>
          </a:bodyPr>
          <a:lstStyle/>
          <a:p>
            <a:r>
              <a:rPr lang="fr-FR" dirty="0">
                <a:latin typeface="Short Stack" panose="02010500040000000007" pitchFamily="2" charset="0"/>
                <a:sym typeface="Wingdings"/>
              </a:rPr>
              <a:t> </a:t>
            </a:r>
            <a:r>
              <a:rPr lang="fr-FR" sz="1600" dirty="0">
                <a:latin typeface="CHARLEEBOOTS" panose="02000603000000000000" pitchFamily="2" charset="-34"/>
                <a:ea typeface="CHARLEEBOOTS" panose="02000603000000000000" pitchFamily="2" charset="-34"/>
                <a:cs typeface="CHARLEEBOOTS" panose="02000603000000000000" pitchFamily="2" charset="-34"/>
                <a:sym typeface="Wingdings"/>
              </a:rPr>
              <a:t>Réponds aux questions (doc 3)</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33" name="ZoneTexte 32"/>
          <p:cNvSpPr txBox="1"/>
          <p:nvPr/>
        </p:nvSpPr>
        <p:spPr>
          <a:xfrm>
            <a:off x="2543257" y="8443065"/>
            <a:ext cx="4630436" cy="1817989"/>
          </a:xfrm>
          <a:prstGeom prst="rect">
            <a:avLst/>
          </a:prstGeom>
          <a:noFill/>
        </p:spPr>
        <p:txBody>
          <a:bodyPr wrap="square" lIns="36000" tIns="36000" rIns="36000" bIns="36000" rtlCol="0">
            <a:spAutoFit/>
          </a:bodyPr>
          <a:lstStyle/>
          <a:p>
            <a:pPr>
              <a:lnSpc>
                <a:spcPct val="120000"/>
              </a:lnSpc>
              <a:spcAft>
                <a:spcPts val="600"/>
              </a:spcAft>
              <a:tabLst>
                <a:tab pos="4391025" algn="l"/>
              </a:tabLst>
            </a:pPr>
            <a:r>
              <a:rPr lang="fr-FR" sz="1000" dirty="0">
                <a:latin typeface="Short Stack" panose="02010500040000000007" pitchFamily="2" charset="0"/>
              </a:rPr>
              <a:t>1) Qui sont ces trois personnages ? </a:t>
            </a:r>
          </a:p>
          <a:p>
            <a:pPr>
              <a:lnSpc>
                <a:spcPct val="120000"/>
              </a:lnSpc>
              <a:spcAft>
                <a:spcPts val="600"/>
              </a:spcAft>
              <a:tabLst>
                <a:tab pos="4391025" algn="l"/>
              </a:tabLst>
            </a:pPr>
            <a:r>
              <a:rPr lang="fr-FR" sz="1000" dirty="0">
                <a:latin typeface="Short Stack" panose="02010500040000000007" pitchFamily="2" charset="0"/>
              </a:rPr>
              <a:t>* Celui qui porte les deux autres : _______________________</a:t>
            </a:r>
          </a:p>
          <a:p>
            <a:pPr>
              <a:lnSpc>
                <a:spcPct val="120000"/>
              </a:lnSpc>
              <a:spcAft>
                <a:spcPts val="600"/>
              </a:spcAft>
              <a:tabLst>
                <a:tab pos="4391025" algn="l"/>
              </a:tabLst>
            </a:pPr>
            <a:r>
              <a:rPr lang="fr-FR" sz="1000" dirty="0">
                <a:latin typeface="Short Stack" panose="02010500040000000007" pitchFamily="2" charset="0"/>
              </a:rPr>
              <a:t>* Le 1</a:t>
            </a:r>
            <a:r>
              <a:rPr lang="fr-FR" sz="1000" baseline="30000" dirty="0">
                <a:latin typeface="Short Stack" panose="02010500040000000007" pitchFamily="2" charset="0"/>
              </a:rPr>
              <a:t>er</a:t>
            </a:r>
            <a:r>
              <a:rPr lang="fr-FR" sz="1000" dirty="0">
                <a:latin typeface="Short Stack" panose="02010500040000000007" pitchFamily="2" charset="0"/>
              </a:rPr>
              <a:t> sur le dos : _____________________________________</a:t>
            </a:r>
          </a:p>
          <a:p>
            <a:pPr>
              <a:lnSpc>
                <a:spcPct val="120000"/>
              </a:lnSpc>
              <a:spcAft>
                <a:spcPts val="600"/>
              </a:spcAft>
              <a:tabLst>
                <a:tab pos="4391025" algn="l"/>
              </a:tabLst>
            </a:pPr>
            <a:r>
              <a:rPr lang="fr-FR" sz="1000" dirty="0">
                <a:latin typeface="Short Stack" panose="02010500040000000007" pitchFamily="2" charset="0"/>
              </a:rPr>
              <a:t>* Le 2</a:t>
            </a:r>
            <a:r>
              <a:rPr lang="fr-FR" sz="1000" baseline="30000" dirty="0">
                <a:latin typeface="Short Stack" panose="02010500040000000007" pitchFamily="2" charset="0"/>
              </a:rPr>
              <a:t>ème</a:t>
            </a:r>
            <a:r>
              <a:rPr lang="fr-FR" sz="1000" dirty="0">
                <a:latin typeface="Short Stack" panose="02010500040000000007" pitchFamily="2" charset="0"/>
              </a:rPr>
              <a:t> sur le dos (avec le chapeau) ____________________</a:t>
            </a:r>
          </a:p>
          <a:p>
            <a:pPr>
              <a:lnSpc>
                <a:spcPct val="120000"/>
              </a:lnSpc>
              <a:spcAft>
                <a:spcPts val="600"/>
              </a:spcAft>
              <a:tabLst>
                <a:tab pos="4391025" algn="l"/>
              </a:tabLst>
            </a:pPr>
            <a:r>
              <a:rPr lang="fr-FR" sz="1000" dirty="0">
                <a:latin typeface="Short Stack" panose="02010500040000000007" pitchFamily="2" charset="0"/>
              </a:rPr>
              <a:t>2) Que veut faire comprendre cette caricature ? __________</a:t>
            </a:r>
          </a:p>
          <a:p>
            <a:pPr>
              <a:lnSpc>
                <a:spcPct val="120000"/>
              </a:lnSpc>
              <a:spcAft>
                <a:spcPts val="600"/>
              </a:spcAft>
              <a:tabLst>
                <a:tab pos="4391025" algn="l"/>
              </a:tabLst>
            </a:pPr>
            <a:r>
              <a:rPr lang="fr-FR" sz="1000" dirty="0">
                <a:latin typeface="Short Stack" panose="02010500040000000007" pitchFamily="2" charset="0"/>
              </a:rPr>
              <a:t>______________________________________________________</a:t>
            </a:r>
          </a:p>
          <a:p>
            <a:pPr>
              <a:lnSpc>
                <a:spcPct val="120000"/>
              </a:lnSpc>
              <a:spcAft>
                <a:spcPts val="600"/>
              </a:spcAft>
              <a:tabLst>
                <a:tab pos="4391025" algn="l"/>
              </a:tabLst>
            </a:pPr>
            <a:r>
              <a:rPr lang="fr-FR" sz="1000" dirty="0">
                <a:latin typeface="Short Stack" panose="02010500040000000007" pitchFamily="2" charset="0"/>
              </a:rPr>
              <a:t>______________________________________________________</a:t>
            </a:r>
          </a:p>
        </p:txBody>
      </p:sp>
      <p:sp>
        <p:nvSpPr>
          <p:cNvPr id="63" name="Rectangle 62"/>
          <p:cNvSpPr/>
          <p:nvPr/>
        </p:nvSpPr>
        <p:spPr>
          <a:xfrm>
            <a:off x="144289" y="5247236"/>
            <a:ext cx="6824097" cy="400110"/>
          </a:xfrm>
          <a:prstGeom prst="rect">
            <a:avLst/>
          </a:prstGeom>
        </p:spPr>
        <p:txBody>
          <a:bodyPr wrap="square">
            <a:spAutoFit/>
          </a:bodyPr>
          <a:lstStyle/>
          <a:p>
            <a:r>
              <a:rPr lang="fr-FR" dirty="0">
                <a:latin typeface="Short Stack" panose="02010500040000000007" pitchFamily="2" charset="0"/>
                <a:sym typeface="Wingdings"/>
              </a:rPr>
              <a:t> </a:t>
            </a:r>
            <a:r>
              <a:rPr lang="fr-FR" sz="1600" dirty="0">
                <a:latin typeface="CHARLEEBOOTS" panose="02000603000000000000" pitchFamily="2" charset="-34"/>
                <a:ea typeface="CHARLEEBOOTS" panose="02000603000000000000" pitchFamily="2" charset="-34"/>
                <a:cs typeface="CHARLEEBOOTS" panose="02000603000000000000" pitchFamily="2" charset="-34"/>
                <a:sym typeface="Wingdings"/>
              </a:rPr>
              <a:t>Vrai ou faux ?</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grpSp>
        <p:nvGrpSpPr>
          <p:cNvPr id="22" name="Groupe 21">
            <a:extLst>
              <a:ext uri="{FF2B5EF4-FFF2-40B4-BE49-F238E27FC236}">
                <a16:creationId xmlns:a16="http://schemas.microsoft.com/office/drawing/2014/main" id="{1978A695-FA4F-E548-C9B7-0822A2DC6A28}"/>
              </a:ext>
            </a:extLst>
          </p:cNvPr>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24" name="Picture 2">
              <a:extLst>
                <a:ext uri="{FF2B5EF4-FFF2-40B4-BE49-F238E27FC236}">
                  <a16:creationId xmlns:a16="http://schemas.microsoft.com/office/drawing/2014/main" id="{E418D504-CFBB-5FDC-CB25-7AD42E978B9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a:extLst>
                <a:ext uri="{FF2B5EF4-FFF2-40B4-BE49-F238E27FC236}">
                  <a16:creationId xmlns:a16="http://schemas.microsoft.com/office/drawing/2014/main" id="{766D3D7C-DDD6-7DCB-1FDF-C38217776C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 name="Rectangle à coins arrondis 27">
            <a:extLst>
              <a:ext uri="{FF2B5EF4-FFF2-40B4-BE49-F238E27FC236}">
                <a16:creationId xmlns:a16="http://schemas.microsoft.com/office/drawing/2014/main" id="{79433E28-478D-2491-84BC-71DF8B85388C}"/>
              </a:ext>
            </a:extLst>
          </p:cNvPr>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5" name="Rectangle à coins arrondis 24">
            <a:extLst>
              <a:ext uri="{FF2B5EF4-FFF2-40B4-BE49-F238E27FC236}">
                <a16:creationId xmlns:a16="http://schemas.microsoft.com/office/drawing/2014/main" id="{354B5AB4-3FDF-B0BD-71EB-59F5FFB64588}"/>
              </a:ext>
            </a:extLst>
          </p:cNvPr>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6" name="ZoneTexte 35">
            <a:extLst>
              <a:ext uri="{FF2B5EF4-FFF2-40B4-BE49-F238E27FC236}">
                <a16:creationId xmlns:a16="http://schemas.microsoft.com/office/drawing/2014/main" id="{97F27BF0-2D9D-8958-AA5C-6101BCB500AF}"/>
              </a:ext>
            </a:extLst>
          </p:cNvPr>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a:latin typeface="Dreaming Outloud Script Pro" panose="03050502040304050704" pitchFamily="66" charset="77"/>
                <a:cs typeface="Dreaming Outloud Script Pro" panose="03050502040304050704" pitchFamily="66" charset="77"/>
              </a:rPr>
              <a:t>CM2</a:t>
            </a:r>
            <a:endParaRPr lang="fr-FR" sz="1800" b="1" dirty="0">
              <a:latin typeface="Dreaming Outloud Script Pro" panose="03050502040304050704" pitchFamily="66" charset="77"/>
              <a:cs typeface="Dreaming Outloud Script Pro" panose="03050502040304050704" pitchFamily="66" charset="77"/>
            </a:endParaRPr>
          </a:p>
        </p:txBody>
      </p:sp>
      <p:sp>
        <p:nvSpPr>
          <p:cNvPr id="37" name="ZoneTexte 36">
            <a:extLst>
              <a:ext uri="{FF2B5EF4-FFF2-40B4-BE49-F238E27FC236}">
                <a16:creationId xmlns:a16="http://schemas.microsoft.com/office/drawing/2014/main" id="{863833F0-C0A1-00BE-5E3F-895EE019AA6E}"/>
              </a:ext>
            </a:extLst>
          </p:cNvPr>
          <p:cNvSpPr txBox="1"/>
          <p:nvPr/>
        </p:nvSpPr>
        <p:spPr>
          <a:xfrm>
            <a:off x="6176136" y="302437"/>
            <a:ext cx="1042748" cy="375011"/>
          </a:xfrm>
          <a:prstGeom prst="rect">
            <a:avLst/>
          </a:prstGeom>
          <a:noFill/>
        </p:spPr>
        <p:txBody>
          <a:bodyPr wrap="square" lIns="101636" tIns="50818" rIns="101636" bIns="50818" rtlCol="0">
            <a:spAutoFit/>
          </a:bodyPr>
          <a:lstStyle/>
          <a:p>
            <a:pPr algn="ctr">
              <a:lnSpc>
                <a:spcPct val="70000"/>
              </a:lnSpc>
            </a:pPr>
            <a:r>
              <a:rPr lang="fr-FR" sz="1200" b="1" dirty="0">
                <a:solidFill>
                  <a:schemeClr val="bg1"/>
                </a:solidFill>
                <a:latin typeface="Dreaming Outloud Script Pro" panose="03050502040304050704" pitchFamily="66" charset="77"/>
                <a:cs typeface="Dreaming Outloud Script Pro" panose="03050502040304050704" pitchFamily="66" charset="77"/>
              </a:rPr>
              <a:t>La fin du 18</a:t>
            </a:r>
            <a:r>
              <a:rPr lang="fr-FR" sz="1200" b="1" baseline="30000" dirty="0">
                <a:solidFill>
                  <a:schemeClr val="bg1"/>
                </a:solidFill>
                <a:latin typeface="Dreaming Outloud Script Pro" panose="03050502040304050704" pitchFamily="66" charset="77"/>
                <a:cs typeface="Dreaming Outloud Script Pro" panose="03050502040304050704" pitchFamily="66" charset="77"/>
              </a:rPr>
              <a:t>ème</a:t>
            </a:r>
            <a:r>
              <a:rPr lang="fr-FR" sz="1200" b="1" dirty="0">
                <a:solidFill>
                  <a:schemeClr val="bg1"/>
                </a:solidFill>
                <a:latin typeface="Dreaming Outloud Script Pro" panose="03050502040304050704" pitchFamily="66" charset="77"/>
                <a:cs typeface="Dreaming Outloud Script Pro" panose="03050502040304050704" pitchFamily="66" charset="77"/>
              </a:rPr>
              <a:t> siècle</a:t>
            </a:r>
            <a:endParaRPr lang="fr-FR" sz="1400" b="1" dirty="0">
              <a:solidFill>
                <a:schemeClr val="bg1"/>
              </a:solidFill>
              <a:latin typeface="Dreaming Outloud Script Pro" panose="03050502040304050704" pitchFamily="66" charset="77"/>
              <a:cs typeface="Dreaming Outloud Script Pro" panose="03050502040304050704" pitchFamily="66" charset="77"/>
            </a:endParaRPr>
          </a:p>
        </p:txBody>
      </p:sp>
      <p:sp>
        <p:nvSpPr>
          <p:cNvPr id="38" name="Ellipse 37">
            <a:extLst>
              <a:ext uri="{FF2B5EF4-FFF2-40B4-BE49-F238E27FC236}">
                <a16:creationId xmlns:a16="http://schemas.microsoft.com/office/drawing/2014/main" id="{8383A7A2-8035-0F54-779A-DC6A064D3F3E}"/>
              </a:ext>
            </a:extLst>
          </p:cNvPr>
          <p:cNvSpPr/>
          <p:nvPr/>
        </p:nvSpPr>
        <p:spPr>
          <a:xfrm>
            <a:off x="72281" y="105615"/>
            <a:ext cx="689706" cy="610530"/>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39" name="Rectangle 38">
            <a:extLst>
              <a:ext uri="{FF2B5EF4-FFF2-40B4-BE49-F238E27FC236}">
                <a16:creationId xmlns:a16="http://schemas.microsoft.com/office/drawing/2014/main" id="{C5FDAA45-2F12-DCFD-1B31-4DFEB4F970D6}"/>
              </a:ext>
            </a:extLst>
          </p:cNvPr>
          <p:cNvSpPr/>
          <p:nvPr/>
        </p:nvSpPr>
        <p:spPr>
          <a:xfrm>
            <a:off x="80447" y="135919"/>
            <a:ext cx="719821" cy="533516"/>
          </a:xfrm>
          <a:prstGeom prst="rect">
            <a:avLst/>
          </a:prstGeom>
        </p:spPr>
        <p:txBody>
          <a:bodyPr wrap="none" lIns="101636" tIns="50818" rIns="101636" bIns="50818">
            <a:spAutoFit/>
          </a:bodyPr>
          <a:lstStyle/>
          <a:p>
            <a:pPr lvl="0" algn="ctr"/>
            <a:r>
              <a:rPr lang="fr-FR" sz="2800" b="1" dirty="0">
                <a:solidFill>
                  <a:schemeClr val="tx1">
                    <a:lumMod val="65000"/>
                    <a:lumOff val="35000"/>
                  </a:schemeClr>
                </a:solidFill>
                <a:effectLst>
                  <a:outerShdw blurRad="38100" dist="38100" dir="2700000" algn="tl">
                    <a:srgbClr val="000000">
                      <a:alpha val="43137"/>
                    </a:srgbClr>
                  </a:outerShdw>
                </a:effectLst>
                <a:latin typeface="Cavolini" panose="03000502040302020204" pitchFamily="66" charset="0"/>
                <a:ea typeface="CHARLEEBOOTS" panose="02000603000000000000" pitchFamily="2" charset="-34"/>
                <a:cs typeface="Cavolini" panose="03000502040302020204" pitchFamily="66" charset="0"/>
              </a:rPr>
              <a:t>H1</a:t>
            </a:r>
          </a:p>
        </p:txBody>
      </p:sp>
      <p:sp>
        <p:nvSpPr>
          <p:cNvPr id="40" name="Rectangle 39">
            <a:extLst>
              <a:ext uri="{FF2B5EF4-FFF2-40B4-BE49-F238E27FC236}">
                <a16:creationId xmlns:a16="http://schemas.microsoft.com/office/drawing/2014/main" id="{D23688FC-91FC-733D-365C-7161F7C83734}"/>
              </a:ext>
            </a:extLst>
          </p:cNvPr>
          <p:cNvSpPr/>
          <p:nvPr/>
        </p:nvSpPr>
        <p:spPr>
          <a:xfrm>
            <a:off x="807306" y="59518"/>
            <a:ext cx="5354295" cy="656626"/>
          </a:xfrm>
          <a:prstGeom prst="rect">
            <a:avLst/>
          </a:prstGeom>
          <a:noFill/>
          <a:ln>
            <a:noFill/>
          </a:ln>
          <a:effectLst>
            <a:outerShdw blurRad="50800" dist="38100" dir="2700000" algn="tl" rotWithShape="0">
              <a:prstClr val="black">
                <a:alpha val="40000"/>
              </a:prstClr>
            </a:outerShdw>
          </a:effectLst>
        </p:spPr>
        <p:txBody>
          <a:bodyPr wrap="none" lIns="101636" tIns="50818" rIns="101636" bIns="50818">
            <a:spAutoFit/>
          </a:bodyPr>
          <a:lstStyle/>
          <a:p>
            <a:pPr algn="ctr"/>
            <a:r>
              <a:rPr lang="fr-FR" sz="3600" dirty="0">
                <a:ln w="28575" cmpd="sng">
                  <a:noFill/>
                  <a:prstDash val="solid"/>
                </a:ln>
                <a:solidFill>
                  <a:schemeClr val="bg1"/>
                </a:solidFill>
                <a:effectLst>
                  <a:outerShdw blurRad="63500" dir="3600000" algn="tl" rotWithShape="0">
                    <a:srgbClr val="000000">
                      <a:alpha val="70000"/>
                    </a:srgbClr>
                  </a:outerShdw>
                </a:effectLst>
                <a:latin typeface="Jumble" panose="020F0502020204030204" pitchFamily="34" charset="0"/>
                <a:ea typeface="Chewy" panose="02000000000000000000" pitchFamily="2" charset="0"/>
                <a:cs typeface="Jumble" panose="020F0502020204030204" pitchFamily="34" charset="0"/>
              </a:rPr>
              <a:t>La révolution française</a:t>
            </a:r>
          </a:p>
        </p:txBody>
      </p:sp>
      <p:sp>
        <p:nvSpPr>
          <p:cNvPr id="43" name="ZoneTexte 42">
            <a:extLst>
              <a:ext uri="{FF2B5EF4-FFF2-40B4-BE49-F238E27FC236}">
                <a16:creationId xmlns:a16="http://schemas.microsoft.com/office/drawing/2014/main" id="{22922050-7221-C775-26EA-BB3C02DFE2A8}"/>
              </a:ext>
            </a:extLst>
          </p:cNvPr>
          <p:cNvSpPr txBox="1"/>
          <p:nvPr/>
        </p:nvSpPr>
        <p:spPr>
          <a:xfrm>
            <a:off x="5544889" y="10189046"/>
            <a:ext cx="1800474" cy="261610"/>
          </a:xfrm>
          <a:prstGeom prst="rect">
            <a:avLst/>
          </a:prstGeom>
          <a:noFill/>
        </p:spPr>
        <p:txBody>
          <a:bodyPr wrap="square" rtlCol="0">
            <a:spAutoFit/>
          </a:bodyPr>
          <a:lstStyle/>
          <a:p>
            <a:pPr algn="r"/>
            <a:r>
              <a:rPr lang="fr-FR" sz="1050" dirty="0">
                <a:latin typeface="Dreaming Outloud Script Pro" panose="03050502040304050704" pitchFamily="66" charset="77"/>
                <a:cs typeface="Dreaming Outloud Script Pro" panose="03050502040304050704" pitchFamily="66" charset="77"/>
              </a:rPr>
              <a:t>La Trousse de Sobelle</a:t>
            </a:r>
          </a:p>
        </p:txBody>
      </p:sp>
    </p:spTree>
    <p:extLst>
      <p:ext uri="{BB962C8B-B14F-4D97-AF65-F5344CB8AC3E}">
        <p14:creationId xmlns:p14="http://schemas.microsoft.com/office/powerpoint/2010/main" val="209047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à coins arrondis 48"/>
          <p:cNvSpPr/>
          <p:nvPr/>
        </p:nvSpPr>
        <p:spPr>
          <a:xfrm>
            <a:off x="3673035" y="5156926"/>
            <a:ext cx="3482940" cy="2489296"/>
          </a:xfrm>
          <a:prstGeom prst="roundRect">
            <a:avLst>
              <a:gd name="adj" fmla="val 3690"/>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r>
              <a:rPr lang="fr-FR" dirty="0"/>
              <a:t> </a:t>
            </a:r>
          </a:p>
        </p:txBody>
      </p:sp>
      <p:sp>
        <p:nvSpPr>
          <p:cNvPr id="7" name="Rectangle à coins arrondis 6"/>
          <p:cNvSpPr/>
          <p:nvPr/>
        </p:nvSpPr>
        <p:spPr>
          <a:xfrm>
            <a:off x="202046" y="1274125"/>
            <a:ext cx="4118707" cy="3646542"/>
          </a:xfrm>
          <a:prstGeom prst="roundRect">
            <a:avLst>
              <a:gd name="adj" fmla="val 7219"/>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02046" y="1332062"/>
            <a:ext cx="4190715" cy="3611281"/>
          </a:xfrm>
          <a:prstGeom prst="rect">
            <a:avLst/>
          </a:prstGeom>
          <a:noFill/>
        </p:spPr>
        <p:txBody>
          <a:bodyPr wrap="square" lIns="101636" tIns="50818" rIns="101636" bIns="50818" rtlCol="0">
            <a:spAutoFit/>
          </a:bodyPr>
          <a:lstStyle/>
          <a:p>
            <a:pPr>
              <a:lnSpc>
                <a:spcPct val="80000"/>
              </a:lnSpc>
            </a:pPr>
            <a:r>
              <a:rPr lang="fr-FR" sz="1500" u="sng" dirty="0">
                <a:latin typeface="KG Primary Italics" panose="02000506000000020003" pitchFamily="2" charset="0"/>
                <a:ea typeface="Clensey" panose="02000603000000000000" pitchFamily="2" charset="0"/>
              </a:rPr>
              <a:t>l’Assemblée constituante  : juillet 1789 – septembre 1791)</a:t>
            </a:r>
          </a:p>
          <a:p>
            <a:pPr>
              <a:lnSpc>
                <a:spcPct val="80000"/>
              </a:lnSpc>
            </a:pPr>
            <a:r>
              <a:rPr lang="fr-FR" sz="1500" dirty="0">
                <a:latin typeface="KG Primary Italics" panose="02000506000000020003" pitchFamily="2" charset="0"/>
                <a:ea typeface="Clensey" panose="02000603000000000000" pitchFamily="2" charset="0"/>
              </a:rPr>
              <a:t>Composée de représentants du Tiers Etat, elle a aboli les privilèges et a voté la déclaration des droits de l’homme. Elle prépare une constitution adoptée en 1791 :</a:t>
            </a:r>
          </a:p>
          <a:p>
            <a:pPr>
              <a:lnSpc>
                <a:spcPct val="80000"/>
              </a:lnSpc>
            </a:pPr>
            <a:r>
              <a:rPr lang="fr-FR" sz="1500" dirty="0">
                <a:latin typeface="KG Primary Italics" panose="02000506000000020003" pitchFamily="2" charset="0"/>
                <a:ea typeface="Clensey" panose="02000603000000000000" pitchFamily="2" charset="0"/>
              </a:rPr>
              <a:t>* Le roi ne gouverne plus seul et doit prêter serment au pays.</a:t>
            </a:r>
          </a:p>
          <a:p>
            <a:pPr>
              <a:lnSpc>
                <a:spcPct val="80000"/>
              </a:lnSpc>
            </a:pPr>
            <a:r>
              <a:rPr lang="fr-FR" sz="1500" dirty="0">
                <a:latin typeface="KG Primary Italics" panose="02000506000000020003" pitchFamily="2" charset="0"/>
                <a:ea typeface="Clensey" panose="02000603000000000000" pitchFamily="2" charset="0"/>
              </a:rPr>
              <a:t>* Le pouvoir est partagé en trois : l’assemblée nationale vote les lois, le roi et les ministres  exécutent les lois et peuvent s’y opposer, les juges rendent la justice.</a:t>
            </a:r>
          </a:p>
          <a:p>
            <a:pPr>
              <a:lnSpc>
                <a:spcPct val="80000"/>
              </a:lnSpc>
            </a:pPr>
            <a:r>
              <a:rPr lang="fr-FR" sz="1500" dirty="0">
                <a:latin typeface="KG Primary Italics" panose="02000506000000020003" pitchFamily="2" charset="0"/>
                <a:ea typeface="Clensey" panose="02000603000000000000" pitchFamily="2" charset="0"/>
              </a:rPr>
              <a:t>* Les députés, les juges et les fonctionnaires sont désormais élus.</a:t>
            </a:r>
          </a:p>
          <a:p>
            <a:pPr>
              <a:lnSpc>
                <a:spcPct val="80000"/>
              </a:lnSpc>
            </a:pPr>
            <a:r>
              <a:rPr lang="fr-FR" sz="1500" dirty="0">
                <a:latin typeface="KG Primary Italics" panose="02000506000000020003" pitchFamily="2" charset="0"/>
                <a:ea typeface="Clensey" panose="02000603000000000000" pitchFamily="2" charset="0"/>
              </a:rPr>
              <a:t>* Tous les Français paient des impôts.</a:t>
            </a:r>
          </a:p>
          <a:p>
            <a:pPr>
              <a:lnSpc>
                <a:spcPct val="80000"/>
              </a:lnSpc>
            </a:pPr>
            <a:r>
              <a:rPr lang="fr-FR" sz="1500" dirty="0">
                <a:latin typeface="KG Primary Italics" panose="02000506000000020003" pitchFamily="2" charset="0"/>
                <a:ea typeface="Clensey" panose="02000603000000000000" pitchFamily="2" charset="0"/>
              </a:rPr>
              <a:t>Elle organise la France en 83 départements, eux-mêmes divisés en districts, en cantons et en communes.</a:t>
            </a:r>
          </a:p>
          <a:p>
            <a:pPr>
              <a:lnSpc>
                <a:spcPct val="80000"/>
              </a:lnSpc>
            </a:pPr>
            <a:r>
              <a:rPr lang="fr-FR" sz="1500" dirty="0">
                <a:latin typeface="KG Primary Italics" panose="02000506000000020003" pitchFamily="2" charset="0"/>
                <a:ea typeface="Clensey" panose="02000603000000000000" pitchFamily="2" charset="0"/>
              </a:rPr>
              <a:t>Les terres du Clergé sont confisquées. Les prêtres sont élus et payés par l’Etat. Une partie du clergé et des catholiques s’oppose à ces mesures.</a:t>
            </a:r>
          </a:p>
          <a:p>
            <a:pPr>
              <a:lnSpc>
                <a:spcPct val="80000"/>
              </a:lnSpc>
            </a:pPr>
            <a:r>
              <a:rPr lang="fr-FR" sz="1500" dirty="0">
                <a:latin typeface="KG Primary Italics" panose="02000506000000020003" pitchFamily="2" charset="0"/>
                <a:ea typeface="Clensey" panose="02000603000000000000" pitchFamily="2" charset="0"/>
              </a:rPr>
              <a:t>Louis XVI tente de fuir à l’étranger mais il est arrêté à Varennes le 21 juin 1791 et ramené à Paris. </a:t>
            </a:r>
          </a:p>
        </p:txBody>
      </p:sp>
      <p:sp>
        <p:nvSpPr>
          <p:cNvPr id="10" name="ZoneTexte 9"/>
          <p:cNvSpPr txBox="1"/>
          <p:nvPr/>
        </p:nvSpPr>
        <p:spPr>
          <a:xfrm>
            <a:off x="606731" y="861479"/>
            <a:ext cx="4430215" cy="410405"/>
          </a:xfrm>
          <a:prstGeom prst="rect">
            <a:avLst/>
          </a:prstGeom>
          <a:noFill/>
        </p:spPr>
        <p:txBody>
          <a:bodyPr wrap="square" lIns="101636" tIns="50818" rIns="101636" bIns="50818" rtlCol="0">
            <a:spAutoFit/>
          </a:bodyPr>
          <a:lstStyle/>
          <a:p>
            <a:r>
              <a:rPr lang="fr-FR" b="1" dirty="0">
                <a:latin typeface="CHARLEEBOOTS" panose="02000603000000000000" pitchFamily="2" charset="-34"/>
                <a:ea typeface="CHARLEEBOOTS" panose="02000603000000000000" pitchFamily="2" charset="-34"/>
                <a:cs typeface="CHARLEEBOOTS" panose="02000603000000000000" pitchFamily="2" charset="-34"/>
              </a:rPr>
              <a:t>Le temps des assemblées</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89" y="829372"/>
            <a:ext cx="487640" cy="458823"/>
          </a:xfrm>
          <a:prstGeom prst="rect">
            <a:avLst/>
          </a:prstGeom>
        </p:spPr>
      </p:pic>
      <p:sp>
        <p:nvSpPr>
          <p:cNvPr id="11" name="ZoneTexte 10"/>
          <p:cNvSpPr txBox="1"/>
          <p:nvPr/>
        </p:nvSpPr>
        <p:spPr>
          <a:xfrm>
            <a:off x="151772" y="859860"/>
            <a:ext cx="407252" cy="379627"/>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18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Dreaming Outloud Script Pro" panose="03050502040304050704" pitchFamily="66" charset="77"/>
                <a:cs typeface="Dreaming Outloud Script Pro" panose="03050502040304050704" pitchFamily="66" charset="77"/>
              </a:rPr>
              <a:t>2</a:t>
            </a:r>
            <a:endParaRPr lang="fr-FR" sz="16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Dreaming Outloud Script Pro" panose="03050502040304050704" pitchFamily="66" charset="77"/>
              <a:cs typeface="Dreaming Outloud Script Pro" panose="03050502040304050704" pitchFamily="66" charset="77"/>
            </a:endParaRPr>
          </a:p>
        </p:txBody>
      </p:sp>
      <p:sp>
        <p:nvSpPr>
          <p:cNvPr id="63" name="Rectangle 62"/>
          <p:cNvSpPr/>
          <p:nvPr/>
        </p:nvSpPr>
        <p:spPr>
          <a:xfrm>
            <a:off x="144289" y="5076478"/>
            <a:ext cx="3528745" cy="874278"/>
          </a:xfrm>
          <a:prstGeom prst="rect">
            <a:avLst/>
          </a:prstGeom>
        </p:spPr>
        <p:txBody>
          <a:bodyPr wrap="square">
            <a:spAutoFit/>
          </a:bodyPr>
          <a:lstStyle/>
          <a:p>
            <a:pPr>
              <a:lnSpc>
                <a:spcPct val="80000"/>
              </a:lnSpc>
            </a:pPr>
            <a:r>
              <a:rPr lang="fr-FR" dirty="0">
                <a:latin typeface="Short Stack" panose="02010500040000000007" pitchFamily="2" charset="0"/>
                <a:sym typeface="Wingdings"/>
              </a:rPr>
              <a:t> </a:t>
            </a:r>
            <a:r>
              <a:rPr lang="fr-FR" sz="1600" dirty="0">
                <a:latin typeface="CHARLEEBOOTS" panose="02000603000000000000" pitchFamily="2" charset="-34"/>
                <a:ea typeface="CHARLEEBOOTS" panose="02000603000000000000" pitchFamily="2" charset="-34"/>
                <a:cs typeface="CHARLEEBOOTS" panose="02000603000000000000" pitchFamily="2" charset="-34"/>
                <a:sym typeface="Wingdings"/>
              </a:rPr>
              <a:t>Indique quand ces événements se sont passés : </a:t>
            </a:r>
          </a:p>
          <a:p>
            <a:pPr>
              <a:lnSpc>
                <a:spcPct val="80000"/>
              </a:lnSpc>
            </a:pPr>
            <a:endParaRPr lang="fr-FR" sz="500" dirty="0">
              <a:latin typeface="Short Stack" panose="02010500040000000007" pitchFamily="2" charset="77"/>
              <a:ea typeface="CHARLEEBOOTS" panose="02000603000000000000" pitchFamily="2" charset="-34"/>
              <a:cs typeface="CHARLEEBOOTS" panose="02000603000000000000" pitchFamily="2" charset="-34"/>
              <a:sym typeface="Wingdings"/>
            </a:endParaRPr>
          </a:p>
          <a:p>
            <a:pPr>
              <a:lnSpc>
                <a:spcPct val="80000"/>
              </a:lnSpc>
            </a:pPr>
            <a:r>
              <a:rPr lang="fr-FR" sz="1000" dirty="0">
                <a:latin typeface="Short Stack" panose="02010500040000000007" pitchFamily="2" charset="77"/>
                <a:ea typeface="CHARLEEBOOTS" panose="02000603000000000000" pitchFamily="2" charset="-34"/>
                <a:cs typeface="CHARLEEBOOTS" panose="02000603000000000000" pitchFamily="2" charset="-34"/>
                <a:sym typeface="Wingdings"/>
              </a:rPr>
              <a:t>--&gt; durant l’Assemblée Constituante (AC) ou l’Assemblée Législative (AL)</a:t>
            </a:r>
            <a:endParaRPr lang="fr-FR" dirty="0">
              <a:latin typeface="Short Stack" panose="02010500040000000007" pitchFamily="2" charset="77"/>
              <a:ea typeface="CHARLEEBOOTS" panose="02000603000000000000" pitchFamily="2" charset="-34"/>
              <a:cs typeface="CHARLEEBOOTS" panose="02000603000000000000" pitchFamily="2" charset="-34"/>
            </a:endParaRPr>
          </a:p>
        </p:txBody>
      </p:sp>
      <p:sp>
        <p:nvSpPr>
          <p:cNvPr id="64" name="ZoneTexte 63"/>
          <p:cNvSpPr txBox="1"/>
          <p:nvPr/>
        </p:nvSpPr>
        <p:spPr>
          <a:xfrm>
            <a:off x="175004" y="5940574"/>
            <a:ext cx="3382572" cy="2633597"/>
          </a:xfrm>
          <a:prstGeom prst="rect">
            <a:avLst/>
          </a:prstGeom>
          <a:noFill/>
        </p:spPr>
        <p:txBody>
          <a:bodyPr wrap="square" lIns="36000" tIns="36000" rIns="36000" bIns="36000" rtlCol="0">
            <a:spAutoFit/>
          </a:bodyPr>
          <a:lstStyle/>
          <a:p>
            <a:pPr marL="228600" indent="-228600">
              <a:lnSpc>
                <a:spcPct val="120000"/>
              </a:lnSpc>
              <a:spcAft>
                <a:spcPts val="600"/>
              </a:spcAft>
              <a:buAutoNum type="alphaLcParenR"/>
            </a:pPr>
            <a:r>
              <a:rPr lang="fr-FR" sz="1000" dirty="0">
                <a:latin typeface="Short Stack" panose="02010500040000000007" pitchFamily="2" charset="0"/>
              </a:rPr>
              <a:t>Création de 83 départements.        ______</a:t>
            </a:r>
          </a:p>
          <a:p>
            <a:pPr marL="228600" indent="-228600">
              <a:lnSpc>
                <a:spcPct val="120000"/>
              </a:lnSpc>
              <a:spcAft>
                <a:spcPts val="600"/>
              </a:spcAft>
              <a:buAutoNum type="alphaLcParenR"/>
            </a:pPr>
            <a:r>
              <a:rPr lang="fr-FR" sz="1000" dirty="0">
                <a:latin typeface="Short Stack" panose="02010500040000000007" pitchFamily="2" charset="0"/>
              </a:rPr>
              <a:t>L’assaut des Tuileries.                    ______</a:t>
            </a:r>
          </a:p>
          <a:p>
            <a:pPr marL="228600" indent="-228600">
              <a:lnSpc>
                <a:spcPct val="120000"/>
              </a:lnSpc>
              <a:spcAft>
                <a:spcPts val="600"/>
              </a:spcAft>
              <a:buAutoNum type="alphaLcParenR"/>
            </a:pPr>
            <a:r>
              <a:rPr lang="fr-FR" sz="1000" spc="-20" dirty="0">
                <a:latin typeface="Short Stack" panose="02010500040000000007" pitchFamily="2" charset="0"/>
              </a:rPr>
              <a:t>Déclaration</a:t>
            </a:r>
            <a:r>
              <a:rPr lang="fr-FR" sz="1000" dirty="0">
                <a:latin typeface="Short Stack" panose="02010500040000000007" pitchFamily="2" charset="0"/>
              </a:rPr>
              <a:t> de guerre à l’Autriche. ______</a:t>
            </a:r>
          </a:p>
          <a:p>
            <a:pPr marL="228600" indent="-228600">
              <a:lnSpc>
                <a:spcPct val="120000"/>
              </a:lnSpc>
              <a:spcAft>
                <a:spcPts val="600"/>
              </a:spcAft>
              <a:buAutoNum type="alphaLcParenR"/>
            </a:pPr>
            <a:r>
              <a:rPr lang="fr-FR" sz="1000" dirty="0">
                <a:latin typeface="Short Stack" panose="02010500040000000007" pitchFamily="2" charset="0"/>
              </a:rPr>
              <a:t>La misère du peuple augmente.      ______  </a:t>
            </a:r>
          </a:p>
          <a:p>
            <a:pPr marL="228600" indent="-228600">
              <a:lnSpc>
                <a:spcPct val="120000"/>
              </a:lnSpc>
              <a:spcAft>
                <a:spcPts val="600"/>
              </a:spcAft>
              <a:buAutoNum type="alphaLcParenR"/>
            </a:pPr>
            <a:r>
              <a:rPr lang="fr-FR" sz="1000" dirty="0">
                <a:latin typeface="Short Stack" panose="02010500040000000007" pitchFamily="2" charset="0"/>
              </a:rPr>
              <a:t>Les terres du clergé sont               ______ confisquées.</a:t>
            </a:r>
          </a:p>
          <a:p>
            <a:pPr marL="228600" indent="-228600">
              <a:lnSpc>
                <a:spcPct val="120000"/>
              </a:lnSpc>
              <a:spcAft>
                <a:spcPts val="600"/>
              </a:spcAft>
              <a:buAutoNum type="alphaLcParenR"/>
            </a:pPr>
            <a:r>
              <a:rPr lang="fr-FR" sz="1000" dirty="0">
                <a:latin typeface="Short Stack" panose="02010500040000000007" pitchFamily="2" charset="0"/>
              </a:rPr>
              <a:t>Le roi fuit et est arrêté à              ______ Varennes.</a:t>
            </a:r>
          </a:p>
          <a:p>
            <a:pPr marL="228600" indent="-228600">
              <a:lnSpc>
                <a:spcPct val="120000"/>
              </a:lnSpc>
              <a:spcAft>
                <a:spcPts val="600"/>
              </a:spcAft>
              <a:buAutoNum type="alphaLcParenR"/>
            </a:pPr>
            <a:r>
              <a:rPr lang="fr-FR" sz="1000" dirty="0">
                <a:latin typeface="Short Stack" panose="02010500040000000007" pitchFamily="2" charset="0"/>
              </a:rPr>
              <a:t>Une constitution est adoptée.        ______</a:t>
            </a:r>
          </a:p>
          <a:p>
            <a:pPr marL="228600" indent="-228600">
              <a:lnSpc>
                <a:spcPct val="120000"/>
              </a:lnSpc>
              <a:spcAft>
                <a:spcPts val="600"/>
              </a:spcAft>
              <a:buAutoNum type="alphaLcParenR"/>
            </a:pPr>
            <a:r>
              <a:rPr lang="fr-FR" sz="1000" dirty="0">
                <a:latin typeface="Short Stack" panose="02010500040000000007" pitchFamily="2" charset="0"/>
              </a:rPr>
              <a:t>Le roi est enfermé dans la             ______    prison du Temple.</a:t>
            </a:r>
          </a:p>
        </p:txBody>
      </p:sp>
      <p:sp>
        <p:nvSpPr>
          <p:cNvPr id="37" name="ZoneTexte 36"/>
          <p:cNvSpPr txBox="1"/>
          <p:nvPr/>
        </p:nvSpPr>
        <p:spPr>
          <a:xfrm>
            <a:off x="4876538" y="2778431"/>
            <a:ext cx="1958228" cy="257369"/>
          </a:xfrm>
          <a:prstGeom prst="rect">
            <a:avLst/>
          </a:prstGeom>
          <a:noFill/>
        </p:spPr>
        <p:txBody>
          <a:bodyPr wrap="square" lIns="36000" tIns="36000" rIns="36000" bIns="36000" rtlCol="0">
            <a:spAutoFit/>
          </a:bodyPr>
          <a:lstStyle/>
          <a:p>
            <a:pPr algn="ctr"/>
            <a:r>
              <a:rPr lang="fr-FR" sz="1200" b="1" dirty="0">
                <a:latin typeface="KG Primary Italics" panose="02000506000000020003" pitchFamily="2" charset="0"/>
              </a:rPr>
              <a:t>Doc 4 </a:t>
            </a:r>
            <a:r>
              <a:rPr lang="fr-FR" sz="1200" dirty="0">
                <a:latin typeface="KG Primary Italics" panose="02000506000000020003" pitchFamily="2" charset="0"/>
              </a:rPr>
              <a:t>: La fuite du roi</a:t>
            </a:r>
          </a:p>
        </p:txBody>
      </p:sp>
      <p:sp>
        <p:nvSpPr>
          <p:cNvPr id="4" name="Rectangle 3"/>
          <p:cNvSpPr/>
          <p:nvPr/>
        </p:nvSpPr>
        <p:spPr>
          <a:xfrm>
            <a:off x="3673035" y="5148486"/>
            <a:ext cx="3456029" cy="2492990"/>
          </a:xfrm>
          <a:prstGeom prst="rect">
            <a:avLst/>
          </a:prstGeom>
        </p:spPr>
        <p:txBody>
          <a:bodyPr wrap="square">
            <a:spAutoFit/>
          </a:bodyPr>
          <a:lstStyle/>
          <a:p>
            <a:pPr lvl="0">
              <a:lnSpc>
                <a:spcPct val="80000"/>
              </a:lnSpc>
            </a:pPr>
            <a:r>
              <a:rPr lang="fr-FR" sz="1500" u="sng" dirty="0">
                <a:solidFill>
                  <a:prstClr val="black"/>
                </a:solidFill>
                <a:latin typeface="KG Primary Italics" panose="02000506000000020003" pitchFamily="2" charset="0"/>
                <a:ea typeface="Clensey" panose="02000603000000000000" pitchFamily="2" charset="0"/>
              </a:rPr>
              <a:t>L’assemblée législative (octobre 1791 – sept 1792)</a:t>
            </a:r>
          </a:p>
          <a:p>
            <a:pPr lvl="0">
              <a:lnSpc>
                <a:spcPct val="80000"/>
              </a:lnSpc>
            </a:pPr>
            <a:r>
              <a:rPr lang="fr-FR" sz="1500" dirty="0">
                <a:solidFill>
                  <a:prstClr val="black"/>
                </a:solidFill>
                <a:latin typeface="KG Primary Italics" panose="02000506000000020003" pitchFamily="2" charset="0"/>
                <a:ea typeface="Clensey" panose="02000603000000000000" pitchFamily="2" charset="0"/>
              </a:rPr>
              <a:t>Elle doit voter les lois pour compléter l’œuvre de la constituante, mais le roi refuse les décisions de l’Assemblée. Les difficultés s’accumulent. </a:t>
            </a:r>
          </a:p>
          <a:p>
            <a:pPr lvl="0">
              <a:lnSpc>
                <a:spcPct val="80000"/>
              </a:lnSpc>
            </a:pPr>
            <a:r>
              <a:rPr lang="fr-FR" sz="1500" dirty="0">
                <a:solidFill>
                  <a:prstClr val="black"/>
                </a:solidFill>
                <a:latin typeface="KG Primary Italics" panose="02000506000000020003" pitchFamily="2" charset="0"/>
                <a:ea typeface="Clensey" panose="02000603000000000000" pitchFamily="2" charset="0"/>
              </a:rPr>
              <a:t>La situation économique est mauvaise et en 1792, la France déclare la guerre à l’Autriche qui soutient Louis XVI. </a:t>
            </a:r>
          </a:p>
          <a:p>
            <a:pPr lvl="0">
              <a:lnSpc>
                <a:spcPct val="80000"/>
              </a:lnSpc>
            </a:pPr>
            <a:r>
              <a:rPr lang="fr-FR" sz="1500" dirty="0">
                <a:solidFill>
                  <a:prstClr val="black"/>
                </a:solidFill>
                <a:latin typeface="KG Primary Italics" panose="02000506000000020003" pitchFamily="2" charset="0"/>
                <a:ea typeface="Clensey" panose="02000603000000000000" pitchFamily="2" charset="0"/>
              </a:rPr>
              <a:t>La misère du peuple s’accroit. Le désordre et la violence se développent. </a:t>
            </a:r>
          </a:p>
          <a:p>
            <a:pPr lvl="0">
              <a:lnSpc>
                <a:spcPct val="80000"/>
              </a:lnSpc>
            </a:pPr>
            <a:r>
              <a:rPr lang="fr-FR" sz="1500" dirty="0">
                <a:solidFill>
                  <a:prstClr val="black"/>
                </a:solidFill>
                <a:latin typeface="KG Primary Italics" panose="02000506000000020003" pitchFamily="2" charset="0"/>
                <a:ea typeface="Clensey" panose="02000603000000000000" pitchFamily="2" charset="0"/>
              </a:rPr>
              <a:t>Le 10 août 1792, les parisiens prennent d’assaut le palais des Tuileries. L’Assemblée vote la déchéance du roi. Il est enfermé dans la prison du Temple.</a:t>
            </a:r>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04940" y="3122712"/>
            <a:ext cx="2524125" cy="1809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556" r="1872"/>
          <a:stretch/>
        </p:blipFill>
        <p:spPr bwMode="auto">
          <a:xfrm>
            <a:off x="4523524" y="1116038"/>
            <a:ext cx="2677549" cy="16195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5647"/>
          <a:stretch/>
        </p:blipFill>
        <p:spPr bwMode="auto">
          <a:xfrm>
            <a:off x="3673035" y="7956798"/>
            <a:ext cx="3536510" cy="22162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ZoneTexte 29"/>
          <p:cNvSpPr txBox="1"/>
          <p:nvPr/>
        </p:nvSpPr>
        <p:spPr>
          <a:xfrm>
            <a:off x="3673036" y="7713484"/>
            <a:ext cx="3604780" cy="257369"/>
          </a:xfrm>
          <a:prstGeom prst="rect">
            <a:avLst/>
          </a:prstGeom>
          <a:noFill/>
        </p:spPr>
        <p:txBody>
          <a:bodyPr wrap="square" lIns="36000" tIns="36000" rIns="36000" bIns="36000" rtlCol="0">
            <a:spAutoFit/>
          </a:bodyPr>
          <a:lstStyle/>
          <a:p>
            <a:r>
              <a:rPr lang="fr-FR" sz="1200" b="1" dirty="0">
                <a:latin typeface="KG Primary Italics" panose="02000506000000020003" pitchFamily="2" charset="0"/>
              </a:rPr>
              <a:t>Doc 5 </a:t>
            </a:r>
            <a:r>
              <a:rPr lang="fr-FR" sz="1200" dirty="0">
                <a:latin typeface="KG Primary Italics" panose="02000506000000020003" pitchFamily="2" charset="0"/>
              </a:rPr>
              <a:t>: l’assaut du palais des Tuileries</a:t>
            </a:r>
          </a:p>
        </p:txBody>
      </p:sp>
      <p:sp>
        <p:nvSpPr>
          <p:cNvPr id="40" name="Rectangle 39"/>
          <p:cNvSpPr/>
          <p:nvPr/>
        </p:nvSpPr>
        <p:spPr>
          <a:xfrm>
            <a:off x="72281" y="8752794"/>
            <a:ext cx="3485295" cy="400110"/>
          </a:xfrm>
          <a:prstGeom prst="rect">
            <a:avLst/>
          </a:prstGeom>
        </p:spPr>
        <p:txBody>
          <a:bodyPr wrap="square">
            <a:spAutoFit/>
          </a:bodyPr>
          <a:lstStyle/>
          <a:p>
            <a:r>
              <a:rPr lang="fr-FR" dirty="0">
                <a:latin typeface="Short Stack" panose="02010500040000000007" pitchFamily="2" charset="0"/>
                <a:sym typeface="Wingdings"/>
              </a:rPr>
              <a:t> </a:t>
            </a:r>
            <a:r>
              <a:rPr lang="fr-FR" sz="1600" dirty="0">
                <a:latin typeface="CHARLEEBOOTS" panose="02000603000000000000" pitchFamily="2" charset="-34"/>
                <a:ea typeface="CHARLEEBOOTS" panose="02000603000000000000" pitchFamily="2" charset="-34"/>
                <a:cs typeface="CHARLEEBOOTS" panose="02000603000000000000" pitchFamily="2" charset="-34"/>
                <a:sym typeface="Wingdings"/>
              </a:rPr>
              <a:t>Indique de quelle assemblée il s’agit</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43" name="ZoneTexte 42"/>
          <p:cNvSpPr txBox="1"/>
          <p:nvPr/>
        </p:nvSpPr>
        <p:spPr>
          <a:xfrm>
            <a:off x="98133" y="9191794"/>
            <a:ext cx="3413542" cy="879271"/>
          </a:xfrm>
          <a:prstGeom prst="rect">
            <a:avLst/>
          </a:prstGeom>
          <a:noFill/>
        </p:spPr>
        <p:txBody>
          <a:bodyPr wrap="square" lIns="36000" tIns="36000" rIns="36000" bIns="36000" rtlCol="0">
            <a:spAutoFit/>
          </a:bodyPr>
          <a:lstStyle/>
          <a:p>
            <a:pPr marL="171450" indent="-171450">
              <a:lnSpc>
                <a:spcPct val="120000"/>
              </a:lnSpc>
              <a:spcAft>
                <a:spcPts val="600"/>
              </a:spcAft>
              <a:buFont typeface="Arial" charset="0"/>
              <a:buChar char="•"/>
            </a:pPr>
            <a:r>
              <a:rPr lang="fr-FR" sz="1000" dirty="0">
                <a:latin typeface="Short Stack" panose="02010500040000000007" pitchFamily="2" charset="0"/>
              </a:rPr>
              <a:t>Elle siège du 9 juillet 1789 au 30 septembre 1791 : ______________________</a:t>
            </a:r>
          </a:p>
          <a:p>
            <a:pPr marL="171450" indent="-171450">
              <a:lnSpc>
                <a:spcPct val="120000"/>
              </a:lnSpc>
              <a:spcAft>
                <a:spcPts val="600"/>
              </a:spcAft>
              <a:buFont typeface="Arial" charset="0"/>
              <a:buChar char="•"/>
            </a:pPr>
            <a:r>
              <a:rPr lang="fr-FR" sz="1000" dirty="0">
                <a:latin typeface="Short Stack" panose="02010500040000000007" pitchFamily="2" charset="0"/>
              </a:rPr>
              <a:t>Elle siège du 1</a:t>
            </a:r>
            <a:r>
              <a:rPr lang="fr-FR" sz="1000" baseline="30000" dirty="0">
                <a:latin typeface="Short Stack" panose="02010500040000000007" pitchFamily="2" charset="0"/>
              </a:rPr>
              <a:t>er</a:t>
            </a:r>
            <a:r>
              <a:rPr lang="fr-FR" sz="1000" dirty="0">
                <a:latin typeface="Short Stack" panose="02010500040000000007" pitchFamily="2" charset="0"/>
              </a:rPr>
              <a:t> octobre 1791 au 21 septembre 1792: : _____________________</a:t>
            </a:r>
          </a:p>
        </p:txBody>
      </p:sp>
      <p:grpSp>
        <p:nvGrpSpPr>
          <p:cNvPr id="31" name="Groupe 30">
            <a:extLst>
              <a:ext uri="{FF2B5EF4-FFF2-40B4-BE49-F238E27FC236}">
                <a16:creationId xmlns:a16="http://schemas.microsoft.com/office/drawing/2014/main" id="{9414FD2F-1DDC-0D10-E67C-B44415476C51}"/>
              </a:ext>
            </a:extLst>
          </p:cNvPr>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32" name="Picture 2">
              <a:extLst>
                <a:ext uri="{FF2B5EF4-FFF2-40B4-BE49-F238E27FC236}">
                  <a16:creationId xmlns:a16="http://schemas.microsoft.com/office/drawing/2014/main" id="{D4172493-87EC-0536-3A41-34C50BD04A5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a:extLst>
                <a:ext uri="{FF2B5EF4-FFF2-40B4-BE49-F238E27FC236}">
                  <a16:creationId xmlns:a16="http://schemas.microsoft.com/office/drawing/2014/main" id="{6AF13A92-B8E1-4417-CB33-B59D5F906D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 name="Rectangle à coins arrondis 27">
            <a:extLst>
              <a:ext uri="{FF2B5EF4-FFF2-40B4-BE49-F238E27FC236}">
                <a16:creationId xmlns:a16="http://schemas.microsoft.com/office/drawing/2014/main" id="{D5459FBD-89C7-2D24-BEE4-AC8058D4F8AF}"/>
              </a:ext>
            </a:extLst>
          </p:cNvPr>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5" name="Rectangle à coins arrondis 24">
            <a:extLst>
              <a:ext uri="{FF2B5EF4-FFF2-40B4-BE49-F238E27FC236}">
                <a16:creationId xmlns:a16="http://schemas.microsoft.com/office/drawing/2014/main" id="{4E1DD289-DAAF-0209-373E-668C67D97C56}"/>
              </a:ext>
            </a:extLst>
          </p:cNvPr>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6" name="ZoneTexte 35">
            <a:extLst>
              <a:ext uri="{FF2B5EF4-FFF2-40B4-BE49-F238E27FC236}">
                <a16:creationId xmlns:a16="http://schemas.microsoft.com/office/drawing/2014/main" id="{F622B000-C52B-FAFE-3C39-DF0CFE186F0F}"/>
              </a:ext>
            </a:extLst>
          </p:cNvPr>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a:latin typeface="Dreaming Outloud Script Pro" panose="03050502040304050704" pitchFamily="66" charset="77"/>
                <a:cs typeface="Dreaming Outloud Script Pro" panose="03050502040304050704" pitchFamily="66" charset="77"/>
              </a:rPr>
              <a:t>CM2</a:t>
            </a:r>
            <a:endParaRPr lang="fr-FR" sz="1800" b="1" dirty="0">
              <a:latin typeface="Dreaming Outloud Script Pro" panose="03050502040304050704" pitchFamily="66" charset="77"/>
              <a:cs typeface="Dreaming Outloud Script Pro" panose="03050502040304050704" pitchFamily="66" charset="77"/>
            </a:endParaRPr>
          </a:p>
        </p:txBody>
      </p:sp>
      <p:sp>
        <p:nvSpPr>
          <p:cNvPr id="38" name="ZoneTexte 37">
            <a:extLst>
              <a:ext uri="{FF2B5EF4-FFF2-40B4-BE49-F238E27FC236}">
                <a16:creationId xmlns:a16="http://schemas.microsoft.com/office/drawing/2014/main" id="{FAA735E2-9891-5667-9DB0-461B2ED077AF}"/>
              </a:ext>
            </a:extLst>
          </p:cNvPr>
          <p:cNvSpPr txBox="1"/>
          <p:nvPr/>
        </p:nvSpPr>
        <p:spPr>
          <a:xfrm>
            <a:off x="6176136" y="302437"/>
            <a:ext cx="1042748" cy="375011"/>
          </a:xfrm>
          <a:prstGeom prst="rect">
            <a:avLst/>
          </a:prstGeom>
          <a:noFill/>
        </p:spPr>
        <p:txBody>
          <a:bodyPr wrap="square" lIns="101636" tIns="50818" rIns="101636" bIns="50818" rtlCol="0">
            <a:spAutoFit/>
          </a:bodyPr>
          <a:lstStyle/>
          <a:p>
            <a:pPr algn="ctr">
              <a:lnSpc>
                <a:spcPct val="70000"/>
              </a:lnSpc>
            </a:pPr>
            <a:r>
              <a:rPr lang="fr-FR" sz="1200" b="1" dirty="0">
                <a:solidFill>
                  <a:schemeClr val="bg1"/>
                </a:solidFill>
                <a:latin typeface="Dreaming Outloud Script Pro" panose="03050502040304050704" pitchFamily="66" charset="77"/>
                <a:cs typeface="Dreaming Outloud Script Pro" panose="03050502040304050704" pitchFamily="66" charset="77"/>
              </a:rPr>
              <a:t>La fin du 18</a:t>
            </a:r>
            <a:r>
              <a:rPr lang="fr-FR" sz="1200" b="1" baseline="30000" dirty="0">
                <a:solidFill>
                  <a:schemeClr val="bg1"/>
                </a:solidFill>
                <a:latin typeface="Dreaming Outloud Script Pro" panose="03050502040304050704" pitchFamily="66" charset="77"/>
                <a:cs typeface="Dreaming Outloud Script Pro" panose="03050502040304050704" pitchFamily="66" charset="77"/>
              </a:rPr>
              <a:t>ème</a:t>
            </a:r>
            <a:r>
              <a:rPr lang="fr-FR" sz="1200" b="1" dirty="0">
                <a:solidFill>
                  <a:schemeClr val="bg1"/>
                </a:solidFill>
                <a:latin typeface="Dreaming Outloud Script Pro" panose="03050502040304050704" pitchFamily="66" charset="77"/>
                <a:cs typeface="Dreaming Outloud Script Pro" panose="03050502040304050704" pitchFamily="66" charset="77"/>
              </a:rPr>
              <a:t> siècle</a:t>
            </a:r>
            <a:endParaRPr lang="fr-FR" sz="1400" b="1" dirty="0">
              <a:solidFill>
                <a:schemeClr val="bg1"/>
              </a:solidFill>
              <a:latin typeface="Dreaming Outloud Script Pro" panose="03050502040304050704" pitchFamily="66" charset="77"/>
              <a:cs typeface="Dreaming Outloud Script Pro" panose="03050502040304050704" pitchFamily="66" charset="77"/>
            </a:endParaRPr>
          </a:p>
        </p:txBody>
      </p:sp>
      <p:sp>
        <p:nvSpPr>
          <p:cNvPr id="39" name="Ellipse 38">
            <a:extLst>
              <a:ext uri="{FF2B5EF4-FFF2-40B4-BE49-F238E27FC236}">
                <a16:creationId xmlns:a16="http://schemas.microsoft.com/office/drawing/2014/main" id="{8B1CCC55-1BE8-E2D6-4C36-ED638A6B7FFC}"/>
              </a:ext>
            </a:extLst>
          </p:cNvPr>
          <p:cNvSpPr/>
          <p:nvPr/>
        </p:nvSpPr>
        <p:spPr>
          <a:xfrm>
            <a:off x="72281" y="105615"/>
            <a:ext cx="689706" cy="610530"/>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a:extLst>
              <a:ext uri="{FF2B5EF4-FFF2-40B4-BE49-F238E27FC236}">
                <a16:creationId xmlns:a16="http://schemas.microsoft.com/office/drawing/2014/main" id="{1F29AFCA-3D45-1948-9BF1-6BEDB0AB1105}"/>
              </a:ext>
            </a:extLst>
          </p:cNvPr>
          <p:cNvSpPr/>
          <p:nvPr/>
        </p:nvSpPr>
        <p:spPr>
          <a:xfrm>
            <a:off x="80447" y="135919"/>
            <a:ext cx="719821" cy="533516"/>
          </a:xfrm>
          <a:prstGeom prst="rect">
            <a:avLst/>
          </a:prstGeom>
        </p:spPr>
        <p:txBody>
          <a:bodyPr wrap="none" lIns="101636" tIns="50818" rIns="101636" bIns="50818">
            <a:spAutoFit/>
          </a:bodyPr>
          <a:lstStyle/>
          <a:p>
            <a:pPr lvl="0" algn="ctr"/>
            <a:r>
              <a:rPr lang="fr-FR" sz="2800" b="1" dirty="0">
                <a:solidFill>
                  <a:schemeClr val="tx1">
                    <a:lumMod val="65000"/>
                    <a:lumOff val="35000"/>
                  </a:schemeClr>
                </a:solidFill>
                <a:effectLst>
                  <a:outerShdw blurRad="38100" dist="38100" dir="2700000" algn="tl">
                    <a:srgbClr val="000000">
                      <a:alpha val="43137"/>
                    </a:srgbClr>
                  </a:outerShdw>
                </a:effectLst>
                <a:latin typeface="Cavolini" panose="03000502040302020204" pitchFamily="66" charset="0"/>
                <a:ea typeface="CHARLEEBOOTS" panose="02000603000000000000" pitchFamily="2" charset="-34"/>
                <a:cs typeface="Cavolini" panose="03000502040302020204" pitchFamily="66" charset="0"/>
              </a:rPr>
              <a:t>H1</a:t>
            </a:r>
          </a:p>
        </p:txBody>
      </p:sp>
      <p:sp>
        <p:nvSpPr>
          <p:cNvPr id="44" name="Rectangle 43">
            <a:extLst>
              <a:ext uri="{FF2B5EF4-FFF2-40B4-BE49-F238E27FC236}">
                <a16:creationId xmlns:a16="http://schemas.microsoft.com/office/drawing/2014/main" id="{6AFD33FA-8BAB-2E00-AA05-8DA73D687451}"/>
              </a:ext>
            </a:extLst>
          </p:cNvPr>
          <p:cNvSpPr/>
          <p:nvPr/>
        </p:nvSpPr>
        <p:spPr>
          <a:xfrm>
            <a:off x="807306" y="59518"/>
            <a:ext cx="5354295" cy="656626"/>
          </a:xfrm>
          <a:prstGeom prst="rect">
            <a:avLst/>
          </a:prstGeom>
          <a:noFill/>
          <a:ln>
            <a:noFill/>
          </a:ln>
          <a:effectLst>
            <a:outerShdw blurRad="50800" dist="38100" dir="2700000" algn="tl" rotWithShape="0">
              <a:prstClr val="black">
                <a:alpha val="40000"/>
              </a:prstClr>
            </a:outerShdw>
          </a:effectLst>
        </p:spPr>
        <p:txBody>
          <a:bodyPr wrap="none" lIns="101636" tIns="50818" rIns="101636" bIns="50818">
            <a:spAutoFit/>
          </a:bodyPr>
          <a:lstStyle/>
          <a:p>
            <a:pPr algn="ctr"/>
            <a:r>
              <a:rPr lang="fr-FR" sz="3600" dirty="0">
                <a:ln w="28575" cmpd="sng">
                  <a:noFill/>
                  <a:prstDash val="solid"/>
                </a:ln>
                <a:solidFill>
                  <a:schemeClr val="bg1"/>
                </a:solidFill>
                <a:effectLst>
                  <a:outerShdw blurRad="63500" dir="3600000" algn="tl" rotWithShape="0">
                    <a:srgbClr val="000000">
                      <a:alpha val="70000"/>
                    </a:srgbClr>
                  </a:outerShdw>
                </a:effectLst>
                <a:latin typeface="Jumble" panose="020F0502020204030204" pitchFamily="34" charset="0"/>
                <a:ea typeface="Chewy" panose="02000000000000000000" pitchFamily="2" charset="0"/>
                <a:cs typeface="Jumble" panose="020F0502020204030204" pitchFamily="34" charset="0"/>
              </a:rPr>
              <a:t>La révolution française</a:t>
            </a:r>
          </a:p>
        </p:txBody>
      </p:sp>
      <p:sp>
        <p:nvSpPr>
          <p:cNvPr id="47" name="ZoneTexte 46">
            <a:extLst>
              <a:ext uri="{FF2B5EF4-FFF2-40B4-BE49-F238E27FC236}">
                <a16:creationId xmlns:a16="http://schemas.microsoft.com/office/drawing/2014/main" id="{FE24890A-9BC7-918A-1745-A04B3244D177}"/>
              </a:ext>
            </a:extLst>
          </p:cNvPr>
          <p:cNvSpPr txBox="1"/>
          <p:nvPr/>
        </p:nvSpPr>
        <p:spPr>
          <a:xfrm>
            <a:off x="5544889" y="10189046"/>
            <a:ext cx="1800474" cy="261610"/>
          </a:xfrm>
          <a:prstGeom prst="rect">
            <a:avLst/>
          </a:prstGeom>
          <a:noFill/>
        </p:spPr>
        <p:txBody>
          <a:bodyPr wrap="square" rtlCol="0">
            <a:spAutoFit/>
          </a:bodyPr>
          <a:lstStyle/>
          <a:p>
            <a:pPr algn="r"/>
            <a:r>
              <a:rPr lang="fr-FR" sz="1050" dirty="0">
                <a:latin typeface="Dreaming Outloud Script Pro" panose="03050502040304050704" pitchFamily="66" charset="77"/>
                <a:cs typeface="Dreaming Outloud Script Pro" panose="03050502040304050704" pitchFamily="66" charset="77"/>
              </a:rPr>
              <a:t>La Trousse de Sobelle</a:t>
            </a:r>
          </a:p>
        </p:txBody>
      </p:sp>
    </p:spTree>
    <p:extLst>
      <p:ext uri="{BB962C8B-B14F-4D97-AF65-F5344CB8AC3E}">
        <p14:creationId xmlns:p14="http://schemas.microsoft.com/office/powerpoint/2010/main" val="240895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à coins arrondis 48"/>
          <p:cNvSpPr/>
          <p:nvPr/>
        </p:nvSpPr>
        <p:spPr>
          <a:xfrm>
            <a:off x="4412381" y="4724878"/>
            <a:ext cx="2743594" cy="3450428"/>
          </a:xfrm>
          <a:prstGeom prst="roundRect">
            <a:avLst>
              <a:gd name="adj" fmla="val 3690"/>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r>
              <a:rPr lang="fr-FR" dirty="0"/>
              <a:t> </a:t>
            </a:r>
          </a:p>
        </p:txBody>
      </p:sp>
      <p:sp>
        <p:nvSpPr>
          <p:cNvPr id="7" name="Rectangle à coins arrondis 6"/>
          <p:cNvSpPr/>
          <p:nvPr/>
        </p:nvSpPr>
        <p:spPr>
          <a:xfrm>
            <a:off x="202046" y="1331769"/>
            <a:ext cx="4550755" cy="2376557"/>
          </a:xfrm>
          <a:prstGeom prst="roundRect">
            <a:avLst>
              <a:gd name="adj" fmla="val 7219"/>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02045" y="1375342"/>
            <a:ext cx="4622763" cy="2318620"/>
          </a:xfrm>
          <a:prstGeom prst="rect">
            <a:avLst/>
          </a:prstGeom>
          <a:noFill/>
        </p:spPr>
        <p:txBody>
          <a:bodyPr wrap="square" lIns="101636" tIns="50818" rIns="101636" bIns="50818" rtlCol="0">
            <a:spAutoFit/>
          </a:bodyPr>
          <a:lstStyle/>
          <a:p>
            <a:pPr>
              <a:lnSpc>
                <a:spcPct val="80000"/>
              </a:lnSpc>
            </a:pPr>
            <a:r>
              <a:rPr lang="fr-FR" sz="1500" u="sng" dirty="0">
                <a:latin typeface="KG Primary Italics" panose="02000506000000020003" pitchFamily="2" charset="0"/>
                <a:ea typeface="Clensey" panose="02000603000000000000" pitchFamily="2" charset="0"/>
              </a:rPr>
              <a:t>La Convention </a:t>
            </a:r>
          </a:p>
          <a:p>
            <a:pPr>
              <a:lnSpc>
                <a:spcPct val="80000"/>
              </a:lnSpc>
            </a:pPr>
            <a:r>
              <a:rPr lang="fr-FR" sz="1500" dirty="0">
                <a:latin typeface="KG Primary Italics" panose="02000506000000020003" pitchFamily="2" charset="0"/>
                <a:ea typeface="Clensey" panose="02000603000000000000" pitchFamily="2" charset="0"/>
              </a:rPr>
              <a:t>Le 21 septembre 1792, la nouvelle assemblée, la Convention abolit la monarchie et proclame la République.</a:t>
            </a:r>
          </a:p>
          <a:p>
            <a:pPr>
              <a:lnSpc>
                <a:spcPct val="80000"/>
              </a:lnSpc>
            </a:pPr>
            <a:r>
              <a:rPr lang="fr-FR" sz="1500" dirty="0">
                <a:latin typeface="KG Primary Italics" panose="02000506000000020003" pitchFamily="2" charset="0"/>
                <a:ea typeface="Clensey" panose="02000603000000000000" pitchFamily="2" charset="0"/>
              </a:rPr>
              <a:t>Mais les députés de la Convention sont divisés. Certains sont modérés et veulent ralentir les réformes : on les appelle les Girondins. D’autres au contraire, comme Danton, Marat ou Robespierre, veulent aller plus loin et réclament la mort du Roi : ce sont les Montagnards.</a:t>
            </a:r>
          </a:p>
          <a:p>
            <a:pPr>
              <a:lnSpc>
                <a:spcPct val="80000"/>
              </a:lnSpc>
            </a:pPr>
            <a:r>
              <a:rPr lang="fr-FR" sz="1500" dirty="0">
                <a:latin typeface="KG Primary Italics" panose="02000506000000020003" pitchFamily="2" charset="0"/>
                <a:ea typeface="Clensey" panose="02000603000000000000" pitchFamily="2" charset="0"/>
              </a:rPr>
              <a:t>Le 21 janvier 1793, Louis XVI est guillotiné.</a:t>
            </a:r>
          </a:p>
          <a:p>
            <a:pPr>
              <a:lnSpc>
                <a:spcPct val="80000"/>
              </a:lnSpc>
            </a:pPr>
            <a:r>
              <a:rPr lang="fr-FR" sz="1500" dirty="0">
                <a:latin typeface="KG Primary Italics" panose="02000506000000020003" pitchFamily="2" charset="0"/>
                <a:ea typeface="Clensey" panose="02000603000000000000" pitchFamily="2" charset="0"/>
              </a:rPr>
              <a:t>Des révoltes éclatent dans plusieurs régions, surtout en Vendée. Après de terribles combats et une répression sévère, la situation est rétablie.</a:t>
            </a:r>
          </a:p>
        </p:txBody>
      </p:sp>
      <p:sp>
        <p:nvSpPr>
          <p:cNvPr id="10" name="ZoneTexte 9"/>
          <p:cNvSpPr txBox="1"/>
          <p:nvPr/>
        </p:nvSpPr>
        <p:spPr>
          <a:xfrm>
            <a:off x="608301" y="882424"/>
            <a:ext cx="2215107" cy="410405"/>
          </a:xfrm>
          <a:prstGeom prst="rect">
            <a:avLst/>
          </a:prstGeom>
          <a:noFill/>
        </p:spPr>
        <p:txBody>
          <a:bodyPr wrap="square" lIns="101636" tIns="50818" rIns="101636" bIns="50818" rtlCol="0">
            <a:spAutoFit/>
          </a:bodyPr>
          <a:lstStyle/>
          <a:p>
            <a:r>
              <a:rPr lang="fr-FR" b="1" spc="-50" dirty="0">
                <a:latin typeface="CHARLEEBOOTS" panose="02000603000000000000" pitchFamily="2" charset="-34"/>
                <a:ea typeface="CHARLEEBOOTS" panose="02000603000000000000" pitchFamily="2" charset="-34"/>
                <a:cs typeface="CHARLEEBOOTS" panose="02000603000000000000" pitchFamily="2" charset="-34"/>
              </a:rPr>
              <a:t>La 1</a:t>
            </a:r>
            <a:r>
              <a:rPr lang="fr-FR" b="1" spc="-50" baseline="30000" dirty="0">
                <a:latin typeface="CHARLEEBOOTS" panose="02000603000000000000" pitchFamily="2" charset="-34"/>
                <a:ea typeface="CHARLEEBOOTS" panose="02000603000000000000" pitchFamily="2" charset="-34"/>
                <a:cs typeface="CHARLEEBOOTS" panose="02000603000000000000" pitchFamily="2" charset="-34"/>
              </a:rPr>
              <a:t>ère</a:t>
            </a:r>
            <a:r>
              <a:rPr lang="fr-FR" b="1" spc="-50" dirty="0">
                <a:latin typeface="CHARLEEBOOTS" panose="02000603000000000000" pitchFamily="2" charset="-34"/>
                <a:ea typeface="CHARLEEBOOTS" panose="02000603000000000000" pitchFamily="2" charset="-34"/>
                <a:cs typeface="CHARLEEBOOTS" panose="02000603000000000000" pitchFamily="2" charset="-34"/>
              </a:rPr>
              <a:t> </a:t>
            </a:r>
            <a:r>
              <a:rPr lang="fr-FR" b="1" dirty="0">
                <a:latin typeface="CHARLEEBOOTS" panose="02000603000000000000" pitchFamily="2" charset="-34"/>
                <a:ea typeface="CHARLEEBOOTS" panose="02000603000000000000" pitchFamily="2" charset="-34"/>
                <a:cs typeface="CHARLEEBOOTS" panose="02000603000000000000" pitchFamily="2" charset="-34"/>
              </a:rPr>
              <a:t>République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89" y="887016"/>
            <a:ext cx="487640" cy="458823"/>
          </a:xfrm>
          <a:prstGeom prst="rect">
            <a:avLst/>
          </a:prstGeom>
        </p:spPr>
      </p:pic>
      <p:sp>
        <p:nvSpPr>
          <p:cNvPr id="11" name="ZoneTexte 10"/>
          <p:cNvSpPr txBox="1"/>
          <p:nvPr/>
        </p:nvSpPr>
        <p:spPr>
          <a:xfrm>
            <a:off x="151772" y="917504"/>
            <a:ext cx="407252" cy="379627"/>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18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rPr>
              <a:t>3</a:t>
            </a:r>
            <a:endParaRPr lang="fr-FR" sz="16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endParaRPr>
          </a:p>
        </p:txBody>
      </p:sp>
      <p:sp>
        <p:nvSpPr>
          <p:cNvPr id="63" name="Rectangle 62"/>
          <p:cNvSpPr/>
          <p:nvPr/>
        </p:nvSpPr>
        <p:spPr>
          <a:xfrm>
            <a:off x="72281" y="6768239"/>
            <a:ext cx="4248472" cy="347659"/>
          </a:xfrm>
          <a:prstGeom prst="rect">
            <a:avLst/>
          </a:prstGeom>
        </p:spPr>
        <p:txBody>
          <a:bodyPr wrap="square">
            <a:spAutoFit/>
          </a:bodyPr>
          <a:lstStyle/>
          <a:p>
            <a:pPr>
              <a:lnSpc>
                <a:spcPct val="80000"/>
              </a:lnSpc>
            </a:pPr>
            <a:r>
              <a:rPr lang="fr-FR" dirty="0">
                <a:latin typeface="Short Stack" panose="02010500040000000007" pitchFamily="2" charset="0"/>
                <a:sym typeface="Wingdings"/>
              </a:rPr>
              <a:t> </a:t>
            </a:r>
            <a:r>
              <a:rPr lang="fr-FR" sz="1600" dirty="0">
                <a:latin typeface="CHARLEEBOOTS" panose="02000603000000000000" pitchFamily="2" charset="-34"/>
                <a:ea typeface="CHARLEEBOOTS" panose="02000603000000000000" pitchFamily="2" charset="-34"/>
                <a:cs typeface="CHARLEEBOOTS" panose="02000603000000000000" pitchFamily="2" charset="-34"/>
                <a:sym typeface="Wingdings"/>
              </a:rPr>
              <a:t>Ecris le nom qui convient après chaque phrase</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37" name="ZoneTexte 36"/>
          <p:cNvSpPr txBox="1"/>
          <p:nvPr/>
        </p:nvSpPr>
        <p:spPr>
          <a:xfrm>
            <a:off x="5317871" y="4426203"/>
            <a:ext cx="1595170" cy="257369"/>
          </a:xfrm>
          <a:prstGeom prst="rect">
            <a:avLst/>
          </a:prstGeom>
          <a:noFill/>
        </p:spPr>
        <p:txBody>
          <a:bodyPr wrap="square" lIns="36000" tIns="36000" rIns="36000" bIns="36000" rtlCol="0">
            <a:spAutoFit/>
          </a:bodyPr>
          <a:lstStyle/>
          <a:p>
            <a:pPr algn="r"/>
            <a:r>
              <a:rPr lang="fr-FR" sz="1200" b="1" dirty="0">
                <a:latin typeface="KG Primary Italics" panose="02000506000000020003" pitchFamily="2" charset="0"/>
              </a:rPr>
              <a:t>Doc 4 </a:t>
            </a:r>
            <a:r>
              <a:rPr lang="fr-FR" sz="1200" dirty="0">
                <a:latin typeface="KG Primary Italics" panose="02000506000000020003" pitchFamily="2" charset="0"/>
              </a:rPr>
              <a:t>: un sans culotte</a:t>
            </a:r>
          </a:p>
        </p:txBody>
      </p:sp>
      <p:sp>
        <p:nvSpPr>
          <p:cNvPr id="4" name="Rectangle 3"/>
          <p:cNvSpPr/>
          <p:nvPr/>
        </p:nvSpPr>
        <p:spPr>
          <a:xfrm>
            <a:off x="4412381" y="4716438"/>
            <a:ext cx="2716683" cy="3426002"/>
          </a:xfrm>
          <a:prstGeom prst="rect">
            <a:avLst/>
          </a:prstGeom>
        </p:spPr>
        <p:txBody>
          <a:bodyPr wrap="square">
            <a:spAutoFit/>
          </a:bodyPr>
          <a:lstStyle/>
          <a:p>
            <a:pPr lvl="0">
              <a:lnSpc>
                <a:spcPct val="80000"/>
              </a:lnSpc>
            </a:pPr>
            <a:r>
              <a:rPr lang="fr-FR" sz="1500" u="sng" dirty="0">
                <a:solidFill>
                  <a:prstClr val="black"/>
                </a:solidFill>
                <a:latin typeface="KG Primary Italics" panose="02000506000000020003" pitchFamily="2" charset="0"/>
                <a:ea typeface="Clensey" panose="02000603000000000000" pitchFamily="2" charset="0"/>
              </a:rPr>
              <a:t>La Terreur</a:t>
            </a:r>
          </a:p>
          <a:p>
            <a:pPr lvl="0">
              <a:lnSpc>
                <a:spcPct val="80000"/>
              </a:lnSpc>
            </a:pPr>
            <a:r>
              <a:rPr lang="fr-FR" sz="1500" dirty="0">
                <a:solidFill>
                  <a:prstClr val="black"/>
                </a:solidFill>
                <a:latin typeface="KG Primary Italics" panose="02000506000000020003" pitchFamily="2" charset="0"/>
                <a:ea typeface="Clensey" panose="02000603000000000000" pitchFamily="2" charset="0"/>
              </a:rPr>
              <a:t>En 1793, les Montagnards prennent le pouvoir. </a:t>
            </a:r>
            <a:r>
              <a:rPr lang="fr-FR" sz="1500" spc="-150" dirty="0">
                <a:solidFill>
                  <a:prstClr val="black"/>
                </a:solidFill>
                <a:latin typeface="KG Primary Italics" panose="02000506000000020003" pitchFamily="2" charset="0"/>
                <a:ea typeface="Clensey" panose="02000603000000000000" pitchFamily="2" charset="0"/>
              </a:rPr>
              <a:t>Sous</a:t>
            </a:r>
            <a:r>
              <a:rPr lang="fr-FR" sz="1500" dirty="0">
                <a:solidFill>
                  <a:prstClr val="black"/>
                </a:solidFill>
                <a:latin typeface="KG Primary Italics" panose="02000506000000020003" pitchFamily="2" charset="0"/>
                <a:ea typeface="Clensey" panose="02000603000000000000" pitchFamily="2" charset="0"/>
              </a:rPr>
              <a:t> la conduite de Robespierre, ils mirent fin aux insurrections, supprimèrent des libertés et firent exécuter des milliers de personnes. Cette période sanglante marquée par d’extrêmes violences est appelée la Terreur. </a:t>
            </a:r>
          </a:p>
          <a:p>
            <a:pPr>
              <a:lnSpc>
                <a:spcPct val="80000"/>
              </a:lnSpc>
            </a:pPr>
            <a:r>
              <a:rPr lang="fr-FR" sz="1500" dirty="0">
                <a:solidFill>
                  <a:prstClr val="black"/>
                </a:solidFill>
                <a:latin typeface="KG Primary Italics" panose="02000506000000020003" pitchFamily="2" charset="0"/>
                <a:ea typeface="Clensey" panose="02000603000000000000" pitchFamily="2" charset="0"/>
              </a:rPr>
              <a:t>De jeunes généraux comme Bonaparte remportent de grandes victoires comme celle de Fleurus (Belgique) le 26 juin 1794 et sauvent le pays de </a:t>
            </a:r>
            <a:r>
              <a:rPr lang="fr-FR" sz="1500" spc="-100" dirty="0">
                <a:solidFill>
                  <a:prstClr val="black"/>
                </a:solidFill>
                <a:latin typeface="KG Primary Italics" panose="02000506000000020003" pitchFamily="2" charset="0"/>
                <a:ea typeface="Clensey" panose="02000603000000000000" pitchFamily="2" charset="0"/>
              </a:rPr>
              <a:t>l’invasion</a:t>
            </a:r>
            <a:r>
              <a:rPr lang="fr-FR" sz="1500" dirty="0">
                <a:solidFill>
                  <a:prstClr val="black"/>
                </a:solidFill>
                <a:latin typeface="KG Primary Italics" panose="02000506000000020003" pitchFamily="2" charset="0"/>
                <a:ea typeface="Clensey" panose="02000603000000000000" pitchFamily="2" charset="0"/>
              </a:rPr>
              <a:t>.</a:t>
            </a:r>
          </a:p>
          <a:p>
            <a:pPr lvl="0">
              <a:lnSpc>
                <a:spcPct val="80000"/>
              </a:lnSpc>
            </a:pPr>
            <a:r>
              <a:rPr lang="fr-FR" sz="1500" dirty="0">
                <a:solidFill>
                  <a:prstClr val="black"/>
                </a:solidFill>
                <a:latin typeface="KG Primary Italics" panose="02000506000000020003" pitchFamily="2" charset="0"/>
                <a:ea typeface="Clensey" panose="02000603000000000000" pitchFamily="2" charset="0"/>
              </a:rPr>
              <a:t>La Terreur s’achève le 28 juillet 1794, lorsque Robespierre et ses amis sont jugés et guillotinés. Certains pays menacent la France. </a:t>
            </a:r>
          </a:p>
        </p:txBody>
      </p:sp>
      <p:sp>
        <p:nvSpPr>
          <p:cNvPr id="40" name="Rectangle 39"/>
          <p:cNvSpPr/>
          <p:nvPr/>
        </p:nvSpPr>
        <p:spPr>
          <a:xfrm>
            <a:off x="4176644" y="8349411"/>
            <a:ext cx="3024610" cy="400110"/>
          </a:xfrm>
          <a:prstGeom prst="rect">
            <a:avLst/>
          </a:prstGeom>
        </p:spPr>
        <p:txBody>
          <a:bodyPr wrap="square">
            <a:spAutoFit/>
          </a:bodyPr>
          <a:lstStyle/>
          <a:p>
            <a:r>
              <a:rPr lang="fr-FR" dirty="0">
                <a:latin typeface="Short Stack" panose="02010500040000000007" pitchFamily="2" charset="0"/>
                <a:sym typeface="Wingdings"/>
              </a:rPr>
              <a:t> </a:t>
            </a:r>
            <a:r>
              <a:rPr lang="fr-FR" sz="1600" dirty="0">
                <a:latin typeface="CHARLEEBOOTS" panose="02000603000000000000" pitchFamily="2" charset="-34"/>
                <a:ea typeface="CHARLEEBOOTS" panose="02000603000000000000" pitchFamily="2" charset="-34"/>
                <a:cs typeface="CHARLEEBOOTS" panose="02000603000000000000" pitchFamily="2" charset="-34"/>
                <a:sym typeface="Wingdings"/>
              </a:rPr>
              <a:t>Vrai ou faux ?</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874" y="1079421"/>
            <a:ext cx="217170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4999874" y="1116038"/>
            <a:ext cx="855778" cy="769441"/>
          </a:xfrm>
          <a:prstGeom prst="rect">
            <a:avLst/>
          </a:prstGeom>
          <a:solidFill>
            <a:schemeClr val="bg1"/>
          </a:solidFill>
        </p:spPr>
        <p:txBody>
          <a:bodyPr wrap="square" rtlCol="0">
            <a:spAutoFit/>
          </a:bodyPr>
          <a:lstStyle/>
          <a:p>
            <a:r>
              <a:rPr lang="fr-FR" sz="1100" dirty="0"/>
              <a:t>bonnet phrygien symbole de la liberté</a:t>
            </a:r>
          </a:p>
        </p:txBody>
      </p:sp>
      <p:sp>
        <p:nvSpPr>
          <p:cNvPr id="39" name="ZoneTexte 38"/>
          <p:cNvSpPr txBox="1"/>
          <p:nvPr/>
        </p:nvSpPr>
        <p:spPr>
          <a:xfrm>
            <a:off x="5137674" y="1978231"/>
            <a:ext cx="675504" cy="430887"/>
          </a:xfrm>
          <a:prstGeom prst="rect">
            <a:avLst/>
          </a:prstGeom>
          <a:solidFill>
            <a:schemeClr val="bg1"/>
          </a:solidFill>
        </p:spPr>
        <p:txBody>
          <a:bodyPr wrap="square" rtlCol="0">
            <a:spAutoFit/>
          </a:bodyPr>
          <a:lstStyle/>
          <a:p>
            <a:r>
              <a:rPr lang="fr-FR" sz="1100" dirty="0"/>
              <a:t>cocarde tricolore</a:t>
            </a:r>
          </a:p>
        </p:txBody>
      </p:sp>
      <p:pic>
        <p:nvPicPr>
          <p:cNvPr id="307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904929" y="1058783"/>
            <a:ext cx="760595" cy="656663"/>
          </a:xfrm>
          <a:prstGeom prst="ellipse">
            <a:avLst/>
          </a:prstGeom>
          <a:ln w="9525">
            <a:solidFill>
              <a:schemeClr val="tx1"/>
            </a:solidFill>
            <a:miter lim="800000"/>
            <a:headEnd/>
            <a:tailEnd/>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43" name="ZoneTexte 42"/>
          <p:cNvSpPr txBox="1"/>
          <p:nvPr/>
        </p:nvSpPr>
        <p:spPr>
          <a:xfrm>
            <a:off x="4896817" y="2570336"/>
            <a:ext cx="916361" cy="430887"/>
          </a:xfrm>
          <a:prstGeom prst="rect">
            <a:avLst/>
          </a:prstGeom>
          <a:solidFill>
            <a:schemeClr val="bg1"/>
          </a:solidFill>
        </p:spPr>
        <p:txBody>
          <a:bodyPr wrap="square" rtlCol="0">
            <a:spAutoFit/>
          </a:bodyPr>
          <a:lstStyle/>
          <a:p>
            <a:r>
              <a:rPr lang="fr-FR" sz="1100" dirty="0"/>
              <a:t>carmagnole, veste courte</a:t>
            </a:r>
          </a:p>
        </p:txBody>
      </p:sp>
      <p:sp>
        <p:nvSpPr>
          <p:cNvPr id="45" name="ZoneTexte 44"/>
          <p:cNvSpPr txBox="1"/>
          <p:nvPr/>
        </p:nvSpPr>
        <p:spPr>
          <a:xfrm>
            <a:off x="5040833" y="3374708"/>
            <a:ext cx="760072" cy="261610"/>
          </a:xfrm>
          <a:prstGeom prst="rect">
            <a:avLst/>
          </a:prstGeom>
          <a:solidFill>
            <a:schemeClr val="bg1"/>
          </a:solidFill>
        </p:spPr>
        <p:txBody>
          <a:bodyPr wrap="square" rtlCol="0">
            <a:spAutoFit/>
          </a:bodyPr>
          <a:lstStyle/>
          <a:p>
            <a:pPr algn="r"/>
            <a:r>
              <a:rPr lang="fr-FR" sz="1100" dirty="0"/>
              <a:t>pantalon</a:t>
            </a:r>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140" y="3972588"/>
            <a:ext cx="3810000" cy="26384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ZoneTexte 45"/>
          <p:cNvSpPr txBox="1"/>
          <p:nvPr/>
        </p:nvSpPr>
        <p:spPr>
          <a:xfrm>
            <a:off x="4115266" y="3833063"/>
            <a:ext cx="1326024" cy="811367"/>
          </a:xfrm>
          <a:prstGeom prst="rect">
            <a:avLst/>
          </a:prstGeom>
          <a:noFill/>
        </p:spPr>
        <p:txBody>
          <a:bodyPr wrap="square" lIns="36000" tIns="36000" rIns="36000" bIns="36000" rtlCol="0">
            <a:spAutoFit/>
          </a:bodyPr>
          <a:lstStyle/>
          <a:p>
            <a:r>
              <a:rPr lang="fr-FR" sz="1200" b="1" dirty="0">
                <a:latin typeface="KG Primary Italics" panose="02000506000000020003" pitchFamily="2" charset="0"/>
              </a:rPr>
              <a:t>Doc 5 </a:t>
            </a:r>
            <a:r>
              <a:rPr lang="fr-FR" sz="1200" dirty="0">
                <a:latin typeface="KG Primary Italics" panose="02000506000000020003" pitchFamily="2" charset="0"/>
              </a:rPr>
              <a:t>: La mort de Louis XVI, le 21 janvier 1793 sur la place de la Concorde</a:t>
            </a:r>
          </a:p>
        </p:txBody>
      </p:sp>
      <p:sp>
        <p:nvSpPr>
          <p:cNvPr id="47" name="ZoneTexte 46"/>
          <p:cNvSpPr txBox="1"/>
          <p:nvPr/>
        </p:nvSpPr>
        <p:spPr>
          <a:xfrm>
            <a:off x="163909" y="7106793"/>
            <a:ext cx="4084836" cy="1033159"/>
          </a:xfrm>
          <a:prstGeom prst="rect">
            <a:avLst/>
          </a:prstGeom>
          <a:noFill/>
        </p:spPr>
        <p:txBody>
          <a:bodyPr wrap="square" lIns="36000" tIns="36000" rIns="36000" bIns="36000" rtlCol="0">
            <a:spAutoFit/>
          </a:bodyPr>
          <a:lstStyle/>
          <a:p>
            <a:pPr>
              <a:lnSpc>
                <a:spcPct val="120000"/>
              </a:lnSpc>
              <a:spcAft>
                <a:spcPts val="600"/>
              </a:spcAft>
            </a:pPr>
            <a:r>
              <a:rPr lang="fr-FR" sz="1000" dirty="0">
                <a:latin typeface="Short Stack" panose="02010500040000000007" pitchFamily="2" charset="0"/>
              </a:rPr>
              <a:t>1) Il est guillotiné le 21 janvier 1793 : __________________</a:t>
            </a:r>
          </a:p>
          <a:p>
            <a:pPr>
              <a:lnSpc>
                <a:spcPct val="120000"/>
              </a:lnSpc>
              <a:spcAft>
                <a:spcPts val="600"/>
              </a:spcAft>
            </a:pPr>
            <a:r>
              <a:rPr lang="fr-FR" sz="1000" dirty="0">
                <a:latin typeface="Short Stack" panose="02010500040000000007" pitchFamily="2" charset="0"/>
              </a:rPr>
              <a:t>2) Il dirige les Montagnards : _______________________</a:t>
            </a:r>
          </a:p>
          <a:p>
            <a:pPr>
              <a:lnSpc>
                <a:spcPct val="120000"/>
              </a:lnSpc>
              <a:spcAft>
                <a:spcPts val="600"/>
              </a:spcAft>
            </a:pPr>
            <a:r>
              <a:rPr lang="fr-FR" sz="1000" dirty="0">
                <a:latin typeface="Short Stack" panose="02010500040000000007" pitchFamily="2" charset="0"/>
              </a:rPr>
              <a:t>3) Ils veulent la mort de Louis XVI : __________________</a:t>
            </a:r>
          </a:p>
          <a:p>
            <a:pPr>
              <a:lnSpc>
                <a:spcPct val="120000"/>
              </a:lnSpc>
              <a:spcAft>
                <a:spcPts val="600"/>
              </a:spcAft>
            </a:pPr>
            <a:r>
              <a:rPr lang="fr-FR" sz="1000" dirty="0">
                <a:latin typeface="Short Stack" panose="02010500040000000007" pitchFamily="2" charset="0"/>
              </a:rPr>
              <a:t>4) Ils sont modérés : ______________________________</a:t>
            </a:r>
          </a:p>
        </p:txBody>
      </p:sp>
      <p:sp>
        <p:nvSpPr>
          <p:cNvPr id="48" name="Rectangle à coins arrondis 47"/>
          <p:cNvSpPr/>
          <p:nvPr/>
        </p:nvSpPr>
        <p:spPr>
          <a:xfrm>
            <a:off x="172171" y="8352416"/>
            <a:ext cx="3886970" cy="1764622"/>
          </a:xfrm>
          <a:prstGeom prst="roundRect">
            <a:avLst>
              <a:gd name="adj" fmla="val 7219"/>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50" name="ZoneTexte 49"/>
          <p:cNvSpPr txBox="1"/>
          <p:nvPr/>
        </p:nvSpPr>
        <p:spPr>
          <a:xfrm>
            <a:off x="172170" y="8352415"/>
            <a:ext cx="3886970" cy="1764622"/>
          </a:xfrm>
          <a:prstGeom prst="rect">
            <a:avLst/>
          </a:prstGeom>
          <a:noFill/>
        </p:spPr>
        <p:txBody>
          <a:bodyPr wrap="square" lIns="101636" tIns="50818" rIns="101636" bIns="50818" rtlCol="0">
            <a:spAutoFit/>
          </a:bodyPr>
          <a:lstStyle/>
          <a:p>
            <a:pPr>
              <a:lnSpc>
                <a:spcPct val="80000"/>
              </a:lnSpc>
            </a:pPr>
            <a:r>
              <a:rPr lang="fr-FR" sz="1500" u="sng" dirty="0">
                <a:latin typeface="KG Primary Italics" panose="02000506000000020003" pitchFamily="2" charset="0"/>
                <a:ea typeface="Clensey" panose="02000603000000000000" pitchFamily="2" charset="0"/>
              </a:rPr>
              <a:t>L’œuvre de la Convention</a:t>
            </a:r>
          </a:p>
          <a:p>
            <a:pPr>
              <a:lnSpc>
                <a:spcPct val="80000"/>
              </a:lnSpc>
            </a:pPr>
            <a:r>
              <a:rPr lang="fr-FR" sz="1500" dirty="0">
                <a:latin typeface="KG Primary Italics" panose="02000506000000020003" pitchFamily="2" charset="0"/>
                <a:ea typeface="Clensey" panose="02000603000000000000" pitchFamily="2" charset="0"/>
              </a:rPr>
              <a:t>La Convention vend aux paysans les anciennes terres du clergé. Elle vote les lois sur l’enseignement et fonde de grandes écoles. Le système métrique remplace les anciennes mesures qui étaient différentes d’une région à l’autre. </a:t>
            </a:r>
          </a:p>
          <a:p>
            <a:pPr>
              <a:lnSpc>
                <a:spcPct val="80000"/>
              </a:lnSpc>
            </a:pPr>
            <a:r>
              <a:rPr lang="fr-FR" sz="1500" dirty="0">
                <a:latin typeface="KG Primary Italics" panose="02000506000000020003" pitchFamily="2" charset="0"/>
                <a:ea typeface="Clensey" panose="02000603000000000000" pitchFamily="2" charset="0"/>
              </a:rPr>
              <a:t>Le 26 octobre 1795, la Convention se dissout. Une nouvelle constitution donne le pouvoir exécutif à un Directoire composé de 5 personnes. </a:t>
            </a:r>
          </a:p>
        </p:txBody>
      </p:sp>
      <p:sp>
        <p:nvSpPr>
          <p:cNvPr id="51" name="ZoneTexte 50"/>
          <p:cNvSpPr txBox="1"/>
          <p:nvPr/>
        </p:nvSpPr>
        <p:spPr>
          <a:xfrm>
            <a:off x="4222413" y="8762144"/>
            <a:ext cx="3096618" cy="1457441"/>
          </a:xfrm>
          <a:prstGeom prst="rect">
            <a:avLst/>
          </a:prstGeom>
          <a:noFill/>
        </p:spPr>
        <p:txBody>
          <a:bodyPr wrap="square" lIns="36000" tIns="36000" rIns="36000" bIns="36000" rtlCol="0">
            <a:spAutoFit/>
          </a:bodyPr>
          <a:lstStyle/>
          <a:p>
            <a:pPr>
              <a:lnSpc>
                <a:spcPct val="120000"/>
              </a:lnSpc>
              <a:spcAft>
                <a:spcPts val="600"/>
              </a:spcAft>
            </a:pPr>
            <a:r>
              <a:rPr lang="fr-FR" sz="1000" dirty="0">
                <a:latin typeface="Short Stack" panose="02010500040000000007" pitchFamily="2" charset="0"/>
              </a:rPr>
              <a:t>La convention fonde de grandes écoles    ______</a:t>
            </a:r>
          </a:p>
          <a:p>
            <a:pPr>
              <a:lnSpc>
                <a:spcPct val="120000"/>
              </a:lnSpc>
              <a:spcAft>
                <a:spcPts val="600"/>
              </a:spcAft>
            </a:pPr>
            <a:r>
              <a:rPr lang="fr-FR" sz="1000" dirty="0">
                <a:latin typeface="Short Stack" panose="02010500040000000007" pitchFamily="2" charset="0"/>
              </a:rPr>
              <a:t>Elle vend les biens des paysans   ______</a:t>
            </a:r>
          </a:p>
          <a:p>
            <a:pPr>
              <a:lnSpc>
                <a:spcPct val="120000"/>
              </a:lnSpc>
              <a:spcAft>
                <a:spcPts val="600"/>
              </a:spcAft>
            </a:pPr>
            <a:r>
              <a:rPr lang="fr-FR" sz="1000" dirty="0">
                <a:latin typeface="Short Stack" panose="02010500040000000007" pitchFamily="2" charset="0"/>
              </a:rPr>
              <a:t>Elle met en place le système    métrique  ______</a:t>
            </a:r>
          </a:p>
          <a:p>
            <a:pPr>
              <a:lnSpc>
                <a:spcPct val="120000"/>
              </a:lnSpc>
              <a:spcAft>
                <a:spcPts val="600"/>
              </a:spcAft>
            </a:pPr>
            <a:r>
              <a:rPr lang="fr-FR" sz="1000" dirty="0">
                <a:latin typeface="Short Stack" panose="02010500040000000007" pitchFamily="2" charset="0"/>
              </a:rPr>
              <a:t>Elle possède le pouvoir exécutif  ______</a:t>
            </a:r>
          </a:p>
        </p:txBody>
      </p:sp>
      <p:grpSp>
        <p:nvGrpSpPr>
          <p:cNvPr id="34" name="Groupe 33">
            <a:extLst>
              <a:ext uri="{FF2B5EF4-FFF2-40B4-BE49-F238E27FC236}">
                <a16:creationId xmlns:a16="http://schemas.microsoft.com/office/drawing/2014/main" id="{EE81862A-6313-4F08-AE0C-88EFED25C639}"/>
              </a:ext>
            </a:extLst>
          </p:cNvPr>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38" name="Picture 2">
              <a:extLst>
                <a:ext uri="{FF2B5EF4-FFF2-40B4-BE49-F238E27FC236}">
                  <a16:creationId xmlns:a16="http://schemas.microsoft.com/office/drawing/2014/main" id="{72F12205-F649-77E0-1906-861E78E612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a:extLst>
                <a:ext uri="{FF2B5EF4-FFF2-40B4-BE49-F238E27FC236}">
                  <a16:creationId xmlns:a16="http://schemas.microsoft.com/office/drawing/2014/main" id="{A6769240-D970-5B5E-E83E-BAB44AE273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4" name="Rectangle à coins arrondis 27">
            <a:extLst>
              <a:ext uri="{FF2B5EF4-FFF2-40B4-BE49-F238E27FC236}">
                <a16:creationId xmlns:a16="http://schemas.microsoft.com/office/drawing/2014/main" id="{B459B90E-928E-0112-82EC-8854D4F1E68D}"/>
              </a:ext>
            </a:extLst>
          </p:cNvPr>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52" name="Rectangle à coins arrondis 24">
            <a:extLst>
              <a:ext uri="{FF2B5EF4-FFF2-40B4-BE49-F238E27FC236}">
                <a16:creationId xmlns:a16="http://schemas.microsoft.com/office/drawing/2014/main" id="{BF09835E-3893-3439-F7BD-D64EB664E9CA}"/>
              </a:ext>
            </a:extLst>
          </p:cNvPr>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53" name="ZoneTexte 52">
            <a:extLst>
              <a:ext uri="{FF2B5EF4-FFF2-40B4-BE49-F238E27FC236}">
                <a16:creationId xmlns:a16="http://schemas.microsoft.com/office/drawing/2014/main" id="{9D3ACC1C-A7AE-B5C5-102D-FE3F79C18C5B}"/>
              </a:ext>
            </a:extLst>
          </p:cNvPr>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a:latin typeface="Dreaming Outloud Script Pro" panose="03050502040304050704" pitchFamily="66" charset="77"/>
                <a:cs typeface="Dreaming Outloud Script Pro" panose="03050502040304050704" pitchFamily="66" charset="77"/>
              </a:rPr>
              <a:t>CM2</a:t>
            </a:r>
            <a:endParaRPr lang="fr-FR" sz="1800" b="1" dirty="0">
              <a:latin typeface="Dreaming Outloud Script Pro" panose="03050502040304050704" pitchFamily="66" charset="77"/>
              <a:cs typeface="Dreaming Outloud Script Pro" panose="03050502040304050704" pitchFamily="66" charset="77"/>
            </a:endParaRPr>
          </a:p>
        </p:txBody>
      </p:sp>
      <p:sp>
        <p:nvSpPr>
          <p:cNvPr id="54" name="ZoneTexte 53">
            <a:extLst>
              <a:ext uri="{FF2B5EF4-FFF2-40B4-BE49-F238E27FC236}">
                <a16:creationId xmlns:a16="http://schemas.microsoft.com/office/drawing/2014/main" id="{DD78F2D4-5F10-728A-5828-BB09B0669149}"/>
              </a:ext>
            </a:extLst>
          </p:cNvPr>
          <p:cNvSpPr txBox="1"/>
          <p:nvPr/>
        </p:nvSpPr>
        <p:spPr>
          <a:xfrm>
            <a:off x="6176136" y="302437"/>
            <a:ext cx="1042748" cy="375011"/>
          </a:xfrm>
          <a:prstGeom prst="rect">
            <a:avLst/>
          </a:prstGeom>
          <a:noFill/>
        </p:spPr>
        <p:txBody>
          <a:bodyPr wrap="square" lIns="101636" tIns="50818" rIns="101636" bIns="50818" rtlCol="0">
            <a:spAutoFit/>
          </a:bodyPr>
          <a:lstStyle/>
          <a:p>
            <a:pPr algn="ctr">
              <a:lnSpc>
                <a:spcPct val="70000"/>
              </a:lnSpc>
            </a:pPr>
            <a:r>
              <a:rPr lang="fr-FR" sz="1200" b="1" dirty="0">
                <a:solidFill>
                  <a:schemeClr val="bg1"/>
                </a:solidFill>
                <a:latin typeface="Dreaming Outloud Script Pro" panose="03050502040304050704" pitchFamily="66" charset="77"/>
                <a:cs typeface="Dreaming Outloud Script Pro" panose="03050502040304050704" pitchFamily="66" charset="77"/>
              </a:rPr>
              <a:t>La fin du 18</a:t>
            </a:r>
            <a:r>
              <a:rPr lang="fr-FR" sz="1200" b="1" baseline="30000" dirty="0">
                <a:solidFill>
                  <a:schemeClr val="bg1"/>
                </a:solidFill>
                <a:latin typeface="Dreaming Outloud Script Pro" panose="03050502040304050704" pitchFamily="66" charset="77"/>
                <a:cs typeface="Dreaming Outloud Script Pro" panose="03050502040304050704" pitchFamily="66" charset="77"/>
              </a:rPr>
              <a:t>ème</a:t>
            </a:r>
            <a:r>
              <a:rPr lang="fr-FR" sz="1200" b="1" dirty="0">
                <a:solidFill>
                  <a:schemeClr val="bg1"/>
                </a:solidFill>
                <a:latin typeface="Dreaming Outloud Script Pro" panose="03050502040304050704" pitchFamily="66" charset="77"/>
                <a:cs typeface="Dreaming Outloud Script Pro" panose="03050502040304050704" pitchFamily="66" charset="77"/>
              </a:rPr>
              <a:t> siècle</a:t>
            </a:r>
            <a:endParaRPr lang="fr-FR" sz="1400" b="1" dirty="0">
              <a:solidFill>
                <a:schemeClr val="bg1"/>
              </a:solidFill>
              <a:latin typeface="Dreaming Outloud Script Pro" panose="03050502040304050704" pitchFamily="66" charset="77"/>
              <a:cs typeface="Dreaming Outloud Script Pro" panose="03050502040304050704" pitchFamily="66" charset="77"/>
            </a:endParaRPr>
          </a:p>
        </p:txBody>
      </p:sp>
      <p:sp>
        <p:nvSpPr>
          <p:cNvPr id="55" name="Ellipse 54">
            <a:extLst>
              <a:ext uri="{FF2B5EF4-FFF2-40B4-BE49-F238E27FC236}">
                <a16:creationId xmlns:a16="http://schemas.microsoft.com/office/drawing/2014/main" id="{2DA6B0AC-86AD-6394-5FE8-E347197882FF}"/>
              </a:ext>
            </a:extLst>
          </p:cNvPr>
          <p:cNvSpPr/>
          <p:nvPr/>
        </p:nvSpPr>
        <p:spPr>
          <a:xfrm>
            <a:off x="72281" y="105615"/>
            <a:ext cx="689706" cy="610530"/>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56" name="Rectangle 55">
            <a:extLst>
              <a:ext uri="{FF2B5EF4-FFF2-40B4-BE49-F238E27FC236}">
                <a16:creationId xmlns:a16="http://schemas.microsoft.com/office/drawing/2014/main" id="{5CF380ED-B41E-4A58-BE36-020B1C4CCB57}"/>
              </a:ext>
            </a:extLst>
          </p:cNvPr>
          <p:cNvSpPr/>
          <p:nvPr/>
        </p:nvSpPr>
        <p:spPr>
          <a:xfrm>
            <a:off x="80447" y="135919"/>
            <a:ext cx="719821" cy="533516"/>
          </a:xfrm>
          <a:prstGeom prst="rect">
            <a:avLst/>
          </a:prstGeom>
        </p:spPr>
        <p:txBody>
          <a:bodyPr wrap="none" lIns="101636" tIns="50818" rIns="101636" bIns="50818">
            <a:spAutoFit/>
          </a:bodyPr>
          <a:lstStyle/>
          <a:p>
            <a:pPr lvl="0" algn="ctr"/>
            <a:r>
              <a:rPr lang="fr-FR" sz="2800" b="1" dirty="0">
                <a:solidFill>
                  <a:schemeClr val="tx1">
                    <a:lumMod val="65000"/>
                    <a:lumOff val="35000"/>
                  </a:schemeClr>
                </a:solidFill>
                <a:effectLst>
                  <a:outerShdw blurRad="38100" dist="38100" dir="2700000" algn="tl">
                    <a:srgbClr val="000000">
                      <a:alpha val="43137"/>
                    </a:srgbClr>
                  </a:outerShdw>
                </a:effectLst>
                <a:latin typeface="Cavolini" panose="03000502040302020204" pitchFamily="66" charset="0"/>
                <a:ea typeface="CHARLEEBOOTS" panose="02000603000000000000" pitchFamily="2" charset="-34"/>
                <a:cs typeface="Cavolini" panose="03000502040302020204" pitchFamily="66" charset="0"/>
              </a:rPr>
              <a:t>H1</a:t>
            </a:r>
          </a:p>
        </p:txBody>
      </p:sp>
      <p:sp>
        <p:nvSpPr>
          <p:cNvPr id="57" name="Rectangle 56">
            <a:extLst>
              <a:ext uri="{FF2B5EF4-FFF2-40B4-BE49-F238E27FC236}">
                <a16:creationId xmlns:a16="http://schemas.microsoft.com/office/drawing/2014/main" id="{3C3AE0AC-9A2E-690A-57E8-3451640A32C0}"/>
              </a:ext>
            </a:extLst>
          </p:cNvPr>
          <p:cNvSpPr/>
          <p:nvPr/>
        </p:nvSpPr>
        <p:spPr>
          <a:xfrm>
            <a:off x="807306" y="59518"/>
            <a:ext cx="5354295" cy="656626"/>
          </a:xfrm>
          <a:prstGeom prst="rect">
            <a:avLst/>
          </a:prstGeom>
          <a:noFill/>
          <a:ln>
            <a:noFill/>
          </a:ln>
          <a:effectLst>
            <a:outerShdw blurRad="50800" dist="38100" dir="2700000" algn="tl" rotWithShape="0">
              <a:prstClr val="black">
                <a:alpha val="40000"/>
              </a:prstClr>
            </a:outerShdw>
          </a:effectLst>
        </p:spPr>
        <p:txBody>
          <a:bodyPr wrap="none" lIns="101636" tIns="50818" rIns="101636" bIns="50818">
            <a:spAutoFit/>
          </a:bodyPr>
          <a:lstStyle/>
          <a:p>
            <a:pPr algn="ctr"/>
            <a:r>
              <a:rPr lang="fr-FR" sz="3600" dirty="0">
                <a:ln w="28575" cmpd="sng">
                  <a:noFill/>
                  <a:prstDash val="solid"/>
                </a:ln>
                <a:solidFill>
                  <a:schemeClr val="bg1"/>
                </a:solidFill>
                <a:effectLst>
                  <a:outerShdw blurRad="63500" dir="3600000" algn="tl" rotWithShape="0">
                    <a:srgbClr val="000000">
                      <a:alpha val="70000"/>
                    </a:srgbClr>
                  </a:outerShdw>
                </a:effectLst>
                <a:latin typeface="Jumble" panose="020F0502020204030204" pitchFamily="34" charset="0"/>
                <a:ea typeface="Chewy" panose="02000000000000000000" pitchFamily="2" charset="0"/>
                <a:cs typeface="Jumble" panose="020F0502020204030204" pitchFamily="34" charset="0"/>
              </a:rPr>
              <a:t>La révolution française</a:t>
            </a:r>
          </a:p>
        </p:txBody>
      </p:sp>
      <p:sp>
        <p:nvSpPr>
          <p:cNvPr id="58" name="ZoneTexte 57">
            <a:extLst>
              <a:ext uri="{FF2B5EF4-FFF2-40B4-BE49-F238E27FC236}">
                <a16:creationId xmlns:a16="http://schemas.microsoft.com/office/drawing/2014/main" id="{8DEDEFF9-D5C0-B572-F6EB-37BB6B882643}"/>
              </a:ext>
            </a:extLst>
          </p:cNvPr>
          <p:cNvSpPr txBox="1"/>
          <p:nvPr/>
        </p:nvSpPr>
        <p:spPr>
          <a:xfrm>
            <a:off x="5544889" y="10189046"/>
            <a:ext cx="1800474" cy="261610"/>
          </a:xfrm>
          <a:prstGeom prst="rect">
            <a:avLst/>
          </a:prstGeom>
          <a:noFill/>
        </p:spPr>
        <p:txBody>
          <a:bodyPr wrap="square" rtlCol="0">
            <a:spAutoFit/>
          </a:bodyPr>
          <a:lstStyle/>
          <a:p>
            <a:pPr algn="r"/>
            <a:r>
              <a:rPr lang="fr-FR" sz="1050" dirty="0">
                <a:latin typeface="Dreaming Outloud Script Pro" panose="03050502040304050704" pitchFamily="66" charset="77"/>
                <a:cs typeface="Dreaming Outloud Script Pro" panose="03050502040304050704" pitchFamily="66" charset="77"/>
              </a:rPr>
              <a:t>La Trousse de Sobelle</a:t>
            </a:r>
          </a:p>
        </p:txBody>
      </p:sp>
    </p:spTree>
    <p:extLst>
      <p:ext uri="{BB962C8B-B14F-4D97-AF65-F5344CB8AC3E}">
        <p14:creationId xmlns:p14="http://schemas.microsoft.com/office/powerpoint/2010/main" val="353281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72281" y="944443"/>
            <a:ext cx="4248472" cy="347659"/>
          </a:xfrm>
          <a:prstGeom prst="rect">
            <a:avLst/>
          </a:prstGeom>
        </p:spPr>
        <p:txBody>
          <a:bodyPr wrap="square">
            <a:spAutoFit/>
          </a:bodyPr>
          <a:lstStyle/>
          <a:p>
            <a:pPr>
              <a:lnSpc>
                <a:spcPct val="80000"/>
              </a:lnSpc>
            </a:pPr>
            <a:r>
              <a:rPr lang="fr-FR" dirty="0">
                <a:latin typeface="Short Stack" panose="02010500040000000007" pitchFamily="2" charset="0"/>
                <a:sym typeface="Wingdings"/>
              </a:rPr>
              <a:t> </a:t>
            </a:r>
            <a:r>
              <a:rPr lang="fr-FR" sz="1600" dirty="0">
                <a:latin typeface="Abecedary" pitchFamily="2" charset="77"/>
                <a:ea typeface="CHARLEEBOOTS" panose="02000603000000000000" pitchFamily="2" charset="-34"/>
                <a:cs typeface="CHARLEEBOOTS" panose="02000603000000000000" pitchFamily="2" charset="-34"/>
                <a:sym typeface="Wingdings"/>
              </a:rPr>
              <a:t>T</a:t>
            </a:r>
            <a:r>
              <a:rPr lang="fr-FR" sz="1600" dirty="0">
                <a:latin typeface="CHARLEEBOOTS" panose="02000603000000000000" pitchFamily="2" charset="-34"/>
                <a:ea typeface="CHARLEEBOOTS" panose="02000603000000000000" pitchFamily="2" charset="-34"/>
                <a:cs typeface="CHARLEEBOOTS" panose="02000603000000000000" pitchFamily="2" charset="-34"/>
                <a:sym typeface="Wingdings"/>
              </a:rPr>
              <a:t>rouve le mot correspondant aux définitions</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40" name="Rectangle 39"/>
          <p:cNvSpPr/>
          <p:nvPr/>
        </p:nvSpPr>
        <p:spPr>
          <a:xfrm>
            <a:off x="3600673" y="4352871"/>
            <a:ext cx="3672326" cy="400110"/>
          </a:xfrm>
          <a:prstGeom prst="rect">
            <a:avLst/>
          </a:prstGeom>
        </p:spPr>
        <p:txBody>
          <a:bodyPr wrap="square">
            <a:spAutoFit/>
          </a:bodyPr>
          <a:lstStyle/>
          <a:p>
            <a:r>
              <a:rPr lang="fr-FR" dirty="0">
                <a:latin typeface="Short Stack" panose="02010500040000000007" pitchFamily="2" charset="0"/>
                <a:sym typeface="Wingdings"/>
              </a:rPr>
              <a:t>    </a:t>
            </a:r>
            <a:r>
              <a:rPr lang="fr-FR" sz="1600" dirty="0">
                <a:latin typeface="CHARLEEBOOTS" panose="02000603000000000000" pitchFamily="2" charset="-34"/>
                <a:ea typeface="CHARLEEBOOTS" panose="02000603000000000000" pitchFamily="2" charset="-34"/>
                <a:cs typeface="CHARLEEBOOTS" panose="02000603000000000000" pitchFamily="2" charset="-34"/>
                <a:sym typeface="Wingdings"/>
              </a:rPr>
              <a:t>Lis le texte et réponds aux questions</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47" name="ZoneTexte 46"/>
          <p:cNvSpPr txBox="1"/>
          <p:nvPr/>
        </p:nvSpPr>
        <p:spPr>
          <a:xfrm>
            <a:off x="205972" y="1260054"/>
            <a:ext cx="6998837" cy="975451"/>
          </a:xfrm>
          <a:prstGeom prst="rect">
            <a:avLst/>
          </a:prstGeom>
          <a:noFill/>
        </p:spPr>
        <p:txBody>
          <a:bodyPr wrap="square" lIns="36000" tIns="36000" rIns="36000" bIns="36000" rtlCol="0">
            <a:spAutoFit/>
          </a:bodyPr>
          <a:lstStyle/>
          <a:p>
            <a:pPr>
              <a:lnSpc>
                <a:spcPct val="150000"/>
              </a:lnSpc>
            </a:pPr>
            <a:r>
              <a:rPr lang="fr-FR" sz="1000" dirty="0">
                <a:latin typeface="Short Stack" panose="02010500040000000007" pitchFamily="2" charset="0"/>
              </a:rPr>
              <a:t>C’est le nom du bonnet que portaient les révolutionnaires : _______________________</a:t>
            </a:r>
          </a:p>
          <a:p>
            <a:pPr>
              <a:lnSpc>
                <a:spcPct val="150000"/>
              </a:lnSpc>
            </a:pPr>
            <a:r>
              <a:rPr lang="fr-FR" sz="1000" dirty="0">
                <a:latin typeface="Short Stack" panose="02010500040000000007" pitchFamily="2" charset="0"/>
              </a:rPr>
              <a:t>Il remporte des victoires à l’étranger : _______________________</a:t>
            </a:r>
          </a:p>
          <a:p>
            <a:pPr>
              <a:lnSpc>
                <a:spcPct val="150000"/>
              </a:lnSpc>
            </a:pPr>
            <a:r>
              <a:rPr lang="fr-FR" sz="1000" dirty="0">
                <a:latin typeface="Short Stack" panose="02010500040000000007" pitchFamily="2" charset="0"/>
              </a:rPr>
              <a:t>Place où fut guillotiné Louis XVI : _______________________ </a:t>
            </a:r>
          </a:p>
          <a:p>
            <a:pPr>
              <a:lnSpc>
                <a:spcPct val="150000"/>
              </a:lnSpc>
            </a:pPr>
            <a:r>
              <a:rPr lang="fr-FR" sz="1000" dirty="0">
                <a:latin typeface="Short Stack" panose="02010500040000000007" pitchFamily="2" charset="0"/>
              </a:rPr>
              <a:t>Période pendant laquelle Robespierre a pris le pouvoir : _______________________</a:t>
            </a:r>
          </a:p>
        </p:txBody>
      </p:sp>
      <p:sp>
        <p:nvSpPr>
          <p:cNvPr id="51" name="ZoneTexte 50"/>
          <p:cNvSpPr txBox="1"/>
          <p:nvPr/>
        </p:nvSpPr>
        <p:spPr>
          <a:xfrm>
            <a:off x="3726235" y="4721786"/>
            <a:ext cx="3619128" cy="2002655"/>
          </a:xfrm>
          <a:prstGeom prst="rect">
            <a:avLst/>
          </a:prstGeom>
          <a:noFill/>
        </p:spPr>
        <p:txBody>
          <a:bodyPr wrap="square" lIns="36000" tIns="36000" rIns="36000" bIns="36000" rtlCol="0">
            <a:spAutoFit/>
          </a:bodyPr>
          <a:lstStyle/>
          <a:p>
            <a:pPr>
              <a:lnSpc>
                <a:spcPct val="120000"/>
              </a:lnSpc>
              <a:spcAft>
                <a:spcPts val="600"/>
              </a:spcAft>
            </a:pPr>
            <a:r>
              <a:rPr lang="fr-FR" sz="1000" dirty="0">
                <a:latin typeface="Short Stack" panose="02010500040000000007" pitchFamily="2" charset="0"/>
              </a:rPr>
              <a:t>De quoi souffrent les pauvres citoyens ?</a:t>
            </a:r>
          </a:p>
          <a:p>
            <a:pPr>
              <a:lnSpc>
                <a:spcPct val="120000"/>
              </a:lnSpc>
              <a:spcAft>
                <a:spcPts val="600"/>
              </a:spcAft>
            </a:pPr>
            <a:r>
              <a:rPr lang="fr-FR" sz="1000" dirty="0">
                <a:latin typeface="Short Stack" panose="02010500040000000007" pitchFamily="2" charset="0"/>
              </a:rPr>
              <a:t>_________________________________________</a:t>
            </a:r>
          </a:p>
          <a:p>
            <a:pPr>
              <a:lnSpc>
                <a:spcPct val="120000"/>
              </a:lnSpc>
              <a:spcAft>
                <a:spcPts val="600"/>
              </a:spcAft>
            </a:pPr>
            <a:r>
              <a:rPr lang="fr-FR" sz="1000" dirty="0">
                <a:latin typeface="Short Stack" panose="02010500040000000007" pitchFamily="2" charset="0"/>
              </a:rPr>
              <a:t>_________________________________________</a:t>
            </a:r>
          </a:p>
          <a:p>
            <a:pPr>
              <a:lnSpc>
                <a:spcPct val="120000"/>
              </a:lnSpc>
              <a:spcAft>
                <a:spcPts val="600"/>
              </a:spcAft>
            </a:pPr>
            <a:r>
              <a:rPr lang="fr-FR" sz="1000" dirty="0">
                <a:latin typeface="Short Stack" panose="02010500040000000007" pitchFamily="2" charset="0"/>
              </a:rPr>
              <a:t>Quelles accusations sont portées contre les riches, dans la deuxième partie du texte ?</a:t>
            </a:r>
          </a:p>
          <a:p>
            <a:pPr>
              <a:lnSpc>
                <a:spcPct val="120000"/>
              </a:lnSpc>
              <a:spcAft>
                <a:spcPts val="600"/>
              </a:spcAft>
            </a:pPr>
            <a:r>
              <a:rPr lang="fr-FR" sz="1000" dirty="0">
                <a:latin typeface="Short Stack" panose="02010500040000000007" pitchFamily="2" charset="0"/>
              </a:rPr>
              <a:t>_________________________________________</a:t>
            </a:r>
          </a:p>
          <a:p>
            <a:pPr>
              <a:lnSpc>
                <a:spcPct val="120000"/>
              </a:lnSpc>
              <a:spcAft>
                <a:spcPts val="600"/>
              </a:spcAft>
            </a:pPr>
            <a:r>
              <a:rPr lang="fr-FR" sz="1000" dirty="0">
                <a:latin typeface="Short Stack" panose="02010500040000000007" pitchFamily="2" charset="0"/>
              </a:rPr>
              <a:t>_________________________________________</a:t>
            </a:r>
          </a:p>
          <a:p>
            <a:pPr>
              <a:lnSpc>
                <a:spcPct val="120000"/>
              </a:lnSpc>
              <a:spcAft>
                <a:spcPts val="600"/>
              </a:spcAft>
            </a:pPr>
            <a:r>
              <a:rPr lang="fr-FR" sz="1000" dirty="0">
                <a:latin typeface="Short Stack" panose="02010500040000000007" pitchFamily="2" charset="0"/>
              </a:rPr>
              <a:t>_________________________________________</a:t>
            </a:r>
          </a:p>
        </p:txBody>
      </p:sp>
      <p:pic>
        <p:nvPicPr>
          <p:cNvPr id="34" name="Imag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1" y="4436946"/>
            <a:ext cx="3528746" cy="2370401"/>
          </a:xfrm>
          <a:prstGeom prst="rect">
            <a:avLst/>
          </a:prstGeom>
        </p:spPr>
      </p:pic>
      <p:sp>
        <p:nvSpPr>
          <p:cNvPr id="35" name="ZoneTexte 34"/>
          <p:cNvSpPr txBox="1"/>
          <p:nvPr/>
        </p:nvSpPr>
        <p:spPr>
          <a:xfrm>
            <a:off x="180290" y="4496887"/>
            <a:ext cx="3288675" cy="2165208"/>
          </a:xfrm>
          <a:prstGeom prst="rect">
            <a:avLst/>
          </a:prstGeom>
          <a:noFill/>
        </p:spPr>
        <p:txBody>
          <a:bodyPr wrap="square" rtlCol="0">
            <a:spAutoFit/>
          </a:bodyPr>
          <a:lstStyle/>
          <a:p>
            <a:pPr algn="ctr">
              <a:lnSpc>
                <a:spcPct val="80000"/>
              </a:lnSpc>
            </a:pPr>
            <a:r>
              <a:rPr lang="fr-FR" sz="1400" dirty="0">
                <a:latin typeface="CHARLEEBOOTS" panose="02000603000000000000" pitchFamily="2" charset="-34"/>
                <a:ea typeface="CHARLEEBOOTS" panose="02000603000000000000" pitchFamily="2" charset="-34"/>
                <a:cs typeface="CHARLEEBOOTS" panose="02000603000000000000" pitchFamily="2" charset="-34"/>
              </a:rPr>
              <a:t>Des citoyens malheureux</a:t>
            </a:r>
          </a:p>
          <a:p>
            <a:pPr algn="ctr">
              <a:lnSpc>
                <a:spcPct val="80000"/>
              </a:lnSpc>
            </a:pPr>
            <a:r>
              <a:rPr lang="fr-FR" sz="800" dirty="0">
                <a:latin typeface="Fineliner Script" pitchFamily="50" charset="0"/>
              </a:rPr>
              <a:t> </a:t>
            </a:r>
          </a:p>
          <a:p>
            <a:r>
              <a:rPr lang="fr-FR" sz="1050" dirty="0"/>
              <a:t>Beaucoup de citoyens souffrent dans les privations. </a:t>
            </a:r>
          </a:p>
          <a:p>
            <a:r>
              <a:rPr lang="fr-FR" sz="1050" dirty="0"/>
              <a:t>Ils sont réduits à un excès de misère qui saisit le cœur. </a:t>
            </a:r>
          </a:p>
          <a:p>
            <a:r>
              <a:rPr lang="fr-FR" sz="1050" dirty="0"/>
              <a:t>Il leur manque jusqu’aux vêtements, jusqu’aux aliments. Exténués par la faim et à demi nus, ils passent leur journée à chercher quelques racines.</a:t>
            </a:r>
          </a:p>
          <a:p>
            <a:r>
              <a:rPr lang="fr-FR" sz="1050" dirty="0"/>
              <a:t>A côté de ces malheureux on voit des riches qui dorment sur le duvet… qui dévorent en un repas la subsistance de cent familles. Ce sont eux qui commandent aux autres et que l’or a rendu maîtres des destinées du peuple. </a:t>
            </a:r>
          </a:p>
          <a:p>
            <a:pPr algn="r"/>
            <a:r>
              <a:rPr lang="fr-FR" sz="700" i="1" dirty="0"/>
              <a:t>  </a:t>
            </a:r>
          </a:p>
          <a:p>
            <a:pPr algn="r"/>
            <a:r>
              <a:rPr lang="fr-FR" sz="1050" i="1" dirty="0"/>
              <a:t>In l’ami du peuple, Journal révolutionnaire, juillet 1792</a:t>
            </a:r>
          </a:p>
        </p:txBody>
      </p:sp>
      <p:sp>
        <p:nvSpPr>
          <p:cNvPr id="2" name="Pentagone 1"/>
          <p:cNvSpPr/>
          <p:nvPr/>
        </p:nvSpPr>
        <p:spPr>
          <a:xfrm>
            <a:off x="194315" y="7942288"/>
            <a:ext cx="7010494" cy="503475"/>
          </a:xfrm>
          <a:prstGeom prst="homePlat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94315" y="7942288"/>
            <a:ext cx="1786001" cy="503475"/>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1980316" y="7942288"/>
            <a:ext cx="3875336" cy="503475"/>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250701" y="7452742"/>
            <a:ext cx="611891" cy="276999"/>
          </a:xfrm>
          <a:prstGeom prst="rect">
            <a:avLst/>
          </a:prstGeom>
          <a:noFill/>
        </p:spPr>
        <p:txBody>
          <a:bodyPr wrap="square" rtlCol="0">
            <a:spAutoFit/>
          </a:bodyPr>
          <a:lstStyle/>
          <a:p>
            <a:pPr algn="ctr"/>
            <a:r>
              <a:rPr lang="fr-FR" sz="1200" dirty="0"/>
              <a:t>1792</a:t>
            </a:r>
          </a:p>
        </p:txBody>
      </p:sp>
      <p:cxnSp>
        <p:nvCxnSpPr>
          <p:cNvPr id="15" name="Connecteur droit 14"/>
          <p:cNvCxnSpPr/>
          <p:nvPr/>
        </p:nvCxnSpPr>
        <p:spPr>
          <a:xfrm>
            <a:off x="194315" y="7729741"/>
            <a:ext cx="693502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936377" y="7654256"/>
            <a:ext cx="0" cy="14401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2160513" y="7654256"/>
            <a:ext cx="0" cy="14401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3456657" y="7654256"/>
            <a:ext cx="0" cy="14401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a:off x="4824809" y="7654256"/>
            <a:ext cx="0" cy="14401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6120953" y="7654256"/>
            <a:ext cx="0" cy="14401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2520553" y="7486912"/>
            <a:ext cx="611891" cy="276999"/>
          </a:xfrm>
          <a:prstGeom prst="rect">
            <a:avLst/>
          </a:prstGeom>
          <a:noFill/>
        </p:spPr>
        <p:txBody>
          <a:bodyPr wrap="square" rtlCol="0">
            <a:spAutoFit/>
          </a:bodyPr>
          <a:lstStyle/>
          <a:p>
            <a:pPr algn="ctr"/>
            <a:r>
              <a:rPr lang="fr-FR" sz="1200" dirty="0"/>
              <a:t>1793</a:t>
            </a:r>
          </a:p>
        </p:txBody>
      </p:sp>
      <p:sp>
        <p:nvSpPr>
          <p:cNvPr id="59" name="ZoneTexte 58"/>
          <p:cNvSpPr txBox="1"/>
          <p:nvPr/>
        </p:nvSpPr>
        <p:spPr>
          <a:xfrm>
            <a:off x="3807191" y="7481926"/>
            <a:ext cx="611891" cy="276999"/>
          </a:xfrm>
          <a:prstGeom prst="rect">
            <a:avLst/>
          </a:prstGeom>
          <a:noFill/>
        </p:spPr>
        <p:txBody>
          <a:bodyPr wrap="square" rtlCol="0">
            <a:spAutoFit/>
          </a:bodyPr>
          <a:lstStyle/>
          <a:p>
            <a:pPr algn="ctr"/>
            <a:r>
              <a:rPr lang="fr-FR" sz="1200" dirty="0"/>
              <a:t>1794</a:t>
            </a:r>
          </a:p>
        </p:txBody>
      </p:sp>
      <p:sp>
        <p:nvSpPr>
          <p:cNvPr id="60" name="ZoneTexte 59"/>
          <p:cNvSpPr txBox="1"/>
          <p:nvPr/>
        </p:nvSpPr>
        <p:spPr>
          <a:xfrm>
            <a:off x="5203253" y="7486912"/>
            <a:ext cx="611891" cy="276999"/>
          </a:xfrm>
          <a:prstGeom prst="rect">
            <a:avLst/>
          </a:prstGeom>
          <a:noFill/>
        </p:spPr>
        <p:txBody>
          <a:bodyPr wrap="square" rtlCol="0">
            <a:spAutoFit/>
          </a:bodyPr>
          <a:lstStyle/>
          <a:p>
            <a:pPr algn="ctr"/>
            <a:r>
              <a:rPr lang="fr-FR" sz="1200" dirty="0"/>
              <a:t>1795</a:t>
            </a:r>
          </a:p>
        </p:txBody>
      </p:sp>
      <p:sp>
        <p:nvSpPr>
          <p:cNvPr id="61" name="ZoneTexte 60"/>
          <p:cNvSpPr txBox="1"/>
          <p:nvPr/>
        </p:nvSpPr>
        <p:spPr>
          <a:xfrm>
            <a:off x="6285044" y="7486911"/>
            <a:ext cx="611891" cy="276999"/>
          </a:xfrm>
          <a:prstGeom prst="rect">
            <a:avLst/>
          </a:prstGeom>
          <a:noFill/>
        </p:spPr>
        <p:txBody>
          <a:bodyPr wrap="square" rtlCol="0">
            <a:spAutoFit/>
          </a:bodyPr>
          <a:lstStyle/>
          <a:p>
            <a:pPr algn="ctr"/>
            <a:r>
              <a:rPr lang="fr-FR" sz="1200" dirty="0"/>
              <a:t>1796</a:t>
            </a:r>
          </a:p>
        </p:txBody>
      </p:sp>
      <p:sp>
        <p:nvSpPr>
          <p:cNvPr id="62" name="Rectangle 61"/>
          <p:cNvSpPr/>
          <p:nvPr/>
        </p:nvSpPr>
        <p:spPr>
          <a:xfrm>
            <a:off x="133161" y="6807348"/>
            <a:ext cx="6996178" cy="646331"/>
          </a:xfrm>
          <a:prstGeom prst="rect">
            <a:avLst/>
          </a:prstGeom>
        </p:spPr>
        <p:txBody>
          <a:bodyPr wrap="square">
            <a:spAutoFit/>
          </a:bodyPr>
          <a:lstStyle/>
          <a:p>
            <a:r>
              <a:rPr lang="fr-FR" dirty="0">
                <a:latin typeface="Fineliner Script" pitchFamily="50" charset="0"/>
                <a:sym typeface="Wingdings"/>
              </a:rPr>
              <a:t>    </a:t>
            </a:r>
            <a:r>
              <a:rPr lang="fr-FR" sz="1600" dirty="0">
                <a:latin typeface="CHARLEEBOOTS" panose="02000603000000000000" pitchFamily="2" charset="-34"/>
                <a:ea typeface="CHARLEEBOOTS" panose="02000603000000000000" pitchFamily="2" charset="-34"/>
                <a:cs typeface="CHARLEEBOOTS" panose="02000603000000000000" pitchFamily="2" charset="-34"/>
                <a:sym typeface="Wingdings"/>
              </a:rPr>
              <a:t>Retrouve la date de chaque événement puis observe la ligne du temps et écris la lettre correspondant à chaque date</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21" name="ZoneTexte 20"/>
          <p:cNvSpPr txBox="1"/>
          <p:nvPr/>
        </p:nvSpPr>
        <p:spPr>
          <a:xfrm>
            <a:off x="382892" y="7975229"/>
            <a:ext cx="1368152" cy="430887"/>
          </a:xfrm>
          <a:prstGeom prst="rect">
            <a:avLst/>
          </a:prstGeom>
          <a:noFill/>
        </p:spPr>
        <p:txBody>
          <a:bodyPr wrap="square" rtlCol="0">
            <a:spAutoFit/>
          </a:bodyPr>
          <a:lstStyle/>
          <a:p>
            <a:pPr algn="ctr"/>
            <a:r>
              <a:rPr lang="fr-FR" sz="1100" dirty="0">
                <a:latin typeface="Segoe UI" panose="020B0502040204020203" pitchFamily="34" charset="0"/>
                <a:ea typeface="Segoe UI" panose="020B0502040204020203" pitchFamily="34" charset="0"/>
                <a:cs typeface="Segoe UI" panose="020B0502040204020203" pitchFamily="34" charset="0"/>
              </a:rPr>
              <a:t>Assemblée législative</a:t>
            </a:r>
          </a:p>
        </p:txBody>
      </p:sp>
      <p:sp>
        <p:nvSpPr>
          <p:cNvPr id="64" name="ZoneTexte 63"/>
          <p:cNvSpPr txBox="1"/>
          <p:nvPr/>
        </p:nvSpPr>
        <p:spPr>
          <a:xfrm>
            <a:off x="3121682" y="8038903"/>
            <a:ext cx="1368152" cy="261610"/>
          </a:xfrm>
          <a:prstGeom prst="rect">
            <a:avLst/>
          </a:prstGeom>
          <a:noFill/>
        </p:spPr>
        <p:txBody>
          <a:bodyPr wrap="square" rtlCol="0">
            <a:spAutoFit/>
          </a:bodyPr>
          <a:lstStyle/>
          <a:p>
            <a:pPr algn="ctr"/>
            <a:r>
              <a:rPr lang="fr-FR" sz="1100" dirty="0">
                <a:latin typeface="Segoe UI" panose="020B0502040204020203" pitchFamily="34" charset="0"/>
                <a:ea typeface="Segoe UI" panose="020B0502040204020203" pitchFamily="34" charset="0"/>
                <a:cs typeface="Segoe UI" panose="020B0502040204020203" pitchFamily="34" charset="0"/>
              </a:rPr>
              <a:t>Convention</a:t>
            </a:r>
          </a:p>
        </p:txBody>
      </p:sp>
      <p:sp>
        <p:nvSpPr>
          <p:cNvPr id="65" name="ZoneTexte 64"/>
          <p:cNvSpPr txBox="1"/>
          <p:nvPr/>
        </p:nvSpPr>
        <p:spPr>
          <a:xfrm>
            <a:off x="5906638" y="8059867"/>
            <a:ext cx="1222426" cy="261610"/>
          </a:xfrm>
          <a:prstGeom prst="rect">
            <a:avLst/>
          </a:prstGeom>
          <a:noFill/>
        </p:spPr>
        <p:txBody>
          <a:bodyPr wrap="square" rtlCol="0">
            <a:spAutoFit/>
          </a:bodyPr>
          <a:lstStyle/>
          <a:p>
            <a:pPr algn="ctr"/>
            <a:r>
              <a:rPr lang="fr-FR" sz="1100" dirty="0">
                <a:latin typeface="Segoe UI" panose="020B0502040204020203" pitchFamily="34" charset="0"/>
                <a:ea typeface="Segoe UI" panose="020B0502040204020203" pitchFamily="34" charset="0"/>
                <a:cs typeface="Segoe UI" panose="020B0502040204020203" pitchFamily="34" charset="0"/>
              </a:rPr>
              <a:t>Directoire</a:t>
            </a:r>
          </a:p>
        </p:txBody>
      </p:sp>
      <p:sp>
        <p:nvSpPr>
          <p:cNvPr id="22" name="Rectangle avec flèche vers le haut 21"/>
          <p:cNvSpPr/>
          <p:nvPr/>
        </p:nvSpPr>
        <p:spPr>
          <a:xfrm>
            <a:off x="1818209" y="8352255"/>
            <a:ext cx="324213" cy="432048"/>
          </a:xfrm>
          <a:prstGeom prst="upArrowCallou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avec flèche vers le haut 65"/>
          <p:cNvSpPr/>
          <p:nvPr/>
        </p:nvSpPr>
        <p:spPr>
          <a:xfrm>
            <a:off x="2314078" y="8352255"/>
            <a:ext cx="324213" cy="432048"/>
          </a:xfrm>
          <a:prstGeom prst="upArrowCallou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avec flèche vers le haut 66"/>
          <p:cNvSpPr/>
          <p:nvPr/>
        </p:nvSpPr>
        <p:spPr>
          <a:xfrm>
            <a:off x="3780516" y="8356075"/>
            <a:ext cx="324213" cy="432048"/>
          </a:xfrm>
          <a:prstGeom prst="upArrowCallou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avec flèche vers le haut 67"/>
          <p:cNvSpPr/>
          <p:nvPr/>
        </p:nvSpPr>
        <p:spPr>
          <a:xfrm>
            <a:off x="4101949" y="8357985"/>
            <a:ext cx="324213" cy="432048"/>
          </a:xfrm>
          <a:prstGeom prst="upArrowCallou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avec flèche vers le haut 68"/>
          <p:cNvSpPr/>
          <p:nvPr/>
        </p:nvSpPr>
        <p:spPr>
          <a:xfrm>
            <a:off x="5653037" y="8357985"/>
            <a:ext cx="324213" cy="432048"/>
          </a:xfrm>
          <a:prstGeom prst="upArrowCallou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840401" y="8482256"/>
            <a:ext cx="279830" cy="307777"/>
          </a:xfrm>
          <a:prstGeom prst="rect">
            <a:avLst/>
          </a:prstGeom>
          <a:noFill/>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a</a:t>
            </a:r>
          </a:p>
        </p:txBody>
      </p:sp>
      <p:sp>
        <p:nvSpPr>
          <p:cNvPr id="70" name="ZoneTexte 69"/>
          <p:cNvSpPr txBox="1"/>
          <p:nvPr/>
        </p:nvSpPr>
        <p:spPr>
          <a:xfrm>
            <a:off x="2336269" y="8476526"/>
            <a:ext cx="279830" cy="307777"/>
          </a:xfrm>
          <a:prstGeom prst="rect">
            <a:avLst/>
          </a:prstGeom>
          <a:noFill/>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b</a:t>
            </a:r>
          </a:p>
        </p:txBody>
      </p:sp>
      <p:sp>
        <p:nvSpPr>
          <p:cNvPr id="71" name="ZoneTexte 70"/>
          <p:cNvSpPr txBox="1"/>
          <p:nvPr/>
        </p:nvSpPr>
        <p:spPr>
          <a:xfrm>
            <a:off x="3805758" y="8482256"/>
            <a:ext cx="279830" cy="307777"/>
          </a:xfrm>
          <a:prstGeom prst="rect">
            <a:avLst/>
          </a:prstGeom>
          <a:noFill/>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c</a:t>
            </a:r>
          </a:p>
        </p:txBody>
      </p:sp>
      <p:sp>
        <p:nvSpPr>
          <p:cNvPr id="72" name="ZoneTexte 71"/>
          <p:cNvSpPr txBox="1"/>
          <p:nvPr/>
        </p:nvSpPr>
        <p:spPr>
          <a:xfrm>
            <a:off x="4124140" y="8482256"/>
            <a:ext cx="279830" cy="307777"/>
          </a:xfrm>
          <a:prstGeom prst="rect">
            <a:avLst/>
          </a:prstGeom>
          <a:noFill/>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d</a:t>
            </a:r>
          </a:p>
        </p:txBody>
      </p:sp>
      <p:sp>
        <p:nvSpPr>
          <p:cNvPr id="74" name="ZoneTexte 73"/>
          <p:cNvSpPr txBox="1"/>
          <p:nvPr/>
        </p:nvSpPr>
        <p:spPr>
          <a:xfrm>
            <a:off x="5675229" y="8482256"/>
            <a:ext cx="279830" cy="307777"/>
          </a:xfrm>
          <a:prstGeom prst="rect">
            <a:avLst/>
          </a:prstGeom>
          <a:noFill/>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e</a:t>
            </a:r>
          </a:p>
        </p:txBody>
      </p:sp>
      <p:sp>
        <p:nvSpPr>
          <p:cNvPr id="75" name="ZoneTexte 74"/>
          <p:cNvSpPr txBox="1"/>
          <p:nvPr/>
        </p:nvSpPr>
        <p:spPr>
          <a:xfrm>
            <a:off x="194315" y="8892902"/>
            <a:ext cx="7010494" cy="1294769"/>
          </a:xfrm>
          <a:prstGeom prst="rect">
            <a:avLst/>
          </a:prstGeom>
          <a:noFill/>
        </p:spPr>
        <p:txBody>
          <a:bodyPr wrap="square" lIns="36000" tIns="36000" rIns="36000" bIns="36000" rtlCol="0">
            <a:spAutoFit/>
          </a:bodyPr>
          <a:lstStyle/>
          <a:p>
            <a:pPr>
              <a:lnSpc>
                <a:spcPct val="120000"/>
              </a:lnSpc>
              <a:spcAft>
                <a:spcPts val="600"/>
              </a:spcAft>
            </a:pPr>
            <a:r>
              <a:rPr lang="fr-FR" sz="1000" dirty="0">
                <a:latin typeface="Short Stack" panose="02010500040000000007" pitchFamily="2" charset="0"/>
              </a:rPr>
              <a:t>Victoire de Fleurus (Belgique) : date ______________________ lettre : ____</a:t>
            </a:r>
          </a:p>
          <a:p>
            <a:pPr>
              <a:lnSpc>
                <a:spcPct val="120000"/>
              </a:lnSpc>
              <a:spcAft>
                <a:spcPts val="600"/>
              </a:spcAft>
            </a:pPr>
            <a:r>
              <a:rPr lang="fr-FR" sz="1000" dirty="0">
                <a:latin typeface="Short Stack" panose="02010500040000000007" pitchFamily="2" charset="0"/>
              </a:rPr>
              <a:t>Exécution de Louis XVI : date ______________________ lettre : ____</a:t>
            </a:r>
          </a:p>
          <a:p>
            <a:pPr>
              <a:lnSpc>
                <a:spcPct val="120000"/>
              </a:lnSpc>
              <a:spcAft>
                <a:spcPts val="600"/>
              </a:spcAft>
            </a:pPr>
            <a:r>
              <a:rPr lang="fr-FR" sz="1000" dirty="0">
                <a:latin typeface="Short Stack" panose="02010500040000000007" pitchFamily="2" charset="0"/>
              </a:rPr>
              <a:t>Proclamation de la République : date ______________________ lettre : ____</a:t>
            </a:r>
          </a:p>
          <a:p>
            <a:pPr>
              <a:lnSpc>
                <a:spcPct val="120000"/>
              </a:lnSpc>
              <a:spcAft>
                <a:spcPts val="600"/>
              </a:spcAft>
            </a:pPr>
            <a:r>
              <a:rPr lang="fr-FR" sz="1000" dirty="0">
                <a:latin typeface="Short Stack" panose="02010500040000000007" pitchFamily="2" charset="0"/>
              </a:rPr>
              <a:t>Fin de la Convention et début du Directoire : date ______________________ lettre : ____</a:t>
            </a:r>
          </a:p>
          <a:p>
            <a:pPr>
              <a:lnSpc>
                <a:spcPct val="120000"/>
              </a:lnSpc>
              <a:spcAft>
                <a:spcPts val="600"/>
              </a:spcAft>
            </a:pPr>
            <a:r>
              <a:rPr lang="fr-FR" sz="1000" dirty="0">
                <a:latin typeface="Short Stack" panose="02010500040000000007" pitchFamily="2" charset="0"/>
              </a:rPr>
              <a:t>Exécution de Robespierre et de ses amis : : date ______________________ lettre : ____</a:t>
            </a:r>
          </a:p>
        </p:txBody>
      </p:sp>
      <p:sp>
        <p:nvSpPr>
          <p:cNvPr id="55" name="Rectangle à coins arrondis 54"/>
          <p:cNvSpPr/>
          <p:nvPr/>
        </p:nvSpPr>
        <p:spPr>
          <a:xfrm>
            <a:off x="3540975" y="2340174"/>
            <a:ext cx="3588090" cy="1944216"/>
          </a:xfrm>
          <a:prstGeom prst="roundRect">
            <a:avLst>
              <a:gd name="adj" fmla="val 7219"/>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3" name="Rectangle 2"/>
          <p:cNvSpPr/>
          <p:nvPr/>
        </p:nvSpPr>
        <p:spPr>
          <a:xfrm>
            <a:off x="3540975" y="2340174"/>
            <a:ext cx="3588089" cy="1962076"/>
          </a:xfrm>
          <a:prstGeom prst="rect">
            <a:avLst/>
          </a:prstGeom>
        </p:spPr>
        <p:txBody>
          <a:bodyPr wrap="square">
            <a:spAutoFit/>
          </a:bodyPr>
          <a:lstStyle/>
          <a:p>
            <a:pPr>
              <a:lnSpc>
                <a:spcPct val="90000"/>
              </a:lnSpc>
              <a:spcAft>
                <a:spcPts val="0"/>
              </a:spcAft>
            </a:pPr>
            <a:r>
              <a:rPr lang="fr-FR" sz="1500" dirty="0">
                <a:latin typeface="KG Primary Italics" panose="02000506000000020003" pitchFamily="2" charset="0"/>
                <a:ea typeface="Times New Roman"/>
                <a:cs typeface="Times New Roman"/>
              </a:rPr>
              <a:t>Les membres du Directoire étant incapables de maintenir l’ordre, ils laissent de plus en plus de pouvoir aux chefs militaires. Le 9 et 10 Novembre 1799, le très ambitieux Général Bonaparte profite de la faiblesse du gouvernement du Directoire : il prend le pouvoir par un coup d’Etat militaire. Il s’impose de manière autoritaire mais il rétablit l’ordre et obtient le soutien des Français. Le temps de la Révolution s’achève.</a:t>
            </a:r>
            <a:endParaRPr lang="fr-FR" sz="1500" dirty="0">
              <a:effectLst/>
              <a:latin typeface="KG Primary Italics" panose="02000506000000020003" pitchFamily="2" charset="0"/>
              <a:ea typeface="Times New Roman"/>
              <a:cs typeface="Times New Roman"/>
            </a:endParaRPr>
          </a:p>
        </p:txBody>
      </p:sp>
      <p:sp>
        <p:nvSpPr>
          <p:cNvPr id="73" name="Rectangle 72"/>
          <p:cNvSpPr/>
          <p:nvPr/>
        </p:nvSpPr>
        <p:spPr>
          <a:xfrm>
            <a:off x="72007" y="2394322"/>
            <a:ext cx="3528666" cy="400110"/>
          </a:xfrm>
          <a:prstGeom prst="rect">
            <a:avLst/>
          </a:prstGeom>
        </p:spPr>
        <p:txBody>
          <a:bodyPr wrap="square">
            <a:spAutoFit/>
          </a:bodyPr>
          <a:lstStyle/>
          <a:p>
            <a:r>
              <a:rPr lang="fr-FR" dirty="0">
                <a:latin typeface="Short Stack" panose="02010500040000000007" pitchFamily="2" charset="0"/>
                <a:sym typeface="Wingdings"/>
              </a:rPr>
              <a:t> </a:t>
            </a:r>
            <a:r>
              <a:rPr lang="fr-FR" sz="1600" dirty="0">
                <a:latin typeface="CHARLEEBOOTS" panose="02000603000000000000" pitchFamily="2" charset="-34"/>
                <a:ea typeface="CHARLEEBOOTS" panose="02000603000000000000" pitchFamily="2" charset="-34"/>
                <a:cs typeface="CHARLEEBOOTS" panose="02000603000000000000" pitchFamily="2" charset="-34"/>
                <a:sym typeface="Wingdings"/>
              </a:rPr>
              <a:t>Réponds aux questions</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80" name="ZoneTexte 79"/>
          <p:cNvSpPr txBox="1"/>
          <p:nvPr/>
        </p:nvSpPr>
        <p:spPr>
          <a:xfrm>
            <a:off x="163910" y="2726185"/>
            <a:ext cx="3219342" cy="1437116"/>
          </a:xfrm>
          <a:prstGeom prst="rect">
            <a:avLst/>
          </a:prstGeom>
          <a:noFill/>
        </p:spPr>
        <p:txBody>
          <a:bodyPr wrap="square" lIns="36000" tIns="36000" rIns="36000" bIns="36000" rtlCol="0">
            <a:spAutoFit/>
          </a:bodyPr>
          <a:lstStyle/>
          <a:p>
            <a:pPr>
              <a:lnSpc>
                <a:spcPct val="150000"/>
              </a:lnSpc>
            </a:pPr>
            <a:r>
              <a:rPr lang="fr-FR" sz="1000" dirty="0">
                <a:latin typeface="Short Stack" panose="02010500040000000007" pitchFamily="2" charset="0"/>
              </a:rPr>
              <a:t>1) Que fait le général Bonaparte le 9 et 10 novembre 1799 ? _______________________</a:t>
            </a:r>
          </a:p>
          <a:p>
            <a:pPr>
              <a:lnSpc>
                <a:spcPct val="150000"/>
              </a:lnSpc>
            </a:pPr>
            <a:r>
              <a:rPr lang="fr-FR" sz="1000" dirty="0">
                <a:latin typeface="Short Stack" panose="02010500040000000007" pitchFamily="2" charset="0"/>
              </a:rPr>
              <a:t>______________________________________</a:t>
            </a:r>
          </a:p>
          <a:p>
            <a:pPr>
              <a:lnSpc>
                <a:spcPct val="150000"/>
              </a:lnSpc>
            </a:pPr>
            <a:r>
              <a:rPr lang="fr-FR" sz="1000" dirty="0">
                <a:latin typeface="Short Stack" panose="02010500040000000007" pitchFamily="2" charset="0"/>
              </a:rPr>
              <a:t>2) Pourquoi est-il soutenu par le peuple ? </a:t>
            </a:r>
          </a:p>
          <a:p>
            <a:pPr>
              <a:lnSpc>
                <a:spcPct val="150000"/>
              </a:lnSpc>
            </a:pPr>
            <a:r>
              <a:rPr lang="fr-FR" sz="1000" dirty="0">
                <a:latin typeface="Short Stack" panose="02010500040000000007" pitchFamily="2" charset="0"/>
              </a:rPr>
              <a:t>______________________________________</a:t>
            </a:r>
          </a:p>
          <a:p>
            <a:pPr>
              <a:lnSpc>
                <a:spcPct val="150000"/>
              </a:lnSpc>
            </a:pPr>
            <a:r>
              <a:rPr lang="fr-FR" sz="1000" dirty="0">
                <a:latin typeface="Short Stack" panose="02010500040000000007" pitchFamily="2" charset="0"/>
              </a:rPr>
              <a:t>______________________________________</a:t>
            </a:r>
            <a:endParaRPr lang="fr-FR" sz="1050" dirty="0">
              <a:latin typeface="Short Stack" panose="02010500040000000007" pitchFamily="2" charset="0"/>
            </a:endParaRPr>
          </a:p>
        </p:txBody>
      </p:sp>
      <p:sp>
        <p:nvSpPr>
          <p:cNvPr id="7" name="Ellipse 6"/>
          <p:cNvSpPr/>
          <p:nvPr/>
        </p:nvSpPr>
        <p:spPr>
          <a:xfrm>
            <a:off x="216297" y="6920376"/>
            <a:ext cx="217687" cy="1896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33161" y="6878842"/>
            <a:ext cx="364669" cy="261610"/>
          </a:xfrm>
          <a:prstGeom prst="rect">
            <a:avLst/>
          </a:prstGeom>
          <a:noFill/>
        </p:spPr>
        <p:txBody>
          <a:bodyPr wrap="square" rtlCol="0">
            <a:spAutoFit/>
          </a:bodyPr>
          <a:lstStyle/>
          <a:p>
            <a:pPr algn="ctr"/>
            <a:r>
              <a:rPr lang="fr-FR" sz="1100" b="1" spc="-1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11</a:t>
            </a:r>
            <a:endParaRPr lang="fr-FR" sz="800" b="1" spc="-1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2" name="Ellipse 81"/>
          <p:cNvSpPr/>
          <p:nvPr/>
        </p:nvSpPr>
        <p:spPr>
          <a:xfrm>
            <a:off x="3764746" y="4472950"/>
            <a:ext cx="217687" cy="1896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ZoneTexte 82"/>
          <p:cNvSpPr txBox="1"/>
          <p:nvPr/>
        </p:nvSpPr>
        <p:spPr>
          <a:xfrm>
            <a:off x="3674785" y="4422121"/>
            <a:ext cx="364669" cy="261610"/>
          </a:xfrm>
          <a:prstGeom prst="rect">
            <a:avLst/>
          </a:prstGeom>
          <a:noFill/>
        </p:spPr>
        <p:txBody>
          <a:bodyPr wrap="square" rtlCol="0">
            <a:spAutoFit/>
          </a:bodyPr>
          <a:lstStyle/>
          <a:p>
            <a:pPr algn="ctr"/>
            <a:r>
              <a:rPr lang="fr-FR" sz="1100" b="1" spc="-1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10</a:t>
            </a:r>
            <a:endParaRPr lang="fr-FR" sz="800" b="1" spc="-1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76" name="Groupe 75">
            <a:extLst>
              <a:ext uri="{FF2B5EF4-FFF2-40B4-BE49-F238E27FC236}">
                <a16:creationId xmlns:a16="http://schemas.microsoft.com/office/drawing/2014/main" id="{1A8FD4B3-A4B5-36B7-F7DF-15738B4901F7}"/>
              </a:ext>
            </a:extLst>
          </p:cNvPr>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81" name="Picture 2">
              <a:extLst>
                <a:ext uri="{FF2B5EF4-FFF2-40B4-BE49-F238E27FC236}">
                  <a16:creationId xmlns:a16="http://schemas.microsoft.com/office/drawing/2014/main" id="{B206E094-D716-EE0B-7F3E-8C5BACEFBF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3">
              <a:extLst>
                <a:ext uri="{FF2B5EF4-FFF2-40B4-BE49-F238E27FC236}">
                  <a16:creationId xmlns:a16="http://schemas.microsoft.com/office/drawing/2014/main" id="{918B5A32-5A78-BEEC-89DF-6BC0A38D0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5" name="Rectangle à coins arrondis 27">
            <a:extLst>
              <a:ext uri="{FF2B5EF4-FFF2-40B4-BE49-F238E27FC236}">
                <a16:creationId xmlns:a16="http://schemas.microsoft.com/office/drawing/2014/main" id="{63E4C166-1D10-F9DF-1448-62484E5CEF82}"/>
              </a:ext>
            </a:extLst>
          </p:cNvPr>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86" name="Rectangle à coins arrondis 24">
            <a:extLst>
              <a:ext uri="{FF2B5EF4-FFF2-40B4-BE49-F238E27FC236}">
                <a16:creationId xmlns:a16="http://schemas.microsoft.com/office/drawing/2014/main" id="{358BED76-EDE2-8B54-AA2C-3801EDC30FB9}"/>
              </a:ext>
            </a:extLst>
          </p:cNvPr>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87" name="ZoneTexte 86">
            <a:extLst>
              <a:ext uri="{FF2B5EF4-FFF2-40B4-BE49-F238E27FC236}">
                <a16:creationId xmlns:a16="http://schemas.microsoft.com/office/drawing/2014/main" id="{F94DEA48-727B-F519-2CE6-D723032E01FB}"/>
              </a:ext>
            </a:extLst>
          </p:cNvPr>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a:latin typeface="Dreaming Outloud Script Pro" panose="03050502040304050704" pitchFamily="66" charset="77"/>
                <a:cs typeface="Dreaming Outloud Script Pro" panose="03050502040304050704" pitchFamily="66" charset="77"/>
              </a:rPr>
              <a:t>CM2</a:t>
            </a:r>
            <a:endParaRPr lang="fr-FR" sz="1800" b="1" dirty="0">
              <a:latin typeface="Dreaming Outloud Script Pro" panose="03050502040304050704" pitchFamily="66" charset="77"/>
              <a:cs typeface="Dreaming Outloud Script Pro" panose="03050502040304050704" pitchFamily="66" charset="77"/>
            </a:endParaRPr>
          </a:p>
        </p:txBody>
      </p:sp>
      <p:sp>
        <p:nvSpPr>
          <p:cNvPr id="88" name="ZoneTexte 87">
            <a:extLst>
              <a:ext uri="{FF2B5EF4-FFF2-40B4-BE49-F238E27FC236}">
                <a16:creationId xmlns:a16="http://schemas.microsoft.com/office/drawing/2014/main" id="{27885443-9061-EF6B-201F-0D131F38EEB5}"/>
              </a:ext>
            </a:extLst>
          </p:cNvPr>
          <p:cNvSpPr txBox="1"/>
          <p:nvPr/>
        </p:nvSpPr>
        <p:spPr>
          <a:xfrm>
            <a:off x="6176136" y="302437"/>
            <a:ext cx="1042748" cy="375011"/>
          </a:xfrm>
          <a:prstGeom prst="rect">
            <a:avLst/>
          </a:prstGeom>
          <a:noFill/>
        </p:spPr>
        <p:txBody>
          <a:bodyPr wrap="square" lIns="101636" tIns="50818" rIns="101636" bIns="50818" rtlCol="0">
            <a:spAutoFit/>
          </a:bodyPr>
          <a:lstStyle/>
          <a:p>
            <a:pPr algn="ctr">
              <a:lnSpc>
                <a:spcPct val="70000"/>
              </a:lnSpc>
            </a:pPr>
            <a:r>
              <a:rPr lang="fr-FR" sz="1200" b="1" dirty="0">
                <a:solidFill>
                  <a:schemeClr val="bg1"/>
                </a:solidFill>
                <a:latin typeface="Dreaming Outloud Script Pro" panose="03050502040304050704" pitchFamily="66" charset="77"/>
                <a:cs typeface="Dreaming Outloud Script Pro" panose="03050502040304050704" pitchFamily="66" charset="77"/>
              </a:rPr>
              <a:t>La fin du 18</a:t>
            </a:r>
            <a:r>
              <a:rPr lang="fr-FR" sz="1200" b="1" baseline="30000" dirty="0">
                <a:solidFill>
                  <a:schemeClr val="bg1"/>
                </a:solidFill>
                <a:latin typeface="Dreaming Outloud Script Pro" panose="03050502040304050704" pitchFamily="66" charset="77"/>
                <a:cs typeface="Dreaming Outloud Script Pro" panose="03050502040304050704" pitchFamily="66" charset="77"/>
              </a:rPr>
              <a:t>ème</a:t>
            </a:r>
            <a:r>
              <a:rPr lang="fr-FR" sz="1200" b="1" dirty="0">
                <a:solidFill>
                  <a:schemeClr val="bg1"/>
                </a:solidFill>
                <a:latin typeface="Dreaming Outloud Script Pro" panose="03050502040304050704" pitchFamily="66" charset="77"/>
                <a:cs typeface="Dreaming Outloud Script Pro" panose="03050502040304050704" pitchFamily="66" charset="77"/>
              </a:rPr>
              <a:t> siècle</a:t>
            </a:r>
            <a:endParaRPr lang="fr-FR" sz="1400" b="1" dirty="0">
              <a:solidFill>
                <a:schemeClr val="bg1"/>
              </a:solidFill>
              <a:latin typeface="Dreaming Outloud Script Pro" panose="03050502040304050704" pitchFamily="66" charset="77"/>
              <a:cs typeface="Dreaming Outloud Script Pro" panose="03050502040304050704" pitchFamily="66" charset="77"/>
            </a:endParaRPr>
          </a:p>
        </p:txBody>
      </p:sp>
      <p:sp>
        <p:nvSpPr>
          <p:cNvPr id="89" name="Ellipse 88">
            <a:extLst>
              <a:ext uri="{FF2B5EF4-FFF2-40B4-BE49-F238E27FC236}">
                <a16:creationId xmlns:a16="http://schemas.microsoft.com/office/drawing/2014/main" id="{82941F64-89AF-2F59-67A5-6EBD7CF2E3B4}"/>
              </a:ext>
            </a:extLst>
          </p:cNvPr>
          <p:cNvSpPr/>
          <p:nvPr/>
        </p:nvSpPr>
        <p:spPr>
          <a:xfrm>
            <a:off x="72281" y="105615"/>
            <a:ext cx="689706" cy="610530"/>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90" name="Rectangle 89">
            <a:extLst>
              <a:ext uri="{FF2B5EF4-FFF2-40B4-BE49-F238E27FC236}">
                <a16:creationId xmlns:a16="http://schemas.microsoft.com/office/drawing/2014/main" id="{8313542B-7706-4796-1AE7-A4EAA945A409}"/>
              </a:ext>
            </a:extLst>
          </p:cNvPr>
          <p:cNvSpPr/>
          <p:nvPr/>
        </p:nvSpPr>
        <p:spPr>
          <a:xfrm>
            <a:off x="80447" y="135919"/>
            <a:ext cx="719821" cy="533516"/>
          </a:xfrm>
          <a:prstGeom prst="rect">
            <a:avLst/>
          </a:prstGeom>
        </p:spPr>
        <p:txBody>
          <a:bodyPr wrap="none" lIns="101636" tIns="50818" rIns="101636" bIns="50818">
            <a:spAutoFit/>
          </a:bodyPr>
          <a:lstStyle/>
          <a:p>
            <a:pPr lvl="0" algn="ctr"/>
            <a:r>
              <a:rPr lang="fr-FR" sz="2800" b="1" dirty="0">
                <a:solidFill>
                  <a:schemeClr val="tx1">
                    <a:lumMod val="65000"/>
                    <a:lumOff val="35000"/>
                  </a:schemeClr>
                </a:solidFill>
                <a:effectLst>
                  <a:outerShdw blurRad="38100" dist="38100" dir="2700000" algn="tl">
                    <a:srgbClr val="000000">
                      <a:alpha val="43137"/>
                    </a:srgbClr>
                  </a:outerShdw>
                </a:effectLst>
                <a:latin typeface="Cavolini" panose="03000502040302020204" pitchFamily="66" charset="0"/>
                <a:ea typeface="CHARLEEBOOTS" panose="02000603000000000000" pitchFamily="2" charset="-34"/>
                <a:cs typeface="Cavolini" panose="03000502040302020204" pitchFamily="66" charset="0"/>
              </a:rPr>
              <a:t>H1</a:t>
            </a:r>
          </a:p>
        </p:txBody>
      </p:sp>
      <p:sp>
        <p:nvSpPr>
          <p:cNvPr id="91" name="Rectangle 90">
            <a:extLst>
              <a:ext uri="{FF2B5EF4-FFF2-40B4-BE49-F238E27FC236}">
                <a16:creationId xmlns:a16="http://schemas.microsoft.com/office/drawing/2014/main" id="{7221C1C8-6A9E-5A8D-EB68-22C0EDB5CC81}"/>
              </a:ext>
            </a:extLst>
          </p:cNvPr>
          <p:cNvSpPr/>
          <p:nvPr/>
        </p:nvSpPr>
        <p:spPr>
          <a:xfrm>
            <a:off x="807306" y="59518"/>
            <a:ext cx="5354295" cy="656626"/>
          </a:xfrm>
          <a:prstGeom prst="rect">
            <a:avLst/>
          </a:prstGeom>
          <a:noFill/>
          <a:ln>
            <a:noFill/>
          </a:ln>
          <a:effectLst>
            <a:outerShdw blurRad="50800" dist="38100" dir="2700000" algn="tl" rotWithShape="0">
              <a:prstClr val="black">
                <a:alpha val="40000"/>
              </a:prstClr>
            </a:outerShdw>
          </a:effectLst>
        </p:spPr>
        <p:txBody>
          <a:bodyPr wrap="none" lIns="101636" tIns="50818" rIns="101636" bIns="50818">
            <a:spAutoFit/>
          </a:bodyPr>
          <a:lstStyle/>
          <a:p>
            <a:pPr algn="ctr"/>
            <a:r>
              <a:rPr lang="fr-FR" sz="3600" dirty="0">
                <a:ln w="28575" cmpd="sng">
                  <a:noFill/>
                  <a:prstDash val="solid"/>
                </a:ln>
                <a:solidFill>
                  <a:schemeClr val="bg1"/>
                </a:solidFill>
                <a:effectLst>
                  <a:outerShdw blurRad="63500" dir="3600000" algn="tl" rotWithShape="0">
                    <a:srgbClr val="000000">
                      <a:alpha val="70000"/>
                    </a:srgbClr>
                  </a:outerShdw>
                </a:effectLst>
                <a:latin typeface="Jumble" panose="020F0502020204030204" pitchFamily="34" charset="0"/>
                <a:ea typeface="Chewy" panose="02000000000000000000" pitchFamily="2" charset="0"/>
                <a:cs typeface="Jumble" panose="020F0502020204030204" pitchFamily="34" charset="0"/>
              </a:rPr>
              <a:t>La révolution française</a:t>
            </a:r>
          </a:p>
        </p:txBody>
      </p:sp>
      <p:sp>
        <p:nvSpPr>
          <p:cNvPr id="92" name="ZoneTexte 91">
            <a:extLst>
              <a:ext uri="{FF2B5EF4-FFF2-40B4-BE49-F238E27FC236}">
                <a16:creationId xmlns:a16="http://schemas.microsoft.com/office/drawing/2014/main" id="{90E59D5B-D6C8-572C-F94A-08C0C1E9D0DC}"/>
              </a:ext>
            </a:extLst>
          </p:cNvPr>
          <p:cNvSpPr txBox="1"/>
          <p:nvPr/>
        </p:nvSpPr>
        <p:spPr>
          <a:xfrm>
            <a:off x="5544889" y="10189046"/>
            <a:ext cx="1800474" cy="261610"/>
          </a:xfrm>
          <a:prstGeom prst="rect">
            <a:avLst/>
          </a:prstGeom>
          <a:noFill/>
        </p:spPr>
        <p:txBody>
          <a:bodyPr wrap="square" rtlCol="0">
            <a:spAutoFit/>
          </a:bodyPr>
          <a:lstStyle/>
          <a:p>
            <a:pPr algn="r"/>
            <a:r>
              <a:rPr lang="fr-FR" sz="1050" dirty="0">
                <a:latin typeface="Dreaming Outloud Script Pro" panose="03050502040304050704" pitchFamily="66" charset="77"/>
                <a:cs typeface="Dreaming Outloud Script Pro" panose="03050502040304050704" pitchFamily="66" charset="77"/>
              </a:rPr>
              <a:t>La Trousse de Sobelle</a:t>
            </a:r>
          </a:p>
        </p:txBody>
      </p:sp>
    </p:spTree>
    <p:extLst>
      <p:ext uri="{BB962C8B-B14F-4D97-AF65-F5344CB8AC3E}">
        <p14:creationId xmlns:p14="http://schemas.microsoft.com/office/powerpoint/2010/main" val="279589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026414" y="744330"/>
            <a:ext cx="1234004" cy="462829"/>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3026414" y="773413"/>
            <a:ext cx="1234005" cy="421718"/>
          </a:xfrm>
          <a:prstGeom prst="rect">
            <a:avLst/>
          </a:prstGeom>
          <a:noFill/>
        </p:spPr>
        <p:txBody>
          <a:bodyPr wrap="square" lIns="101636" tIns="50818" rIns="101636" bIns="50818" rtlCol="0">
            <a:spAutoFit/>
          </a:bodyPr>
          <a:lstStyle/>
          <a:p>
            <a:pPr algn="ctr"/>
            <a:r>
              <a:rPr lang="fr-FR" b="1" spc="50" dirty="0">
                <a:ln w="12700" cmpd="sng">
                  <a:solidFill>
                    <a:srgbClr val="C00000"/>
                  </a:solidFill>
                  <a:prstDash val="solid"/>
                </a:ln>
                <a:solidFill>
                  <a:schemeClr val="bg1"/>
                </a:solidFill>
                <a:effectLst>
                  <a:outerShdw blurRad="38100" dist="38100" dir="2700000" algn="tl">
                    <a:srgbClr val="000000">
                      <a:alpha val="43137"/>
                    </a:srgbClr>
                  </a:outerShdw>
                </a:effectLst>
                <a:latin typeface="Dreaming Outloud Script Pro" panose="03050502040304050704" pitchFamily="66" charset="77"/>
                <a:cs typeface="Dreaming Outloud Script Pro" panose="03050502040304050704" pitchFamily="66" charset="77"/>
              </a:rPr>
              <a:t>Leçon</a:t>
            </a:r>
            <a:endParaRPr lang="fr-FR" dirty="0">
              <a:ln w="12700" cmpd="sng">
                <a:solidFill>
                  <a:srgbClr val="C00000"/>
                </a:solidFill>
                <a:prstDash val="solid"/>
              </a:ln>
              <a:solidFill>
                <a:schemeClr val="bg1"/>
              </a:solidFill>
              <a:effectLst>
                <a:outerShdw blurRad="38100" dist="38100" dir="2700000" algn="tl">
                  <a:srgbClr val="000000">
                    <a:alpha val="43137"/>
                  </a:srgbClr>
                </a:outerShdw>
              </a:effectLst>
              <a:latin typeface="Dreaming Outloud Script Pro" panose="03050502040304050704" pitchFamily="66" charset="77"/>
              <a:cs typeface="Dreaming Outloud Script Pro" panose="03050502040304050704" pitchFamily="66" charset="77"/>
            </a:endParaRPr>
          </a:p>
        </p:txBody>
      </p:sp>
      <p:sp>
        <p:nvSpPr>
          <p:cNvPr id="42" name="Rectangle à coins arrondis 41"/>
          <p:cNvSpPr/>
          <p:nvPr/>
        </p:nvSpPr>
        <p:spPr>
          <a:xfrm>
            <a:off x="144573" y="4019176"/>
            <a:ext cx="6984492" cy="6169870"/>
          </a:xfrm>
          <a:prstGeom prst="roundRect">
            <a:avLst>
              <a:gd name="adj" fmla="val 3137"/>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dirty="0"/>
          </a:p>
        </p:txBody>
      </p:sp>
      <p:sp>
        <p:nvSpPr>
          <p:cNvPr id="44" name="Ellipse 43"/>
          <p:cNvSpPr/>
          <p:nvPr/>
        </p:nvSpPr>
        <p:spPr>
          <a:xfrm>
            <a:off x="139256" y="3944446"/>
            <a:ext cx="1373185" cy="471960"/>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45" name="ZoneTexte 44"/>
          <p:cNvSpPr txBox="1"/>
          <p:nvPr/>
        </p:nvSpPr>
        <p:spPr>
          <a:xfrm>
            <a:off x="255039" y="3963990"/>
            <a:ext cx="1266198" cy="410405"/>
          </a:xfrm>
          <a:prstGeom prst="rect">
            <a:avLst/>
          </a:prstGeom>
          <a:noFill/>
        </p:spPr>
        <p:txBody>
          <a:bodyPr wrap="square" lIns="101636" tIns="50818" rIns="101636" bIns="50818" rtlCol="0">
            <a:spAutoFit/>
          </a:bodyPr>
          <a:lstStyle/>
          <a:p>
            <a:r>
              <a:rPr lang="fr-FR" dirty="0">
                <a:latin typeface="CHARLEEBOOTS" panose="02000603000000000000" pitchFamily="2" charset="-34"/>
                <a:ea typeface="CHARLEEBOOTS" panose="02000603000000000000" pitchFamily="2" charset="-34"/>
                <a:cs typeface="CHARLEEBOOTS" panose="02000603000000000000" pitchFamily="2" charset="-34"/>
              </a:rPr>
              <a:t>Je retiens</a:t>
            </a:r>
          </a:p>
        </p:txBody>
      </p:sp>
      <p:sp>
        <p:nvSpPr>
          <p:cNvPr id="3" name="Pentagone 2"/>
          <p:cNvSpPr/>
          <p:nvPr/>
        </p:nvSpPr>
        <p:spPr>
          <a:xfrm>
            <a:off x="112285" y="1411344"/>
            <a:ext cx="7092525" cy="1123948"/>
          </a:xfrm>
          <a:prstGeom prst="homePlate">
            <a:avLst>
              <a:gd name="adj" fmla="val 3987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p:nvCxnSpPr>
        <p:spPr>
          <a:xfrm>
            <a:off x="360313" y="1404070"/>
            <a:ext cx="0" cy="1417699"/>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296417" y="1404070"/>
            <a:ext cx="0" cy="1131222"/>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144289" y="2196158"/>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44289" y="2196158"/>
            <a:ext cx="493302" cy="246221"/>
          </a:xfrm>
          <a:prstGeom prst="rect">
            <a:avLst/>
          </a:prstGeom>
          <a:noFill/>
        </p:spPr>
        <p:txBody>
          <a:bodyPr wrap="square" rtlCol="0">
            <a:spAutoFit/>
          </a:bodyPr>
          <a:lstStyle/>
          <a:p>
            <a:r>
              <a:rPr lang="fr-FR" sz="1000" dirty="0">
                <a:latin typeface="Chinacat" panose="00000400000000000000" pitchFamily="2" charset="0"/>
              </a:rPr>
              <a:t>1789</a:t>
            </a:r>
          </a:p>
        </p:txBody>
      </p:sp>
      <p:sp>
        <p:nvSpPr>
          <p:cNvPr id="30" name="Ellipse 29"/>
          <p:cNvSpPr/>
          <p:nvPr/>
        </p:nvSpPr>
        <p:spPr>
          <a:xfrm>
            <a:off x="1080393" y="2196158"/>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080393" y="2196158"/>
            <a:ext cx="493302" cy="246221"/>
          </a:xfrm>
          <a:prstGeom prst="rect">
            <a:avLst/>
          </a:prstGeom>
          <a:noFill/>
        </p:spPr>
        <p:txBody>
          <a:bodyPr wrap="square" rtlCol="0">
            <a:spAutoFit/>
          </a:bodyPr>
          <a:lstStyle/>
          <a:p>
            <a:r>
              <a:rPr lang="fr-FR" sz="1000" dirty="0">
                <a:latin typeface="Chinacat" panose="00000400000000000000" pitchFamily="2" charset="0"/>
              </a:rPr>
              <a:t>1790</a:t>
            </a:r>
          </a:p>
        </p:txBody>
      </p:sp>
      <p:sp>
        <p:nvSpPr>
          <p:cNvPr id="46" name="Double flèche horizontale 45"/>
          <p:cNvSpPr/>
          <p:nvPr/>
        </p:nvSpPr>
        <p:spPr>
          <a:xfrm>
            <a:off x="77604" y="3425098"/>
            <a:ext cx="7127206" cy="360040"/>
          </a:xfrm>
          <a:prstGeom prst="leftRightArrow">
            <a:avLst>
              <a:gd name="adj1" fmla="val 98502"/>
              <a:gd name="adj2" fmla="val 36772"/>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2217872" y="3411002"/>
            <a:ext cx="2822961"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800" b="1" dirty="0">
                <a:solidFill>
                  <a:schemeClr val="bg1"/>
                </a:solidFill>
                <a:latin typeface="CHARLEEBOOTS" panose="02000603000000000000" pitchFamily="2" charset="-34"/>
                <a:ea typeface="CHARLEEBOOTS" panose="02000603000000000000" pitchFamily="2" charset="-34"/>
                <a:cs typeface="CHARLEEBOOTS" panose="02000603000000000000" pitchFamily="2" charset="-34"/>
              </a:rPr>
              <a:t>Epoque contemporaine</a:t>
            </a:r>
          </a:p>
        </p:txBody>
      </p:sp>
      <p:cxnSp>
        <p:nvCxnSpPr>
          <p:cNvPr id="14" name="Connecteur droit 13"/>
          <p:cNvCxnSpPr/>
          <p:nvPr/>
        </p:nvCxnSpPr>
        <p:spPr>
          <a:xfrm flipH="1">
            <a:off x="6472739" y="3425098"/>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H="1">
            <a:off x="6926622" y="3425098"/>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H="1">
            <a:off x="6997806" y="3420294"/>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343751" y="3425098"/>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H="1">
            <a:off x="429340" y="3425098"/>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H="1">
            <a:off x="500524" y="3420294"/>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2232521" y="1404070"/>
            <a:ext cx="0" cy="1131222"/>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360313" y="1517889"/>
            <a:ext cx="1728193" cy="246221"/>
          </a:xfrm>
          <a:prstGeom prst="rect">
            <a:avLst/>
          </a:prstGeom>
          <a:solidFill>
            <a:schemeClr val="bg1"/>
          </a:solidFill>
          <a:ln w="12700">
            <a:solidFill>
              <a:schemeClr val="tx1"/>
            </a:solidFill>
          </a:ln>
        </p:spPr>
        <p:txBody>
          <a:bodyPr wrap="square" lIns="36000" rIns="36000" rtlCol="0">
            <a:spAutoFit/>
          </a:bodyPr>
          <a:lstStyle/>
          <a:p>
            <a:pPr algn="ctr"/>
            <a:r>
              <a:rPr lang="fr-FR" sz="1000" dirty="0">
                <a:latin typeface="Chinacat" panose="00000400000000000000" pitchFamily="2" charset="0"/>
              </a:rPr>
              <a:t>Assemblée constituante</a:t>
            </a:r>
          </a:p>
        </p:txBody>
      </p:sp>
      <p:sp>
        <p:nvSpPr>
          <p:cNvPr id="57" name="ZoneTexte 56"/>
          <p:cNvSpPr txBox="1"/>
          <p:nvPr/>
        </p:nvSpPr>
        <p:spPr>
          <a:xfrm>
            <a:off x="1662380" y="1764110"/>
            <a:ext cx="642149" cy="195814"/>
          </a:xfrm>
          <a:prstGeom prst="rect">
            <a:avLst/>
          </a:prstGeom>
          <a:noFill/>
        </p:spPr>
        <p:txBody>
          <a:bodyPr wrap="square" lIns="36000" tIns="36000" rIns="36000" bIns="36000" rtlCol="0">
            <a:spAutoFit/>
          </a:bodyPr>
          <a:lstStyle/>
          <a:p>
            <a:pPr algn="ctr"/>
            <a:r>
              <a:rPr lang="fr-FR" sz="800" dirty="0">
                <a:latin typeface="Short Stack" panose="02010500040000000007" pitchFamily="2" charset="0"/>
              </a:rPr>
              <a:t> </a:t>
            </a:r>
            <a:r>
              <a:rPr lang="fr-FR" sz="800" dirty="0" err="1">
                <a:latin typeface="Short Stack" panose="02010500040000000007" pitchFamily="2" charset="0"/>
              </a:rPr>
              <a:t>oct</a:t>
            </a:r>
            <a:r>
              <a:rPr lang="fr-FR" sz="800" dirty="0">
                <a:latin typeface="Short Stack" panose="02010500040000000007" pitchFamily="2" charset="0"/>
              </a:rPr>
              <a:t> 1791</a:t>
            </a:r>
          </a:p>
        </p:txBody>
      </p:sp>
      <p:cxnSp>
        <p:nvCxnSpPr>
          <p:cNvPr id="29" name="Connecteur droit 28"/>
          <p:cNvCxnSpPr/>
          <p:nvPr/>
        </p:nvCxnSpPr>
        <p:spPr>
          <a:xfrm>
            <a:off x="5916548" y="1445882"/>
            <a:ext cx="0" cy="108941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5669897" y="2203431"/>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5669897" y="2203431"/>
            <a:ext cx="493302" cy="246221"/>
          </a:xfrm>
          <a:prstGeom prst="rect">
            <a:avLst/>
          </a:prstGeom>
          <a:noFill/>
        </p:spPr>
        <p:txBody>
          <a:bodyPr wrap="square" rtlCol="0">
            <a:spAutoFit/>
          </a:bodyPr>
          <a:lstStyle/>
          <a:p>
            <a:r>
              <a:rPr lang="fr-FR" sz="1000" dirty="0">
                <a:latin typeface="Chinacat" panose="00000400000000000000" pitchFamily="2" charset="0"/>
              </a:rPr>
              <a:t>1795</a:t>
            </a:r>
          </a:p>
        </p:txBody>
      </p:sp>
      <p:sp>
        <p:nvSpPr>
          <p:cNvPr id="48" name="Ellipse 47"/>
          <p:cNvSpPr/>
          <p:nvPr/>
        </p:nvSpPr>
        <p:spPr>
          <a:xfrm>
            <a:off x="2016497" y="2196158"/>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2016497" y="2196158"/>
            <a:ext cx="493302" cy="246221"/>
          </a:xfrm>
          <a:prstGeom prst="rect">
            <a:avLst/>
          </a:prstGeom>
          <a:noFill/>
        </p:spPr>
        <p:txBody>
          <a:bodyPr wrap="square" rtlCol="0">
            <a:spAutoFit/>
          </a:bodyPr>
          <a:lstStyle/>
          <a:p>
            <a:r>
              <a:rPr lang="fr-FR" sz="1000" dirty="0">
                <a:latin typeface="Chinacat" panose="00000400000000000000" pitchFamily="2" charset="0"/>
              </a:rPr>
              <a:t>1791</a:t>
            </a:r>
          </a:p>
        </p:txBody>
      </p:sp>
      <p:cxnSp>
        <p:nvCxnSpPr>
          <p:cNvPr id="58" name="Connecteur droit 57"/>
          <p:cNvCxnSpPr/>
          <p:nvPr/>
        </p:nvCxnSpPr>
        <p:spPr>
          <a:xfrm>
            <a:off x="4104729" y="1404070"/>
            <a:ext cx="0" cy="1131222"/>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59" name="Ellipse 58"/>
          <p:cNvSpPr/>
          <p:nvPr/>
        </p:nvSpPr>
        <p:spPr>
          <a:xfrm>
            <a:off x="3888705" y="2196158"/>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p:cNvSpPr txBox="1"/>
          <p:nvPr/>
        </p:nvSpPr>
        <p:spPr>
          <a:xfrm>
            <a:off x="3888705" y="2196158"/>
            <a:ext cx="493302" cy="246221"/>
          </a:xfrm>
          <a:prstGeom prst="rect">
            <a:avLst/>
          </a:prstGeom>
          <a:noFill/>
        </p:spPr>
        <p:txBody>
          <a:bodyPr wrap="square" rtlCol="0">
            <a:spAutoFit/>
          </a:bodyPr>
          <a:lstStyle/>
          <a:p>
            <a:r>
              <a:rPr lang="fr-FR" sz="1000" dirty="0">
                <a:latin typeface="Chinacat" panose="00000400000000000000" pitchFamily="2" charset="0"/>
              </a:rPr>
              <a:t>1793</a:t>
            </a:r>
          </a:p>
        </p:txBody>
      </p:sp>
      <p:cxnSp>
        <p:nvCxnSpPr>
          <p:cNvPr id="61" name="Connecteur droit 60"/>
          <p:cNvCxnSpPr/>
          <p:nvPr/>
        </p:nvCxnSpPr>
        <p:spPr>
          <a:xfrm>
            <a:off x="5030079" y="1404070"/>
            <a:ext cx="0" cy="1131222"/>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62" name="Ellipse 61"/>
          <p:cNvSpPr/>
          <p:nvPr/>
        </p:nvSpPr>
        <p:spPr>
          <a:xfrm>
            <a:off x="4814055" y="2196158"/>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62"/>
          <p:cNvSpPr txBox="1"/>
          <p:nvPr/>
        </p:nvSpPr>
        <p:spPr>
          <a:xfrm>
            <a:off x="4814055" y="2196158"/>
            <a:ext cx="493302" cy="246221"/>
          </a:xfrm>
          <a:prstGeom prst="rect">
            <a:avLst/>
          </a:prstGeom>
          <a:noFill/>
        </p:spPr>
        <p:txBody>
          <a:bodyPr wrap="square" rtlCol="0">
            <a:spAutoFit/>
          </a:bodyPr>
          <a:lstStyle/>
          <a:p>
            <a:r>
              <a:rPr lang="fr-FR" sz="1000" dirty="0">
                <a:latin typeface="Chinacat" panose="00000400000000000000" pitchFamily="2" charset="0"/>
              </a:rPr>
              <a:t>1794</a:t>
            </a:r>
          </a:p>
        </p:txBody>
      </p:sp>
      <p:cxnSp>
        <p:nvCxnSpPr>
          <p:cNvPr id="65" name="Connecteur droit 64"/>
          <p:cNvCxnSpPr/>
          <p:nvPr/>
        </p:nvCxnSpPr>
        <p:spPr>
          <a:xfrm>
            <a:off x="3168625" y="1404070"/>
            <a:ext cx="0" cy="1131222"/>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66" name="Ellipse 65"/>
          <p:cNvSpPr/>
          <p:nvPr/>
        </p:nvSpPr>
        <p:spPr>
          <a:xfrm>
            <a:off x="2952601" y="2196158"/>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2952601" y="2196158"/>
            <a:ext cx="493302" cy="246221"/>
          </a:xfrm>
          <a:prstGeom prst="rect">
            <a:avLst/>
          </a:prstGeom>
          <a:noFill/>
        </p:spPr>
        <p:txBody>
          <a:bodyPr wrap="square" rtlCol="0">
            <a:spAutoFit/>
          </a:bodyPr>
          <a:lstStyle/>
          <a:p>
            <a:r>
              <a:rPr lang="fr-FR" sz="1000" dirty="0">
                <a:latin typeface="Chinacat" panose="00000400000000000000" pitchFamily="2" charset="0"/>
              </a:rPr>
              <a:t>1792</a:t>
            </a:r>
          </a:p>
        </p:txBody>
      </p:sp>
      <p:sp>
        <p:nvSpPr>
          <p:cNvPr id="68" name="ZoneTexte 67"/>
          <p:cNvSpPr txBox="1"/>
          <p:nvPr/>
        </p:nvSpPr>
        <p:spPr>
          <a:xfrm>
            <a:off x="2088506" y="1517888"/>
            <a:ext cx="1617217" cy="246221"/>
          </a:xfrm>
          <a:prstGeom prst="rect">
            <a:avLst/>
          </a:prstGeom>
          <a:solidFill>
            <a:schemeClr val="bg1"/>
          </a:solidFill>
          <a:ln w="12700">
            <a:solidFill>
              <a:schemeClr val="tx1"/>
            </a:solidFill>
          </a:ln>
        </p:spPr>
        <p:txBody>
          <a:bodyPr wrap="square" lIns="36000" rIns="36000" rtlCol="0">
            <a:spAutoFit/>
          </a:bodyPr>
          <a:lstStyle/>
          <a:p>
            <a:pPr algn="ctr"/>
            <a:r>
              <a:rPr lang="fr-FR" sz="1000" dirty="0">
                <a:latin typeface="Chinacat" panose="00000400000000000000" pitchFamily="2" charset="0"/>
              </a:rPr>
              <a:t>Assemblée Législative</a:t>
            </a:r>
          </a:p>
        </p:txBody>
      </p:sp>
      <p:cxnSp>
        <p:nvCxnSpPr>
          <p:cNvPr id="75" name="Connecteur droit 74"/>
          <p:cNvCxnSpPr/>
          <p:nvPr/>
        </p:nvCxnSpPr>
        <p:spPr>
          <a:xfrm>
            <a:off x="6738398" y="1437062"/>
            <a:ext cx="0" cy="109823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3705724" y="1517889"/>
            <a:ext cx="2767016" cy="246221"/>
          </a:xfrm>
          <a:prstGeom prst="rect">
            <a:avLst/>
          </a:prstGeom>
          <a:solidFill>
            <a:schemeClr val="bg1"/>
          </a:solidFill>
          <a:ln w="12700">
            <a:solidFill>
              <a:schemeClr val="tx1"/>
            </a:solidFill>
          </a:ln>
        </p:spPr>
        <p:txBody>
          <a:bodyPr wrap="square" lIns="36000" rIns="36000" rtlCol="0">
            <a:spAutoFit/>
          </a:bodyPr>
          <a:lstStyle/>
          <a:p>
            <a:pPr algn="ctr"/>
            <a:r>
              <a:rPr lang="fr-FR" sz="1000" dirty="0">
                <a:latin typeface="Chinacat" panose="00000400000000000000" pitchFamily="2" charset="0"/>
              </a:rPr>
              <a:t>Convention</a:t>
            </a:r>
          </a:p>
        </p:txBody>
      </p:sp>
      <p:sp>
        <p:nvSpPr>
          <p:cNvPr id="70" name="ZoneTexte 69"/>
          <p:cNvSpPr txBox="1"/>
          <p:nvPr/>
        </p:nvSpPr>
        <p:spPr>
          <a:xfrm>
            <a:off x="6336977" y="1517888"/>
            <a:ext cx="792088" cy="246221"/>
          </a:xfrm>
          <a:prstGeom prst="homePlate">
            <a:avLst/>
          </a:prstGeom>
          <a:solidFill>
            <a:schemeClr val="bg1"/>
          </a:solidFill>
          <a:ln w="12700">
            <a:solidFill>
              <a:schemeClr val="tx1"/>
            </a:solidFill>
          </a:ln>
        </p:spPr>
        <p:txBody>
          <a:bodyPr wrap="square" lIns="36000" rIns="36000" rtlCol="0">
            <a:spAutoFit/>
          </a:bodyPr>
          <a:lstStyle/>
          <a:p>
            <a:pPr algn="ctr"/>
            <a:r>
              <a:rPr lang="fr-FR" sz="1000" dirty="0">
                <a:latin typeface="Chinacat" panose="00000400000000000000" pitchFamily="2" charset="0"/>
              </a:rPr>
              <a:t>Directoire</a:t>
            </a:r>
          </a:p>
        </p:txBody>
      </p:sp>
      <p:sp>
        <p:nvSpPr>
          <p:cNvPr id="11" name="Rectangle 10"/>
          <p:cNvSpPr/>
          <p:nvPr/>
        </p:nvSpPr>
        <p:spPr>
          <a:xfrm>
            <a:off x="316028" y="1750638"/>
            <a:ext cx="643125" cy="215444"/>
          </a:xfrm>
          <a:prstGeom prst="rect">
            <a:avLst/>
          </a:prstGeom>
        </p:spPr>
        <p:txBody>
          <a:bodyPr wrap="none">
            <a:spAutoFit/>
          </a:bodyPr>
          <a:lstStyle/>
          <a:p>
            <a:pPr lvl="0" algn="ctr"/>
            <a:r>
              <a:rPr lang="fr-FR" sz="800" dirty="0">
                <a:solidFill>
                  <a:prstClr val="black"/>
                </a:solidFill>
                <a:latin typeface="Short Stack" panose="02010500040000000007" pitchFamily="2" charset="0"/>
              </a:rPr>
              <a:t> </a:t>
            </a:r>
            <a:r>
              <a:rPr lang="fr-FR" sz="800" dirty="0" err="1">
                <a:solidFill>
                  <a:prstClr val="black"/>
                </a:solidFill>
                <a:latin typeface="Short Stack" panose="02010500040000000007" pitchFamily="2" charset="0"/>
              </a:rPr>
              <a:t>juil</a:t>
            </a:r>
            <a:r>
              <a:rPr lang="fr-FR" sz="800" dirty="0">
                <a:solidFill>
                  <a:prstClr val="black"/>
                </a:solidFill>
                <a:latin typeface="Short Stack" panose="02010500040000000007" pitchFamily="2" charset="0"/>
              </a:rPr>
              <a:t> 1789</a:t>
            </a:r>
          </a:p>
        </p:txBody>
      </p:sp>
      <p:sp>
        <p:nvSpPr>
          <p:cNvPr id="73" name="ZoneTexte 72"/>
          <p:cNvSpPr txBox="1"/>
          <p:nvPr/>
        </p:nvSpPr>
        <p:spPr>
          <a:xfrm>
            <a:off x="3384649" y="1764110"/>
            <a:ext cx="642149" cy="195814"/>
          </a:xfrm>
          <a:prstGeom prst="rect">
            <a:avLst/>
          </a:prstGeom>
          <a:noFill/>
        </p:spPr>
        <p:txBody>
          <a:bodyPr wrap="square" lIns="36000" tIns="36000" rIns="36000" bIns="36000" rtlCol="0">
            <a:spAutoFit/>
          </a:bodyPr>
          <a:lstStyle/>
          <a:p>
            <a:pPr algn="ctr"/>
            <a:r>
              <a:rPr lang="fr-FR" sz="800" dirty="0">
                <a:latin typeface="Short Stack" panose="02010500040000000007" pitchFamily="2" charset="0"/>
              </a:rPr>
              <a:t>sept 1792</a:t>
            </a:r>
          </a:p>
        </p:txBody>
      </p:sp>
      <p:sp>
        <p:nvSpPr>
          <p:cNvPr id="74" name="ZoneTexte 73"/>
          <p:cNvSpPr txBox="1"/>
          <p:nvPr/>
        </p:nvSpPr>
        <p:spPr>
          <a:xfrm>
            <a:off x="5958729" y="1777504"/>
            <a:ext cx="642149" cy="195814"/>
          </a:xfrm>
          <a:prstGeom prst="rect">
            <a:avLst/>
          </a:prstGeom>
          <a:noFill/>
        </p:spPr>
        <p:txBody>
          <a:bodyPr wrap="square" lIns="36000" tIns="36000" rIns="36000" bIns="36000" rtlCol="0">
            <a:spAutoFit/>
          </a:bodyPr>
          <a:lstStyle/>
          <a:p>
            <a:pPr algn="ctr"/>
            <a:r>
              <a:rPr lang="fr-FR" sz="800" dirty="0" err="1">
                <a:latin typeface="Short Stack" panose="02010500040000000007" pitchFamily="2" charset="0"/>
              </a:rPr>
              <a:t>oct</a:t>
            </a:r>
            <a:r>
              <a:rPr lang="fr-FR" sz="800" dirty="0">
                <a:latin typeface="Short Stack" panose="02010500040000000007" pitchFamily="2" charset="0"/>
              </a:rPr>
              <a:t> 1795</a:t>
            </a:r>
          </a:p>
        </p:txBody>
      </p:sp>
      <p:sp>
        <p:nvSpPr>
          <p:cNvPr id="76" name="Ellipse 75"/>
          <p:cNvSpPr/>
          <p:nvPr/>
        </p:nvSpPr>
        <p:spPr>
          <a:xfrm>
            <a:off x="6491747" y="2194611"/>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ZoneTexte 76"/>
          <p:cNvSpPr txBox="1"/>
          <p:nvPr/>
        </p:nvSpPr>
        <p:spPr>
          <a:xfrm>
            <a:off x="6491747" y="2194611"/>
            <a:ext cx="493302" cy="246221"/>
          </a:xfrm>
          <a:prstGeom prst="rect">
            <a:avLst/>
          </a:prstGeom>
          <a:noFill/>
        </p:spPr>
        <p:txBody>
          <a:bodyPr wrap="square" rtlCol="0">
            <a:spAutoFit/>
          </a:bodyPr>
          <a:lstStyle/>
          <a:p>
            <a:r>
              <a:rPr lang="fr-FR" sz="1000" dirty="0">
                <a:latin typeface="Chinacat" panose="00000400000000000000" pitchFamily="2" charset="0"/>
              </a:rPr>
              <a:t>1795</a:t>
            </a:r>
          </a:p>
        </p:txBody>
      </p:sp>
      <p:sp>
        <p:nvSpPr>
          <p:cNvPr id="16" name="ZoneTexte 15"/>
          <p:cNvSpPr txBox="1"/>
          <p:nvPr/>
        </p:nvSpPr>
        <p:spPr>
          <a:xfrm>
            <a:off x="187903" y="4451223"/>
            <a:ext cx="6941162" cy="5680979"/>
          </a:xfrm>
          <a:prstGeom prst="rect">
            <a:avLst/>
          </a:prstGeom>
          <a:noFill/>
        </p:spPr>
        <p:txBody>
          <a:bodyPr wrap="square" rtlCol="0">
            <a:spAutoFit/>
          </a:bodyPr>
          <a:lstStyle/>
          <a:p>
            <a:pPr>
              <a:lnSpc>
                <a:spcPct val="130000"/>
              </a:lnSpc>
            </a:pPr>
            <a:r>
              <a:rPr lang="fr-FR" sz="1000" dirty="0">
                <a:latin typeface="Short Stack" panose="02010500040000000007" pitchFamily="2" charset="0"/>
              </a:rPr>
              <a:t>Louis XVI convoque les _____________  _____________________ qui représentent les trois __________ et fait rédiger les cahiers de __________________  dans le pays (5 mai 1789).</a:t>
            </a:r>
          </a:p>
          <a:p>
            <a:pPr>
              <a:lnSpc>
                <a:spcPct val="130000"/>
              </a:lnSpc>
            </a:pPr>
            <a:r>
              <a:rPr lang="fr-FR" sz="1000" dirty="0">
                <a:latin typeface="Short Stack" panose="02010500040000000007" pitchFamily="2" charset="0"/>
              </a:rPr>
              <a:t>Lors du serment du jeu de ____________ , les représentants promettent de donner une ____________________ à la France et se forment en Assemblée ______________________.</a:t>
            </a:r>
          </a:p>
          <a:p>
            <a:pPr>
              <a:lnSpc>
                <a:spcPct val="130000"/>
              </a:lnSpc>
            </a:pPr>
            <a:r>
              <a:rPr lang="fr-FR" sz="1000" dirty="0">
                <a:latin typeface="Short Stack" panose="02010500040000000007" pitchFamily="2" charset="0"/>
              </a:rPr>
              <a:t>Le 14 juillet, les Parisiens prennent d’assaut la prison de la _________________ . </a:t>
            </a:r>
          </a:p>
          <a:p>
            <a:pPr>
              <a:lnSpc>
                <a:spcPct val="130000"/>
              </a:lnSpc>
            </a:pPr>
            <a:r>
              <a:rPr lang="fr-FR" sz="1000" dirty="0">
                <a:latin typeface="Short Stack" panose="02010500040000000007" pitchFamily="2" charset="0"/>
              </a:rPr>
              <a:t>Dans la nuit du 4 août, les _____________________ sont abolis. </a:t>
            </a:r>
          </a:p>
          <a:p>
            <a:pPr>
              <a:lnSpc>
                <a:spcPct val="130000"/>
              </a:lnSpc>
            </a:pPr>
            <a:r>
              <a:rPr lang="fr-FR" sz="1000" dirty="0">
                <a:latin typeface="Short Stack" panose="02010500040000000007" pitchFamily="2" charset="0"/>
              </a:rPr>
              <a:t>Le 26 août 1789, la _____________________________________________________ est votée.</a:t>
            </a:r>
          </a:p>
          <a:p>
            <a:pPr>
              <a:lnSpc>
                <a:spcPct val="130000"/>
              </a:lnSpc>
            </a:pPr>
            <a:r>
              <a:rPr lang="fr-FR" sz="1000" dirty="0">
                <a:latin typeface="Short Stack" panose="02010500040000000007" pitchFamily="2" charset="0"/>
              </a:rPr>
              <a:t>La France est organisée en 83 _____________________ .</a:t>
            </a:r>
          </a:p>
          <a:p>
            <a:pPr>
              <a:lnSpc>
                <a:spcPct val="130000"/>
              </a:lnSpc>
            </a:pPr>
            <a:r>
              <a:rPr lang="fr-FR" sz="1000" dirty="0">
                <a:latin typeface="Short Stack" panose="02010500040000000007" pitchFamily="2" charset="0"/>
              </a:rPr>
              <a:t>Le roi qui n’est pas d’accord avec ces réformes tente de fuir mais est arrêté à __________________ le 21 juin 1791.</a:t>
            </a:r>
          </a:p>
          <a:p>
            <a:pPr>
              <a:lnSpc>
                <a:spcPct val="130000"/>
              </a:lnSpc>
            </a:pPr>
            <a:r>
              <a:rPr lang="fr-FR" sz="1000" dirty="0">
                <a:latin typeface="Short Stack" panose="02010500040000000007" pitchFamily="2" charset="0"/>
              </a:rPr>
              <a:t>L’assemblée ___________________ remplace la Constituante en octobre 1791 après avoir adopté une constitution. Celle-ci divise le pouvoir en 3 : le législatif (Assemblée nationale) vote les ________ , l’exécutif (roi et ministre) les applique et le judiciaire (les juges) rend la _____________ .</a:t>
            </a:r>
          </a:p>
          <a:p>
            <a:pPr>
              <a:lnSpc>
                <a:spcPct val="130000"/>
              </a:lnSpc>
            </a:pPr>
            <a:r>
              <a:rPr lang="fr-FR" sz="1000" dirty="0">
                <a:latin typeface="Short Stack" panose="02010500040000000007" pitchFamily="2" charset="0"/>
              </a:rPr>
              <a:t>Le 10 août 1792, les Parisiens prennent d’assaut les __________________ et l’Assemblée vote la mort du roi. </a:t>
            </a:r>
          </a:p>
          <a:p>
            <a:pPr>
              <a:lnSpc>
                <a:spcPct val="130000"/>
              </a:lnSpc>
            </a:pPr>
            <a:r>
              <a:rPr lang="fr-FR" sz="1000" dirty="0">
                <a:latin typeface="Short Stack" panose="02010500040000000007" pitchFamily="2" charset="0"/>
              </a:rPr>
              <a:t>Une nouvelle Assemblée, la _________________ , proclame la ___________________ , le 21 septembre. Mais les députés sont divisés : les __________________ veulent ralentir les réformes et les ___________________ , comme Robespierre, Danton ou Marat, veulent aller plus loin. </a:t>
            </a:r>
          </a:p>
          <a:p>
            <a:pPr>
              <a:lnSpc>
                <a:spcPct val="130000"/>
              </a:lnSpc>
            </a:pPr>
            <a:r>
              <a:rPr lang="fr-FR" sz="1000" dirty="0">
                <a:latin typeface="Short Stack" panose="02010500040000000007" pitchFamily="2" charset="0"/>
              </a:rPr>
              <a:t>Le 21 janvier 1793, Louis XVI est ____________________ .</a:t>
            </a:r>
          </a:p>
          <a:p>
            <a:pPr>
              <a:lnSpc>
                <a:spcPct val="130000"/>
              </a:lnSpc>
            </a:pPr>
            <a:r>
              <a:rPr lang="fr-FR" sz="1000" dirty="0">
                <a:latin typeface="Short Stack" panose="02010500040000000007" pitchFamily="2" charset="0"/>
              </a:rPr>
              <a:t>En 1793, les Montagnards prennent le pouvoir, reviennent sur les acquis de la Révolution, suppriment des ______________ et font exécuter des milliers de personnes. </a:t>
            </a:r>
          </a:p>
          <a:p>
            <a:pPr>
              <a:lnSpc>
                <a:spcPct val="130000"/>
              </a:lnSpc>
            </a:pPr>
            <a:r>
              <a:rPr lang="fr-FR" sz="1000" dirty="0">
                <a:latin typeface="Short Stack" panose="02010500040000000007" pitchFamily="2" charset="0"/>
              </a:rPr>
              <a:t>C’est la _______________ . </a:t>
            </a:r>
          </a:p>
          <a:p>
            <a:pPr>
              <a:lnSpc>
                <a:spcPct val="130000"/>
              </a:lnSpc>
            </a:pPr>
            <a:r>
              <a:rPr lang="fr-FR" sz="1000" dirty="0">
                <a:latin typeface="Short Stack" panose="02010500040000000007" pitchFamily="2" charset="0"/>
              </a:rPr>
              <a:t>Le 28 juillet 1794, Robespierre est ________________ . Fin 1795, la Convention se dissout. </a:t>
            </a:r>
          </a:p>
          <a:p>
            <a:pPr>
              <a:lnSpc>
                <a:spcPct val="130000"/>
              </a:lnSpc>
            </a:pPr>
            <a:r>
              <a:rPr lang="fr-FR" sz="1000" dirty="0">
                <a:latin typeface="Short Stack" panose="02010500040000000007" pitchFamily="2" charset="0"/>
              </a:rPr>
              <a:t>Le _________________ composé de 5 personnes n’arrive pas à faire régner l’ordre. </a:t>
            </a:r>
          </a:p>
          <a:p>
            <a:pPr>
              <a:lnSpc>
                <a:spcPct val="130000"/>
              </a:lnSpc>
            </a:pPr>
            <a:r>
              <a:rPr lang="fr-FR" sz="1000" dirty="0">
                <a:latin typeface="Short Stack" panose="02010500040000000007" pitchFamily="2" charset="0"/>
              </a:rPr>
              <a:t>En novembre 1799, par un coup d’Etat, le général _________________ prend le pouvoir de manière autoritaire et rétablit l’ordre. C’est la fin de la Révolution.</a:t>
            </a:r>
          </a:p>
        </p:txBody>
      </p:sp>
      <p:sp>
        <p:nvSpPr>
          <p:cNvPr id="17" name="Rectangle 16"/>
          <p:cNvSpPr/>
          <p:nvPr/>
        </p:nvSpPr>
        <p:spPr>
          <a:xfrm>
            <a:off x="1582539" y="4019175"/>
            <a:ext cx="5546526" cy="452624"/>
          </a:xfrm>
          <a:prstGeom prst="rect">
            <a:avLst/>
          </a:prstGeom>
        </p:spPr>
        <p:txBody>
          <a:bodyPr wrap="square">
            <a:spAutoFit/>
          </a:bodyPr>
          <a:lstStyle/>
          <a:p>
            <a:pPr lvl="0">
              <a:lnSpc>
                <a:spcPct val="120000"/>
              </a:lnSpc>
            </a:pPr>
            <a:r>
              <a:rPr lang="fr-FR" sz="1000" dirty="0">
                <a:solidFill>
                  <a:prstClr val="black"/>
                </a:solidFill>
                <a:latin typeface="Short Stack" panose="02010500040000000007" pitchFamily="2" charset="0"/>
              </a:rPr>
              <a:t>En 1789, la monarchie absolue est critiquée par les philosophes qui demandent des ________________.</a:t>
            </a:r>
          </a:p>
        </p:txBody>
      </p:sp>
      <p:sp>
        <p:nvSpPr>
          <p:cNvPr id="78" name="Pentagone 77"/>
          <p:cNvSpPr/>
          <p:nvPr/>
        </p:nvSpPr>
        <p:spPr>
          <a:xfrm>
            <a:off x="112285" y="2821769"/>
            <a:ext cx="7092525" cy="514297"/>
          </a:xfrm>
          <a:prstGeom prst="homePlate">
            <a:avLst>
              <a:gd name="adj" fmla="val 3987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35"/>
          <p:cNvCxnSpPr/>
          <p:nvPr/>
        </p:nvCxnSpPr>
        <p:spPr>
          <a:xfrm>
            <a:off x="1327044" y="2584204"/>
            <a:ext cx="5670763" cy="188018"/>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32052" y="2582251"/>
            <a:ext cx="986905" cy="215444"/>
          </a:xfrm>
          <a:prstGeom prst="rect">
            <a:avLst/>
          </a:prstGeom>
        </p:spPr>
        <p:txBody>
          <a:bodyPr wrap="square">
            <a:spAutoFit/>
          </a:bodyPr>
          <a:lstStyle/>
          <a:p>
            <a:pPr lvl="0" algn="ctr"/>
            <a:r>
              <a:rPr lang="fr-FR" sz="800" dirty="0">
                <a:solidFill>
                  <a:prstClr val="black"/>
                </a:solidFill>
                <a:latin typeface="Arial Black" panose="020B0A04020102020204" pitchFamily="34" charset="0"/>
              </a:rPr>
              <a:t> l’année 1789</a:t>
            </a:r>
          </a:p>
        </p:txBody>
      </p:sp>
      <p:sp>
        <p:nvSpPr>
          <p:cNvPr id="85" name="Rectangle 84"/>
          <p:cNvSpPr/>
          <p:nvPr/>
        </p:nvSpPr>
        <p:spPr>
          <a:xfrm>
            <a:off x="415202" y="2812755"/>
            <a:ext cx="881215" cy="535531"/>
          </a:xfrm>
          <a:prstGeom prst="rect">
            <a:avLst/>
          </a:prstGeom>
        </p:spPr>
        <p:txBody>
          <a:bodyPr wrap="square">
            <a:spAutoFit/>
          </a:bodyPr>
          <a:lstStyle/>
          <a:p>
            <a:pPr lvl="0" algn="ctr">
              <a:lnSpc>
                <a:spcPct val="90000"/>
              </a:lnSpc>
            </a:pPr>
            <a:r>
              <a:rPr lang="fr-FR" sz="800" dirty="0">
                <a:solidFill>
                  <a:prstClr val="black"/>
                </a:solidFill>
                <a:latin typeface="Chinacat" panose="00000400000000000000" pitchFamily="2" charset="0"/>
              </a:rPr>
              <a:t>5 mai</a:t>
            </a:r>
          </a:p>
          <a:p>
            <a:pPr lvl="0" algn="ctr">
              <a:lnSpc>
                <a:spcPct val="90000"/>
              </a:lnSpc>
            </a:pPr>
            <a:r>
              <a:rPr lang="fr-FR" sz="800" dirty="0">
                <a:solidFill>
                  <a:prstClr val="black"/>
                </a:solidFill>
                <a:latin typeface="Short Stack" panose="02010500040000000007" pitchFamily="2" charset="0"/>
              </a:rPr>
              <a:t>Réunion des Etats Généraux</a:t>
            </a:r>
          </a:p>
        </p:txBody>
      </p:sp>
      <p:sp>
        <p:nvSpPr>
          <p:cNvPr id="86" name="Rectangle 85"/>
          <p:cNvSpPr/>
          <p:nvPr/>
        </p:nvSpPr>
        <p:spPr>
          <a:xfrm>
            <a:off x="1656457" y="2844230"/>
            <a:ext cx="881215" cy="461665"/>
          </a:xfrm>
          <a:prstGeom prst="rect">
            <a:avLst/>
          </a:prstGeom>
        </p:spPr>
        <p:txBody>
          <a:bodyPr wrap="square">
            <a:spAutoFit/>
          </a:bodyPr>
          <a:lstStyle/>
          <a:p>
            <a:pPr lvl="0" algn="ctr"/>
            <a:r>
              <a:rPr lang="fr-FR" sz="800" dirty="0">
                <a:solidFill>
                  <a:prstClr val="black"/>
                </a:solidFill>
                <a:latin typeface="Chinacat" panose="00000400000000000000" pitchFamily="2" charset="0"/>
              </a:rPr>
              <a:t>14  juillet</a:t>
            </a:r>
          </a:p>
          <a:p>
            <a:pPr lvl="0" algn="ctr"/>
            <a:r>
              <a:rPr lang="fr-FR" sz="800" dirty="0">
                <a:solidFill>
                  <a:prstClr val="black"/>
                </a:solidFill>
                <a:latin typeface="Short Stack" panose="02010500040000000007" pitchFamily="2" charset="0"/>
              </a:rPr>
              <a:t>Prise de la Bastille</a:t>
            </a:r>
          </a:p>
        </p:txBody>
      </p:sp>
      <p:sp>
        <p:nvSpPr>
          <p:cNvPr id="87" name="Rectangle 86"/>
          <p:cNvSpPr/>
          <p:nvPr/>
        </p:nvSpPr>
        <p:spPr>
          <a:xfrm>
            <a:off x="2952601" y="2821769"/>
            <a:ext cx="881215" cy="535531"/>
          </a:xfrm>
          <a:prstGeom prst="rect">
            <a:avLst/>
          </a:prstGeom>
        </p:spPr>
        <p:txBody>
          <a:bodyPr wrap="square">
            <a:spAutoFit/>
          </a:bodyPr>
          <a:lstStyle/>
          <a:p>
            <a:pPr lvl="0" algn="ctr">
              <a:lnSpc>
                <a:spcPct val="90000"/>
              </a:lnSpc>
            </a:pPr>
            <a:r>
              <a:rPr lang="fr-FR" sz="800" dirty="0">
                <a:solidFill>
                  <a:prstClr val="black"/>
                </a:solidFill>
                <a:latin typeface="Chinacat" panose="00000400000000000000" pitchFamily="2" charset="0"/>
              </a:rPr>
              <a:t>4 août</a:t>
            </a:r>
          </a:p>
          <a:p>
            <a:pPr lvl="0" algn="ctr">
              <a:lnSpc>
                <a:spcPct val="90000"/>
              </a:lnSpc>
            </a:pPr>
            <a:r>
              <a:rPr lang="fr-FR" sz="800" dirty="0">
                <a:solidFill>
                  <a:prstClr val="black"/>
                </a:solidFill>
                <a:latin typeface="Short Stack" panose="02010500040000000007" pitchFamily="2" charset="0"/>
              </a:rPr>
              <a:t>Abolition des privilèges</a:t>
            </a:r>
          </a:p>
        </p:txBody>
      </p:sp>
      <p:sp>
        <p:nvSpPr>
          <p:cNvPr id="88" name="Rectangle 87"/>
          <p:cNvSpPr/>
          <p:nvPr/>
        </p:nvSpPr>
        <p:spPr>
          <a:xfrm>
            <a:off x="4231626" y="2823508"/>
            <a:ext cx="881215" cy="535531"/>
          </a:xfrm>
          <a:prstGeom prst="rect">
            <a:avLst/>
          </a:prstGeom>
        </p:spPr>
        <p:txBody>
          <a:bodyPr wrap="square">
            <a:spAutoFit/>
          </a:bodyPr>
          <a:lstStyle/>
          <a:p>
            <a:pPr lvl="0" algn="ctr">
              <a:lnSpc>
                <a:spcPct val="90000"/>
              </a:lnSpc>
            </a:pPr>
            <a:r>
              <a:rPr lang="fr-FR" sz="800" dirty="0">
                <a:solidFill>
                  <a:prstClr val="black"/>
                </a:solidFill>
                <a:latin typeface="Chinacat" panose="00000400000000000000" pitchFamily="2" charset="0"/>
              </a:rPr>
              <a:t>26 août</a:t>
            </a:r>
          </a:p>
          <a:p>
            <a:pPr lvl="0" algn="ctr">
              <a:lnSpc>
                <a:spcPct val="90000"/>
              </a:lnSpc>
            </a:pPr>
            <a:r>
              <a:rPr lang="fr-FR" sz="800" dirty="0">
                <a:solidFill>
                  <a:prstClr val="black"/>
                </a:solidFill>
                <a:latin typeface="Short Stack" panose="02010500040000000007" pitchFamily="2" charset="0"/>
              </a:rPr>
              <a:t>Déclaration des droits de l’Homme</a:t>
            </a:r>
          </a:p>
        </p:txBody>
      </p:sp>
      <p:sp>
        <p:nvSpPr>
          <p:cNvPr id="89" name="Rectangle 88"/>
          <p:cNvSpPr/>
          <p:nvPr/>
        </p:nvSpPr>
        <p:spPr>
          <a:xfrm>
            <a:off x="5553143" y="2821769"/>
            <a:ext cx="1287890" cy="535531"/>
          </a:xfrm>
          <a:prstGeom prst="rect">
            <a:avLst/>
          </a:prstGeom>
        </p:spPr>
        <p:txBody>
          <a:bodyPr wrap="square">
            <a:spAutoFit/>
          </a:bodyPr>
          <a:lstStyle/>
          <a:p>
            <a:pPr lvl="0" algn="ctr">
              <a:lnSpc>
                <a:spcPct val="90000"/>
              </a:lnSpc>
            </a:pPr>
            <a:r>
              <a:rPr lang="fr-FR" sz="800" dirty="0">
                <a:solidFill>
                  <a:prstClr val="black"/>
                </a:solidFill>
                <a:latin typeface="Chinacat" panose="00000400000000000000" pitchFamily="2" charset="0"/>
              </a:rPr>
              <a:t>6 octobre</a:t>
            </a:r>
          </a:p>
          <a:p>
            <a:pPr lvl="0" algn="ctr">
              <a:lnSpc>
                <a:spcPct val="90000"/>
              </a:lnSpc>
            </a:pPr>
            <a:r>
              <a:rPr lang="fr-FR" sz="800" dirty="0">
                <a:solidFill>
                  <a:prstClr val="black"/>
                </a:solidFill>
                <a:latin typeface="Short Stack" panose="02010500040000000007" pitchFamily="2" charset="0"/>
              </a:rPr>
              <a:t>Installation de la famille royale aux Tuileries</a:t>
            </a:r>
          </a:p>
        </p:txBody>
      </p:sp>
      <p:grpSp>
        <p:nvGrpSpPr>
          <p:cNvPr id="71" name="Groupe 70">
            <a:extLst>
              <a:ext uri="{FF2B5EF4-FFF2-40B4-BE49-F238E27FC236}">
                <a16:creationId xmlns:a16="http://schemas.microsoft.com/office/drawing/2014/main" id="{9C75FDD1-5B00-8FFF-BBC2-B22E74C06765}"/>
              </a:ext>
            </a:extLst>
          </p:cNvPr>
          <p:cNvGrpSpPr/>
          <p:nvPr/>
        </p:nvGrpSpPr>
        <p:grpSpPr>
          <a:xfrm>
            <a:off x="-11911" y="-55934"/>
            <a:ext cx="7345363" cy="841375"/>
            <a:chOff x="-12700" y="1870075"/>
            <a:chExt cx="6938045" cy="841375"/>
          </a:xfrm>
          <a:effectLst>
            <a:outerShdw blurRad="50800" dist="38100" dir="5400000" algn="t" rotWithShape="0">
              <a:prstClr val="black">
                <a:alpha val="40000"/>
              </a:prstClr>
            </a:outerShdw>
          </a:effectLst>
        </p:grpSpPr>
        <p:pic>
          <p:nvPicPr>
            <p:cNvPr id="82" name="Picture 2">
              <a:extLst>
                <a:ext uri="{FF2B5EF4-FFF2-40B4-BE49-F238E27FC236}">
                  <a16:creationId xmlns:a16="http://schemas.microsoft.com/office/drawing/2014/main" id="{C717DEED-1C3E-1211-11E4-CCB9AE1794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3">
              <a:extLst>
                <a:ext uri="{FF2B5EF4-FFF2-40B4-BE49-F238E27FC236}">
                  <a16:creationId xmlns:a16="http://schemas.microsoft.com/office/drawing/2014/main" id="{3A3CFEB8-ED5A-3899-A1B5-CED2A88B9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6" name="Rectangle à coins arrondis 27">
            <a:extLst>
              <a:ext uri="{FF2B5EF4-FFF2-40B4-BE49-F238E27FC236}">
                <a16:creationId xmlns:a16="http://schemas.microsoft.com/office/drawing/2014/main" id="{71E9538C-C612-899F-D582-3898566CA4C2}"/>
              </a:ext>
            </a:extLst>
          </p:cNvPr>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97" name="Rectangle à coins arrondis 24">
            <a:extLst>
              <a:ext uri="{FF2B5EF4-FFF2-40B4-BE49-F238E27FC236}">
                <a16:creationId xmlns:a16="http://schemas.microsoft.com/office/drawing/2014/main" id="{2D7AED78-D49E-2399-1BA6-3BF36BE5C0DE}"/>
              </a:ext>
            </a:extLst>
          </p:cNvPr>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98" name="ZoneTexte 97">
            <a:extLst>
              <a:ext uri="{FF2B5EF4-FFF2-40B4-BE49-F238E27FC236}">
                <a16:creationId xmlns:a16="http://schemas.microsoft.com/office/drawing/2014/main" id="{DF1D3134-48F2-9A59-4666-1708DC93A7B2}"/>
              </a:ext>
            </a:extLst>
          </p:cNvPr>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a:latin typeface="Dreaming Outloud Script Pro" panose="03050502040304050704" pitchFamily="66" charset="77"/>
                <a:cs typeface="Dreaming Outloud Script Pro" panose="03050502040304050704" pitchFamily="66" charset="77"/>
              </a:rPr>
              <a:t>CM2</a:t>
            </a:r>
            <a:endParaRPr lang="fr-FR" sz="1800" b="1" dirty="0">
              <a:latin typeface="Dreaming Outloud Script Pro" panose="03050502040304050704" pitchFamily="66" charset="77"/>
              <a:cs typeface="Dreaming Outloud Script Pro" panose="03050502040304050704" pitchFamily="66" charset="77"/>
            </a:endParaRPr>
          </a:p>
        </p:txBody>
      </p:sp>
      <p:sp>
        <p:nvSpPr>
          <p:cNvPr id="99" name="ZoneTexte 98">
            <a:extLst>
              <a:ext uri="{FF2B5EF4-FFF2-40B4-BE49-F238E27FC236}">
                <a16:creationId xmlns:a16="http://schemas.microsoft.com/office/drawing/2014/main" id="{40F90DF3-3CB3-0E4D-3503-D471A3B611D6}"/>
              </a:ext>
            </a:extLst>
          </p:cNvPr>
          <p:cNvSpPr txBox="1"/>
          <p:nvPr/>
        </p:nvSpPr>
        <p:spPr>
          <a:xfrm>
            <a:off x="6176136" y="302437"/>
            <a:ext cx="1042748" cy="375011"/>
          </a:xfrm>
          <a:prstGeom prst="rect">
            <a:avLst/>
          </a:prstGeom>
          <a:noFill/>
        </p:spPr>
        <p:txBody>
          <a:bodyPr wrap="square" lIns="101636" tIns="50818" rIns="101636" bIns="50818" rtlCol="0">
            <a:spAutoFit/>
          </a:bodyPr>
          <a:lstStyle/>
          <a:p>
            <a:pPr algn="ctr">
              <a:lnSpc>
                <a:spcPct val="70000"/>
              </a:lnSpc>
            </a:pPr>
            <a:r>
              <a:rPr lang="fr-FR" sz="1200" b="1" dirty="0">
                <a:solidFill>
                  <a:schemeClr val="bg1"/>
                </a:solidFill>
                <a:latin typeface="Dreaming Outloud Script Pro" panose="03050502040304050704" pitchFamily="66" charset="77"/>
                <a:cs typeface="Dreaming Outloud Script Pro" panose="03050502040304050704" pitchFamily="66" charset="77"/>
              </a:rPr>
              <a:t>La fin du 18</a:t>
            </a:r>
            <a:r>
              <a:rPr lang="fr-FR" sz="1200" b="1" baseline="30000" dirty="0">
                <a:solidFill>
                  <a:schemeClr val="bg1"/>
                </a:solidFill>
                <a:latin typeface="Dreaming Outloud Script Pro" panose="03050502040304050704" pitchFamily="66" charset="77"/>
                <a:cs typeface="Dreaming Outloud Script Pro" panose="03050502040304050704" pitchFamily="66" charset="77"/>
              </a:rPr>
              <a:t>ème</a:t>
            </a:r>
            <a:r>
              <a:rPr lang="fr-FR" sz="1200" b="1" dirty="0">
                <a:solidFill>
                  <a:schemeClr val="bg1"/>
                </a:solidFill>
                <a:latin typeface="Dreaming Outloud Script Pro" panose="03050502040304050704" pitchFamily="66" charset="77"/>
                <a:cs typeface="Dreaming Outloud Script Pro" panose="03050502040304050704" pitchFamily="66" charset="77"/>
              </a:rPr>
              <a:t> siècle</a:t>
            </a:r>
            <a:endParaRPr lang="fr-FR" sz="1400" b="1" dirty="0">
              <a:solidFill>
                <a:schemeClr val="bg1"/>
              </a:solidFill>
              <a:latin typeface="Dreaming Outloud Script Pro" panose="03050502040304050704" pitchFamily="66" charset="77"/>
              <a:cs typeface="Dreaming Outloud Script Pro" panose="03050502040304050704" pitchFamily="66" charset="77"/>
            </a:endParaRPr>
          </a:p>
        </p:txBody>
      </p:sp>
      <p:sp>
        <p:nvSpPr>
          <p:cNvPr id="100" name="Ellipse 99">
            <a:extLst>
              <a:ext uri="{FF2B5EF4-FFF2-40B4-BE49-F238E27FC236}">
                <a16:creationId xmlns:a16="http://schemas.microsoft.com/office/drawing/2014/main" id="{8C4979A7-3B58-4464-7977-3EAB19CA1C0F}"/>
              </a:ext>
            </a:extLst>
          </p:cNvPr>
          <p:cNvSpPr/>
          <p:nvPr/>
        </p:nvSpPr>
        <p:spPr>
          <a:xfrm>
            <a:off x="72281" y="105615"/>
            <a:ext cx="689706" cy="610530"/>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101" name="Rectangle 100">
            <a:extLst>
              <a:ext uri="{FF2B5EF4-FFF2-40B4-BE49-F238E27FC236}">
                <a16:creationId xmlns:a16="http://schemas.microsoft.com/office/drawing/2014/main" id="{8910CCC4-AAEE-C8EC-2F4F-5E83BCC48823}"/>
              </a:ext>
            </a:extLst>
          </p:cNvPr>
          <p:cNvSpPr/>
          <p:nvPr/>
        </p:nvSpPr>
        <p:spPr>
          <a:xfrm>
            <a:off x="80447" y="135919"/>
            <a:ext cx="719821" cy="533516"/>
          </a:xfrm>
          <a:prstGeom prst="rect">
            <a:avLst/>
          </a:prstGeom>
        </p:spPr>
        <p:txBody>
          <a:bodyPr wrap="none" lIns="101636" tIns="50818" rIns="101636" bIns="50818">
            <a:spAutoFit/>
          </a:bodyPr>
          <a:lstStyle/>
          <a:p>
            <a:pPr lvl="0" algn="ctr"/>
            <a:r>
              <a:rPr lang="fr-FR" sz="2800" b="1" dirty="0">
                <a:solidFill>
                  <a:schemeClr val="tx1">
                    <a:lumMod val="65000"/>
                    <a:lumOff val="35000"/>
                  </a:schemeClr>
                </a:solidFill>
                <a:effectLst>
                  <a:outerShdw blurRad="38100" dist="38100" dir="2700000" algn="tl">
                    <a:srgbClr val="000000">
                      <a:alpha val="43137"/>
                    </a:srgbClr>
                  </a:outerShdw>
                </a:effectLst>
                <a:latin typeface="Cavolini" panose="03000502040302020204" pitchFamily="66" charset="0"/>
                <a:ea typeface="CHARLEEBOOTS" panose="02000603000000000000" pitchFamily="2" charset="-34"/>
                <a:cs typeface="Cavolini" panose="03000502040302020204" pitchFamily="66" charset="0"/>
              </a:rPr>
              <a:t>H1</a:t>
            </a:r>
          </a:p>
        </p:txBody>
      </p:sp>
      <p:sp>
        <p:nvSpPr>
          <p:cNvPr id="102" name="Rectangle 101">
            <a:extLst>
              <a:ext uri="{FF2B5EF4-FFF2-40B4-BE49-F238E27FC236}">
                <a16:creationId xmlns:a16="http://schemas.microsoft.com/office/drawing/2014/main" id="{BC9F2779-574C-556A-023F-621811DD9015}"/>
              </a:ext>
            </a:extLst>
          </p:cNvPr>
          <p:cNvSpPr/>
          <p:nvPr/>
        </p:nvSpPr>
        <p:spPr>
          <a:xfrm>
            <a:off x="807306" y="59518"/>
            <a:ext cx="5354295" cy="656626"/>
          </a:xfrm>
          <a:prstGeom prst="rect">
            <a:avLst/>
          </a:prstGeom>
          <a:noFill/>
          <a:ln>
            <a:noFill/>
          </a:ln>
          <a:effectLst>
            <a:outerShdw blurRad="50800" dist="38100" dir="2700000" algn="tl" rotWithShape="0">
              <a:prstClr val="black">
                <a:alpha val="40000"/>
              </a:prstClr>
            </a:outerShdw>
          </a:effectLst>
        </p:spPr>
        <p:txBody>
          <a:bodyPr wrap="none" lIns="101636" tIns="50818" rIns="101636" bIns="50818">
            <a:spAutoFit/>
          </a:bodyPr>
          <a:lstStyle/>
          <a:p>
            <a:pPr algn="ctr"/>
            <a:r>
              <a:rPr lang="fr-FR" sz="3600" dirty="0">
                <a:ln w="28575" cmpd="sng">
                  <a:noFill/>
                  <a:prstDash val="solid"/>
                </a:ln>
                <a:solidFill>
                  <a:schemeClr val="bg1"/>
                </a:solidFill>
                <a:effectLst>
                  <a:outerShdw blurRad="63500" dir="3600000" algn="tl" rotWithShape="0">
                    <a:srgbClr val="000000">
                      <a:alpha val="70000"/>
                    </a:srgbClr>
                  </a:outerShdw>
                </a:effectLst>
                <a:latin typeface="Jumble" panose="020F0502020204030204" pitchFamily="34" charset="0"/>
                <a:ea typeface="Chewy" panose="02000000000000000000" pitchFamily="2" charset="0"/>
                <a:cs typeface="Jumble" panose="020F0502020204030204" pitchFamily="34" charset="0"/>
              </a:rPr>
              <a:t>La révolution française</a:t>
            </a:r>
          </a:p>
        </p:txBody>
      </p:sp>
      <p:sp>
        <p:nvSpPr>
          <p:cNvPr id="103" name="ZoneTexte 102">
            <a:extLst>
              <a:ext uri="{FF2B5EF4-FFF2-40B4-BE49-F238E27FC236}">
                <a16:creationId xmlns:a16="http://schemas.microsoft.com/office/drawing/2014/main" id="{88489C88-10A8-2836-49EF-97C2AC23EE20}"/>
              </a:ext>
            </a:extLst>
          </p:cNvPr>
          <p:cNvSpPr txBox="1"/>
          <p:nvPr/>
        </p:nvSpPr>
        <p:spPr>
          <a:xfrm>
            <a:off x="5544889" y="10189046"/>
            <a:ext cx="1800474" cy="261610"/>
          </a:xfrm>
          <a:prstGeom prst="rect">
            <a:avLst/>
          </a:prstGeom>
          <a:noFill/>
        </p:spPr>
        <p:txBody>
          <a:bodyPr wrap="square" rtlCol="0">
            <a:spAutoFit/>
          </a:bodyPr>
          <a:lstStyle/>
          <a:p>
            <a:pPr algn="r"/>
            <a:r>
              <a:rPr lang="fr-FR" sz="1050" dirty="0">
                <a:latin typeface="Dreaming Outloud Script Pro" panose="03050502040304050704" pitchFamily="66" charset="77"/>
                <a:cs typeface="Dreaming Outloud Script Pro" panose="03050502040304050704" pitchFamily="66" charset="77"/>
              </a:rPr>
              <a:t>La Trousse de Sobelle</a:t>
            </a:r>
          </a:p>
        </p:txBody>
      </p:sp>
    </p:spTree>
    <p:extLst>
      <p:ext uri="{BB962C8B-B14F-4D97-AF65-F5344CB8AC3E}">
        <p14:creationId xmlns:p14="http://schemas.microsoft.com/office/powerpoint/2010/main" val="9023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2743491" y="850727"/>
            <a:ext cx="1516927" cy="841375"/>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2444146" y="888533"/>
            <a:ext cx="2158435" cy="718182"/>
          </a:xfrm>
          <a:prstGeom prst="rect">
            <a:avLst/>
          </a:prstGeom>
          <a:noFill/>
        </p:spPr>
        <p:txBody>
          <a:bodyPr wrap="square" lIns="101636" tIns="50818" rIns="101636" bIns="50818" rtlCol="0">
            <a:spAutoFit/>
          </a:bodyPr>
          <a:lstStyle/>
          <a:p>
            <a:pPr algn="ctr"/>
            <a:r>
              <a:rPr lang="fr-FR" b="1" spc="50" dirty="0">
                <a:ln w="12700" cmpd="sng">
                  <a:solidFill>
                    <a:srgbClr val="C00000"/>
                  </a:solidFill>
                  <a:prstDash val="solid"/>
                </a:ln>
                <a:solidFill>
                  <a:schemeClr val="bg1"/>
                </a:solidFill>
                <a:effectLst>
                  <a:outerShdw blurRad="38100" dist="38100" dir="2700000" algn="tl">
                    <a:srgbClr val="000000">
                      <a:alpha val="43137"/>
                    </a:srgbClr>
                  </a:outerShdw>
                </a:effectLst>
                <a:latin typeface="Dreaming Outloud Script Pro" panose="03050502040304050704" pitchFamily="66" charset="77"/>
                <a:ea typeface="CHARLEEBOOTS" panose="02000603000000000000" pitchFamily="2" charset="-34"/>
                <a:cs typeface="Dreaming Outloud Script Pro" panose="03050502040304050704" pitchFamily="66" charset="77"/>
              </a:rPr>
              <a:t>Leçon correction</a:t>
            </a:r>
            <a:endParaRPr lang="fr-FR" dirty="0">
              <a:ln w="12700" cmpd="sng">
                <a:solidFill>
                  <a:srgbClr val="C00000"/>
                </a:solidFill>
                <a:prstDash val="solid"/>
              </a:ln>
              <a:solidFill>
                <a:schemeClr val="bg1"/>
              </a:solidFill>
              <a:effectLst>
                <a:outerShdw blurRad="38100" dist="38100" dir="2700000" algn="tl">
                  <a:srgbClr val="000000">
                    <a:alpha val="43137"/>
                  </a:srgbClr>
                </a:outerShdw>
              </a:effectLst>
              <a:latin typeface="Dreaming Outloud Script Pro" panose="03050502040304050704" pitchFamily="66" charset="77"/>
              <a:ea typeface="CHARLEEBOOTS" panose="02000603000000000000" pitchFamily="2" charset="-34"/>
              <a:cs typeface="Dreaming Outloud Script Pro" panose="03050502040304050704" pitchFamily="66" charset="77"/>
            </a:endParaRPr>
          </a:p>
        </p:txBody>
      </p:sp>
      <p:sp>
        <p:nvSpPr>
          <p:cNvPr id="42" name="Rectangle à coins arrondis 41"/>
          <p:cNvSpPr/>
          <p:nvPr/>
        </p:nvSpPr>
        <p:spPr>
          <a:xfrm>
            <a:off x="226506" y="1848483"/>
            <a:ext cx="6853234" cy="7169281"/>
          </a:xfrm>
          <a:prstGeom prst="roundRect">
            <a:avLst>
              <a:gd name="adj" fmla="val 3137"/>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dirty="0"/>
          </a:p>
        </p:txBody>
      </p:sp>
      <p:sp>
        <p:nvSpPr>
          <p:cNvPr id="16" name="ZoneTexte 15"/>
          <p:cNvSpPr txBox="1"/>
          <p:nvPr/>
        </p:nvSpPr>
        <p:spPr>
          <a:xfrm>
            <a:off x="267729" y="1908126"/>
            <a:ext cx="6809904" cy="7109639"/>
          </a:xfrm>
          <a:prstGeom prst="rect">
            <a:avLst/>
          </a:prstGeom>
          <a:noFill/>
        </p:spPr>
        <p:txBody>
          <a:bodyPr wrap="square" rtlCol="0">
            <a:spAutoFit/>
          </a:bodyPr>
          <a:lstStyle/>
          <a:p>
            <a:r>
              <a:rPr lang="fr-FR" sz="1200" dirty="0">
                <a:solidFill>
                  <a:prstClr val="black"/>
                </a:solidFill>
                <a:latin typeface="Short Stack" panose="02010500040000000007" pitchFamily="2" charset="0"/>
              </a:rPr>
              <a:t>En 1789, la monarchie absolue est critiquée par les philosophes qui demandent des </a:t>
            </a:r>
            <a:r>
              <a:rPr lang="fr-FR" sz="1200" b="1" u="sng" dirty="0">
                <a:solidFill>
                  <a:srgbClr val="FF0000"/>
                </a:solidFill>
                <a:latin typeface="Short Stack" panose="02010500040000000007" pitchFamily="2" charset="0"/>
              </a:rPr>
              <a:t>réformes</a:t>
            </a:r>
            <a:r>
              <a:rPr lang="fr-FR" sz="1200" dirty="0">
                <a:solidFill>
                  <a:prstClr val="black"/>
                </a:solidFill>
                <a:latin typeface="Short Stack" panose="02010500040000000007" pitchFamily="2" charset="0"/>
              </a:rPr>
              <a:t>.</a:t>
            </a:r>
          </a:p>
          <a:p>
            <a:r>
              <a:rPr lang="fr-FR" sz="1200" dirty="0">
                <a:latin typeface="Short Stack" panose="02010500040000000007" pitchFamily="2" charset="0"/>
              </a:rPr>
              <a:t>Louis XVI convoque les </a:t>
            </a:r>
            <a:r>
              <a:rPr lang="fr-FR" sz="1200" b="1" u="sng" dirty="0">
                <a:solidFill>
                  <a:srgbClr val="FF0000"/>
                </a:solidFill>
                <a:latin typeface="Short Stack" panose="02010500040000000007" pitchFamily="2" charset="0"/>
              </a:rPr>
              <a:t>Etats généraux </a:t>
            </a:r>
            <a:r>
              <a:rPr lang="fr-FR" sz="1200" dirty="0">
                <a:latin typeface="Short Stack" panose="02010500040000000007" pitchFamily="2" charset="0"/>
              </a:rPr>
              <a:t>qui représentent les trois </a:t>
            </a:r>
            <a:r>
              <a:rPr lang="fr-FR" sz="1200" b="1" u="sng" dirty="0">
                <a:solidFill>
                  <a:srgbClr val="FF0000"/>
                </a:solidFill>
                <a:latin typeface="Short Stack" panose="02010500040000000007" pitchFamily="2" charset="0"/>
              </a:rPr>
              <a:t>ordres</a:t>
            </a:r>
            <a:r>
              <a:rPr lang="fr-FR" sz="1200" dirty="0">
                <a:latin typeface="Short Stack" panose="02010500040000000007" pitchFamily="2" charset="0"/>
              </a:rPr>
              <a:t> et fait rédiger les cahiers de </a:t>
            </a:r>
            <a:r>
              <a:rPr lang="fr-FR" sz="1200" b="1" u="sng" dirty="0">
                <a:solidFill>
                  <a:srgbClr val="FF0000"/>
                </a:solidFill>
                <a:latin typeface="Short Stack" panose="02010500040000000007" pitchFamily="2" charset="0"/>
              </a:rPr>
              <a:t>doléances</a:t>
            </a:r>
            <a:r>
              <a:rPr lang="fr-FR" sz="1200" dirty="0">
                <a:latin typeface="Short Stack" panose="02010500040000000007" pitchFamily="2" charset="0"/>
              </a:rPr>
              <a:t> dans le pays (5 mai 1789).</a:t>
            </a:r>
          </a:p>
          <a:p>
            <a:r>
              <a:rPr lang="fr-FR" sz="1200" dirty="0">
                <a:latin typeface="Short Stack" panose="02010500040000000007" pitchFamily="2" charset="0"/>
              </a:rPr>
              <a:t>Lors du serment du jeu de </a:t>
            </a:r>
            <a:r>
              <a:rPr lang="fr-FR" sz="1200" b="1" u="sng" dirty="0">
                <a:solidFill>
                  <a:srgbClr val="FF0000"/>
                </a:solidFill>
                <a:latin typeface="Short Stack" panose="02010500040000000007" pitchFamily="2" charset="0"/>
              </a:rPr>
              <a:t>Paume</a:t>
            </a:r>
            <a:r>
              <a:rPr lang="fr-FR" sz="1200" dirty="0">
                <a:latin typeface="Short Stack" panose="02010500040000000007" pitchFamily="2" charset="0"/>
              </a:rPr>
              <a:t>, les représentants promettent de donner une </a:t>
            </a:r>
            <a:r>
              <a:rPr lang="fr-FR" sz="1200" b="1" u="sng" dirty="0">
                <a:solidFill>
                  <a:srgbClr val="FF0000"/>
                </a:solidFill>
                <a:latin typeface="Short Stack" panose="02010500040000000007" pitchFamily="2" charset="0"/>
              </a:rPr>
              <a:t>constitution</a:t>
            </a:r>
            <a:r>
              <a:rPr lang="fr-FR" sz="1200" dirty="0">
                <a:latin typeface="Short Stack" panose="02010500040000000007" pitchFamily="2" charset="0"/>
              </a:rPr>
              <a:t> à la France et se forment en assemblée </a:t>
            </a:r>
            <a:r>
              <a:rPr lang="fr-FR" sz="1200" b="1" u="sng" dirty="0">
                <a:solidFill>
                  <a:srgbClr val="FF0000"/>
                </a:solidFill>
                <a:latin typeface="Short Stack" panose="02010500040000000007" pitchFamily="2" charset="0"/>
              </a:rPr>
              <a:t>constituante</a:t>
            </a:r>
            <a:r>
              <a:rPr lang="fr-FR" sz="1200" dirty="0">
                <a:latin typeface="Short Stack" panose="02010500040000000007" pitchFamily="2" charset="0"/>
              </a:rPr>
              <a:t>.</a:t>
            </a:r>
          </a:p>
          <a:p>
            <a:endParaRPr lang="fr-FR" sz="1200" dirty="0">
              <a:latin typeface="Short Stack" panose="02010500040000000007" pitchFamily="2" charset="0"/>
            </a:endParaRPr>
          </a:p>
          <a:p>
            <a:r>
              <a:rPr lang="fr-FR" sz="1200" dirty="0">
                <a:latin typeface="Short Stack" panose="02010500040000000007" pitchFamily="2" charset="0"/>
              </a:rPr>
              <a:t>Le 14 juillet, les Parisiens prennent d’assaut la prison de la </a:t>
            </a:r>
            <a:r>
              <a:rPr lang="fr-FR" sz="1200" b="1" u="sng" dirty="0">
                <a:solidFill>
                  <a:srgbClr val="FF0000"/>
                </a:solidFill>
                <a:latin typeface="Short Stack" panose="02010500040000000007" pitchFamily="2" charset="0"/>
              </a:rPr>
              <a:t>Bastille</a:t>
            </a:r>
            <a:r>
              <a:rPr lang="fr-FR" sz="1200" dirty="0">
                <a:latin typeface="Short Stack" panose="02010500040000000007" pitchFamily="2" charset="0"/>
              </a:rPr>
              <a:t>. </a:t>
            </a:r>
          </a:p>
          <a:p>
            <a:r>
              <a:rPr lang="fr-FR" sz="1200" dirty="0">
                <a:latin typeface="Short Stack" panose="02010500040000000007" pitchFamily="2" charset="0"/>
              </a:rPr>
              <a:t>Dans la nuit du 4 août, les </a:t>
            </a:r>
            <a:r>
              <a:rPr lang="fr-FR" sz="1200" b="1" u="sng" dirty="0">
                <a:solidFill>
                  <a:srgbClr val="FF0000"/>
                </a:solidFill>
                <a:latin typeface="Short Stack" panose="02010500040000000007" pitchFamily="2" charset="0"/>
              </a:rPr>
              <a:t>privilèges</a:t>
            </a:r>
            <a:r>
              <a:rPr lang="fr-FR" sz="1200" dirty="0">
                <a:latin typeface="Short Stack" panose="02010500040000000007" pitchFamily="2" charset="0"/>
              </a:rPr>
              <a:t> sont abolis. </a:t>
            </a:r>
          </a:p>
          <a:p>
            <a:r>
              <a:rPr lang="fr-FR" sz="1200" dirty="0">
                <a:latin typeface="Short Stack" panose="02010500040000000007" pitchFamily="2" charset="0"/>
              </a:rPr>
              <a:t>Le 26 août 1789, la </a:t>
            </a:r>
            <a:r>
              <a:rPr lang="fr-FR" sz="1200" b="1" u="sng" dirty="0">
                <a:solidFill>
                  <a:srgbClr val="FF0000"/>
                </a:solidFill>
                <a:latin typeface="Short Stack" panose="02010500040000000007" pitchFamily="2" charset="0"/>
              </a:rPr>
              <a:t>déclaration des droits de l’homme et du citoyen </a:t>
            </a:r>
            <a:r>
              <a:rPr lang="fr-FR" sz="1200" dirty="0">
                <a:latin typeface="Short Stack" panose="02010500040000000007" pitchFamily="2" charset="0"/>
              </a:rPr>
              <a:t>est votée.</a:t>
            </a:r>
          </a:p>
          <a:p>
            <a:r>
              <a:rPr lang="fr-FR" sz="1200" dirty="0">
                <a:latin typeface="Short Stack" panose="02010500040000000007" pitchFamily="2" charset="0"/>
              </a:rPr>
              <a:t>La France est organisée en 83 </a:t>
            </a:r>
            <a:r>
              <a:rPr lang="fr-FR" sz="1200" b="1" u="sng" dirty="0">
                <a:solidFill>
                  <a:srgbClr val="FF0000"/>
                </a:solidFill>
                <a:latin typeface="Short Stack" panose="02010500040000000007" pitchFamily="2" charset="0"/>
              </a:rPr>
              <a:t>départements</a:t>
            </a:r>
            <a:r>
              <a:rPr lang="fr-FR" sz="1200" dirty="0">
                <a:latin typeface="Short Stack" panose="02010500040000000007" pitchFamily="2" charset="0"/>
              </a:rPr>
              <a:t>. </a:t>
            </a:r>
          </a:p>
          <a:p>
            <a:r>
              <a:rPr lang="fr-FR" sz="1200" dirty="0">
                <a:latin typeface="Short Stack" panose="02010500040000000007" pitchFamily="2" charset="0"/>
              </a:rPr>
              <a:t>Le roi qui n’est pas d’accord avec ces réformes tente de fuir mais est arrêté à </a:t>
            </a:r>
            <a:r>
              <a:rPr lang="fr-FR" sz="1200" b="1" u="sng" dirty="0">
                <a:solidFill>
                  <a:srgbClr val="FF0000"/>
                </a:solidFill>
                <a:latin typeface="Short Stack" panose="02010500040000000007" pitchFamily="2" charset="0"/>
              </a:rPr>
              <a:t>Varennes</a:t>
            </a:r>
            <a:r>
              <a:rPr lang="fr-FR" sz="1200" dirty="0">
                <a:latin typeface="Short Stack" panose="02010500040000000007" pitchFamily="2" charset="0"/>
              </a:rPr>
              <a:t> le 21 juin 1791.</a:t>
            </a:r>
          </a:p>
          <a:p>
            <a:endParaRPr lang="fr-FR" sz="1200" dirty="0">
              <a:latin typeface="Short Stack" panose="02010500040000000007" pitchFamily="2" charset="0"/>
            </a:endParaRPr>
          </a:p>
          <a:p>
            <a:r>
              <a:rPr lang="fr-FR" sz="1200" dirty="0">
                <a:latin typeface="Short Stack" panose="02010500040000000007" pitchFamily="2" charset="0"/>
              </a:rPr>
              <a:t>L’assemblée </a:t>
            </a:r>
            <a:r>
              <a:rPr lang="fr-FR" sz="1200" b="1" u="sng" dirty="0">
                <a:solidFill>
                  <a:srgbClr val="FF0000"/>
                </a:solidFill>
                <a:latin typeface="Short Stack" panose="02010500040000000007" pitchFamily="2" charset="0"/>
              </a:rPr>
              <a:t>législative</a:t>
            </a:r>
            <a:r>
              <a:rPr lang="fr-FR" sz="1200" dirty="0">
                <a:latin typeface="Short Stack" panose="02010500040000000007" pitchFamily="2" charset="0"/>
              </a:rPr>
              <a:t> remplace la Constituante en octobre 1791 après avoir adopté une constitution. Celle-ci divise le pouvoir en 3 : le législatif (Assemblée nationale) vote les </a:t>
            </a:r>
            <a:r>
              <a:rPr lang="fr-FR" sz="1200" b="1" u="sng" dirty="0">
                <a:solidFill>
                  <a:srgbClr val="FF0000"/>
                </a:solidFill>
                <a:latin typeface="Short Stack" panose="02010500040000000007" pitchFamily="2" charset="0"/>
              </a:rPr>
              <a:t>lois</a:t>
            </a:r>
            <a:r>
              <a:rPr lang="fr-FR" sz="1200" dirty="0">
                <a:latin typeface="Short Stack" panose="02010500040000000007" pitchFamily="2" charset="0"/>
              </a:rPr>
              <a:t>, l’exécutif (roi et ministre) les applique et le judiciaire (les juges) rend la </a:t>
            </a:r>
            <a:r>
              <a:rPr lang="fr-FR" sz="1200" b="1" u="sng" dirty="0">
                <a:solidFill>
                  <a:srgbClr val="FF0000"/>
                </a:solidFill>
                <a:latin typeface="Short Stack" panose="02010500040000000007" pitchFamily="2" charset="0"/>
              </a:rPr>
              <a:t>justice</a:t>
            </a:r>
            <a:r>
              <a:rPr lang="fr-FR" sz="1200" dirty="0">
                <a:latin typeface="Short Stack" panose="02010500040000000007" pitchFamily="2" charset="0"/>
              </a:rPr>
              <a:t>.</a:t>
            </a:r>
          </a:p>
          <a:p>
            <a:r>
              <a:rPr lang="fr-FR" sz="1200" dirty="0">
                <a:latin typeface="Short Stack" panose="02010500040000000007" pitchFamily="2" charset="0"/>
              </a:rPr>
              <a:t>Le 10 août 1792, les Parisiens prennent d’assaut les </a:t>
            </a:r>
            <a:r>
              <a:rPr lang="fr-FR" sz="1200" b="1" u="sng" dirty="0">
                <a:solidFill>
                  <a:srgbClr val="FF0000"/>
                </a:solidFill>
                <a:latin typeface="Short Stack" panose="02010500040000000007" pitchFamily="2" charset="0"/>
              </a:rPr>
              <a:t>Tuileries</a:t>
            </a:r>
            <a:r>
              <a:rPr lang="fr-FR" sz="1200" dirty="0">
                <a:latin typeface="Short Stack" panose="02010500040000000007" pitchFamily="2" charset="0"/>
              </a:rPr>
              <a:t> et l’Assemblée vote la mort du roi. </a:t>
            </a:r>
          </a:p>
          <a:p>
            <a:endParaRPr lang="fr-FR" sz="1200" dirty="0">
              <a:latin typeface="Short Stack" panose="02010500040000000007" pitchFamily="2" charset="0"/>
            </a:endParaRPr>
          </a:p>
          <a:p>
            <a:r>
              <a:rPr lang="fr-FR" sz="1200" dirty="0">
                <a:latin typeface="Short Stack" panose="02010500040000000007" pitchFamily="2" charset="0"/>
              </a:rPr>
              <a:t>Une nouvelle Assemblée, la </a:t>
            </a:r>
            <a:r>
              <a:rPr lang="fr-FR" sz="1200" b="1" u="sng" dirty="0">
                <a:solidFill>
                  <a:srgbClr val="FF0000"/>
                </a:solidFill>
                <a:latin typeface="Short Stack" panose="02010500040000000007" pitchFamily="2" charset="0"/>
              </a:rPr>
              <a:t>Convention</a:t>
            </a:r>
            <a:r>
              <a:rPr lang="fr-FR" sz="1200" dirty="0">
                <a:latin typeface="Short Stack" panose="02010500040000000007" pitchFamily="2" charset="0"/>
              </a:rPr>
              <a:t>, proclame la </a:t>
            </a:r>
            <a:r>
              <a:rPr lang="fr-FR" sz="1200" b="1" u="sng" dirty="0">
                <a:solidFill>
                  <a:srgbClr val="FF0000"/>
                </a:solidFill>
                <a:latin typeface="Short Stack" panose="02010500040000000007" pitchFamily="2" charset="0"/>
              </a:rPr>
              <a:t>République</a:t>
            </a:r>
            <a:r>
              <a:rPr lang="fr-FR" sz="1200" dirty="0">
                <a:latin typeface="Short Stack" panose="02010500040000000007" pitchFamily="2" charset="0"/>
              </a:rPr>
              <a:t>, le 21 septembre. Mais les députés sont divisés : les </a:t>
            </a:r>
            <a:r>
              <a:rPr lang="fr-FR" sz="1200" b="1" u="sng" dirty="0">
                <a:solidFill>
                  <a:srgbClr val="FF0000"/>
                </a:solidFill>
                <a:latin typeface="Short Stack" panose="02010500040000000007" pitchFamily="2" charset="0"/>
              </a:rPr>
              <a:t>Girondins</a:t>
            </a:r>
            <a:r>
              <a:rPr lang="fr-FR" sz="1200" dirty="0">
                <a:latin typeface="Short Stack" panose="02010500040000000007" pitchFamily="2" charset="0"/>
              </a:rPr>
              <a:t> veulent ralentir les réformes et les </a:t>
            </a:r>
            <a:r>
              <a:rPr lang="fr-FR" sz="1200" b="1" u="sng" dirty="0">
                <a:solidFill>
                  <a:srgbClr val="FF0000"/>
                </a:solidFill>
                <a:latin typeface="Short Stack" panose="02010500040000000007" pitchFamily="2" charset="0"/>
              </a:rPr>
              <a:t>Montagnards</a:t>
            </a:r>
            <a:r>
              <a:rPr lang="fr-FR" sz="1200" dirty="0">
                <a:latin typeface="Short Stack" panose="02010500040000000007" pitchFamily="2" charset="0"/>
              </a:rPr>
              <a:t>, comme Robespierre, Danton ou Marat, veulent aller plus loin. </a:t>
            </a:r>
          </a:p>
          <a:p>
            <a:r>
              <a:rPr lang="fr-FR" sz="1200" dirty="0">
                <a:latin typeface="Short Stack" panose="02010500040000000007" pitchFamily="2" charset="0"/>
              </a:rPr>
              <a:t>Le 21 janvier 1793, Louis XVI est guillotiné.</a:t>
            </a:r>
          </a:p>
          <a:p>
            <a:endParaRPr lang="fr-FR" sz="1200" dirty="0">
              <a:latin typeface="Short Stack" panose="02010500040000000007" pitchFamily="2" charset="0"/>
            </a:endParaRPr>
          </a:p>
          <a:p>
            <a:r>
              <a:rPr lang="fr-FR" sz="1200" dirty="0">
                <a:latin typeface="Short Stack" panose="02010500040000000007" pitchFamily="2" charset="0"/>
              </a:rPr>
              <a:t>En 1793, les Montagnards prennent le pouvoir, reviennent sur les acquis de la Révolution, suppriment des libertés et font exécuter des milliers de personnes. C’est la Terreur.</a:t>
            </a:r>
          </a:p>
          <a:p>
            <a:r>
              <a:rPr lang="fr-FR" sz="1200" dirty="0">
                <a:latin typeface="Short Stack" panose="02010500040000000007" pitchFamily="2" charset="0"/>
              </a:rPr>
              <a:t>Le 28 juillet 1794, Robespierre est </a:t>
            </a:r>
            <a:r>
              <a:rPr lang="fr-FR" sz="1200" b="1" u="sng" dirty="0">
                <a:solidFill>
                  <a:srgbClr val="FF0000"/>
                </a:solidFill>
                <a:latin typeface="Short Stack" panose="02010500040000000007" pitchFamily="2" charset="0"/>
              </a:rPr>
              <a:t>guillotiné</a:t>
            </a:r>
            <a:r>
              <a:rPr lang="fr-FR" sz="1200" dirty="0">
                <a:latin typeface="Short Stack" panose="02010500040000000007" pitchFamily="2" charset="0"/>
              </a:rPr>
              <a:t>. Fin 1795, la Convention se dissout. </a:t>
            </a:r>
          </a:p>
          <a:p>
            <a:endParaRPr lang="fr-FR" sz="1200" dirty="0">
              <a:latin typeface="Short Stack" panose="02010500040000000007" pitchFamily="2" charset="0"/>
            </a:endParaRPr>
          </a:p>
          <a:p>
            <a:r>
              <a:rPr lang="fr-FR" sz="1200" dirty="0">
                <a:latin typeface="Short Stack" panose="02010500040000000007" pitchFamily="2" charset="0"/>
              </a:rPr>
              <a:t>Le </a:t>
            </a:r>
            <a:r>
              <a:rPr lang="fr-FR" sz="1200" b="1" u="sng" dirty="0">
                <a:solidFill>
                  <a:srgbClr val="FF0000"/>
                </a:solidFill>
                <a:latin typeface="Short Stack" panose="02010500040000000007" pitchFamily="2" charset="0"/>
              </a:rPr>
              <a:t>Directoire</a:t>
            </a:r>
            <a:r>
              <a:rPr lang="fr-FR" sz="1200" dirty="0">
                <a:latin typeface="Short Stack" panose="02010500040000000007" pitchFamily="2" charset="0"/>
              </a:rPr>
              <a:t> composé de 5 personnes n’arrive pas à faire régner l’ordre. En novembre 1799, par un coup d’Etat, le général </a:t>
            </a:r>
            <a:r>
              <a:rPr lang="fr-FR" sz="1200" b="1" u="sng" dirty="0">
                <a:solidFill>
                  <a:srgbClr val="FF0000"/>
                </a:solidFill>
                <a:latin typeface="Short Stack" panose="02010500040000000007" pitchFamily="2" charset="0"/>
              </a:rPr>
              <a:t>Bonaparte</a:t>
            </a:r>
            <a:r>
              <a:rPr lang="fr-FR" sz="1200" dirty="0">
                <a:latin typeface="Short Stack" panose="02010500040000000007" pitchFamily="2" charset="0"/>
              </a:rPr>
              <a:t> prend le pouvoir de manière autoritaire et rétablit l’ordre. C’est la fin de la Révolution.</a:t>
            </a:r>
          </a:p>
        </p:txBody>
      </p:sp>
      <p:grpSp>
        <p:nvGrpSpPr>
          <p:cNvPr id="75" name="Groupe 74">
            <a:extLst>
              <a:ext uri="{FF2B5EF4-FFF2-40B4-BE49-F238E27FC236}">
                <a16:creationId xmlns:a16="http://schemas.microsoft.com/office/drawing/2014/main" id="{2536053B-D448-4CE7-4A9C-C33271185AC5}"/>
              </a:ext>
            </a:extLst>
          </p:cNvPr>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76" name="Picture 2">
              <a:extLst>
                <a:ext uri="{FF2B5EF4-FFF2-40B4-BE49-F238E27FC236}">
                  <a16:creationId xmlns:a16="http://schemas.microsoft.com/office/drawing/2014/main" id="{25562F53-85F1-1394-4E8B-2435B2F433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3">
              <a:extLst>
                <a:ext uri="{FF2B5EF4-FFF2-40B4-BE49-F238E27FC236}">
                  <a16:creationId xmlns:a16="http://schemas.microsoft.com/office/drawing/2014/main" id="{DB588BBB-1987-606F-F10B-764F3B4B3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0" name="Rectangle à coins arrondis 27">
            <a:extLst>
              <a:ext uri="{FF2B5EF4-FFF2-40B4-BE49-F238E27FC236}">
                <a16:creationId xmlns:a16="http://schemas.microsoft.com/office/drawing/2014/main" id="{473F6575-C1DB-A13C-37AC-5990F9B99BCE}"/>
              </a:ext>
            </a:extLst>
          </p:cNvPr>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31" name="Rectangle à coins arrondis 24">
            <a:extLst>
              <a:ext uri="{FF2B5EF4-FFF2-40B4-BE49-F238E27FC236}">
                <a16:creationId xmlns:a16="http://schemas.microsoft.com/office/drawing/2014/main" id="{02181ED7-4FC0-E48B-AB34-5F1E0F244448}"/>
              </a:ext>
            </a:extLst>
          </p:cNvPr>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32" name="ZoneTexte 131">
            <a:extLst>
              <a:ext uri="{FF2B5EF4-FFF2-40B4-BE49-F238E27FC236}">
                <a16:creationId xmlns:a16="http://schemas.microsoft.com/office/drawing/2014/main" id="{01EB654F-DC47-1D4D-226A-0E30C4B2F699}"/>
              </a:ext>
            </a:extLst>
          </p:cNvPr>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a:latin typeface="Dreaming Outloud Script Pro" panose="03050502040304050704" pitchFamily="66" charset="77"/>
                <a:cs typeface="Dreaming Outloud Script Pro" panose="03050502040304050704" pitchFamily="66" charset="77"/>
              </a:rPr>
              <a:t>CM2</a:t>
            </a:r>
            <a:endParaRPr lang="fr-FR" sz="1800" b="1" dirty="0">
              <a:latin typeface="Dreaming Outloud Script Pro" panose="03050502040304050704" pitchFamily="66" charset="77"/>
              <a:cs typeface="Dreaming Outloud Script Pro" panose="03050502040304050704" pitchFamily="66" charset="77"/>
            </a:endParaRPr>
          </a:p>
        </p:txBody>
      </p:sp>
      <p:sp>
        <p:nvSpPr>
          <p:cNvPr id="133" name="ZoneTexte 132">
            <a:extLst>
              <a:ext uri="{FF2B5EF4-FFF2-40B4-BE49-F238E27FC236}">
                <a16:creationId xmlns:a16="http://schemas.microsoft.com/office/drawing/2014/main" id="{BF0E3F1C-760E-43E7-883C-0FDE9B4EEE57}"/>
              </a:ext>
            </a:extLst>
          </p:cNvPr>
          <p:cNvSpPr txBox="1"/>
          <p:nvPr/>
        </p:nvSpPr>
        <p:spPr>
          <a:xfrm>
            <a:off x="6176136" y="302437"/>
            <a:ext cx="1042748" cy="375011"/>
          </a:xfrm>
          <a:prstGeom prst="rect">
            <a:avLst/>
          </a:prstGeom>
          <a:noFill/>
        </p:spPr>
        <p:txBody>
          <a:bodyPr wrap="square" lIns="101636" tIns="50818" rIns="101636" bIns="50818" rtlCol="0">
            <a:spAutoFit/>
          </a:bodyPr>
          <a:lstStyle/>
          <a:p>
            <a:pPr algn="ctr">
              <a:lnSpc>
                <a:spcPct val="70000"/>
              </a:lnSpc>
            </a:pPr>
            <a:r>
              <a:rPr lang="fr-FR" sz="1200" b="1" dirty="0">
                <a:solidFill>
                  <a:schemeClr val="bg1"/>
                </a:solidFill>
                <a:latin typeface="Dreaming Outloud Script Pro" panose="03050502040304050704" pitchFamily="66" charset="77"/>
                <a:cs typeface="Dreaming Outloud Script Pro" panose="03050502040304050704" pitchFamily="66" charset="77"/>
              </a:rPr>
              <a:t>La fin du 18</a:t>
            </a:r>
            <a:r>
              <a:rPr lang="fr-FR" sz="1200" b="1" baseline="30000" dirty="0">
                <a:solidFill>
                  <a:schemeClr val="bg1"/>
                </a:solidFill>
                <a:latin typeface="Dreaming Outloud Script Pro" panose="03050502040304050704" pitchFamily="66" charset="77"/>
                <a:cs typeface="Dreaming Outloud Script Pro" panose="03050502040304050704" pitchFamily="66" charset="77"/>
              </a:rPr>
              <a:t>ème</a:t>
            </a:r>
            <a:r>
              <a:rPr lang="fr-FR" sz="1200" b="1" dirty="0">
                <a:solidFill>
                  <a:schemeClr val="bg1"/>
                </a:solidFill>
                <a:latin typeface="Dreaming Outloud Script Pro" panose="03050502040304050704" pitchFamily="66" charset="77"/>
                <a:cs typeface="Dreaming Outloud Script Pro" panose="03050502040304050704" pitchFamily="66" charset="77"/>
              </a:rPr>
              <a:t> siècle</a:t>
            </a:r>
            <a:endParaRPr lang="fr-FR" sz="1400" b="1" dirty="0">
              <a:solidFill>
                <a:schemeClr val="bg1"/>
              </a:solidFill>
              <a:latin typeface="Dreaming Outloud Script Pro" panose="03050502040304050704" pitchFamily="66" charset="77"/>
              <a:cs typeface="Dreaming Outloud Script Pro" panose="03050502040304050704" pitchFamily="66" charset="77"/>
            </a:endParaRPr>
          </a:p>
        </p:txBody>
      </p:sp>
      <p:sp>
        <p:nvSpPr>
          <p:cNvPr id="134" name="Ellipse 133">
            <a:extLst>
              <a:ext uri="{FF2B5EF4-FFF2-40B4-BE49-F238E27FC236}">
                <a16:creationId xmlns:a16="http://schemas.microsoft.com/office/drawing/2014/main" id="{65A6116A-B01F-9C36-6795-8B0F0B82F03B}"/>
              </a:ext>
            </a:extLst>
          </p:cNvPr>
          <p:cNvSpPr/>
          <p:nvPr/>
        </p:nvSpPr>
        <p:spPr>
          <a:xfrm>
            <a:off x="72281" y="105615"/>
            <a:ext cx="689706" cy="610530"/>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135" name="Rectangle 134">
            <a:extLst>
              <a:ext uri="{FF2B5EF4-FFF2-40B4-BE49-F238E27FC236}">
                <a16:creationId xmlns:a16="http://schemas.microsoft.com/office/drawing/2014/main" id="{B075DF6F-0B06-A672-D7C8-7C7E8F014269}"/>
              </a:ext>
            </a:extLst>
          </p:cNvPr>
          <p:cNvSpPr/>
          <p:nvPr/>
        </p:nvSpPr>
        <p:spPr>
          <a:xfrm>
            <a:off x="80447" y="135919"/>
            <a:ext cx="719821" cy="533516"/>
          </a:xfrm>
          <a:prstGeom prst="rect">
            <a:avLst/>
          </a:prstGeom>
        </p:spPr>
        <p:txBody>
          <a:bodyPr wrap="none" lIns="101636" tIns="50818" rIns="101636" bIns="50818">
            <a:spAutoFit/>
          </a:bodyPr>
          <a:lstStyle/>
          <a:p>
            <a:pPr lvl="0" algn="ctr"/>
            <a:r>
              <a:rPr lang="fr-FR" sz="2800" b="1" dirty="0">
                <a:solidFill>
                  <a:schemeClr val="tx1">
                    <a:lumMod val="65000"/>
                    <a:lumOff val="35000"/>
                  </a:schemeClr>
                </a:solidFill>
                <a:effectLst>
                  <a:outerShdw blurRad="38100" dist="38100" dir="2700000" algn="tl">
                    <a:srgbClr val="000000">
                      <a:alpha val="43137"/>
                    </a:srgbClr>
                  </a:outerShdw>
                </a:effectLst>
                <a:latin typeface="Cavolini" panose="03000502040302020204" pitchFamily="66" charset="0"/>
                <a:ea typeface="CHARLEEBOOTS" panose="02000603000000000000" pitchFamily="2" charset="-34"/>
                <a:cs typeface="Cavolini" panose="03000502040302020204" pitchFamily="66" charset="0"/>
              </a:rPr>
              <a:t>H1</a:t>
            </a:r>
          </a:p>
        </p:txBody>
      </p:sp>
      <p:sp>
        <p:nvSpPr>
          <p:cNvPr id="136" name="Rectangle 135">
            <a:extLst>
              <a:ext uri="{FF2B5EF4-FFF2-40B4-BE49-F238E27FC236}">
                <a16:creationId xmlns:a16="http://schemas.microsoft.com/office/drawing/2014/main" id="{45FBA70D-5E77-8E4C-7D2D-9619E7443ED6}"/>
              </a:ext>
            </a:extLst>
          </p:cNvPr>
          <p:cNvSpPr/>
          <p:nvPr/>
        </p:nvSpPr>
        <p:spPr>
          <a:xfrm>
            <a:off x="807306" y="59518"/>
            <a:ext cx="5354295" cy="656626"/>
          </a:xfrm>
          <a:prstGeom prst="rect">
            <a:avLst/>
          </a:prstGeom>
          <a:noFill/>
          <a:ln>
            <a:noFill/>
          </a:ln>
          <a:effectLst>
            <a:outerShdw blurRad="50800" dist="38100" dir="2700000" algn="tl" rotWithShape="0">
              <a:prstClr val="black">
                <a:alpha val="40000"/>
              </a:prstClr>
            </a:outerShdw>
          </a:effectLst>
        </p:spPr>
        <p:txBody>
          <a:bodyPr wrap="none" lIns="101636" tIns="50818" rIns="101636" bIns="50818">
            <a:spAutoFit/>
          </a:bodyPr>
          <a:lstStyle/>
          <a:p>
            <a:pPr algn="ctr"/>
            <a:r>
              <a:rPr lang="fr-FR" sz="3600" dirty="0">
                <a:ln w="28575" cmpd="sng">
                  <a:noFill/>
                  <a:prstDash val="solid"/>
                </a:ln>
                <a:solidFill>
                  <a:schemeClr val="bg1"/>
                </a:solidFill>
                <a:effectLst>
                  <a:outerShdw blurRad="63500" dir="3600000" algn="tl" rotWithShape="0">
                    <a:srgbClr val="000000">
                      <a:alpha val="70000"/>
                    </a:srgbClr>
                  </a:outerShdw>
                </a:effectLst>
                <a:latin typeface="Jumble" panose="020F0502020204030204" pitchFamily="34" charset="0"/>
                <a:ea typeface="Chewy" panose="02000000000000000000" pitchFamily="2" charset="0"/>
                <a:cs typeface="Jumble" panose="020F0502020204030204" pitchFamily="34" charset="0"/>
              </a:rPr>
              <a:t>La révolution française</a:t>
            </a:r>
          </a:p>
        </p:txBody>
      </p:sp>
      <p:sp>
        <p:nvSpPr>
          <p:cNvPr id="137" name="ZoneTexte 136">
            <a:extLst>
              <a:ext uri="{FF2B5EF4-FFF2-40B4-BE49-F238E27FC236}">
                <a16:creationId xmlns:a16="http://schemas.microsoft.com/office/drawing/2014/main" id="{1A435B23-F02A-C864-3D76-7465276833BF}"/>
              </a:ext>
            </a:extLst>
          </p:cNvPr>
          <p:cNvSpPr txBox="1"/>
          <p:nvPr/>
        </p:nvSpPr>
        <p:spPr>
          <a:xfrm>
            <a:off x="5544889" y="10189046"/>
            <a:ext cx="1800474" cy="261610"/>
          </a:xfrm>
          <a:prstGeom prst="rect">
            <a:avLst/>
          </a:prstGeom>
          <a:noFill/>
        </p:spPr>
        <p:txBody>
          <a:bodyPr wrap="square" rtlCol="0">
            <a:spAutoFit/>
          </a:bodyPr>
          <a:lstStyle/>
          <a:p>
            <a:pPr algn="r"/>
            <a:r>
              <a:rPr lang="fr-FR" sz="1050" dirty="0">
                <a:latin typeface="Dreaming Outloud Script Pro" panose="03050502040304050704" pitchFamily="66" charset="77"/>
                <a:cs typeface="Dreaming Outloud Script Pro" panose="03050502040304050704" pitchFamily="66" charset="77"/>
              </a:rPr>
              <a:t>La Trousse de Sobelle</a:t>
            </a:r>
          </a:p>
        </p:txBody>
      </p:sp>
    </p:spTree>
    <p:extLst>
      <p:ext uri="{BB962C8B-B14F-4D97-AF65-F5344CB8AC3E}">
        <p14:creationId xmlns:p14="http://schemas.microsoft.com/office/powerpoint/2010/main" val="173437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2304530" y="845134"/>
            <a:ext cx="3024336" cy="462829"/>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2304530" y="896106"/>
            <a:ext cx="3024336" cy="379627"/>
          </a:xfrm>
          <a:prstGeom prst="rect">
            <a:avLst/>
          </a:prstGeom>
          <a:noFill/>
        </p:spPr>
        <p:txBody>
          <a:bodyPr wrap="square" lIns="101636" tIns="50818" rIns="101636" bIns="50818" rtlCol="0">
            <a:spAutoFit/>
          </a:bodyPr>
          <a:lstStyle/>
          <a:p>
            <a:pPr algn="ctr"/>
            <a:r>
              <a:rPr lang="fr-FR" sz="1800" b="1" spc="50" dirty="0">
                <a:ln w="12700" cmpd="sng">
                  <a:solidFill>
                    <a:srgbClr val="C00000"/>
                  </a:solidFill>
                  <a:prstDash val="solid"/>
                </a:ln>
                <a:solidFill>
                  <a:schemeClr val="bg1"/>
                </a:solidFill>
                <a:effectLst>
                  <a:outerShdw blurRad="38100" dist="38100" dir="2700000" algn="tl">
                    <a:srgbClr val="000000">
                      <a:alpha val="43137"/>
                    </a:srgbClr>
                  </a:outerShdw>
                </a:effectLst>
                <a:latin typeface="Dreaming Outloud Script Pro" panose="03050502040304050704" pitchFamily="66" charset="77"/>
                <a:cs typeface="Dreaming Outloud Script Pro" panose="03050502040304050704" pitchFamily="66" charset="77"/>
              </a:rPr>
              <a:t>Correction des exercices</a:t>
            </a:r>
            <a:endParaRPr lang="fr-FR" sz="1800" dirty="0">
              <a:ln w="12700" cmpd="sng">
                <a:solidFill>
                  <a:srgbClr val="C00000"/>
                </a:solidFill>
                <a:prstDash val="solid"/>
              </a:ln>
              <a:solidFill>
                <a:schemeClr val="bg1"/>
              </a:solidFill>
              <a:effectLst>
                <a:outerShdw blurRad="38100" dist="38100" dir="2700000" algn="tl">
                  <a:srgbClr val="000000">
                    <a:alpha val="43137"/>
                  </a:srgbClr>
                </a:outerShdw>
              </a:effectLst>
              <a:latin typeface="Dreaming Outloud Script Pro" panose="03050502040304050704" pitchFamily="66" charset="77"/>
              <a:cs typeface="Dreaming Outloud Script Pro" panose="03050502040304050704" pitchFamily="66" charset="77"/>
            </a:endParaRPr>
          </a:p>
        </p:txBody>
      </p:sp>
      <p:sp>
        <p:nvSpPr>
          <p:cNvPr id="44" name="Rectangle 43"/>
          <p:cNvSpPr/>
          <p:nvPr/>
        </p:nvSpPr>
        <p:spPr>
          <a:xfrm>
            <a:off x="144289" y="1332062"/>
            <a:ext cx="6824097" cy="400110"/>
          </a:xfrm>
          <a:prstGeom prst="rect">
            <a:avLst/>
          </a:prstGeom>
        </p:spPr>
        <p:txBody>
          <a:bodyPr wrap="square">
            <a:spAutoFit/>
          </a:bodyPr>
          <a:lstStyle/>
          <a:p>
            <a:r>
              <a:rPr lang="fr-FR" dirty="0">
                <a:latin typeface="Short Stack" panose="02010500040000000007" pitchFamily="2" charset="0"/>
                <a:sym typeface="Wingdings"/>
              </a:rPr>
              <a:t> </a:t>
            </a:r>
            <a:r>
              <a:rPr lang="fr-FR" sz="1400" dirty="0">
                <a:latin typeface="CHARLEEBOOTS" panose="02000603000000000000" pitchFamily="2" charset="-34"/>
                <a:ea typeface="CHARLEEBOOTS" panose="02000603000000000000" pitchFamily="2" charset="-34"/>
                <a:cs typeface="CHARLEEBOOTS" panose="02000603000000000000" pitchFamily="2" charset="-34"/>
                <a:sym typeface="Wingdings"/>
              </a:rPr>
              <a:t>Retrouve les dates correspondant à ces événements</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45" name="ZoneTexte 44"/>
          <p:cNvSpPr txBox="1"/>
          <p:nvPr/>
        </p:nvSpPr>
        <p:spPr>
          <a:xfrm>
            <a:off x="175004" y="1719579"/>
            <a:ext cx="7029806" cy="1042199"/>
          </a:xfrm>
          <a:prstGeom prst="rect">
            <a:avLst/>
          </a:prstGeom>
          <a:noFill/>
        </p:spPr>
        <p:txBody>
          <a:bodyPr wrap="square" lIns="36000" tIns="36000" rIns="36000" bIns="36000" rtlCol="0">
            <a:spAutoFit/>
          </a:bodyPr>
          <a:lstStyle/>
          <a:p>
            <a:pPr marL="228600" indent="-228600">
              <a:buAutoNum type="arabicParenR"/>
            </a:pPr>
            <a:r>
              <a:rPr lang="fr-FR" sz="1050" dirty="0">
                <a:latin typeface="Short Stack" panose="02010500040000000007" pitchFamily="2" charset="0"/>
              </a:rPr>
              <a:t>La prise de la Bastille : </a:t>
            </a:r>
            <a:r>
              <a:rPr lang="fr-FR" sz="1050" b="1" dirty="0">
                <a:solidFill>
                  <a:srgbClr val="FF0000"/>
                </a:solidFill>
                <a:latin typeface="Short Stack" panose="02010500040000000007" pitchFamily="2" charset="0"/>
              </a:rPr>
              <a:t>14 juillet 1789</a:t>
            </a:r>
          </a:p>
          <a:p>
            <a:pPr marL="228600" indent="-228600">
              <a:buAutoNum type="arabicParenR"/>
            </a:pPr>
            <a:r>
              <a:rPr lang="fr-FR" sz="1050" dirty="0">
                <a:latin typeface="Short Stack" panose="02010500040000000007" pitchFamily="2" charset="0"/>
              </a:rPr>
              <a:t>La déclaration des droits de l’homme et du citoyen : </a:t>
            </a:r>
            <a:r>
              <a:rPr lang="fr-FR" sz="1050" b="1" dirty="0">
                <a:solidFill>
                  <a:srgbClr val="FF0000"/>
                </a:solidFill>
                <a:latin typeface="Short Stack" panose="02010500040000000007" pitchFamily="2" charset="0"/>
              </a:rPr>
              <a:t>26 août 1789</a:t>
            </a:r>
          </a:p>
          <a:p>
            <a:pPr marL="228600" indent="-228600">
              <a:buAutoNum type="arabicParenR"/>
            </a:pPr>
            <a:r>
              <a:rPr lang="fr-FR" sz="1050" dirty="0">
                <a:latin typeface="Short Stack" panose="02010500040000000007" pitchFamily="2" charset="0"/>
              </a:rPr>
              <a:t>Réunion des Etats Généraux : </a:t>
            </a:r>
            <a:r>
              <a:rPr lang="fr-FR" sz="1050" b="1" dirty="0">
                <a:solidFill>
                  <a:srgbClr val="FF0000"/>
                </a:solidFill>
                <a:latin typeface="Short Stack" panose="02010500040000000007" pitchFamily="2" charset="0"/>
              </a:rPr>
              <a:t>5 mai 1789</a:t>
            </a:r>
          </a:p>
          <a:p>
            <a:pPr marL="228600" indent="-228600">
              <a:buAutoNum type="arabicParenR"/>
            </a:pPr>
            <a:r>
              <a:rPr lang="fr-FR" sz="1050" dirty="0">
                <a:latin typeface="Short Stack" panose="02010500040000000007" pitchFamily="2" charset="0"/>
              </a:rPr>
              <a:t>Déplacement de la famille royale aux Tuileries : </a:t>
            </a:r>
            <a:r>
              <a:rPr lang="fr-FR" sz="1050" b="1" dirty="0">
                <a:solidFill>
                  <a:srgbClr val="FF0000"/>
                </a:solidFill>
                <a:latin typeface="Short Stack" panose="02010500040000000007" pitchFamily="2" charset="0"/>
              </a:rPr>
              <a:t>5 / 6 octobre 1789</a:t>
            </a:r>
          </a:p>
          <a:p>
            <a:pPr marL="228600" indent="-228600">
              <a:buAutoNum type="arabicParenR"/>
            </a:pPr>
            <a:r>
              <a:rPr lang="fr-FR" sz="1050" dirty="0">
                <a:latin typeface="Short Stack" panose="02010500040000000007" pitchFamily="2" charset="0"/>
              </a:rPr>
              <a:t>Abolition des privilèges : </a:t>
            </a:r>
            <a:r>
              <a:rPr lang="fr-FR" sz="1050" b="1" dirty="0">
                <a:solidFill>
                  <a:srgbClr val="FF0000"/>
                </a:solidFill>
                <a:latin typeface="Short Stack" panose="02010500040000000007" pitchFamily="2" charset="0"/>
              </a:rPr>
              <a:t>dans la nuit du 4 août 1789</a:t>
            </a:r>
          </a:p>
          <a:p>
            <a:pPr marL="228600" indent="-228600">
              <a:buAutoNum type="arabicParenR"/>
            </a:pPr>
            <a:r>
              <a:rPr lang="fr-FR" sz="1050" dirty="0">
                <a:latin typeface="Short Stack" panose="02010500040000000007" pitchFamily="2" charset="0"/>
              </a:rPr>
              <a:t>Serment du jeu de Paume : </a:t>
            </a:r>
            <a:r>
              <a:rPr lang="fr-FR" sz="1050" b="1" dirty="0">
                <a:solidFill>
                  <a:srgbClr val="FF0000"/>
                </a:solidFill>
                <a:latin typeface="Short Stack" panose="02010500040000000007" pitchFamily="2" charset="0"/>
              </a:rPr>
              <a:t>20 juin 1789</a:t>
            </a:r>
          </a:p>
        </p:txBody>
      </p:sp>
      <p:sp>
        <p:nvSpPr>
          <p:cNvPr id="46" name="Rectangle 45"/>
          <p:cNvSpPr/>
          <p:nvPr/>
        </p:nvSpPr>
        <p:spPr>
          <a:xfrm>
            <a:off x="144289" y="2772222"/>
            <a:ext cx="6824097" cy="400110"/>
          </a:xfrm>
          <a:prstGeom prst="rect">
            <a:avLst/>
          </a:prstGeom>
        </p:spPr>
        <p:txBody>
          <a:bodyPr wrap="square">
            <a:spAutoFit/>
          </a:bodyPr>
          <a:lstStyle/>
          <a:p>
            <a:r>
              <a:rPr lang="fr-FR" dirty="0">
                <a:latin typeface="CHARLEEBOOTS" panose="02000603000000000000" pitchFamily="2" charset="-34"/>
                <a:ea typeface="CHARLEEBOOTS" panose="02000603000000000000" pitchFamily="2" charset="-34"/>
                <a:cs typeface="CHARLEEBOOTS" panose="02000603000000000000" pitchFamily="2" charset="-34"/>
                <a:sym typeface="Wingdings"/>
              </a:rPr>
              <a:t> </a:t>
            </a:r>
            <a:r>
              <a:rPr lang="fr-FR" sz="1400" dirty="0">
                <a:latin typeface="CHARLEEBOOTS" panose="02000603000000000000" pitchFamily="2" charset="-34"/>
                <a:ea typeface="CHARLEEBOOTS" panose="02000603000000000000" pitchFamily="2" charset="-34"/>
                <a:cs typeface="CHARLEEBOOTS" panose="02000603000000000000" pitchFamily="2" charset="-34"/>
                <a:sym typeface="Wingdings"/>
              </a:rPr>
              <a:t>Vrai ou faux ?</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47" name="ZoneTexte 46"/>
          <p:cNvSpPr txBox="1"/>
          <p:nvPr/>
        </p:nvSpPr>
        <p:spPr>
          <a:xfrm>
            <a:off x="175004" y="3159739"/>
            <a:ext cx="7029806" cy="1203782"/>
          </a:xfrm>
          <a:prstGeom prst="rect">
            <a:avLst/>
          </a:prstGeom>
          <a:noFill/>
        </p:spPr>
        <p:txBody>
          <a:bodyPr wrap="square" lIns="36000" tIns="36000" rIns="36000" bIns="36000" rtlCol="0">
            <a:spAutoFit/>
          </a:bodyPr>
          <a:lstStyle/>
          <a:p>
            <a:pPr marL="228600" indent="-228600">
              <a:buAutoNum type="arabicParenR"/>
              <a:tabLst>
                <a:tab pos="4391025" algn="l"/>
              </a:tabLst>
            </a:pPr>
            <a:r>
              <a:rPr lang="fr-FR" sz="1050" dirty="0">
                <a:latin typeface="Short Stack" panose="02010500040000000007" pitchFamily="2" charset="0"/>
              </a:rPr>
              <a:t>Dès leur naissance, tous les  hommes sont égaux.	 </a:t>
            </a:r>
            <a:r>
              <a:rPr lang="fr-FR" sz="1050" b="1" dirty="0">
                <a:solidFill>
                  <a:srgbClr val="FF0000"/>
                </a:solidFill>
                <a:latin typeface="Short Stack" panose="02010500040000000007" pitchFamily="2" charset="0"/>
              </a:rPr>
              <a:t>vrai</a:t>
            </a:r>
          </a:p>
          <a:p>
            <a:pPr marL="228600" indent="-228600">
              <a:buAutoNum type="arabicParenR"/>
              <a:tabLst>
                <a:tab pos="4391025" algn="l"/>
              </a:tabLst>
            </a:pPr>
            <a:r>
              <a:rPr lang="fr-FR" sz="1050" dirty="0">
                <a:latin typeface="Short Stack" panose="02010500040000000007" pitchFamily="2" charset="0"/>
              </a:rPr>
              <a:t>La sûreté et la propriété sont des droits naturels. 	</a:t>
            </a:r>
            <a:r>
              <a:rPr lang="fr-FR" sz="1050" b="1" dirty="0">
                <a:solidFill>
                  <a:srgbClr val="FF0000"/>
                </a:solidFill>
                <a:latin typeface="Short Stack" panose="02010500040000000007" pitchFamily="2" charset="0"/>
              </a:rPr>
              <a:t> vrai</a:t>
            </a:r>
            <a:endParaRPr lang="fr-FR" sz="1050" dirty="0">
              <a:latin typeface="Short Stack" panose="02010500040000000007" pitchFamily="2" charset="0"/>
            </a:endParaRPr>
          </a:p>
          <a:p>
            <a:pPr marL="228600" indent="-228600">
              <a:buAutoNum type="arabicParenR"/>
              <a:tabLst>
                <a:tab pos="4391025" algn="l"/>
              </a:tabLst>
            </a:pPr>
            <a:r>
              <a:rPr lang="fr-FR" sz="1050" dirty="0">
                <a:latin typeface="Short Stack" panose="02010500040000000007" pitchFamily="2" charset="0"/>
              </a:rPr>
              <a:t>La liberté permet tout, même de nuire à autrui.	 </a:t>
            </a:r>
            <a:r>
              <a:rPr lang="fr-FR" sz="1050" b="1" dirty="0">
                <a:solidFill>
                  <a:srgbClr val="FF0000"/>
                </a:solidFill>
                <a:latin typeface="Short Stack" panose="02010500040000000007" pitchFamily="2" charset="0"/>
              </a:rPr>
              <a:t>faux</a:t>
            </a:r>
          </a:p>
          <a:p>
            <a:pPr marL="228600" indent="-228600">
              <a:buAutoNum type="arabicParenR"/>
              <a:tabLst>
                <a:tab pos="4391025" algn="l"/>
              </a:tabLst>
            </a:pPr>
            <a:r>
              <a:rPr lang="fr-FR" sz="1050" dirty="0">
                <a:latin typeface="Short Stack" panose="02010500040000000007" pitchFamily="2" charset="0"/>
              </a:rPr>
              <a:t>Toutes les opinions religieuses sont autorisées.	</a:t>
            </a:r>
            <a:r>
              <a:rPr lang="fr-FR" sz="1050" b="1" dirty="0">
                <a:solidFill>
                  <a:srgbClr val="FF0000"/>
                </a:solidFill>
                <a:latin typeface="Short Stack" panose="02010500040000000007" pitchFamily="2" charset="0"/>
              </a:rPr>
              <a:t> vrai</a:t>
            </a:r>
            <a:endParaRPr lang="fr-FR" sz="1050" dirty="0">
              <a:latin typeface="Short Stack" panose="02010500040000000007" pitchFamily="2" charset="0"/>
            </a:endParaRPr>
          </a:p>
          <a:p>
            <a:pPr marL="228600" indent="-228600">
              <a:buAutoNum type="arabicParenR"/>
              <a:tabLst>
                <a:tab pos="4391025" algn="l"/>
              </a:tabLst>
            </a:pPr>
            <a:r>
              <a:rPr lang="fr-FR" sz="1050" dirty="0">
                <a:latin typeface="Short Stack" panose="02010500040000000007" pitchFamily="2" charset="0"/>
              </a:rPr>
              <a:t>Tout français peut écrire librement dans un journal.	</a:t>
            </a:r>
            <a:r>
              <a:rPr lang="fr-FR" sz="1050" b="1" dirty="0">
                <a:solidFill>
                  <a:srgbClr val="FF0000"/>
                </a:solidFill>
                <a:latin typeface="Short Stack" panose="02010500040000000007" pitchFamily="2" charset="0"/>
              </a:rPr>
              <a:t> vrai</a:t>
            </a:r>
            <a:endParaRPr lang="fr-FR" sz="1050" dirty="0">
              <a:latin typeface="Short Stack" panose="02010500040000000007" pitchFamily="2" charset="0"/>
            </a:endParaRPr>
          </a:p>
          <a:p>
            <a:pPr marL="228600" indent="-228600">
              <a:buAutoNum type="arabicParenR"/>
              <a:tabLst>
                <a:tab pos="4391025" algn="l"/>
              </a:tabLst>
            </a:pPr>
            <a:r>
              <a:rPr lang="fr-FR" sz="1050" dirty="0">
                <a:latin typeface="Short Stack" panose="02010500040000000007" pitchFamily="2" charset="0"/>
              </a:rPr>
              <a:t>Le gouvernement peut opprimer le peuple.	</a:t>
            </a:r>
            <a:r>
              <a:rPr lang="fr-FR" sz="1050" b="1" dirty="0">
                <a:solidFill>
                  <a:srgbClr val="FF0000"/>
                </a:solidFill>
                <a:latin typeface="Short Stack" panose="02010500040000000007" pitchFamily="2" charset="0"/>
              </a:rPr>
              <a:t> faux</a:t>
            </a:r>
            <a:endParaRPr lang="fr-FR" sz="1050" dirty="0">
              <a:latin typeface="Short Stack" panose="02010500040000000007" pitchFamily="2" charset="0"/>
            </a:endParaRPr>
          </a:p>
          <a:p>
            <a:pPr marL="228600" indent="-228600">
              <a:buAutoNum type="arabicParenR"/>
            </a:pPr>
            <a:r>
              <a:rPr lang="fr-FR" sz="1050" dirty="0">
                <a:latin typeface="Short Stack" panose="02010500040000000007" pitchFamily="2" charset="0"/>
              </a:rPr>
              <a:t>On ne peut pas obliger quelqu’un à faire une chose qui n’est pas dans la loi. </a:t>
            </a:r>
            <a:r>
              <a:rPr lang="fr-FR" sz="1050" b="1" dirty="0">
                <a:solidFill>
                  <a:srgbClr val="FF0000"/>
                </a:solidFill>
                <a:latin typeface="Short Stack" panose="02010500040000000007" pitchFamily="2" charset="0"/>
              </a:rPr>
              <a:t>vrai</a:t>
            </a:r>
            <a:endParaRPr lang="fr-FR" sz="1050" dirty="0">
              <a:latin typeface="Short Stack" panose="02010500040000000007" pitchFamily="2" charset="0"/>
            </a:endParaRPr>
          </a:p>
        </p:txBody>
      </p:sp>
      <p:sp>
        <p:nvSpPr>
          <p:cNvPr id="48" name="Rectangle 47"/>
          <p:cNvSpPr/>
          <p:nvPr/>
        </p:nvSpPr>
        <p:spPr>
          <a:xfrm>
            <a:off x="72281" y="4356398"/>
            <a:ext cx="4525145" cy="400110"/>
          </a:xfrm>
          <a:prstGeom prst="rect">
            <a:avLst/>
          </a:prstGeom>
        </p:spPr>
        <p:txBody>
          <a:bodyPr wrap="square">
            <a:spAutoFit/>
          </a:bodyPr>
          <a:lstStyle/>
          <a:p>
            <a:r>
              <a:rPr lang="fr-FR" dirty="0">
                <a:latin typeface="Short Stack" panose="02010500040000000007" pitchFamily="2" charset="0"/>
                <a:sym typeface="Wingdings"/>
              </a:rPr>
              <a:t> </a:t>
            </a:r>
            <a:r>
              <a:rPr lang="fr-FR" sz="1400" dirty="0">
                <a:latin typeface="CHARLEEBOOTS" panose="02000603000000000000" pitchFamily="2" charset="-34"/>
                <a:ea typeface="CHARLEEBOOTS" panose="02000603000000000000" pitchFamily="2" charset="-34"/>
                <a:cs typeface="CHARLEEBOOTS" panose="02000603000000000000" pitchFamily="2" charset="-34"/>
                <a:sym typeface="Wingdings"/>
              </a:rPr>
              <a:t>Réponds aux questions (doc 3)</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49" name="ZoneTexte 48"/>
          <p:cNvSpPr txBox="1"/>
          <p:nvPr/>
        </p:nvSpPr>
        <p:spPr>
          <a:xfrm>
            <a:off x="166718" y="4743915"/>
            <a:ext cx="6966083" cy="1203782"/>
          </a:xfrm>
          <a:prstGeom prst="rect">
            <a:avLst/>
          </a:prstGeom>
          <a:noFill/>
        </p:spPr>
        <p:txBody>
          <a:bodyPr wrap="square" lIns="36000" tIns="36000" rIns="36000" bIns="36000" rtlCol="0">
            <a:spAutoFit/>
          </a:bodyPr>
          <a:lstStyle/>
          <a:p>
            <a:pPr>
              <a:tabLst>
                <a:tab pos="4391025" algn="l"/>
              </a:tabLst>
            </a:pPr>
            <a:r>
              <a:rPr lang="fr-FR" sz="1050" dirty="0">
                <a:latin typeface="Short Stack" panose="02010500040000000007" pitchFamily="2" charset="0"/>
              </a:rPr>
              <a:t>1) Qui sont ces trois personnages ? </a:t>
            </a:r>
          </a:p>
          <a:p>
            <a:pPr>
              <a:tabLst>
                <a:tab pos="4391025" algn="l"/>
              </a:tabLst>
            </a:pPr>
            <a:r>
              <a:rPr lang="fr-FR" sz="1050" dirty="0">
                <a:latin typeface="Short Stack" panose="02010500040000000007" pitchFamily="2" charset="0"/>
              </a:rPr>
              <a:t>* Celui qui porte les deux autres : </a:t>
            </a:r>
            <a:r>
              <a:rPr lang="fr-FR" sz="1050" b="1" dirty="0">
                <a:solidFill>
                  <a:srgbClr val="FF0000"/>
                </a:solidFill>
                <a:latin typeface="Short Stack" panose="02010500040000000007" pitchFamily="2" charset="0"/>
              </a:rPr>
              <a:t>un paysan (tiers état)</a:t>
            </a:r>
            <a:endParaRPr lang="fr-FR" sz="1050" dirty="0">
              <a:solidFill>
                <a:srgbClr val="FF0000"/>
              </a:solidFill>
              <a:latin typeface="Short Stack" panose="02010500040000000007" pitchFamily="2" charset="0"/>
            </a:endParaRPr>
          </a:p>
          <a:p>
            <a:pPr>
              <a:tabLst>
                <a:tab pos="4391025" algn="l"/>
              </a:tabLst>
            </a:pPr>
            <a:r>
              <a:rPr lang="fr-FR" sz="1050" dirty="0">
                <a:latin typeface="Short Stack" panose="02010500040000000007" pitchFamily="2" charset="0"/>
              </a:rPr>
              <a:t>* Le 1</a:t>
            </a:r>
            <a:r>
              <a:rPr lang="fr-FR" sz="1050" baseline="30000" dirty="0">
                <a:latin typeface="Short Stack" panose="02010500040000000007" pitchFamily="2" charset="0"/>
              </a:rPr>
              <a:t>er</a:t>
            </a:r>
            <a:r>
              <a:rPr lang="fr-FR" sz="1050" dirty="0">
                <a:latin typeface="Short Stack" panose="02010500040000000007" pitchFamily="2" charset="0"/>
              </a:rPr>
              <a:t> sur le dos : </a:t>
            </a:r>
            <a:r>
              <a:rPr lang="fr-FR" sz="1050" b="1" dirty="0">
                <a:solidFill>
                  <a:srgbClr val="FF0000"/>
                </a:solidFill>
                <a:latin typeface="Short Stack" panose="02010500040000000007" pitchFamily="2" charset="0"/>
              </a:rPr>
              <a:t>un homme d’église (clergé)</a:t>
            </a:r>
          </a:p>
          <a:p>
            <a:pPr>
              <a:tabLst>
                <a:tab pos="4391025" algn="l"/>
              </a:tabLst>
            </a:pPr>
            <a:r>
              <a:rPr lang="fr-FR" sz="1050" dirty="0">
                <a:latin typeface="Short Stack" panose="02010500040000000007" pitchFamily="2" charset="0"/>
              </a:rPr>
              <a:t>* Le 2</a:t>
            </a:r>
            <a:r>
              <a:rPr lang="fr-FR" sz="1050" baseline="30000" dirty="0">
                <a:latin typeface="Short Stack" panose="02010500040000000007" pitchFamily="2" charset="0"/>
              </a:rPr>
              <a:t>ème</a:t>
            </a:r>
            <a:r>
              <a:rPr lang="fr-FR" sz="1050" dirty="0">
                <a:latin typeface="Short Stack" panose="02010500040000000007" pitchFamily="2" charset="0"/>
              </a:rPr>
              <a:t> sur le dos (avec le chapeau) </a:t>
            </a:r>
            <a:r>
              <a:rPr lang="fr-FR" sz="1050" b="1" dirty="0">
                <a:solidFill>
                  <a:srgbClr val="FF0000"/>
                </a:solidFill>
                <a:latin typeface="Short Stack" panose="02010500040000000007" pitchFamily="2" charset="0"/>
              </a:rPr>
              <a:t>un noble (noblesse)</a:t>
            </a:r>
          </a:p>
          <a:p>
            <a:pPr>
              <a:tabLst>
                <a:tab pos="4391025" algn="l"/>
              </a:tabLst>
            </a:pPr>
            <a:endParaRPr lang="fr-FR" sz="1050" b="1" dirty="0">
              <a:solidFill>
                <a:srgbClr val="FF0000"/>
              </a:solidFill>
              <a:latin typeface="Short Stack" panose="02010500040000000007" pitchFamily="2" charset="0"/>
            </a:endParaRPr>
          </a:p>
          <a:p>
            <a:pPr>
              <a:tabLst>
                <a:tab pos="4391025" algn="l"/>
              </a:tabLst>
            </a:pPr>
            <a:r>
              <a:rPr lang="fr-FR" sz="1050" dirty="0">
                <a:latin typeface="Short Stack" panose="02010500040000000007" pitchFamily="2" charset="0"/>
              </a:rPr>
              <a:t>2) Que veut faire comprendre cette caricature ? </a:t>
            </a:r>
            <a:r>
              <a:rPr lang="fr-FR" sz="1050" b="1" dirty="0">
                <a:solidFill>
                  <a:srgbClr val="FF0000"/>
                </a:solidFill>
                <a:latin typeface="Short Stack" panose="02010500040000000007" pitchFamily="2" charset="0"/>
              </a:rPr>
              <a:t>Avant la Révolution, le paysan travaille et paye les impôts alors que la noblesse et le clergé sont privilégiés</a:t>
            </a:r>
          </a:p>
        </p:txBody>
      </p:sp>
      <p:sp>
        <p:nvSpPr>
          <p:cNvPr id="50" name="Rectangle 49"/>
          <p:cNvSpPr/>
          <p:nvPr/>
        </p:nvSpPr>
        <p:spPr>
          <a:xfrm>
            <a:off x="144289" y="6080357"/>
            <a:ext cx="3672409" cy="683264"/>
          </a:xfrm>
          <a:prstGeom prst="rect">
            <a:avLst/>
          </a:prstGeom>
        </p:spPr>
        <p:txBody>
          <a:bodyPr wrap="square">
            <a:spAutoFit/>
          </a:bodyPr>
          <a:lstStyle/>
          <a:p>
            <a:pPr>
              <a:lnSpc>
                <a:spcPct val="80000"/>
              </a:lnSpc>
            </a:pPr>
            <a:r>
              <a:rPr lang="fr-FR" dirty="0">
                <a:latin typeface="Short Stack" panose="02010500040000000007" pitchFamily="2" charset="0"/>
                <a:sym typeface="Wingdings"/>
              </a:rPr>
              <a:t> </a:t>
            </a:r>
            <a:r>
              <a:rPr lang="fr-FR" sz="1400" dirty="0">
                <a:latin typeface="CHARLEEBOOTS" panose="02000603000000000000" pitchFamily="2" charset="-34"/>
                <a:ea typeface="CHARLEEBOOTS" panose="02000603000000000000" pitchFamily="2" charset="-34"/>
                <a:cs typeface="CHARLEEBOOTS" panose="02000603000000000000" pitchFamily="2" charset="-34"/>
                <a:sym typeface="Wingdings"/>
              </a:rPr>
              <a:t>Indique si ces événements se sont passés durant l’Assemblée Constituante (AC) ou l’Assemblée Législative (AL)</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51" name="ZoneTexte 50"/>
          <p:cNvSpPr txBox="1"/>
          <p:nvPr/>
        </p:nvSpPr>
        <p:spPr>
          <a:xfrm>
            <a:off x="175004" y="6883132"/>
            <a:ext cx="4073741" cy="1550031"/>
          </a:xfrm>
          <a:prstGeom prst="rect">
            <a:avLst/>
          </a:prstGeom>
          <a:noFill/>
        </p:spPr>
        <p:txBody>
          <a:bodyPr wrap="square" lIns="36000" tIns="36000" rIns="36000" bIns="36000" rtlCol="0">
            <a:spAutoFit/>
          </a:bodyPr>
          <a:lstStyle/>
          <a:p>
            <a:pPr marL="228600" indent="-228600">
              <a:buAutoNum type="alphaLcParenR"/>
            </a:pPr>
            <a:r>
              <a:rPr lang="fr-FR" sz="1050" dirty="0">
                <a:latin typeface="Short Stack" panose="02010500040000000007" pitchFamily="2" charset="0"/>
              </a:rPr>
              <a:t>Création de 83 départements : </a:t>
            </a:r>
            <a:r>
              <a:rPr lang="fr-FR" sz="1200" b="1" dirty="0">
                <a:solidFill>
                  <a:srgbClr val="FF0000"/>
                </a:solidFill>
                <a:latin typeface="Fineliner Script" pitchFamily="50" charset="0"/>
                <a:sym typeface="Wingdings"/>
              </a:rPr>
              <a:t>AC</a:t>
            </a:r>
            <a:endParaRPr lang="fr-FR" sz="1200" b="1" dirty="0">
              <a:solidFill>
                <a:srgbClr val="FF0000"/>
              </a:solidFill>
              <a:latin typeface="Short Stack" panose="02010500040000000007" pitchFamily="2" charset="0"/>
            </a:endParaRPr>
          </a:p>
          <a:p>
            <a:pPr marL="228600" indent="-228600">
              <a:buFontTx/>
              <a:buAutoNum type="alphaLcParenR"/>
            </a:pPr>
            <a:r>
              <a:rPr lang="fr-FR" sz="1050" dirty="0">
                <a:latin typeface="Short Stack" panose="02010500040000000007" pitchFamily="2" charset="0"/>
              </a:rPr>
              <a:t>L’assaut des Tuileries : </a:t>
            </a:r>
            <a:r>
              <a:rPr lang="fr-FR" sz="1200" b="1" dirty="0">
                <a:solidFill>
                  <a:srgbClr val="FF0000"/>
                </a:solidFill>
                <a:latin typeface="Fineliner Script" pitchFamily="50" charset="0"/>
                <a:sym typeface="Wingdings"/>
              </a:rPr>
              <a:t>AL</a:t>
            </a:r>
            <a:endParaRPr lang="fr-FR" sz="1050" dirty="0">
              <a:latin typeface="Short Stack" panose="02010500040000000007" pitchFamily="2" charset="0"/>
            </a:endParaRPr>
          </a:p>
          <a:p>
            <a:pPr marL="228600" indent="-228600">
              <a:buAutoNum type="alphaLcParenR"/>
            </a:pPr>
            <a:r>
              <a:rPr lang="fr-FR" sz="1050" dirty="0">
                <a:latin typeface="Short Stack" panose="02010500040000000007" pitchFamily="2" charset="0"/>
              </a:rPr>
              <a:t>Déclaration de guerre à l’Autriche : </a:t>
            </a:r>
            <a:r>
              <a:rPr lang="fr-FR" sz="1200" b="1" dirty="0">
                <a:solidFill>
                  <a:srgbClr val="FF0000"/>
                </a:solidFill>
                <a:latin typeface="Fineliner Script" pitchFamily="50" charset="0"/>
                <a:sym typeface="Wingdings"/>
              </a:rPr>
              <a:t>AL</a:t>
            </a:r>
            <a:endParaRPr lang="fr-FR" sz="1050" dirty="0">
              <a:latin typeface="Short Stack" panose="02010500040000000007" pitchFamily="2" charset="0"/>
            </a:endParaRPr>
          </a:p>
          <a:p>
            <a:pPr marL="228600" indent="-228600">
              <a:buAutoNum type="alphaLcParenR"/>
            </a:pPr>
            <a:r>
              <a:rPr lang="fr-FR" sz="1050" dirty="0">
                <a:latin typeface="Short Stack" panose="02010500040000000007" pitchFamily="2" charset="0"/>
              </a:rPr>
              <a:t>La misère du peuple augmente : </a:t>
            </a:r>
            <a:r>
              <a:rPr lang="fr-FR" sz="1200" b="1" dirty="0">
                <a:solidFill>
                  <a:srgbClr val="FF0000"/>
                </a:solidFill>
                <a:latin typeface="Fineliner Script" pitchFamily="50" charset="0"/>
                <a:sym typeface="Wingdings"/>
              </a:rPr>
              <a:t>AL</a:t>
            </a:r>
            <a:endParaRPr lang="fr-FR" sz="1050" dirty="0">
              <a:latin typeface="Short Stack" panose="02010500040000000007" pitchFamily="2" charset="0"/>
            </a:endParaRPr>
          </a:p>
          <a:p>
            <a:pPr marL="228600" indent="-228600">
              <a:buFontTx/>
              <a:buAutoNum type="alphaLcParenR"/>
            </a:pPr>
            <a:r>
              <a:rPr lang="fr-FR" sz="1050" dirty="0">
                <a:latin typeface="Short Stack" panose="02010500040000000007" pitchFamily="2" charset="0"/>
              </a:rPr>
              <a:t>Les terres du clergé sont confisquées : </a:t>
            </a:r>
            <a:r>
              <a:rPr lang="fr-FR" sz="1200" b="1" dirty="0">
                <a:solidFill>
                  <a:srgbClr val="FF0000"/>
                </a:solidFill>
                <a:latin typeface="Fineliner Script" pitchFamily="50" charset="0"/>
                <a:sym typeface="Wingdings"/>
              </a:rPr>
              <a:t>AC</a:t>
            </a:r>
            <a:endParaRPr lang="fr-FR" sz="1050" dirty="0">
              <a:latin typeface="Short Stack" panose="02010500040000000007" pitchFamily="2" charset="0"/>
            </a:endParaRPr>
          </a:p>
          <a:p>
            <a:pPr marL="228600" indent="-228600">
              <a:buFontTx/>
              <a:buAutoNum type="alphaLcParenR"/>
            </a:pPr>
            <a:r>
              <a:rPr lang="fr-FR" sz="1050" dirty="0">
                <a:latin typeface="Short Stack" panose="02010500040000000007" pitchFamily="2" charset="0"/>
              </a:rPr>
              <a:t>Le roi fuit et est arrêté à Varennes : </a:t>
            </a:r>
            <a:r>
              <a:rPr lang="fr-FR" sz="1200" b="1" dirty="0">
                <a:solidFill>
                  <a:srgbClr val="FF0000"/>
                </a:solidFill>
                <a:latin typeface="Fineliner Script" pitchFamily="50" charset="0"/>
                <a:sym typeface="Wingdings"/>
              </a:rPr>
              <a:t>AC</a:t>
            </a:r>
            <a:endParaRPr lang="fr-FR" sz="1050" dirty="0">
              <a:latin typeface="Short Stack" panose="02010500040000000007" pitchFamily="2" charset="0"/>
            </a:endParaRPr>
          </a:p>
          <a:p>
            <a:pPr marL="228600" indent="-228600">
              <a:buFontTx/>
              <a:buAutoNum type="alphaLcParenR"/>
            </a:pPr>
            <a:r>
              <a:rPr lang="fr-FR" sz="1050" dirty="0">
                <a:latin typeface="Short Stack" panose="02010500040000000007" pitchFamily="2" charset="0"/>
              </a:rPr>
              <a:t>Une constitution est adoptée : </a:t>
            </a:r>
            <a:r>
              <a:rPr lang="fr-FR" sz="1200" b="1" dirty="0">
                <a:solidFill>
                  <a:srgbClr val="FF0000"/>
                </a:solidFill>
                <a:latin typeface="Fineliner Script" pitchFamily="50" charset="0"/>
                <a:sym typeface="Wingdings"/>
              </a:rPr>
              <a:t>AC</a:t>
            </a:r>
            <a:endParaRPr lang="fr-FR" sz="1050" dirty="0">
              <a:latin typeface="Short Stack" panose="02010500040000000007" pitchFamily="2" charset="0"/>
            </a:endParaRPr>
          </a:p>
          <a:p>
            <a:pPr marL="228600" indent="-228600">
              <a:buAutoNum type="alphaLcParenR"/>
            </a:pPr>
            <a:r>
              <a:rPr lang="fr-FR" sz="1050" dirty="0">
                <a:latin typeface="Short Stack" panose="02010500040000000007" pitchFamily="2" charset="0"/>
              </a:rPr>
              <a:t>Le roi est enfermé dans la prison du Temple : </a:t>
            </a:r>
            <a:r>
              <a:rPr lang="fr-FR" sz="1200" b="1" dirty="0">
                <a:solidFill>
                  <a:srgbClr val="FF0000"/>
                </a:solidFill>
                <a:latin typeface="Fineliner Script" pitchFamily="50" charset="0"/>
                <a:sym typeface="Wingdings"/>
              </a:rPr>
              <a:t>AL</a:t>
            </a:r>
            <a:endParaRPr lang="fr-FR" sz="1050" dirty="0">
              <a:latin typeface="Short Stack" panose="02010500040000000007" pitchFamily="2" charset="0"/>
            </a:endParaRPr>
          </a:p>
        </p:txBody>
      </p:sp>
      <p:sp>
        <p:nvSpPr>
          <p:cNvPr id="74" name="Rectangle 73"/>
          <p:cNvSpPr/>
          <p:nvPr/>
        </p:nvSpPr>
        <p:spPr>
          <a:xfrm>
            <a:off x="3888705" y="6160265"/>
            <a:ext cx="3485295" cy="400110"/>
          </a:xfrm>
          <a:prstGeom prst="rect">
            <a:avLst/>
          </a:prstGeom>
        </p:spPr>
        <p:txBody>
          <a:bodyPr wrap="square">
            <a:spAutoFit/>
          </a:bodyPr>
          <a:lstStyle/>
          <a:p>
            <a:r>
              <a:rPr lang="fr-FR" dirty="0">
                <a:latin typeface="Short Stack" panose="02010500040000000007" pitchFamily="2" charset="0"/>
                <a:sym typeface="Wingdings"/>
              </a:rPr>
              <a:t> </a:t>
            </a:r>
            <a:r>
              <a:rPr lang="fr-FR" sz="1400" dirty="0">
                <a:latin typeface="CHARLEEBOOTS" panose="02000603000000000000" pitchFamily="2" charset="-34"/>
                <a:ea typeface="CHARLEEBOOTS" panose="02000603000000000000" pitchFamily="2" charset="-34"/>
                <a:cs typeface="CHARLEEBOOTS" panose="02000603000000000000" pitchFamily="2" charset="-34"/>
                <a:sym typeface="Wingdings"/>
              </a:rPr>
              <a:t>Indique de quelle assemblée il s’agit</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79" name="ZoneTexte 78"/>
          <p:cNvSpPr txBox="1"/>
          <p:nvPr/>
        </p:nvSpPr>
        <p:spPr>
          <a:xfrm>
            <a:off x="4032721" y="6599265"/>
            <a:ext cx="3295378" cy="925244"/>
          </a:xfrm>
          <a:prstGeom prst="rect">
            <a:avLst/>
          </a:prstGeom>
          <a:noFill/>
        </p:spPr>
        <p:txBody>
          <a:bodyPr wrap="square" lIns="36000" tIns="36000" rIns="36000" bIns="36000" rtlCol="0">
            <a:spAutoFit/>
          </a:bodyPr>
          <a:lstStyle/>
          <a:p>
            <a:pPr marL="171450" indent="-171450">
              <a:lnSpc>
                <a:spcPct val="120000"/>
              </a:lnSpc>
              <a:spcAft>
                <a:spcPts val="600"/>
              </a:spcAft>
              <a:buFont typeface="Arial" charset="0"/>
              <a:buChar char="•"/>
            </a:pPr>
            <a:r>
              <a:rPr lang="fr-FR" sz="1050" dirty="0">
                <a:latin typeface="Short Stack" panose="02010500040000000007" pitchFamily="2" charset="0"/>
              </a:rPr>
              <a:t>Elle siège du 9 juillet 1789 au 30 septembre 1791 : </a:t>
            </a:r>
            <a:r>
              <a:rPr lang="fr-FR" sz="1050" b="1" dirty="0">
                <a:solidFill>
                  <a:srgbClr val="FF0000"/>
                </a:solidFill>
                <a:latin typeface="Short Stack" panose="02010500040000000007" pitchFamily="2" charset="0"/>
              </a:rPr>
              <a:t>Constituante</a:t>
            </a:r>
          </a:p>
          <a:p>
            <a:pPr marL="171450" indent="-171450">
              <a:lnSpc>
                <a:spcPct val="120000"/>
              </a:lnSpc>
              <a:spcAft>
                <a:spcPts val="600"/>
              </a:spcAft>
              <a:buFont typeface="Arial" charset="0"/>
              <a:buChar char="•"/>
            </a:pPr>
            <a:r>
              <a:rPr lang="fr-FR" sz="1050" dirty="0">
                <a:latin typeface="Short Stack" panose="02010500040000000007" pitchFamily="2" charset="0"/>
              </a:rPr>
              <a:t>Elle siège du 1</a:t>
            </a:r>
            <a:r>
              <a:rPr lang="fr-FR" sz="1050" baseline="30000" dirty="0">
                <a:latin typeface="Short Stack" panose="02010500040000000007" pitchFamily="2" charset="0"/>
              </a:rPr>
              <a:t>er</a:t>
            </a:r>
            <a:r>
              <a:rPr lang="fr-FR" sz="1050" dirty="0">
                <a:latin typeface="Short Stack" panose="02010500040000000007" pitchFamily="2" charset="0"/>
              </a:rPr>
              <a:t> octobre 1791 au 21 septembre 1792: : </a:t>
            </a:r>
            <a:r>
              <a:rPr lang="fr-FR" sz="1050" b="1" dirty="0">
                <a:solidFill>
                  <a:srgbClr val="FF0000"/>
                </a:solidFill>
                <a:latin typeface="Short Stack" panose="02010500040000000007" pitchFamily="2" charset="0"/>
              </a:rPr>
              <a:t>Législative</a:t>
            </a:r>
          </a:p>
        </p:txBody>
      </p:sp>
      <p:sp>
        <p:nvSpPr>
          <p:cNvPr id="80" name="Rectangle 79"/>
          <p:cNvSpPr/>
          <p:nvPr/>
        </p:nvSpPr>
        <p:spPr>
          <a:xfrm>
            <a:off x="72281" y="8632810"/>
            <a:ext cx="4248472" cy="347659"/>
          </a:xfrm>
          <a:prstGeom prst="rect">
            <a:avLst/>
          </a:prstGeom>
        </p:spPr>
        <p:txBody>
          <a:bodyPr wrap="square">
            <a:spAutoFit/>
          </a:bodyPr>
          <a:lstStyle/>
          <a:p>
            <a:pPr>
              <a:lnSpc>
                <a:spcPct val="80000"/>
              </a:lnSpc>
            </a:pPr>
            <a:r>
              <a:rPr lang="fr-FR" dirty="0">
                <a:latin typeface="Short Stack" panose="02010500040000000007" pitchFamily="2" charset="0"/>
                <a:sym typeface="Wingdings"/>
              </a:rPr>
              <a:t> </a:t>
            </a:r>
            <a:r>
              <a:rPr lang="fr-FR" sz="1400" dirty="0">
                <a:latin typeface="CHARLEEBOOTS" panose="02000603000000000000" pitchFamily="2" charset="-34"/>
                <a:ea typeface="CHARLEEBOOTS" panose="02000603000000000000" pitchFamily="2" charset="-34"/>
                <a:cs typeface="CHARLEEBOOTS" panose="02000603000000000000" pitchFamily="2" charset="-34"/>
                <a:sym typeface="Wingdings"/>
              </a:rPr>
              <a:t>Ecris le nom qui convient après chaque phrase</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81" name="ZoneTexte 80"/>
          <p:cNvSpPr txBox="1"/>
          <p:nvPr/>
        </p:nvSpPr>
        <p:spPr>
          <a:xfrm>
            <a:off x="163909" y="8971364"/>
            <a:ext cx="4084836" cy="1042199"/>
          </a:xfrm>
          <a:prstGeom prst="rect">
            <a:avLst/>
          </a:prstGeom>
          <a:noFill/>
        </p:spPr>
        <p:txBody>
          <a:bodyPr wrap="square" lIns="36000" tIns="36000" rIns="36000" bIns="36000" rtlCol="0">
            <a:spAutoFit/>
          </a:bodyPr>
          <a:lstStyle/>
          <a:p>
            <a:pPr>
              <a:lnSpc>
                <a:spcPct val="150000"/>
              </a:lnSpc>
            </a:pPr>
            <a:r>
              <a:rPr lang="fr-FR" sz="1050" dirty="0">
                <a:latin typeface="Short Stack" panose="02010500040000000007" pitchFamily="2" charset="0"/>
              </a:rPr>
              <a:t>1</a:t>
            </a:r>
            <a:r>
              <a:rPr lang="fr-FR" sz="1050" spc="-100" dirty="0">
                <a:latin typeface="Short Stack" panose="02010500040000000007" pitchFamily="2" charset="0"/>
              </a:rPr>
              <a:t>) </a:t>
            </a:r>
            <a:r>
              <a:rPr lang="fr-FR" sz="1050" dirty="0">
                <a:latin typeface="Short Stack" panose="02010500040000000007" pitchFamily="2" charset="0"/>
              </a:rPr>
              <a:t>Il est guillotiné le 21 janvier 1793 : </a:t>
            </a:r>
            <a:r>
              <a:rPr lang="fr-FR" sz="1050" b="1" dirty="0">
                <a:solidFill>
                  <a:srgbClr val="FF0000"/>
                </a:solidFill>
                <a:latin typeface="Short Stack" panose="02010500040000000007" pitchFamily="2" charset="0"/>
              </a:rPr>
              <a:t>Louis XVI</a:t>
            </a:r>
          </a:p>
          <a:p>
            <a:pPr>
              <a:lnSpc>
                <a:spcPct val="150000"/>
              </a:lnSpc>
            </a:pPr>
            <a:r>
              <a:rPr lang="fr-FR" sz="1050" dirty="0">
                <a:latin typeface="Short Stack" panose="02010500040000000007" pitchFamily="2" charset="0"/>
              </a:rPr>
              <a:t>2) Il dirige les Montagnards : </a:t>
            </a:r>
            <a:r>
              <a:rPr lang="fr-FR" sz="1050" b="1" dirty="0">
                <a:solidFill>
                  <a:srgbClr val="FF0000"/>
                </a:solidFill>
                <a:latin typeface="Short Stack" panose="02010500040000000007" pitchFamily="2" charset="0"/>
              </a:rPr>
              <a:t>Robespierre</a:t>
            </a:r>
          </a:p>
          <a:p>
            <a:pPr>
              <a:lnSpc>
                <a:spcPct val="150000"/>
              </a:lnSpc>
            </a:pPr>
            <a:r>
              <a:rPr lang="fr-FR" sz="1050" dirty="0">
                <a:latin typeface="Short Stack" panose="02010500040000000007" pitchFamily="2" charset="0"/>
              </a:rPr>
              <a:t>3) Ils veulent la mort de Louis XVI : </a:t>
            </a:r>
            <a:r>
              <a:rPr lang="fr-FR" sz="1050" b="1" dirty="0">
                <a:solidFill>
                  <a:srgbClr val="FF0000"/>
                </a:solidFill>
                <a:latin typeface="Short Stack" panose="02010500040000000007" pitchFamily="2" charset="0"/>
              </a:rPr>
              <a:t>Les Montagnards</a:t>
            </a:r>
          </a:p>
          <a:p>
            <a:pPr>
              <a:lnSpc>
                <a:spcPct val="150000"/>
              </a:lnSpc>
            </a:pPr>
            <a:r>
              <a:rPr lang="fr-FR" sz="1050" dirty="0">
                <a:latin typeface="Short Stack" panose="02010500040000000007" pitchFamily="2" charset="0"/>
              </a:rPr>
              <a:t>4) Ils sont modérés : </a:t>
            </a:r>
            <a:r>
              <a:rPr lang="fr-FR" sz="1050" b="1" dirty="0">
                <a:solidFill>
                  <a:srgbClr val="FF0000"/>
                </a:solidFill>
                <a:latin typeface="Short Stack" panose="02010500040000000007" pitchFamily="2" charset="0"/>
              </a:rPr>
              <a:t>Les girondins</a:t>
            </a:r>
          </a:p>
        </p:txBody>
      </p:sp>
      <p:sp>
        <p:nvSpPr>
          <p:cNvPr id="82" name="Rectangle 81"/>
          <p:cNvSpPr/>
          <p:nvPr/>
        </p:nvSpPr>
        <p:spPr>
          <a:xfrm>
            <a:off x="4320753" y="7960465"/>
            <a:ext cx="3024610" cy="400110"/>
          </a:xfrm>
          <a:prstGeom prst="rect">
            <a:avLst/>
          </a:prstGeom>
        </p:spPr>
        <p:txBody>
          <a:bodyPr wrap="square">
            <a:spAutoFit/>
          </a:bodyPr>
          <a:lstStyle/>
          <a:p>
            <a:r>
              <a:rPr lang="fr-FR" dirty="0">
                <a:latin typeface="Short Stack" panose="02010500040000000007" pitchFamily="2" charset="0"/>
                <a:sym typeface="Wingdings"/>
              </a:rPr>
              <a:t> </a:t>
            </a:r>
            <a:r>
              <a:rPr lang="fr-FR" sz="1400" dirty="0">
                <a:latin typeface="CHARLEEBOOTS" panose="02000603000000000000" pitchFamily="2" charset="-34"/>
                <a:ea typeface="CHARLEEBOOTS" panose="02000603000000000000" pitchFamily="2" charset="-34"/>
                <a:cs typeface="CHARLEEBOOTS" panose="02000603000000000000" pitchFamily="2" charset="-34"/>
                <a:sym typeface="Wingdings"/>
              </a:rPr>
              <a:t>Vrai ou faux ?</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84" name="ZoneTexte 83"/>
          <p:cNvSpPr txBox="1"/>
          <p:nvPr/>
        </p:nvSpPr>
        <p:spPr>
          <a:xfrm>
            <a:off x="4446315" y="8329380"/>
            <a:ext cx="2899048" cy="1931674"/>
          </a:xfrm>
          <a:prstGeom prst="rect">
            <a:avLst/>
          </a:prstGeom>
          <a:noFill/>
        </p:spPr>
        <p:txBody>
          <a:bodyPr wrap="square" lIns="36000" tIns="36000" rIns="36000" bIns="36000" rtlCol="0">
            <a:spAutoFit/>
          </a:bodyPr>
          <a:lstStyle/>
          <a:p>
            <a:pPr>
              <a:lnSpc>
                <a:spcPct val="120000"/>
              </a:lnSpc>
              <a:spcAft>
                <a:spcPts val="600"/>
              </a:spcAft>
            </a:pPr>
            <a:r>
              <a:rPr lang="fr-FR" sz="1050" dirty="0">
                <a:latin typeface="Short Stack" panose="02010500040000000007" pitchFamily="2" charset="0"/>
              </a:rPr>
              <a:t>La convention fonde de grandes écoles    </a:t>
            </a:r>
            <a:r>
              <a:rPr lang="fr-FR" sz="1050" b="1" dirty="0">
                <a:solidFill>
                  <a:srgbClr val="FF0000"/>
                </a:solidFill>
                <a:latin typeface="Short Stack" panose="02010500040000000007" pitchFamily="2" charset="0"/>
              </a:rPr>
              <a:t>vrai</a:t>
            </a:r>
          </a:p>
          <a:p>
            <a:pPr>
              <a:lnSpc>
                <a:spcPct val="120000"/>
              </a:lnSpc>
              <a:spcAft>
                <a:spcPts val="600"/>
              </a:spcAft>
            </a:pPr>
            <a:r>
              <a:rPr lang="fr-FR" sz="1050" spc="-100" dirty="0">
                <a:latin typeface="Short Stack" panose="02010500040000000007" pitchFamily="2" charset="0"/>
              </a:rPr>
              <a:t>Elle vend les biens des paysans   </a:t>
            </a:r>
            <a:r>
              <a:rPr lang="fr-FR" sz="1050" b="1" dirty="0">
                <a:solidFill>
                  <a:srgbClr val="FF0000"/>
                </a:solidFill>
                <a:latin typeface="Short Stack" panose="02010500040000000007" pitchFamily="2" charset="0"/>
              </a:rPr>
              <a:t>faux</a:t>
            </a:r>
          </a:p>
          <a:p>
            <a:pPr>
              <a:lnSpc>
                <a:spcPct val="120000"/>
              </a:lnSpc>
              <a:spcAft>
                <a:spcPts val="600"/>
              </a:spcAft>
            </a:pPr>
            <a:r>
              <a:rPr lang="fr-FR" sz="1050" dirty="0">
                <a:latin typeface="Short Stack" panose="02010500040000000007" pitchFamily="2" charset="0"/>
              </a:rPr>
              <a:t>Elle met en place le système métrique </a:t>
            </a:r>
            <a:r>
              <a:rPr lang="fr-FR" sz="1050" b="1" dirty="0">
                <a:solidFill>
                  <a:srgbClr val="FF0000"/>
                </a:solidFill>
                <a:latin typeface="Short Stack" panose="02010500040000000007" pitchFamily="2" charset="0"/>
              </a:rPr>
              <a:t>vrai</a:t>
            </a:r>
            <a:endParaRPr lang="fr-FR" sz="1050" dirty="0">
              <a:latin typeface="Short Stack" panose="02010500040000000007" pitchFamily="2" charset="0"/>
            </a:endParaRPr>
          </a:p>
          <a:p>
            <a:pPr>
              <a:lnSpc>
                <a:spcPct val="120000"/>
              </a:lnSpc>
              <a:spcAft>
                <a:spcPts val="600"/>
              </a:spcAft>
            </a:pPr>
            <a:r>
              <a:rPr lang="fr-FR" sz="1050" spc="-100" dirty="0">
                <a:latin typeface="Short Stack" panose="02010500040000000007" pitchFamily="2" charset="0"/>
              </a:rPr>
              <a:t>Elle possède le pouvoir </a:t>
            </a:r>
            <a:r>
              <a:rPr lang="fr-FR" sz="1050" dirty="0">
                <a:latin typeface="Short Stack" panose="02010500040000000007" pitchFamily="2" charset="0"/>
              </a:rPr>
              <a:t>exécutif</a:t>
            </a:r>
            <a:r>
              <a:rPr lang="fr-FR" sz="1050" spc="-100" dirty="0">
                <a:latin typeface="Short Stack" panose="02010500040000000007" pitchFamily="2" charset="0"/>
              </a:rPr>
              <a:t>    </a:t>
            </a:r>
            <a:r>
              <a:rPr lang="fr-FR" sz="1050" b="1" dirty="0">
                <a:solidFill>
                  <a:srgbClr val="FF0000"/>
                </a:solidFill>
                <a:latin typeface="Short Stack" panose="02010500040000000007" pitchFamily="2" charset="0"/>
              </a:rPr>
              <a:t>faux</a:t>
            </a:r>
            <a:endParaRPr lang="fr-FR" sz="1050" spc="-100" dirty="0">
              <a:latin typeface="Short Stack" panose="02010500040000000007" pitchFamily="2" charset="0"/>
            </a:endParaRPr>
          </a:p>
          <a:p>
            <a:pPr>
              <a:lnSpc>
                <a:spcPct val="120000"/>
              </a:lnSpc>
              <a:spcAft>
                <a:spcPts val="600"/>
              </a:spcAft>
            </a:pPr>
            <a:r>
              <a:rPr lang="fr-FR" sz="1050" dirty="0">
                <a:latin typeface="Short Stack" panose="02010500040000000007" pitchFamily="2" charset="0"/>
              </a:rPr>
              <a:t>Elle découpe la France en départements </a:t>
            </a:r>
            <a:r>
              <a:rPr lang="fr-FR" sz="1050" b="1" dirty="0">
                <a:solidFill>
                  <a:srgbClr val="FF0000"/>
                </a:solidFill>
                <a:latin typeface="Short Stack" panose="02010500040000000007" pitchFamily="2" charset="0"/>
              </a:rPr>
              <a:t>faux</a:t>
            </a:r>
            <a:endParaRPr lang="fr-FR" sz="1050" dirty="0">
              <a:latin typeface="Short Stack" panose="02010500040000000007" pitchFamily="2" charset="0"/>
            </a:endParaRPr>
          </a:p>
        </p:txBody>
      </p:sp>
      <p:grpSp>
        <p:nvGrpSpPr>
          <p:cNvPr id="31" name="Groupe 30">
            <a:extLst>
              <a:ext uri="{FF2B5EF4-FFF2-40B4-BE49-F238E27FC236}">
                <a16:creationId xmlns:a16="http://schemas.microsoft.com/office/drawing/2014/main" id="{1247968D-785B-E4F6-AB73-7A1E13F69A57}"/>
              </a:ext>
            </a:extLst>
          </p:cNvPr>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33" name="Picture 2">
              <a:extLst>
                <a:ext uri="{FF2B5EF4-FFF2-40B4-BE49-F238E27FC236}">
                  <a16:creationId xmlns:a16="http://schemas.microsoft.com/office/drawing/2014/main" id="{724EFEAF-222E-8631-5FEB-FFFD79151E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a:extLst>
                <a:ext uri="{FF2B5EF4-FFF2-40B4-BE49-F238E27FC236}">
                  <a16:creationId xmlns:a16="http://schemas.microsoft.com/office/drawing/2014/main" id="{74B04855-0CD3-B501-33D7-1A795AE51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Rectangle à coins arrondis 27">
            <a:extLst>
              <a:ext uri="{FF2B5EF4-FFF2-40B4-BE49-F238E27FC236}">
                <a16:creationId xmlns:a16="http://schemas.microsoft.com/office/drawing/2014/main" id="{5E3425AF-3264-D09F-6C69-5381D0854D06}"/>
              </a:ext>
            </a:extLst>
          </p:cNvPr>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6" name="Rectangle à coins arrondis 24">
            <a:extLst>
              <a:ext uri="{FF2B5EF4-FFF2-40B4-BE49-F238E27FC236}">
                <a16:creationId xmlns:a16="http://schemas.microsoft.com/office/drawing/2014/main" id="{76C14B78-EDB3-B21E-8293-1BCD0C704337}"/>
              </a:ext>
            </a:extLst>
          </p:cNvPr>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7" name="ZoneTexte 36">
            <a:extLst>
              <a:ext uri="{FF2B5EF4-FFF2-40B4-BE49-F238E27FC236}">
                <a16:creationId xmlns:a16="http://schemas.microsoft.com/office/drawing/2014/main" id="{A10FB50C-A329-60ED-A6D2-42A5D330A402}"/>
              </a:ext>
            </a:extLst>
          </p:cNvPr>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a:latin typeface="Dreaming Outloud Script Pro" panose="03050502040304050704" pitchFamily="66" charset="77"/>
                <a:cs typeface="Dreaming Outloud Script Pro" panose="03050502040304050704" pitchFamily="66" charset="77"/>
              </a:rPr>
              <a:t>CM2</a:t>
            </a:r>
            <a:endParaRPr lang="fr-FR" sz="1800" b="1" dirty="0">
              <a:latin typeface="Dreaming Outloud Script Pro" panose="03050502040304050704" pitchFamily="66" charset="77"/>
              <a:cs typeface="Dreaming Outloud Script Pro" panose="03050502040304050704" pitchFamily="66" charset="77"/>
            </a:endParaRPr>
          </a:p>
        </p:txBody>
      </p:sp>
      <p:sp>
        <p:nvSpPr>
          <p:cNvPr id="38" name="ZoneTexte 37">
            <a:extLst>
              <a:ext uri="{FF2B5EF4-FFF2-40B4-BE49-F238E27FC236}">
                <a16:creationId xmlns:a16="http://schemas.microsoft.com/office/drawing/2014/main" id="{5949B8B0-ABB0-05EE-F2D8-218F6843834B}"/>
              </a:ext>
            </a:extLst>
          </p:cNvPr>
          <p:cNvSpPr txBox="1"/>
          <p:nvPr/>
        </p:nvSpPr>
        <p:spPr>
          <a:xfrm>
            <a:off x="6176136" y="302437"/>
            <a:ext cx="1042748" cy="375011"/>
          </a:xfrm>
          <a:prstGeom prst="rect">
            <a:avLst/>
          </a:prstGeom>
          <a:noFill/>
        </p:spPr>
        <p:txBody>
          <a:bodyPr wrap="square" lIns="101636" tIns="50818" rIns="101636" bIns="50818" rtlCol="0">
            <a:spAutoFit/>
          </a:bodyPr>
          <a:lstStyle/>
          <a:p>
            <a:pPr algn="ctr">
              <a:lnSpc>
                <a:spcPct val="70000"/>
              </a:lnSpc>
            </a:pPr>
            <a:r>
              <a:rPr lang="fr-FR" sz="1200" b="1" dirty="0">
                <a:solidFill>
                  <a:schemeClr val="bg1"/>
                </a:solidFill>
                <a:latin typeface="Dreaming Outloud Script Pro" panose="03050502040304050704" pitchFamily="66" charset="77"/>
                <a:cs typeface="Dreaming Outloud Script Pro" panose="03050502040304050704" pitchFamily="66" charset="77"/>
              </a:rPr>
              <a:t>La fin du 18</a:t>
            </a:r>
            <a:r>
              <a:rPr lang="fr-FR" sz="1200" b="1" baseline="30000" dirty="0">
                <a:solidFill>
                  <a:schemeClr val="bg1"/>
                </a:solidFill>
                <a:latin typeface="Dreaming Outloud Script Pro" panose="03050502040304050704" pitchFamily="66" charset="77"/>
                <a:cs typeface="Dreaming Outloud Script Pro" panose="03050502040304050704" pitchFamily="66" charset="77"/>
              </a:rPr>
              <a:t>ème</a:t>
            </a:r>
            <a:r>
              <a:rPr lang="fr-FR" sz="1200" b="1" dirty="0">
                <a:solidFill>
                  <a:schemeClr val="bg1"/>
                </a:solidFill>
                <a:latin typeface="Dreaming Outloud Script Pro" panose="03050502040304050704" pitchFamily="66" charset="77"/>
                <a:cs typeface="Dreaming Outloud Script Pro" panose="03050502040304050704" pitchFamily="66" charset="77"/>
              </a:rPr>
              <a:t> siècle</a:t>
            </a:r>
            <a:endParaRPr lang="fr-FR" sz="1400" b="1" dirty="0">
              <a:solidFill>
                <a:schemeClr val="bg1"/>
              </a:solidFill>
              <a:latin typeface="Dreaming Outloud Script Pro" panose="03050502040304050704" pitchFamily="66" charset="77"/>
              <a:cs typeface="Dreaming Outloud Script Pro" panose="03050502040304050704" pitchFamily="66" charset="77"/>
            </a:endParaRPr>
          </a:p>
        </p:txBody>
      </p:sp>
      <p:sp>
        <p:nvSpPr>
          <p:cNvPr id="39" name="Ellipse 38">
            <a:extLst>
              <a:ext uri="{FF2B5EF4-FFF2-40B4-BE49-F238E27FC236}">
                <a16:creationId xmlns:a16="http://schemas.microsoft.com/office/drawing/2014/main" id="{BE62E7FF-7DA5-CD47-4D7B-8797488D4676}"/>
              </a:ext>
            </a:extLst>
          </p:cNvPr>
          <p:cNvSpPr/>
          <p:nvPr/>
        </p:nvSpPr>
        <p:spPr>
          <a:xfrm>
            <a:off x="72281" y="105615"/>
            <a:ext cx="689706" cy="610530"/>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0" name="Rectangle 39">
            <a:extLst>
              <a:ext uri="{FF2B5EF4-FFF2-40B4-BE49-F238E27FC236}">
                <a16:creationId xmlns:a16="http://schemas.microsoft.com/office/drawing/2014/main" id="{D6BEABF0-2DF4-4A87-23EB-79E0FC0B2AF0}"/>
              </a:ext>
            </a:extLst>
          </p:cNvPr>
          <p:cNvSpPr/>
          <p:nvPr/>
        </p:nvSpPr>
        <p:spPr>
          <a:xfrm>
            <a:off x="80447" y="135919"/>
            <a:ext cx="719821" cy="533516"/>
          </a:xfrm>
          <a:prstGeom prst="rect">
            <a:avLst/>
          </a:prstGeom>
        </p:spPr>
        <p:txBody>
          <a:bodyPr wrap="none" lIns="101636" tIns="50818" rIns="101636" bIns="50818">
            <a:spAutoFit/>
          </a:bodyPr>
          <a:lstStyle/>
          <a:p>
            <a:pPr lvl="0" algn="ctr"/>
            <a:r>
              <a:rPr lang="fr-FR" sz="2800" b="1" dirty="0">
                <a:solidFill>
                  <a:schemeClr val="tx1">
                    <a:lumMod val="65000"/>
                    <a:lumOff val="35000"/>
                  </a:schemeClr>
                </a:solidFill>
                <a:effectLst>
                  <a:outerShdw blurRad="38100" dist="38100" dir="2700000" algn="tl">
                    <a:srgbClr val="000000">
                      <a:alpha val="43137"/>
                    </a:srgbClr>
                  </a:outerShdw>
                </a:effectLst>
                <a:latin typeface="Cavolini" panose="03000502040302020204" pitchFamily="66" charset="0"/>
                <a:ea typeface="CHARLEEBOOTS" panose="02000603000000000000" pitchFamily="2" charset="-34"/>
                <a:cs typeface="Cavolini" panose="03000502040302020204" pitchFamily="66" charset="0"/>
              </a:rPr>
              <a:t>H1</a:t>
            </a:r>
          </a:p>
        </p:txBody>
      </p:sp>
      <p:sp>
        <p:nvSpPr>
          <p:cNvPr id="41" name="Rectangle 40">
            <a:extLst>
              <a:ext uri="{FF2B5EF4-FFF2-40B4-BE49-F238E27FC236}">
                <a16:creationId xmlns:a16="http://schemas.microsoft.com/office/drawing/2014/main" id="{ECCF4506-F92D-B4D0-2464-D71EBC1BE883}"/>
              </a:ext>
            </a:extLst>
          </p:cNvPr>
          <p:cNvSpPr/>
          <p:nvPr/>
        </p:nvSpPr>
        <p:spPr>
          <a:xfrm>
            <a:off x="807306" y="59518"/>
            <a:ext cx="5354295" cy="656626"/>
          </a:xfrm>
          <a:prstGeom prst="rect">
            <a:avLst/>
          </a:prstGeom>
          <a:noFill/>
          <a:ln>
            <a:noFill/>
          </a:ln>
          <a:effectLst>
            <a:outerShdw blurRad="50800" dist="38100" dir="2700000" algn="tl" rotWithShape="0">
              <a:prstClr val="black">
                <a:alpha val="40000"/>
              </a:prstClr>
            </a:outerShdw>
          </a:effectLst>
        </p:spPr>
        <p:txBody>
          <a:bodyPr wrap="none" lIns="101636" tIns="50818" rIns="101636" bIns="50818">
            <a:spAutoFit/>
          </a:bodyPr>
          <a:lstStyle/>
          <a:p>
            <a:pPr algn="ctr"/>
            <a:r>
              <a:rPr lang="fr-FR" sz="3600" dirty="0">
                <a:ln w="28575" cmpd="sng">
                  <a:noFill/>
                  <a:prstDash val="solid"/>
                </a:ln>
                <a:solidFill>
                  <a:schemeClr val="bg1"/>
                </a:solidFill>
                <a:effectLst>
                  <a:outerShdw blurRad="63500" dir="3600000" algn="tl" rotWithShape="0">
                    <a:srgbClr val="000000">
                      <a:alpha val="70000"/>
                    </a:srgbClr>
                  </a:outerShdw>
                </a:effectLst>
                <a:latin typeface="Jumble" panose="020F0502020204030204" pitchFamily="34" charset="0"/>
                <a:ea typeface="Chewy" panose="02000000000000000000" pitchFamily="2" charset="0"/>
                <a:cs typeface="Jumble" panose="020F0502020204030204" pitchFamily="34" charset="0"/>
              </a:rPr>
              <a:t>La révolution française</a:t>
            </a:r>
          </a:p>
        </p:txBody>
      </p:sp>
      <p:sp>
        <p:nvSpPr>
          <p:cNvPr id="42" name="ZoneTexte 41">
            <a:extLst>
              <a:ext uri="{FF2B5EF4-FFF2-40B4-BE49-F238E27FC236}">
                <a16:creationId xmlns:a16="http://schemas.microsoft.com/office/drawing/2014/main" id="{7204E3CB-1070-45D9-A997-FC82EC90C737}"/>
              </a:ext>
            </a:extLst>
          </p:cNvPr>
          <p:cNvSpPr txBox="1"/>
          <p:nvPr/>
        </p:nvSpPr>
        <p:spPr>
          <a:xfrm>
            <a:off x="5544889" y="10189046"/>
            <a:ext cx="1800474" cy="261610"/>
          </a:xfrm>
          <a:prstGeom prst="rect">
            <a:avLst/>
          </a:prstGeom>
          <a:noFill/>
        </p:spPr>
        <p:txBody>
          <a:bodyPr wrap="square" rtlCol="0">
            <a:spAutoFit/>
          </a:bodyPr>
          <a:lstStyle/>
          <a:p>
            <a:pPr algn="r"/>
            <a:r>
              <a:rPr lang="fr-FR" sz="1050" dirty="0">
                <a:latin typeface="Dreaming Outloud Script Pro" panose="03050502040304050704" pitchFamily="66" charset="77"/>
                <a:cs typeface="Dreaming Outloud Script Pro" panose="03050502040304050704" pitchFamily="66" charset="77"/>
              </a:rPr>
              <a:t>La Trousse de Sobelle</a:t>
            </a:r>
          </a:p>
        </p:txBody>
      </p:sp>
    </p:spTree>
    <p:extLst>
      <p:ext uri="{BB962C8B-B14F-4D97-AF65-F5344CB8AC3E}">
        <p14:creationId xmlns:p14="http://schemas.microsoft.com/office/powerpoint/2010/main" val="768369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114345" y="1068543"/>
            <a:ext cx="4248472" cy="347659"/>
          </a:xfrm>
          <a:prstGeom prst="rect">
            <a:avLst/>
          </a:prstGeom>
        </p:spPr>
        <p:txBody>
          <a:bodyPr wrap="square">
            <a:spAutoFit/>
          </a:bodyPr>
          <a:lstStyle/>
          <a:p>
            <a:pPr>
              <a:lnSpc>
                <a:spcPct val="80000"/>
              </a:lnSpc>
            </a:pPr>
            <a:r>
              <a:rPr lang="fr-FR" dirty="0">
                <a:latin typeface="Short Stack" panose="02010500040000000007" pitchFamily="2" charset="0"/>
                <a:sym typeface="Wingdings"/>
              </a:rPr>
              <a:t> </a:t>
            </a:r>
            <a:r>
              <a:rPr lang="fr-FR" sz="1400" dirty="0">
                <a:latin typeface="CHARLEEBOOTS" panose="02000603000000000000" pitchFamily="2" charset="-34"/>
                <a:ea typeface="CHARLEEBOOTS" panose="02000603000000000000" pitchFamily="2" charset="-34"/>
                <a:cs typeface="CHARLEEBOOTS" panose="02000603000000000000" pitchFamily="2" charset="-34"/>
                <a:sym typeface="Wingdings"/>
              </a:rPr>
              <a:t>Trouve le mot correspondant aux définitions</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40" name="Rectangle 39"/>
          <p:cNvSpPr/>
          <p:nvPr/>
        </p:nvSpPr>
        <p:spPr>
          <a:xfrm>
            <a:off x="122426" y="3760418"/>
            <a:ext cx="3528666" cy="400110"/>
          </a:xfrm>
          <a:prstGeom prst="rect">
            <a:avLst/>
          </a:prstGeom>
        </p:spPr>
        <p:txBody>
          <a:bodyPr wrap="square">
            <a:spAutoFit/>
          </a:bodyPr>
          <a:lstStyle/>
          <a:p>
            <a:r>
              <a:rPr lang="fr-FR" dirty="0">
                <a:latin typeface="Fineliner Script" pitchFamily="50" charset="0"/>
                <a:sym typeface="Wingdings"/>
              </a:rPr>
              <a:t>     </a:t>
            </a:r>
            <a:r>
              <a:rPr lang="fr-FR" sz="1400" dirty="0">
                <a:latin typeface="CHARLEEBOOTS" panose="02000603000000000000" pitchFamily="2" charset="-34"/>
                <a:ea typeface="CHARLEEBOOTS" panose="02000603000000000000" pitchFamily="2" charset="-34"/>
                <a:cs typeface="CHARLEEBOOTS" panose="02000603000000000000" pitchFamily="2" charset="-34"/>
                <a:sym typeface="Wingdings"/>
              </a:rPr>
              <a:t>Lis le texte et réponds aux questions</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47" name="ZoneTexte 46"/>
          <p:cNvSpPr txBox="1"/>
          <p:nvPr/>
        </p:nvSpPr>
        <p:spPr>
          <a:xfrm>
            <a:off x="205972" y="1407097"/>
            <a:ext cx="6998837" cy="1079132"/>
          </a:xfrm>
          <a:prstGeom prst="rect">
            <a:avLst/>
          </a:prstGeom>
          <a:noFill/>
        </p:spPr>
        <p:txBody>
          <a:bodyPr wrap="square" lIns="36000" tIns="36000" rIns="36000" bIns="36000" rtlCol="0">
            <a:spAutoFit/>
          </a:bodyPr>
          <a:lstStyle/>
          <a:p>
            <a:pPr>
              <a:lnSpc>
                <a:spcPct val="120000"/>
              </a:lnSpc>
              <a:spcAft>
                <a:spcPts val="600"/>
              </a:spcAft>
            </a:pPr>
            <a:r>
              <a:rPr lang="fr-FR" sz="1050" dirty="0">
                <a:latin typeface="Short Stack" panose="02010500040000000007" pitchFamily="2" charset="0"/>
              </a:rPr>
              <a:t>C’est le nom du bonnet que portaient les révolutionnaires : </a:t>
            </a:r>
            <a:r>
              <a:rPr lang="fr-FR" sz="1050" b="1" dirty="0">
                <a:solidFill>
                  <a:srgbClr val="FF0000"/>
                </a:solidFill>
                <a:latin typeface="Short Stack" panose="02010500040000000007" pitchFamily="2" charset="0"/>
              </a:rPr>
              <a:t>phrygien</a:t>
            </a:r>
          </a:p>
          <a:p>
            <a:pPr>
              <a:lnSpc>
                <a:spcPct val="120000"/>
              </a:lnSpc>
              <a:spcAft>
                <a:spcPts val="600"/>
              </a:spcAft>
            </a:pPr>
            <a:r>
              <a:rPr lang="fr-FR" sz="1050" dirty="0">
                <a:latin typeface="Short Stack" panose="02010500040000000007" pitchFamily="2" charset="0"/>
              </a:rPr>
              <a:t>Il travaille à défendre et à réorganiser le pays : </a:t>
            </a:r>
            <a:r>
              <a:rPr lang="fr-FR" sz="1050" b="1" dirty="0">
                <a:solidFill>
                  <a:srgbClr val="FF0000"/>
                </a:solidFill>
                <a:latin typeface="Short Stack" panose="02010500040000000007" pitchFamily="2" charset="0"/>
              </a:rPr>
              <a:t>Le comité de Salut Public</a:t>
            </a:r>
          </a:p>
          <a:p>
            <a:pPr>
              <a:lnSpc>
                <a:spcPct val="120000"/>
              </a:lnSpc>
              <a:spcAft>
                <a:spcPts val="600"/>
              </a:spcAft>
            </a:pPr>
            <a:r>
              <a:rPr lang="fr-FR" sz="1050" dirty="0">
                <a:latin typeface="Short Stack" panose="02010500040000000007" pitchFamily="2" charset="0"/>
              </a:rPr>
              <a:t>Place où fut guillotiné Louis XVI : </a:t>
            </a:r>
            <a:r>
              <a:rPr lang="fr-FR" sz="1050" b="1" dirty="0">
                <a:solidFill>
                  <a:srgbClr val="FF0000"/>
                </a:solidFill>
                <a:latin typeface="Short Stack" panose="02010500040000000007" pitchFamily="2" charset="0"/>
              </a:rPr>
              <a:t>La Concorde</a:t>
            </a:r>
          </a:p>
          <a:p>
            <a:pPr>
              <a:lnSpc>
                <a:spcPct val="120000"/>
              </a:lnSpc>
              <a:spcAft>
                <a:spcPts val="600"/>
              </a:spcAft>
            </a:pPr>
            <a:r>
              <a:rPr lang="fr-FR" sz="1050" dirty="0">
                <a:latin typeface="Short Stack" panose="02010500040000000007" pitchFamily="2" charset="0"/>
              </a:rPr>
              <a:t>Période pendant laquelle Robespierre dirige le Comité de Salut public : </a:t>
            </a:r>
            <a:r>
              <a:rPr lang="fr-FR" sz="1050" b="1" dirty="0">
                <a:solidFill>
                  <a:srgbClr val="FF0000"/>
                </a:solidFill>
                <a:latin typeface="Short Stack" panose="02010500040000000007" pitchFamily="2" charset="0"/>
              </a:rPr>
              <a:t>La Terreur</a:t>
            </a:r>
          </a:p>
        </p:txBody>
      </p:sp>
      <p:sp>
        <p:nvSpPr>
          <p:cNvPr id="51" name="ZoneTexte 50"/>
          <p:cNvSpPr txBox="1"/>
          <p:nvPr/>
        </p:nvSpPr>
        <p:spPr>
          <a:xfrm>
            <a:off x="205972" y="4143044"/>
            <a:ext cx="7139391" cy="1466931"/>
          </a:xfrm>
          <a:prstGeom prst="rect">
            <a:avLst/>
          </a:prstGeom>
          <a:noFill/>
        </p:spPr>
        <p:txBody>
          <a:bodyPr wrap="square" lIns="36000" tIns="36000" rIns="36000" bIns="36000" rtlCol="0">
            <a:spAutoFit/>
          </a:bodyPr>
          <a:lstStyle/>
          <a:p>
            <a:pPr>
              <a:lnSpc>
                <a:spcPct val="120000"/>
              </a:lnSpc>
              <a:spcAft>
                <a:spcPts val="600"/>
              </a:spcAft>
            </a:pPr>
            <a:r>
              <a:rPr lang="fr-FR" sz="1050" dirty="0">
                <a:latin typeface="Short Stack" panose="02010500040000000007" pitchFamily="2" charset="0"/>
              </a:rPr>
              <a:t>De quoi souffrent les pauvres citoyens ?</a:t>
            </a:r>
          </a:p>
          <a:p>
            <a:pPr>
              <a:lnSpc>
                <a:spcPct val="120000"/>
              </a:lnSpc>
              <a:spcAft>
                <a:spcPts val="600"/>
              </a:spcAft>
            </a:pPr>
            <a:r>
              <a:rPr lang="fr-FR" sz="1050" b="1" dirty="0">
                <a:solidFill>
                  <a:srgbClr val="FF0000"/>
                </a:solidFill>
                <a:latin typeface="Short Stack" panose="02010500040000000007" pitchFamily="2" charset="0"/>
              </a:rPr>
              <a:t>Ils souffrent de privations et de la misère. Ils n’ont vi vêtement, ni aliments. Ils se nourrissent de quelques racines.</a:t>
            </a:r>
          </a:p>
          <a:p>
            <a:pPr>
              <a:lnSpc>
                <a:spcPct val="120000"/>
              </a:lnSpc>
              <a:spcAft>
                <a:spcPts val="600"/>
              </a:spcAft>
            </a:pPr>
            <a:r>
              <a:rPr lang="fr-FR" sz="1050" dirty="0">
                <a:latin typeface="Short Stack" panose="02010500040000000007" pitchFamily="2" charset="0"/>
              </a:rPr>
              <a:t>Quelles accusations sont portées contre les riches, dans la deuxième partie du texte ?</a:t>
            </a:r>
          </a:p>
          <a:p>
            <a:pPr>
              <a:lnSpc>
                <a:spcPct val="120000"/>
              </a:lnSpc>
              <a:spcAft>
                <a:spcPts val="600"/>
              </a:spcAft>
            </a:pPr>
            <a:r>
              <a:rPr lang="fr-FR" sz="1050" b="1" dirty="0">
                <a:solidFill>
                  <a:srgbClr val="FF0000"/>
                </a:solidFill>
                <a:latin typeface="Short Stack" panose="02010500040000000007" pitchFamily="2" charset="0"/>
              </a:rPr>
              <a:t>Ils vivent sans se soucier de la misère des pauvres et mangent en un repas ce qui pourrait nourrir cent familles. Ils commandent aux autres et sont riches.</a:t>
            </a:r>
          </a:p>
        </p:txBody>
      </p:sp>
      <p:sp>
        <p:nvSpPr>
          <p:cNvPr id="62" name="Rectangle 61"/>
          <p:cNvSpPr/>
          <p:nvPr/>
        </p:nvSpPr>
        <p:spPr>
          <a:xfrm>
            <a:off x="133161" y="5652542"/>
            <a:ext cx="6996178" cy="615553"/>
          </a:xfrm>
          <a:prstGeom prst="rect">
            <a:avLst/>
          </a:prstGeom>
        </p:spPr>
        <p:txBody>
          <a:bodyPr wrap="square">
            <a:spAutoFit/>
          </a:bodyPr>
          <a:lstStyle/>
          <a:p>
            <a:r>
              <a:rPr lang="fr-FR" dirty="0">
                <a:latin typeface="Fineliner Script" pitchFamily="50" charset="0"/>
                <a:sym typeface="Wingdings"/>
              </a:rPr>
              <a:t>     </a:t>
            </a:r>
            <a:r>
              <a:rPr lang="fr-FR" sz="1400" dirty="0">
                <a:latin typeface="CHARLEEBOOTS" panose="02000603000000000000" pitchFamily="2" charset="-34"/>
                <a:ea typeface="CHARLEEBOOTS" panose="02000603000000000000" pitchFamily="2" charset="-34"/>
                <a:cs typeface="CHARLEEBOOTS" panose="02000603000000000000" pitchFamily="2" charset="-34"/>
                <a:sym typeface="Wingdings"/>
              </a:rPr>
              <a:t>Retrouve la date de chaque événement puis observe la ligne du temps et écris la lettre correspondante à chaque date</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75" name="ZoneTexte 74"/>
          <p:cNvSpPr txBox="1"/>
          <p:nvPr/>
        </p:nvSpPr>
        <p:spPr>
          <a:xfrm>
            <a:off x="194315" y="6390798"/>
            <a:ext cx="7010494" cy="1349976"/>
          </a:xfrm>
          <a:prstGeom prst="rect">
            <a:avLst/>
          </a:prstGeom>
          <a:noFill/>
        </p:spPr>
        <p:txBody>
          <a:bodyPr wrap="square" lIns="36000" tIns="36000" rIns="36000" bIns="36000" rtlCol="0">
            <a:spAutoFit/>
          </a:bodyPr>
          <a:lstStyle/>
          <a:p>
            <a:pPr>
              <a:lnSpc>
                <a:spcPct val="120000"/>
              </a:lnSpc>
              <a:spcAft>
                <a:spcPts val="600"/>
              </a:spcAft>
            </a:pPr>
            <a:r>
              <a:rPr lang="fr-FR" sz="1050" dirty="0">
                <a:latin typeface="Short Stack" panose="02010500040000000007" pitchFamily="2" charset="0"/>
              </a:rPr>
              <a:t>Victoire de Fleurus (Belgique) :     	date : </a:t>
            </a:r>
            <a:r>
              <a:rPr lang="fr-FR" sz="1050" b="1" dirty="0">
                <a:solidFill>
                  <a:srgbClr val="FF0000"/>
                </a:solidFill>
                <a:latin typeface="Short Stack" panose="02010500040000000007" pitchFamily="2" charset="0"/>
              </a:rPr>
              <a:t>26 juin 1794</a:t>
            </a:r>
            <a:r>
              <a:rPr lang="fr-FR" sz="1050" dirty="0">
                <a:latin typeface="Short Stack" panose="02010500040000000007" pitchFamily="2" charset="0"/>
              </a:rPr>
              <a:t>         	lettre : </a:t>
            </a:r>
            <a:r>
              <a:rPr lang="fr-FR" sz="1050" b="1" dirty="0">
                <a:solidFill>
                  <a:srgbClr val="FF0000"/>
                </a:solidFill>
                <a:latin typeface="Short Stack" panose="02010500040000000007" pitchFamily="2" charset="0"/>
              </a:rPr>
              <a:t>c</a:t>
            </a:r>
          </a:p>
          <a:p>
            <a:pPr>
              <a:lnSpc>
                <a:spcPct val="120000"/>
              </a:lnSpc>
              <a:spcAft>
                <a:spcPts val="600"/>
              </a:spcAft>
            </a:pPr>
            <a:r>
              <a:rPr lang="fr-FR" sz="1050" dirty="0">
                <a:latin typeface="Short Stack" panose="02010500040000000007" pitchFamily="2" charset="0"/>
              </a:rPr>
              <a:t>Exécution de Louis XVI :     		date :  </a:t>
            </a:r>
            <a:r>
              <a:rPr lang="fr-FR" sz="1050" b="1" dirty="0">
                <a:solidFill>
                  <a:srgbClr val="FF0000"/>
                </a:solidFill>
                <a:latin typeface="Short Stack" panose="02010500040000000007" pitchFamily="2" charset="0"/>
              </a:rPr>
              <a:t>21 janvier 1793        	</a:t>
            </a:r>
            <a:r>
              <a:rPr lang="fr-FR" sz="1050" dirty="0">
                <a:latin typeface="Short Stack" panose="02010500040000000007" pitchFamily="2" charset="0"/>
              </a:rPr>
              <a:t>lettre : </a:t>
            </a:r>
            <a:r>
              <a:rPr lang="fr-FR" sz="1050" b="1" dirty="0">
                <a:solidFill>
                  <a:srgbClr val="FF0000"/>
                </a:solidFill>
                <a:latin typeface="Short Stack" panose="02010500040000000007" pitchFamily="2" charset="0"/>
              </a:rPr>
              <a:t>b</a:t>
            </a:r>
          </a:p>
          <a:p>
            <a:pPr>
              <a:lnSpc>
                <a:spcPct val="120000"/>
              </a:lnSpc>
              <a:spcAft>
                <a:spcPts val="600"/>
              </a:spcAft>
            </a:pPr>
            <a:r>
              <a:rPr lang="fr-FR" sz="1050" dirty="0">
                <a:latin typeface="Short Stack" panose="02010500040000000007" pitchFamily="2" charset="0"/>
              </a:rPr>
              <a:t>Proclamation de la République :     	date : </a:t>
            </a:r>
            <a:r>
              <a:rPr lang="fr-FR" sz="1050" b="1" dirty="0">
                <a:solidFill>
                  <a:srgbClr val="FF0000"/>
                </a:solidFill>
                <a:latin typeface="Short Stack" panose="02010500040000000007" pitchFamily="2" charset="0"/>
              </a:rPr>
              <a:t>21 septembre 1792  	</a:t>
            </a:r>
            <a:r>
              <a:rPr lang="fr-FR" sz="1050" dirty="0">
                <a:latin typeface="Short Stack" panose="02010500040000000007" pitchFamily="2" charset="0"/>
              </a:rPr>
              <a:t>lettre : </a:t>
            </a:r>
            <a:r>
              <a:rPr lang="fr-FR" sz="1050" b="1" dirty="0">
                <a:solidFill>
                  <a:srgbClr val="FF0000"/>
                </a:solidFill>
                <a:latin typeface="Short Stack" panose="02010500040000000007" pitchFamily="2" charset="0"/>
              </a:rPr>
              <a:t>a</a:t>
            </a:r>
          </a:p>
          <a:p>
            <a:pPr>
              <a:lnSpc>
                <a:spcPct val="120000"/>
              </a:lnSpc>
              <a:spcAft>
                <a:spcPts val="600"/>
              </a:spcAft>
            </a:pPr>
            <a:r>
              <a:rPr lang="fr-FR" sz="1050" dirty="0">
                <a:latin typeface="Short Stack" panose="02010500040000000007" pitchFamily="2" charset="0"/>
              </a:rPr>
              <a:t>Fin de la Convention et début du Directoire :     date :  </a:t>
            </a:r>
            <a:r>
              <a:rPr lang="fr-FR" sz="1050" b="1" dirty="0">
                <a:solidFill>
                  <a:srgbClr val="FF0000"/>
                </a:solidFill>
                <a:latin typeface="Short Stack" panose="02010500040000000007" pitchFamily="2" charset="0"/>
              </a:rPr>
              <a:t>26 octobre 1795     </a:t>
            </a:r>
            <a:r>
              <a:rPr lang="fr-FR" sz="1050" dirty="0">
                <a:latin typeface="Short Stack" panose="02010500040000000007" pitchFamily="2" charset="0"/>
              </a:rPr>
              <a:t>lettre : </a:t>
            </a:r>
            <a:r>
              <a:rPr lang="fr-FR" sz="1050" b="1" dirty="0">
                <a:solidFill>
                  <a:srgbClr val="FF0000"/>
                </a:solidFill>
                <a:latin typeface="Short Stack" panose="02010500040000000007" pitchFamily="2" charset="0"/>
              </a:rPr>
              <a:t>e</a:t>
            </a:r>
          </a:p>
          <a:p>
            <a:pPr>
              <a:lnSpc>
                <a:spcPct val="120000"/>
              </a:lnSpc>
              <a:spcAft>
                <a:spcPts val="600"/>
              </a:spcAft>
            </a:pPr>
            <a:r>
              <a:rPr lang="fr-FR" sz="1050" dirty="0">
                <a:latin typeface="Short Stack" panose="02010500040000000007" pitchFamily="2" charset="0"/>
              </a:rPr>
              <a:t>Exécution de Robespierre et de ses amis :         date :  </a:t>
            </a:r>
            <a:r>
              <a:rPr lang="fr-FR" sz="1050" b="1" dirty="0">
                <a:solidFill>
                  <a:srgbClr val="FF0000"/>
                </a:solidFill>
                <a:latin typeface="Short Stack" panose="02010500040000000007" pitchFamily="2" charset="0"/>
              </a:rPr>
              <a:t>28 juillet 1794         </a:t>
            </a:r>
            <a:r>
              <a:rPr lang="fr-FR" sz="1050" dirty="0">
                <a:latin typeface="Short Stack" panose="02010500040000000007" pitchFamily="2" charset="0"/>
              </a:rPr>
              <a:t>lettre : </a:t>
            </a:r>
            <a:r>
              <a:rPr lang="fr-FR" sz="1050" b="1" dirty="0">
                <a:solidFill>
                  <a:srgbClr val="FF0000"/>
                </a:solidFill>
                <a:latin typeface="Short Stack" panose="02010500040000000007" pitchFamily="2" charset="0"/>
              </a:rPr>
              <a:t>d</a:t>
            </a:r>
          </a:p>
        </p:txBody>
      </p:sp>
      <p:sp>
        <p:nvSpPr>
          <p:cNvPr id="55" name="Rectangle 54"/>
          <p:cNvSpPr/>
          <p:nvPr/>
        </p:nvSpPr>
        <p:spPr>
          <a:xfrm>
            <a:off x="72007" y="2518422"/>
            <a:ext cx="3528666" cy="400110"/>
          </a:xfrm>
          <a:prstGeom prst="rect">
            <a:avLst/>
          </a:prstGeom>
        </p:spPr>
        <p:txBody>
          <a:bodyPr wrap="square">
            <a:spAutoFit/>
          </a:bodyPr>
          <a:lstStyle/>
          <a:p>
            <a:r>
              <a:rPr lang="fr-FR" dirty="0">
                <a:latin typeface="Short Stack" panose="02010500040000000007" pitchFamily="2" charset="0"/>
                <a:sym typeface="Wingdings"/>
              </a:rPr>
              <a:t> </a:t>
            </a:r>
            <a:r>
              <a:rPr lang="fr-FR" sz="1400" dirty="0">
                <a:latin typeface="CHARLEEBOOTS" panose="02000603000000000000" pitchFamily="2" charset="-34"/>
                <a:ea typeface="CHARLEEBOOTS" panose="02000603000000000000" pitchFamily="2" charset="-34"/>
                <a:cs typeface="CHARLEEBOOTS" panose="02000603000000000000" pitchFamily="2" charset="-34"/>
                <a:sym typeface="Wingdings"/>
              </a:rPr>
              <a:t>Réponds aux questions</a:t>
            </a:r>
            <a:endParaRPr lang="fr-FR"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73" name="ZoneTexte 72"/>
          <p:cNvSpPr txBox="1"/>
          <p:nvPr/>
        </p:nvSpPr>
        <p:spPr>
          <a:xfrm>
            <a:off x="163909" y="2850285"/>
            <a:ext cx="7040901" cy="799825"/>
          </a:xfrm>
          <a:prstGeom prst="rect">
            <a:avLst/>
          </a:prstGeom>
          <a:noFill/>
        </p:spPr>
        <p:txBody>
          <a:bodyPr wrap="square" lIns="36000" tIns="36000" rIns="36000" bIns="36000" rtlCol="0">
            <a:spAutoFit/>
          </a:bodyPr>
          <a:lstStyle/>
          <a:p>
            <a:pPr>
              <a:lnSpc>
                <a:spcPct val="150000"/>
              </a:lnSpc>
            </a:pPr>
            <a:r>
              <a:rPr lang="fr-FR" sz="1050" dirty="0">
                <a:latin typeface="Short Stack" panose="02010500040000000007" pitchFamily="2" charset="0"/>
              </a:rPr>
              <a:t>1) Que fait le général Bonaparte le 9 et 10 novembre 1799 ? </a:t>
            </a:r>
            <a:r>
              <a:rPr lang="fr-FR" sz="1050" b="1" dirty="0">
                <a:solidFill>
                  <a:srgbClr val="FF0000"/>
                </a:solidFill>
                <a:latin typeface="Short Stack" panose="02010500040000000007" pitchFamily="2" charset="0"/>
              </a:rPr>
              <a:t>Il prend le pouvoir par un coup d’Etat militaire.</a:t>
            </a:r>
          </a:p>
          <a:p>
            <a:pPr>
              <a:lnSpc>
                <a:spcPct val="150000"/>
              </a:lnSpc>
            </a:pPr>
            <a:r>
              <a:rPr lang="fr-FR" sz="1050" dirty="0">
                <a:latin typeface="Short Stack" panose="02010500040000000007" pitchFamily="2" charset="0"/>
              </a:rPr>
              <a:t>2) Pourquoi est-il soutenu par le peuple ? </a:t>
            </a:r>
            <a:r>
              <a:rPr lang="fr-FR" sz="1050" b="1" dirty="0">
                <a:solidFill>
                  <a:srgbClr val="FF0000"/>
                </a:solidFill>
                <a:latin typeface="Short Stack" panose="02010500040000000007" pitchFamily="2" charset="0"/>
              </a:rPr>
              <a:t>Il est soutenu par le peuple car il rétablit l’ordre</a:t>
            </a:r>
          </a:p>
        </p:txBody>
      </p:sp>
      <p:sp>
        <p:nvSpPr>
          <p:cNvPr id="80" name="Ellipse 79"/>
          <p:cNvSpPr/>
          <p:nvPr/>
        </p:nvSpPr>
        <p:spPr>
          <a:xfrm>
            <a:off x="231725" y="3865672"/>
            <a:ext cx="217687" cy="1896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ZoneTexte 80"/>
          <p:cNvSpPr txBox="1"/>
          <p:nvPr/>
        </p:nvSpPr>
        <p:spPr>
          <a:xfrm>
            <a:off x="139660" y="3829668"/>
            <a:ext cx="364669" cy="261610"/>
          </a:xfrm>
          <a:prstGeom prst="rect">
            <a:avLst/>
          </a:prstGeom>
          <a:noFill/>
        </p:spPr>
        <p:txBody>
          <a:bodyPr wrap="square" rtlCol="0">
            <a:spAutoFit/>
          </a:bodyPr>
          <a:lstStyle/>
          <a:p>
            <a:pPr algn="ctr"/>
            <a:r>
              <a:rPr lang="fr-FR" sz="1100" spc="-150" dirty="0">
                <a:solidFill>
                  <a:schemeClr val="bg1"/>
                </a:solidFill>
                <a:latin typeface="Arial Black" panose="020B0A04020102020204" pitchFamily="34" charset="0"/>
                <a:ea typeface="Segoe UI" panose="020B0502040204020203" pitchFamily="34" charset="0"/>
                <a:cs typeface="Segoe UI" panose="020B0502040204020203" pitchFamily="34" charset="0"/>
              </a:rPr>
              <a:t>10</a:t>
            </a:r>
            <a:endParaRPr lang="fr-FR" sz="800" spc="-150" dirty="0">
              <a:solidFill>
                <a:schemeClr val="bg1"/>
              </a:solidFill>
              <a:latin typeface="Arial Black" panose="020B0A04020102020204" pitchFamily="34" charset="0"/>
              <a:ea typeface="Segoe UI" panose="020B0502040204020203" pitchFamily="34" charset="0"/>
              <a:cs typeface="Segoe UI" panose="020B0502040204020203" pitchFamily="34" charset="0"/>
            </a:endParaRPr>
          </a:p>
        </p:txBody>
      </p:sp>
      <p:sp>
        <p:nvSpPr>
          <p:cNvPr id="82" name="Ellipse 81"/>
          <p:cNvSpPr/>
          <p:nvPr/>
        </p:nvSpPr>
        <p:spPr>
          <a:xfrm>
            <a:off x="286380" y="5760554"/>
            <a:ext cx="217687" cy="1896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ZoneTexte 82"/>
          <p:cNvSpPr txBox="1"/>
          <p:nvPr/>
        </p:nvSpPr>
        <p:spPr>
          <a:xfrm>
            <a:off x="194315" y="5724550"/>
            <a:ext cx="364669" cy="261610"/>
          </a:xfrm>
          <a:prstGeom prst="rect">
            <a:avLst/>
          </a:prstGeom>
          <a:noFill/>
        </p:spPr>
        <p:txBody>
          <a:bodyPr wrap="square" rtlCol="0">
            <a:spAutoFit/>
          </a:bodyPr>
          <a:lstStyle/>
          <a:p>
            <a:pPr algn="ctr"/>
            <a:r>
              <a:rPr lang="fr-FR" sz="1100" spc="-150" dirty="0">
                <a:solidFill>
                  <a:schemeClr val="bg1"/>
                </a:solidFill>
                <a:latin typeface="Arial Black" panose="020B0A04020102020204" pitchFamily="34" charset="0"/>
                <a:ea typeface="Segoe UI" panose="020B0502040204020203" pitchFamily="34" charset="0"/>
                <a:cs typeface="Segoe UI" panose="020B0502040204020203" pitchFamily="34" charset="0"/>
              </a:rPr>
              <a:t>11</a:t>
            </a:r>
            <a:endParaRPr lang="fr-FR" sz="800" spc="-150" dirty="0">
              <a:solidFill>
                <a:schemeClr val="bg1"/>
              </a:solidFill>
              <a:latin typeface="Arial Black" panose="020B0A04020102020204" pitchFamily="34" charset="0"/>
              <a:ea typeface="Segoe UI" panose="020B0502040204020203" pitchFamily="34" charset="0"/>
              <a:cs typeface="Segoe UI" panose="020B0502040204020203" pitchFamily="34" charset="0"/>
            </a:endParaRPr>
          </a:p>
        </p:txBody>
      </p:sp>
      <p:grpSp>
        <p:nvGrpSpPr>
          <p:cNvPr id="31" name="Groupe 30">
            <a:extLst>
              <a:ext uri="{FF2B5EF4-FFF2-40B4-BE49-F238E27FC236}">
                <a16:creationId xmlns:a16="http://schemas.microsoft.com/office/drawing/2014/main" id="{59B4DF89-6179-DFAF-B0D2-046AA281C159}"/>
              </a:ext>
            </a:extLst>
          </p:cNvPr>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33" name="Picture 2">
              <a:extLst>
                <a:ext uri="{FF2B5EF4-FFF2-40B4-BE49-F238E27FC236}">
                  <a16:creationId xmlns:a16="http://schemas.microsoft.com/office/drawing/2014/main" id="{C74F9F09-7BDC-7748-54C5-FF95C27617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a:extLst>
                <a:ext uri="{FF2B5EF4-FFF2-40B4-BE49-F238E27FC236}">
                  <a16:creationId xmlns:a16="http://schemas.microsoft.com/office/drawing/2014/main" id="{C2B8AC81-E4C1-ECE2-367D-B5143BB98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Rectangle à coins arrondis 27">
            <a:extLst>
              <a:ext uri="{FF2B5EF4-FFF2-40B4-BE49-F238E27FC236}">
                <a16:creationId xmlns:a16="http://schemas.microsoft.com/office/drawing/2014/main" id="{701BA5E6-FA39-E927-D790-C4626635F9BE}"/>
              </a:ext>
            </a:extLst>
          </p:cNvPr>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6" name="Rectangle à coins arrondis 24">
            <a:extLst>
              <a:ext uri="{FF2B5EF4-FFF2-40B4-BE49-F238E27FC236}">
                <a16:creationId xmlns:a16="http://schemas.microsoft.com/office/drawing/2014/main" id="{D8A4B7E6-0CB6-755C-225A-4B9F8E5CCA43}"/>
              </a:ext>
            </a:extLst>
          </p:cNvPr>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7" name="ZoneTexte 36">
            <a:extLst>
              <a:ext uri="{FF2B5EF4-FFF2-40B4-BE49-F238E27FC236}">
                <a16:creationId xmlns:a16="http://schemas.microsoft.com/office/drawing/2014/main" id="{A9399B3C-1D05-803D-64E0-6122F443B0E6}"/>
              </a:ext>
            </a:extLst>
          </p:cNvPr>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a:latin typeface="Dreaming Outloud Script Pro" panose="03050502040304050704" pitchFamily="66" charset="77"/>
                <a:cs typeface="Dreaming Outloud Script Pro" panose="03050502040304050704" pitchFamily="66" charset="77"/>
              </a:rPr>
              <a:t>CM2</a:t>
            </a:r>
            <a:endParaRPr lang="fr-FR" sz="1800" b="1" dirty="0">
              <a:latin typeface="Dreaming Outloud Script Pro" panose="03050502040304050704" pitchFamily="66" charset="77"/>
              <a:cs typeface="Dreaming Outloud Script Pro" panose="03050502040304050704" pitchFamily="66" charset="77"/>
            </a:endParaRPr>
          </a:p>
        </p:txBody>
      </p:sp>
      <p:sp>
        <p:nvSpPr>
          <p:cNvPr id="38" name="ZoneTexte 37">
            <a:extLst>
              <a:ext uri="{FF2B5EF4-FFF2-40B4-BE49-F238E27FC236}">
                <a16:creationId xmlns:a16="http://schemas.microsoft.com/office/drawing/2014/main" id="{78E6F4BD-B3AC-0961-4582-B6482814F45C}"/>
              </a:ext>
            </a:extLst>
          </p:cNvPr>
          <p:cNvSpPr txBox="1"/>
          <p:nvPr/>
        </p:nvSpPr>
        <p:spPr>
          <a:xfrm>
            <a:off x="6176136" y="302437"/>
            <a:ext cx="1042748" cy="375011"/>
          </a:xfrm>
          <a:prstGeom prst="rect">
            <a:avLst/>
          </a:prstGeom>
          <a:noFill/>
        </p:spPr>
        <p:txBody>
          <a:bodyPr wrap="square" lIns="101636" tIns="50818" rIns="101636" bIns="50818" rtlCol="0">
            <a:spAutoFit/>
          </a:bodyPr>
          <a:lstStyle/>
          <a:p>
            <a:pPr algn="ctr">
              <a:lnSpc>
                <a:spcPct val="70000"/>
              </a:lnSpc>
            </a:pPr>
            <a:r>
              <a:rPr lang="fr-FR" sz="1200" b="1" dirty="0">
                <a:solidFill>
                  <a:schemeClr val="bg1"/>
                </a:solidFill>
                <a:latin typeface="Dreaming Outloud Script Pro" panose="03050502040304050704" pitchFamily="66" charset="77"/>
                <a:cs typeface="Dreaming Outloud Script Pro" panose="03050502040304050704" pitchFamily="66" charset="77"/>
              </a:rPr>
              <a:t>La fin du 18</a:t>
            </a:r>
            <a:r>
              <a:rPr lang="fr-FR" sz="1200" b="1" baseline="30000" dirty="0">
                <a:solidFill>
                  <a:schemeClr val="bg1"/>
                </a:solidFill>
                <a:latin typeface="Dreaming Outloud Script Pro" panose="03050502040304050704" pitchFamily="66" charset="77"/>
                <a:cs typeface="Dreaming Outloud Script Pro" panose="03050502040304050704" pitchFamily="66" charset="77"/>
              </a:rPr>
              <a:t>ème</a:t>
            </a:r>
            <a:r>
              <a:rPr lang="fr-FR" sz="1200" b="1" dirty="0">
                <a:solidFill>
                  <a:schemeClr val="bg1"/>
                </a:solidFill>
                <a:latin typeface="Dreaming Outloud Script Pro" panose="03050502040304050704" pitchFamily="66" charset="77"/>
                <a:cs typeface="Dreaming Outloud Script Pro" panose="03050502040304050704" pitchFamily="66" charset="77"/>
              </a:rPr>
              <a:t> siècle</a:t>
            </a:r>
            <a:endParaRPr lang="fr-FR" sz="1400" b="1" dirty="0">
              <a:solidFill>
                <a:schemeClr val="bg1"/>
              </a:solidFill>
              <a:latin typeface="Dreaming Outloud Script Pro" panose="03050502040304050704" pitchFamily="66" charset="77"/>
              <a:cs typeface="Dreaming Outloud Script Pro" panose="03050502040304050704" pitchFamily="66" charset="77"/>
            </a:endParaRPr>
          </a:p>
        </p:txBody>
      </p:sp>
      <p:sp>
        <p:nvSpPr>
          <p:cNvPr id="39" name="Ellipse 38">
            <a:extLst>
              <a:ext uri="{FF2B5EF4-FFF2-40B4-BE49-F238E27FC236}">
                <a16:creationId xmlns:a16="http://schemas.microsoft.com/office/drawing/2014/main" id="{C1F5CAF1-1E46-72C2-AC1B-AFAE48AB4767}"/>
              </a:ext>
            </a:extLst>
          </p:cNvPr>
          <p:cNvSpPr/>
          <p:nvPr/>
        </p:nvSpPr>
        <p:spPr>
          <a:xfrm>
            <a:off x="72281" y="105615"/>
            <a:ext cx="689706" cy="610530"/>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1" name="Rectangle 40">
            <a:extLst>
              <a:ext uri="{FF2B5EF4-FFF2-40B4-BE49-F238E27FC236}">
                <a16:creationId xmlns:a16="http://schemas.microsoft.com/office/drawing/2014/main" id="{05884862-CAE8-AC89-ED33-960F1FF7CC5B}"/>
              </a:ext>
            </a:extLst>
          </p:cNvPr>
          <p:cNvSpPr/>
          <p:nvPr/>
        </p:nvSpPr>
        <p:spPr>
          <a:xfrm>
            <a:off x="80447" y="135919"/>
            <a:ext cx="719821" cy="533516"/>
          </a:xfrm>
          <a:prstGeom prst="rect">
            <a:avLst/>
          </a:prstGeom>
        </p:spPr>
        <p:txBody>
          <a:bodyPr wrap="none" lIns="101636" tIns="50818" rIns="101636" bIns="50818">
            <a:spAutoFit/>
          </a:bodyPr>
          <a:lstStyle/>
          <a:p>
            <a:pPr lvl="0" algn="ctr"/>
            <a:r>
              <a:rPr lang="fr-FR" sz="2800" b="1" dirty="0">
                <a:solidFill>
                  <a:schemeClr val="tx1">
                    <a:lumMod val="65000"/>
                    <a:lumOff val="35000"/>
                  </a:schemeClr>
                </a:solidFill>
                <a:effectLst>
                  <a:outerShdw blurRad="38100" dist="38100" dir="2700000" algn="tl">
                    <a:srgbClr val="000000">
                      <a:alpha val="43137"/>
                    </a:srgbClr>
                  </a:outerShdw>
                </a:effectLst>
                <a:latin typeface="Cavolini" panose="03000502040302020204" pitchFamily="66" charset="0"/>
                <a:ea typeface="CHARLEEBOOTS" panose="02000603000000000000" pitchFamily="2" charset="-34"/>
                <a:cs typeface="Cavolini" panose="03000502040302020204" pitchFamily="66" charset="0"/>
              </a:rPr>
              <a:t>H1</a:t>
            </a:r>
          </a:p>
        </p:txBody>
      </p:sp>
      <p:sp>
        <p:nvSpPr>
          <p:cNvPr id="42" name="Rectangle 41">
            <a:extLst>
              <a:ext uri="{FF2B5EF4-FFF2-40B4-BE49-F238E27FC236}">
                <a16:creationId xmlns:a16="http://schemas.microsoft.com/office/drawing/2014/main" id="{B17F5966-A7AC-F49F-F83D-8E78C7B9D6DC}"/>
              </a:ext>
            </a:extLst>
          </p:cNvPr>
          <p:cNvSpPr/>
          <p:nvPr/>
        </p:nvSpPr>
        <p:spPr>
          <a:xfrm>
            <a:off x="807306" y="59518"/>
            <a:ext cx="5354295" cy="656626"/>
          </a:xfrm>
          <a:prstGeom prst="rect">
            <a:avLst/>
          </a:prstGeom>
          <a:noFill/>
          <a:ln>
            <a:noFill/>
          </a:ln>
          <a:effectLst>
            <a:outerShdw blurRad="50800" dist="38100" dir="2700000" algn="tl" rotWithShape="0">
              <a:prstClr val="black">
                <a:alpha val="40000"/>
              </a:prstClr>
            </a:outerShdw>
          </a:effectLst>
        </p:spPr>
        <p:txBody>
          <a:bodyPr wrap="none" lIns="101636" tIns="50818" rIns="101636" bIns="50818">
            <a:spAutoFit/>
          </a:bodyPr>
          <a:lstStyle/>
          <a:p>
            <a:pPr algn="ctr"/>
            <a:r>
              <a:rPr lang="fr-FR" sz="3600" dirty="0">
                <a:ln w="28575" cmpd="sng">
                  <a:noFill/>
                  <a:prstDash val="solid"/>
                </a:ln>
                <a:solidFill>
                  <a:schemeClr val="bg1"/>
                </a:solidFill>
                <a:effectLst>
                  <a:outerShdw blurRad="63500" dir="3600000" algn="tl" rotWithShape="0">
                    <a:srgbClr val="000000">
                      <a:alpha val="70000"/>
                    </a:srgbClr>
                  </a:outerShdw>
                </a:effectLst>
                <a:latin typeface="Jumble" panose="020F0502020204030204" pitchFamily="34" charset="0"/>
                <a:ea typeface="Chewy" panose="02000000000000000000" pitchFamily="2" charset="0"/>
                <a:cs typeface="Jumble" panose="020F0502020204030204" pitchFamily="34" charset="0"/>
              </a:rPr>
              <a:t>La révolution française</a:t>
            </a:r>
          </a:p>
        </p:txBody>
      </p:sp>
      <p:sp>
        <p:nvSpPr>
          <p:cNvPr id="43" name="ZoneTexte 42">
            <a:extLst>
              <a:ext uri="{FF2B5EF4-FFF2-40B4-BE49-F238E27FC236}">
                <a16:creationId xmlns:a16="http://schemas.microsoft.com/office/drawing/2014/main" id="{C0E2B5D0-3181-CB4C-36B6-6D276C5709BC}"/>
              </a:ext>
            </a:extLst>
          </p:cNvPr>
          <p:cNvSpPr txBox="1"/>
          <p:nvPr/>
        </p:nvSpPr>
        <p:spPr>
          <a:xfrm>
            <a:off x="5544889" y="10189046"/>
            <a:ext cx="1800474" cy="261610"/>
          </a:xfrm>
          <a:prstGeom prst="rect">
            <a:avLst/>
          </a:prstGeom>
          <a:noFill/>
        </p:spPr>
        <p:txBody>
          <a:bodyPr wrap="square" rtlCol="0">
            <a:spAutoFit/>
          </a:bodyPr>
          <a:lstStyle/>
          <a:p>
            <a:pPr algn="r"/>
            <a:r>
              <a:rPr lang="fr-FR" sz="1050" dirty="0">
                <a:latin typeface="Dreaming Outloud Script Pro" panose="03050502040304050704" pitchFamily="66" charset="77"/>
                <a:cs typeface="Dreaming Outloud Script Pro" panose="03050502040304050704" pitchFamily="66" charset="77"/>
              </a:rPr>
              <a:t>La Trousse de Sobelle</a:t>
            </a:r>
          </a:p>
        </p:txBody>
      </p:sp>
    </p:spTree>
    <p:extLst>
      <p:ext uri="{BB962C8B-B14F-4D97-AF65-F5344CB8AC3E}">
        <p14:creationId xmlns:p14="http://schemas.microsoft.com/office/powerpoint/2010/main" val="216644820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7963</TotalTime>
  <Words>3570</Words>
  <Application>Microsoft Macintosh PowerPoint</Application>
  <PresentationFormat>Personnalisé</PresentationFormat>
  <Paragraphs>345</Paragraphs>
  <Slides>9</Slides>
  <Notes>0</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9</vt:i4>
      </vt:variant>
    </vt:vector>
  </HeadingPairs>
  <TitlesOfParts>
    <vt:vector size="24" baseType="lpstr">
      <vt:lpstr>Abecedary</vt:lpstr>
      <vt:lpstr>Arial</vt:lpstr>
      <vt:lpstr>Arial Black</vt:lpstr>
      <vt:lpstr>Calibri</vt:lpstr>
      <vt:lpstr>Cavolini</vt:lpstr>
      <vt:lpstr>CHARLEEBOOTS</vt:lpstr>
      <vt:lpstr>Chinacat</vt:lpstr>
      <vt:lpstr>Dreaming Outloud Script Pro</vt:lpstr>
      <vt:lpstr>Fineliner Script</vt:lpstr>
      <vt:lpstr>Helvetica Neue</vt:lpstr>
      <vt:lpstr>Jumble</vt:lpstr>
      <vt:lpstr>KG Primary Italics</vt:lpstr>
      <vt:lpstr>Segoe UI</vt:lpstr>
      <vt:lpstr>Short Stack</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Ecole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Sandrine BonanBrou</cp:lastModifiedBy>
  <cp:revision>296</cp:revision>
  <cp:lastPrinted>2013-09-26T11:43:32Z</cp:lastPrinted>
  <dcterms:created xsi:type="dcterms:W3CDTF">2013-09-22T07:50:11Z</dcterms:created>
  <dcterms:modified xsi:type="dcterms:W3CDTF">2022-07-21T14:26:15Z</dcterms:modified>
</cp:coreProperties>
</file>