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60" r:id="rId2"/>
    <p:sldId id="256" r:id="rId3"/>
    <p:sldId id="258" r:id="rId4"/>
    <p:sldId id="259" r:id="rId5"/>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2" autoAdjust="0"/>
    <p:restoredTop sz="94660"/>
  </p:normalViewPr>
  <p:slideViewPr>
    <p:cSldViewPr snapToGrid="0">
      <p:cViewPr>
        <p:scale>
          <a:sx n="100" d="100"/>
          <a:sy n="100" d="100"/>
        </p:scale>
        <p:origin x="2488" y="-656"/>
      </p:cViewPr>
      <p:guideLst/>
    </p:cSldViewPr>
  </p:slideViewPr>
  <p:notesTextViewPr>
    <p:cViewPr>
      <p:scale>
        <a:sx n="1" d="1"/>
        <a:sy n="1" d="1"/>
      </p:scale>
      <p:origin x="0" y="0"/>
    </p:cViewPr>
  </p:notesTextViewPr>
  <p:notesViewPr>
    <p:cSldViewPr snapToGrid="0">
      <p:cViewPr varScale="1">
        <p:scale>
          <a:sx n="83" d="100"/>
          <a:sy n="83" d="100"/>
        </p:scale>
        <p:origin x="3992"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632A2B-FB55-F543-B372-0DD24F25B088}" type="datetimeFigureOut">
              <a:rPr lang="fr-FR" smtClean="0"/>
              <a:t>31/08/2019</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55D91-1FEA-404F-804E-EC79ABCF66B7}" type="slidenum">
              <a:rPr lang="fr-FR" smtClean="0"/>
              <a:t>‹N°›</a:t>
            </a:fld>
            <a:endParaRPr lang="fr-FR"/>
          </a:p>
        </p:txBody>
      </p:sp>
    </p:spTree>
    <p:extLst>
      <p:ext uri="{BB962C8B-B14F-4D97-AF65-F5344CB8AC3E}">
        <p14:creationId xmlns:p14="http://schemas.microsoft.com/office/powerpoint/2010/main" val="3170614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31/08/2019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3573169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31/08/2019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3044163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31/08/2019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51862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FCC0E01-2CB8-416C-B726-B6E230A4B52C}" type="datetimeFigureOut">
              <a:rPr lang="fr-FR" smtClean="0"/>
              <a:t>31/08/2019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716592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FCC0E01-2CB8-416C-B726-B6E230A4B52C}" type="datetimeFigureOut">
              <a:rPr lang="fr-FR" smtClean="0"/>
              <a:t>31/08/2019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5962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FCC0E01-2CB8-416C-B726-B6E230A4B52C}" type="datetimeFigureOut">
              <a:rPr lang="fr-FR" smtClean="0"/>
              <a:t>31/08/2019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891234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FCC0E01-2CB8-416C-B726-B6E230A4B52C}" type="datetimeFigureOut">
              <a:rPr lang="fr-FR" smtClean="0"/>
              <a:t>31/08/2019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099034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FCC0E01-2CB8-416C-B726-B6E230A4B52C}" type="datetimeFigureOut">
              <a:rPr lang="fr-FR" smtClean="0"/>
              <a:t>31/08/2019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633823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CC0E01-2CB8-416C-B726-B6E230A4B52C}" type="datetimeFigureOut">
              <a:rPr lang="fr-FR" smtClean="0"/>
              <a:t>31/08/2019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208026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FFCC0E01-2CB8-416C-B726-B6E230A4B52C}" type="datetimeFigureOut">
              <a:rPr lang="fr-FR" smtClean="0"/>
              <a:t>31/08/2019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48584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FFCC0E01-2CB8-416C-B726-B6E230A4B52C}" type="datetimeFigureOut">
              <a:rPr lang="fr-FR" smtClean="0"/>
              <a:t>31/08/2019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DF4356C-6782-43BE-ACF8-B1CFCBC87E28}" type="slidenum">
              <a:rPr lang="fr-FR" smtClean="0"/>
              <a:t>‹N°›</a:t>
            </a:fld>
            <a:endParaRPr lang="fr-FR"/>
          </a:p>
        </p:txBody>
      </p:sp>
    </p:spTree>
    <p:extLst>
      <p:ext uri="{BB962C8B-B14F-4D97-AF65-F5344CB8AC3E}">
        <p14:creationId xmlns:p14="http://schemas.microsoft.com/office/powerpoint/2010/main" val="1731452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FCC0E01-2CB8-416C-B726-B6E230A4B52C}" type="datetimeFigureOut">
              <a:rPr lang="fr-FR" smtClean="0"/>
              <a:t>31/08/2019</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DF4356C-6782-43BE-ACF8-B1CFCBC87E28}" type="slidenum">
              <a:rPr lang="fr-FR" smtClean="0"/>
              <a:t>‹N°›</a:t>
            </a:fld>
            <a:endParaRPr lang="fr-FR"/>
          </a:p>
        </p:txBody>
      </p:sp>
    </p:spTree>
    <p:extLst>
      <p:ext uri="{BB962C8B-B14F-4D97-AF65-F5344CB8AC3E}">
        <p14:creationId xmlns:p14="http://schemas.microsoft.com/office/powerpoint/2010/main" val="27489709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6.tiff"/></Relationships>
</file>

<file path=ppt/slides/_rels/slide3.xml.rels><?xml version="1.0" encoding="UTF-8" standalone="yes"?>
<Relationships xmlns="http://schemas.openxmlformats.org/package/2006/relationships"><Relationship Id="rId8" Type="http://schemas.openxmlformats.org/officeDocument/2006/relationships/image" Target="../media/image10.tiff"/><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8.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6675" y="66675"/>
            <a:ext cx="6715125" cy="9772650"/>
          </a:xfrm>
          <a:prstGeom prst="roundRect">
            <a:avLst>
              <a:gd name="adj" fmla="val 2117"/>
            </a:avLst>
          </a:prstGeom>
          <a:solidFill>
            <a:schemeClr val="accent4">
              <a:lumMod val="40000"/>
              <a:lumOff val="6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33350" y="66675"/>
            <a:ext cx="4238626" cy="646331"/>
          </a:xfrm>
          <a:prstGeom prst="rect">
            <a:avLst/>
          </a:prstGeom>
          <a:noFill/>
        </p:spPr>
        <p:txBody>
          <a:bodyPr wrap="square" rtlCol="0">
            <a:spAutoFit/>
          </a:bodyPr>
          <a:lstStyle/>
          <a:p>
            <a:r>
              <a:rPr lang="fr-FR" sz="36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Lecture de rentrée</a:t>
            </a:r>
          </a:p>
        </p:txBody>
      </p:sp>
      <p:sp>
        <p:nvSpPr>
          <p:cNvPr id="6" name="Rectangle à coins arrondis 5"/>
          <p:cNvSpPr/>
          <p:nvPr/>
        </p:nvSpPr>
        <p:spPr>
          <a:xfrm>
            <a:off x="219075" y="628651"/>
            <a:ext cx="6391275" cy="9107953"/>
          </a:xfrm>
          <a:prstGeom prst="roundRect">
            <a:avLst>
              <a:gd name="adj" fmla="val 2117"/>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3771900" y="169397"/>
            <a:ext cx="1295400" cy="543610"/>
          </a:xfrm>
          <a:prstGeom prst="roundRect">
            <a:avLst/>
          </a:prstGeom>
          <a:solidFill>
            <a:schemeClr val="bg1"/>
          </a:solidFill>
          <a:ln w="2857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2798CD3A-EA5F-DC47-AFE2-8409B89010C0}"/>
              </a:ext>
            </a:extLst>
          </p:cNvPr>
          <p:cNvSpPr/>
          <p:nvPr/>
        </p:nvSpPr>
        <p:spPr>
          <a:xfrm>
            <a:off x="368301" y="819452"/>
            <a:ext cx="1468534" cy="307777"/>
          </a:xfrm>
          <a:prstGeom prst="roundRect">
            <a:avLst/>
          </a:prstGeom>
          <a:solidFill>
            <a:schemeClr val="accent4">
              <a:lumMod val="40000"/>
              <a:lumOff val="60000"/>
            </a:schemeClr>
          </a:solidFill>
          <a:ln w="28575">
            <a:solidFill>
              <a:srgbClr val="FFC000"/>
            </a:solidFill>
          </a:ln>
          <a:effectLst>
            <a:outerShdw blurRad="50800" dist="38100" dir="5400000" algn="t"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8" name="Rectangle à coins arrondis 7"/>
          <p:cNvSpPr/>
          <p:nvPr/>
        </p:nvSpPr>
        <p:spPr>
          <a:xfrm>
            <a:off x="5153025" y="169396"/>
            <a:ext cx="1543050" cy="523220"/>
          </a:xfrm>
          <a:prstGeom prst="roundRect">
            <a:avLst/>
          </a:prstGeom>
          <a:solidFill>
            <a:schemeClr val="bg1"/>
          </a:solidFill>
          <a:ln w="2857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3886200" y="169395"/>
            <a:ext cx="1095375" cy="276999"/>
          </a:xfrm>
          <a:prstGeom prst="rect">
            <a:avLst/>
          </a:prstGeom>
          <a:noFill/>
        </p:spPr>
        <p:txBody>
          <a:bodyPr wrap="square" rtlCol="0">
            <a:spAutoFit/>
          </a:bodyPr>
          <a:lstStyle/>
          <a:p>
            <a:pPr algn="ctr"/>
            <a:r>
              <a:rPr lang="fr-FR" sz="1200" dirty="0">
                <a:latin typeface="Dekko" panose="00000500000000000000" pitchFamily="2" charset="0"/>
                <a:cs typeface="Dekko" panose="00000500000000000000" pitchFamily="2" charset="0"/>
              </a:rPr>
              <a:t>Prénom :</a:t>
            </a:r>
          </a:p>
        </p:txBody>
      </p:sp>
      <p:sp>
        <p:nvSpPr>
          <p:cNvPr id="10" name="ZoneTexte 9"/>
          <p:cNvSpPr txBox="1"/>
          <p:nvPr/>
        </p:nvSpPr>
        <p:spPr>
          <a:xfrm>
            <a:off x="5376862" y="169395"/>
            <a:ext cx="1095375" cy="276999"/>
          </a:xfrm>
          <a:prstGeom prst="rect">
            <a:avLst/>
          </a:prstGeom>
          <a:noFill/>
        </p:spPr>
        <p:txBody>
          <a:bodyPr wrap="square" rtlCol="0">
            <a:spAutoFit/>
          </a:bodyPr>
          <a:lstStyle/>
          <a:p>
            <a:pPr algn="ctr"/>
            <a:r>
              <a:rPr lang="fr-FR" sz="1200" dirty="0">
                <a:latin typeface="Dekko" panose="00000500000000000000" pitchFamily="2" charset="0"/>
                <a:cs typeface="Dekko" panose="00000500000000000000" pitchFamily="2" charset="0"/>
              </a:rPr>
              <a:t>Date :</a:t>
            </a:r>
          </a:p>
        </p:txBody>
      </p:sp>
      <p:sp>
        <p:nvSpPr>
          <p:cNvPr id="12" name="ZoneTexte 11"/>
          <p:cNvSpPr txBox="1"/>
          <p:nvPr/>
        </p:nvSpPr>
        <p:spPr>
          <a:xfrm>
            <a:off x="368301" y="835137"/>
            <a:ext cx="1473200" cy="307777"/>
          </a:xfrm>
          <a:prstGeom prst="rect">
            <a:avLst/>
          </a:prstGeom>
          <a:noFill/>
        </p:spPr>
        <p:txBody>
          <a:bodyPr wrap="square" rtlCol="0">
            <a:spAutoFit/>
          </a:bodyPr>
          <a:lstStyle/>
          <a:p>
            <a:pPr algn="ctr"/>
            <a:r>
              <a:rPr lang="fr-FR" sz="1400" dirty="0">
                <a:effectLst>
                  <a:outerShdw blurRad="38100" dist="38100" dir="2700000" algn="tl">
                    <a:srgbClr val="000000">
                      <a:alpha val="43137"/>
                    </a:srgbClr>
                  </a:outerShdw>
                </a:effectLst>
                <a:latin typeface="Dekko" pitchFamily="2" charset="77"/>
                <a:ea typeface="Crafty Girls" panose="02000000000000000000" pitchFamily="2" charset="0"/>
                <a:cs typeface="Dekko" pitchFamily="2" charset="77"/>
              </a:rPr>
              <a:t>Lis ce texte</a:t>
            </a:r>
          </a:p>
        </p:txBody>
      </p:sp>
      <p:sp>
        <p:nvSpPr>
          <p:cNvPr id="14" name="Rectangle 13"/>
          <p:cNvSpPr/>
          <p:nvPr/>
        </p:nvSpPr>
        <p:spPr>
          <a:xfrm>
            <a:off x="261293" y="1260002"/>
            <a:ext cx="6325888" cy="5955476"/>
          </a:xfrm>
          <a:prstGeom prst="rect">
            <a:avLst/>
          </a:prstGeom>
        </p:spPr>
        <p:txBody>
          <a:bodyPr wrap="square">
            <a:spAutoFit/>
          </a:bodyPr>
          <a:lstStyle/>
          <a:p>
            <a:r>
              <a:rPr lang="fr-FR" b="1" dirty="0">
                <a:effectLst>
                  <a:outerShdw blurRad="38100" dist="38100" dir="2700000" algn="tl">
                    <a:srgbClr val="000000">
                      <a:alpha val="43137"/>
                    </a:srgbClr>
                  </a:outerShdw>
                </a:effectLst>
                <a:latin typeface="MamaeQueNosFaz" panose="020B0603050302020204" pitchFamily="34" charset="0"/>
                <a:ea typeface="PilGi" pitchFamily="2" charset="-127"/>
                <a:cs typeface="Freestyle Script" panose="020F0502020204030204" pitchFamily="34" charset="0"/>
              </a:rPr>
              <a:t>Juste avant la rentrée des classes</a:t>
            </a:r>
            <a:endParaRPr lang="fr-FR" sz="1600" b="1" dirty="0">
              <a:effectLst>
                <a:outerShdw blurRad="38100" dist="38100" dir="2700000" algn="tl">
                  <a:srgbClr val="000000">
                    <a:alpha val="43137"/>
                  </a:srgbClr>
                </a:outerShdw>
              </a:effectLst>
              <a:latin typeface="MamaeQueNosFaz" panose="020B0603050302020204" pitchFamily="34" charset="0"/>
              <a:ea typeface="PilGi" pitchFamily="2" charset="-127"/>
              <a:cs typeface="Freestyle Script" panose="020F0502020204030204" pitchFamily="34" charset="0"/>
            </a:endParaRPr>
          </a:p>
          <a:p>
            <a:r>
              <a:rPr lang="fr-FR" sz="1100" dirty="0">
                <a:latin typeface="Dekko" pitchFamily="2" charset="77"/>
                <a:cs typeface="Dekko" pitchFamily="2" charset="77"/>
              </a:rPr>
              <a:t>On n’a plus vraiment envie d’être en vacances, on n’a plus vraiment envie de soleil, </a:t>
            </a:r>
          </a:p>
          <a:p>
            <a:r>
              <a:rPr lang="fr-FR" sz="1100" dirty="0">
                <a:latin typeface="Dekko" pitchFamily="2" charset="77"/>
                <a:cs typeface="Dekko" pitchFamily="2" charset="77"/>
              </a:rPr>
              <a:t>de mer ou de montagne. On n’a plus vraiment envie d’être loin de sa vie. </a:t>
            </a:r>
          </a:p>
          <a:p>
            <a:r>
              <a:rPr lang="fr-FR" sz="1100" dirty="0">
                <a:latin typeface="Dekko" pitchFamily="2" charset="77"/>
                <a:cs typeface="Dekko" pitchFamily="2" charset="77"/>
              </a:rPr>
              <a:t>Huit jours avant la rentrée, c’est bien de retrouver le papier à fleurs de sa chambre </a:t>
            </a:r>
          </a:p>
          <a:p>
            <a:r>
              <a:rPr lang="fr-FR" sz="1100" dirty="0">
                <a:latin typeface="Dekko" pitchFamily="2" charset="77"/>
                <a:cs typeface="Dekko" pitchFamily="2" charset="77"/>
              </a:rPr>
              <a:t>et cette petite tache juste à côté du poster d’Obélix. Avant de partir, on avait rangé </a:t>
            </a:r>
          </a:p>
          <a:p>
            <a:r>
              <a:rPr lang="fr-FR" sz="1100" dirty="0">
                <a:latin typeface="Dekko" pitchFamily="2" charset="77"/>
                <a:cs typeface="Dekko" pitchFamily="2" charset="77"/>
              </a:rPr>
              <a:t>beaucoup </a:t>
            </a:r>
            <a:r>
              <a:rPr lang="fr-FR" sz="1100">
                <a:latin typeface="Dekko" pitchFamily="2" charset="77"/>
                <a:cs typeface="Dekko" pitchFamily="2" charset="77"/>
              </a:rPr>
              <a:t>mieux que d’habitude</a:t>
            </a:r>
            <a:r>
              <a:rPr lang="fr-FR" sz="1100" dirty="0">
                <a:latin typeface="Dekko" pitchFamily="2" charset="77"/>
                <a:cs typeface="Dekko" pitchFamily="2" charset="77"/>
              </a:rPr>
              <a:t> : les albums de Tintin, d’Astérix et du Marsupilami paraissent tout neufs et puis, ça fait longtemps qu’on ne les a pas lus. On reprend l’Etoile mystérieuse, et c’est très bien, cette atmosphère un peu étrange au début, avec la chaleur anormale qui règne dans la ville. Milou reste les pattes collées dans l’asphalte avant que Tintin ne vienne le délivrer. </a:t>
            </a:r>
          </a:p>
          <a:p>
            <a:endParaRPr lang="fr-FR" sz="1100" dirty="0">
              <a:latin typeface="Dekko" pitchFamily="2" charset="77"/>
              <a:cs typeface="Dekko" pitchFamily="2" charset="77"/>
            </a:endParaRPr>
          </a:p>
          <a:p>
            <a:r>
              <a:rPr lang="fr-FR" sz="1100" dirty="0">
                <a:latin typeface="Dekko" pitchFamily="2" charset="77"/>
                <a:cs typeface="Dekko" pitchFamily="2" charset="77"/>
              </a:rPr>
              <a:t>Dehors, il pleut, on entend de grosses gouttes qui s’écrasent contre les vitres. On est allongé sur son lit avec l’album de Tintin et on n’a même pas tellement envie d’avancer dans l’histoire – seulement de rester comme ça, avec l’ambiance très forte du début. Près de soi, on a son ours qui regarde fixement l’armoire. Bien sûr, on est trop grand pour le prendre partout en vacances, mais on voit bien : cela lui fait plaisir qu’on soit rentré et son silence est très doux. </a:t>
            </a:r>
          </a:p>
          <a:p>
            <a:endParaRPr lang="fr-FR" sz="1100" dirty="0">
              <a:latin typeface="Dekko" pitchFamily="2" charset="77"/>
              <a:cs typeface="Dekko" pitchFamily="2" charset="77"/>
            </a:endParaRPr>
          </a:p>
          <a:p>
            <a:r>
              <a:rPr lang="fr-FR" sz="1100" dirty="0">
                <a:latin typeface="Dekko" pitchFamily="2" charset="77"/>
                <a:cs typeface="Dekko" pitchFamily="2" charset="77"/>
              </a:rPr>
              <a:t>Tout à l’heure, on ira faire des courses de rentrée. C’est un peu comme l’album de Tintin : tout revient vers d’autres couleurs, le blanc, le marron, le jaune pâle. </a:t>
            </a:r>
          </a:p>
          <a:p>
            <a:r>
              <a:rPr lang="fr-FR" sz="1100" dirty="0">
                <a:latin typeface="Dekko" pitchFamily="2" charset="77"/>
                <a:cs typeface="Dekko" pitchFamily="2" charset="77"/>
              </a:rPr>
              <a:t>Maman a dit :</a:t>
            </a:r>
          </a:p>
          <a:p>
            <a:r>
              <a:rPr lang="fr-FR" sz="1100" dirty="0">
                <a:latin typeface="Dekko" pitchFamily="2" charset="77"/>
                <a:cs typeface="Dekko" pitchFamily="2" charset="77"/>
              </a:rPr>
              <a:t>- Ne compte pas sur moi pour t’acheter tous ces gadgets hors de prix !</a:t>
            </a:r>
          </a:p>
          <a:p>
            <a:r>
              <a:rPr lang="fr-FR" sz="1100" dirty="0">
                <a:latin typeface="Dekko" pitchFamily="2" charset="77"/>
                <a:cs typeface="Dekko" pitchFamily="2" charset="77"/>
              </a:rPr>
              <a:t>Mais ce n’est pas tellement des gadgets et mots publicitaires sur les trousses ou les cahiers de textes qui font envie. Non, ce qui est bien, c’est le bleu léger des lignes sur les cahiers où l’on n’a rien écrit encore, c’est l’odeur de la colle blanche et les tubes de peinture neufs, toujours blancs avec une petite bande de couleur au milieu. On a du mal à dévisser le capuchon noir la première fois, pour regarder si la couleur est vraiment celle de la bande. Rose </a:t>
            </a:r>
            <a:r>
              <a:rPr lang="fr-FR" sz="1100" dirty="0" err="1">
                <a:latin typeface="Dekko" pitchFamily="2" charset="77"/>
                <a:cs typeface="Dekko" pitchFamily="2" charset="77"/>
              </a:rPr>
              <a:t>tyrien</a:t>
            </a:r>
            <a:r>
              <a:rPr lang="fr-FR" sz="1100" dirty="0">
                <a:latin typeface="Dekko" pitchFamily="2" charset="77"/>
                <a:cs typeface="Dekko" pitchFamily="2" charset="77"/>
              </a:rPr>
              <a:t>, terre de Sienne, bleu cobalt. </a:t>
            </a:r>
          </a:p>
          <a:p>
            <a:endParaRPr lang="fr-FR" sz="1100" dirty="0">
              <a:latin typeface="Dekko" pitchFamily="2" charset="77"/>
              <a:cs typeface="Dekko" pitchFamily="2" charset="77"/>
            </a:endParaRPr>
          </a:p>
          <a:p>
            <a:r>
              <a:rPr lang="fr-FR" sz="1100" dirty="0">
                <a:latin typeface="Dekko" pitchFamily="2" charset="77"/>
                <a:cs typeface="Dekko" pitchFamily="2" charset="77"/>
              </a:rPr>
              <a:t>On verra peut-être une copine ou un copain, </a:t>
            </a:r>
          </a:p>
          <a:p>
            <a:r>
              <a:rPr lang="fr-FR" sz="1100" dirty="0">
                <a:latin typeface="Dekko" pitchFamily="2" charset="77"/>
                <a:cs typeface="Dekko" pitchFamily="2" charset="77"/>
              </a:rPr>
              <a:t>rentrés de vacances, eux aussi. Aujourd’hui ce serait </a:t>
            </a:r>
          </a:p>
          <a:p>
            <a:r>
              <a:rPr lang="fr-FR" sz="1100" dirty="0">
                <a:latin typeface="Dekko" pitchFamily="2" charset="77"/>
                <a:cs typeface="Dekko" pitchFamily="2" charset="77"/>
              </a:rPr>
              <a:t>bien, parce qu’on est encore un peu bronzé. </a:t>
            </a:r>
          </a:p>
          <a:p>
            <a:r>
              <a:rPr lang="fr-FR" sz="1100" dirty="0">
                <a:latin typeface="Dekko" pitchFamily="2" charset="77"/>
                <a:cs typeface="Dekko" pitchFamily="2" charset="77"/>
              </a:rPr>
              <a:t>Pour la première fois depuis longtemps, on a mis un </a:t>
            </a:r>
          </a:p>
          <a:p>
            <a:r>
              <a:rPr lang="fr-FR" sz="1100" dirty="0">
                <a:latin typeface="Dekko" pitchFamily="2" charset="77"/>
                <a:cs typeface="Dekko" pitchFamily="2" charset="77"/>
              </a:rPr>
              <a:t>pull qui gratte les avant-bras – dessous on a encore un </a:t>
            </a:r>
          </a:p>
          <a:p>
            <a:r>
              <a:rPr lang="fr-FR" sz="1100" dirty="0">
                <a:latin typeface="Dekko" pitchFamily="2" charset="77"/>
                <a:cs typeface="Dekko" pitchFamily="2" charset="77"/>
              </a:rPr>
              <a:t>tee-shirt. Mais c’est bon de mettre le pull de laine vert </a:t>
            </a:r>
          </a:p>
          <a:p>
            <a:r>
              <a:rPr lang="fr-FR" sz="1100" dirty="0">
                <a:latin typeface="Dekko" pitchFamily="2" charset="77"/>
                <a:cs typeface="Dekko" pitchFamily="2" charset="77"/>
              </a:rPr>
              <a:t>foncé quand on est loin encore de la fin de l’été – </a:t>
            </a:r>
          </a:p>
          <a:p>
            <a:r>
              <a:rPr lang="fr-FR" sz="1100" dirty="0">
                <a:latin typeface="Dekko" pitchFamily="2" charset="77"/>
                <a:cs typeface="Dekko" pitchFamily="2" charset="77"/>
              </a:rPr>
              <a:t>qu’on est si près déjà de la rentrée…</a:t>
            </a:r>
          </a:p>
        </p:txBody>
      </p:sp>
      <p:pic>
        <p:nvPicPr>
          <p:cNvPr id="3" name="Image 2" descr="Une image contenant livre, texte&#10;&#10;Description générée automatiquement">
            <a:extLst>
              <a:ext uri="{FF2B5EF4-FFF2-40B4-BE49-F238E27FC236}">
                <a16:creationId xmlns:a16="http://schemas.microsoft.com/office/drawing/2014/main" id="{9E0F930F-F228-4440-918F-422056BF1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4069" y="5713134"/>
            <a:ext cx="2559355" cy="1678266"/>
          </a:xfrm>
          <a:prstGeom prst="rect">
            <a:avLst/>
          </a:prstGeom>
          <a:ln>
            <a:noFill/>
          </a:ln>
          <a:effectLst>
            <a:outerShdw blurRad="190500" algn="tl" rotWithShape="0">
              <a:srgbClr val="000000">
                <a:alpha val="70000"/>
              </a:srgbClr>
            </a:outerShdw>
          </a:effectLst>
        </p:spPr>
      </p:pic>
      <p:sp>
        <p:nvSpPr>
          <p:cNvPr id="11" name="Ellipse 10">
            <a:extLst>
              <a:ext uri="{FF2B5EF4-FFF2-40B4-BE49-F238E27FC236}">
                <a16:creationId xmlns:a16="http://schemas.microsoft.com/office/drawing/2014/main" id="{93B9E973-F649-0447-8923-AD3D49329CF5}"/>
              </a:ext>
            </a:extLst>
          </p:cNvPr>
          <p:cNvSpPr/>
          <p:nvPr/>
        </p:nvSpPr>
        <p:spPr>
          <a:xfrm>
            <a:off x="3435350" y="860536"/>
            <a:ext cx="2063750" cy="600075"/>
          </a:xfrm>
          <a:prstGeom prst="ellipse">
            <a:avLst/>
          </a:prstGeom>
          <a:solidFill>
            <a:schemeClr val="accent4">
              <a:lumMod val="40000"/>
              <a:lumOff val="60000"/>
            </a:schemeClr>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064E0AB3-CB8E-E247-8F66-4A17A7F7ADFD}"/>
              </a:ext>
            </a:extLst>
          </p:cNvPr>
          <p:cNvSpPr txBox="1"/>
          <p:nvPr/>
        </p:nvSpPr>
        <p:spPr>
          <a:xfrm>
            <a:off x="3435350" y="907326"/>
            <a:ext cx="2063750" cy="523220"/>
          </a:xfrm>
          <a:prstGeom prst="rect">
            <a:avLst/>
          </a:prstGeom>
          <a:noFill/>
        </p:spPr>
        <p:txBody>
          <a:bodyPr wrap="square" rtlCol="0">
            <a:spAutoFit/>
          </a:bodyPr>
          <a:lstStyle/>
          <a:p>
            <a:pPr algn="ctr"/>
            <a:r>
              <a:rPr lang="fr-FR" sz="2800" b="1" dirty="0">
                <a:effectLst>
                  <a:outerShdw blurRad="38100" dist="38100" dir="2700000" algn="tl">
                    <a:srgbClr val="000000">
                      <a:alpha val="43137"/>
                    </a:srgbClr>
                  </a:outerShdw>
                </a:effectLst>
                <a:latin typeface="MamaeQueNosFaz" panose="020B0603050302020204" pitchFamily="34" charset="0"/>
              </a:rPr>
              <a:t>C’est bien</a:t>
            </a:r>
          </a:p>
        </p:txBody>
      </p:sp>
      <p:sp>
        <p:nvSpPr>
          <p:cNvPr id="18" name="Rectangle : coins arrondis 17">
            <a:extLst>
              <a:ext uri="{FF2B5EF4-FFF2-40B4-BE49-F238E27FC236}">
                <a16:creationId xmlns:a16="http://schemas.microsoft.com/office/drawing/2014/main" id="{368D73F9-821C-6E4F-8B5E-6B7791358F87}"/>
              </a:ext>
            </a:extLst>
          </p:cNvPr>
          <p:cNvSpPr/>
          <p:nvPr/>
        </p:nvSpPr>
        <p:spPr>
          <a:xfrm>
            <a:off x="357958" y="7233139"/>
            <a:ext cx="2436042" cy="307777"/>
          </a:xfrm>
          <a:prstGeom prst="roundRect">
            <a:avLst/>
          </a:prstGeom>
          <a:solidFill>
            <a:schemeClr val="accent4">
              <a:lumMod val="40000"/>
              <a:lumOff val="60000"/>
            </a:schemeClr>
          </a:solidFill>
          <a:ln w="28575">
            <a:solidFill>
              <a:srgbClr val="FFC000"/>
            </a:solidFill>
          </a:ln>
          <a:effectLst>
            <a:outerShdw blurRad="50800" dist="38100" dir="5400000" algn="t"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45CBD75B-BFBE-3C4D-86E7-06EBF49AACB6}"/>
              </a:ext>
            </a:extLst>
          </p:cNvPr>
          <p:cNvSpPr txBox="1"/>
          <p:nvPr/>
        </p:nvSpPr>
        <p:spPr>
          <a:xfrm>
            <a:off x="357957" y="7248824"/>
            <a:ext cx="2436043" cy="307777"/>
          </a:xfrm>
          <a:prstGeom prst="rect">
            <a:avLst/>
          </a:prstGeom>
          <a:noFill/>
        </p:spPr>
        <p:txBody>
          <a:bodyPr wrap="square" rtlCol="0">
            <a:spAutoFit/>
          </a:bodyPr>
          <a:lstStyle/>
          <a:p>
            <a:pPr algn="ctr"/>
            <a:r>
              <a:rPr lang="fr-FR" sz="1400" dirty="0">
                <a:effectLst>
                  <a:outerShdw blurRad="38100" dist="38100" dir="2700000" algn="tl">
                    <a:srgbClr val="000000">
                      <a:alpha val="43137"/>
                    </a:srgbClr>
                  </a:outerShdw>
                </a:effectLst>
                <a:latin typeface="Dekko" pitchFamily="2" charset="77"/>
                <a:ea typeface="Crafty Girls" panose="02000000000000000000" pitchFamily="2" charset="0"/>
                <a:cs typeface="Dekko" pitchFamily="2" charset="77"/>
              </a:rPr>
              <a:t>Fais les exercices suivants</a:t>
            </a:r>
          </a:p>
        </p:txBody>
      </p:sp>
      <p:sp>
        <p:nvSpPr>
          <p:cNvPr id="26" name="Rectangle 25">
            <a:extLst>
              <a:ext uri="{FF2B5EF4-FFF2-40B4-BE49-F238E27FC236}">
                <a16:creationId xmlns:a16="http://schemas.microsoft.com/office/drawing/2014/main" id="{BDE25438-27C2-1346-82D9-C8899445FC6A}"/>
              </a:ext>
            </a:extLst>
          </p:cNvPr>
          <p:cNvSpPr/>
          <p:nvPr/>
        </p:nvSpPr>
        <p:spPr>
          <a:xfrm>
            <a:off x="261293" y="7628566"/>
            <a:ext cx="6349057" cy="1834348"/>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1) Observe le dessin. Imagine ce que pense le garçon… raconte.</a:t>
            </a:r>
          </a:p>
          <a:p>
            <a:pPr>
              <a:lnSpc>
                <a:spcPct val="200000"/>
              </a:lnSpc>
            </a:pPr>
            <a:r>
              <a:rPr lang="fr-FR" sz="1000" dirty="0">
                <a:solidFill>
                  <a:srgbClr val="171717"/>
                </a:solidFill>
                <a:latin typeface="+mj-lt"/>
                <a:cs typeface="Dekko" panose="00000500000000000000" pitchFamily="2" charset="0"/>
              </a:rPr>
              <a:t>_________________________________________________________________________________________________</a:t>
            </a:r>
          </a:p>
          <a:p>
            <a:pPr>
              <a:lnSpc>
                <a:spcPct val="200000"/>
              </a:lnSpc>
            </a:pPr>
            <a:r>
              <a:rPr lang="fr-FR" sz="1000" dirty="0">
                <a:solidFill>
                  <a:srgbClr val="171717"/>
                </a:solidFill>
                <a:cs typeface="Dekko" panose="00000500000000000000" pitchFamily="2" charset="0"/>
              </a:rPr>
              <a:t>_________________________________________________________________________________________________</a:t>
            </a:r>
          </a:p>
          <a:p>
            <a:pPr>
              <a:lnSpc>
                <a:spcPct val="200000"/>
              </a:lnSpc>
            </a:pPr>
            <a:r>
              <a:rPr lang="fr-FR" sz="1000" dirty="0">
                <a:solidFill>
                  <a:srgbClr val="171717"/>
                </a:solidFill>
                <a:cs typeface="Dekko" panose="00000500000000000000" pitchFamily="2" charset="0"/>
              </a:rPr>
              <a:t>_________________________________________________________________________________________________</a:t>
            </a:r>
          </a:p>
          <a:p>
            <a:pPr>
              <a:lnSpc>
                <a:spcPct val="200000"/>
              </a:lnSpc>
            </a:pPr>
            <a:r>
              <a:rPr lang="fr-FR" sz="1000" dirty="0">
                <a:solidFill>
                  <a:srgbClr val="171717"/>
                </a:solidFill>
                <a:cs typeface="Dekko" panose="00000500000000000000" pitchFamily="2" charset="0"/>
              </a:rPr>
              <a:t>_________________________________________________________________________________________________ _________________________________________________________________________________________________</a:t>
            </a:r>
            <a:endParaRPr lang="fr-FR" sz="1000" dirty="0">
              <a:solidFill>
                <a:srgbClr val="171717"/>
              </a:solidFill>
              <a:latin typeface="+mj-lt"/>
              <a:cs typeface="Dekko" panose="00000500000000000000" pitchFamily="2" charset="0"/>
            </a:endParaRPr>
          </a:p>
        </p:txBody>
      </p:sp>
      <p:pic>
        <p:nvPicPr>
          <p:cNvPr id="27" name="Image 26">
            <a:extLst>
              <a:ext uri="{FF2B5EF4-FFF2-40B4-BE49-F238E27FC236}">
                <a16:creationId xmlns:a16="http://schemas.microsoft.com/office/drawing/2014/main" id="{163192D6-9411-064D-8F17-4A5A260A86E4}"/>
              </a:ext>
            </a:extLst>
          </p:cNvPr>
          <p:cNvPicPr>
            <a:picLocks noChangeAspect="1"/>
          </p:cNvPicPr>
          <p:nvPr/>
        </p:nvPicPr>
        <p:blipFill rotWithShape="1">
          <a:blip r:embed="rId3"/>
          <a:srcRect l="20222" t="3778" r="16999"/>
          <a:stretch/>
        </p:blipFill>
        <p:spPr>
          <a:xfrm rot="384854">
            <a:off x="5645634" y="902197"/>
            <a:ext cx="798667" cy="1224151"/>
          </a:xfrm>
          <a:prstGeom prst="rect">
            <a:avLst/>
          </a:prstGeom>
          <a:ln>
            <a:noFill/>
          </a:ln>
          <a:effectLst>
            <a:outerShdw blurRad="190500" algn="tl" rotWithShape="0">
              <a:srgbClr val="000000">
                <a:alpha val="70000"/>
              </a:srgbClr>
            </a:outerShdw>
          </a:effectLst>
        </p:spPr>
      </p:pic>
      <p:pic>
        <p:nvPicPr>
          <p:cNvPr id="28" name="Image 27">
            <a:extLst>
              <a:ext uri="{FF2B5EF4-FFF2-40B4-BE49-F238E27FC236}">
                <a16:creationId xmlns:a16="http://schemas.microsoft.com/office/drawing/2014/main" id="{227F1B2C-4700-B142-B3C5-8AE09ABE0D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061656" y="8928575"/>
            <a:ext cx="1256074" cy="259878"/>
          </a:xfrm>
          <a:prstGeom prst="rect">
            <a:avLst/>
          </a:prstGeom>
        </p:spPr>
      </p:pic>
    </p:spTree>
    <p:extLst>
      <p:ext uri="{BB962C8B-B14F-4D97-AF65-F5344CB8AC3E}">
        <p14:creationId xmlns:p14="http://schemas.microsoft.com/office/powerpoint/2010/main" val="3045191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6675" y="66675"/>
            <a:ext cx="6715125" cy="9772650"/>
          </a:xfrm>
          <a:prstGeom prst="roundRect">
            <a:avLst>
              <a:gd name="adj" fmla="val 2117"/>
            </a:avLst>
          </a:prstGeom>
          <a:solidFill>
            <a:schemeClr val="accent4">
              <a:lumMod val="40000"/>
              <a:lumOff val="6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81243" y="77865"/>
            <a:ext cx="4238626" cy="523220"/>
          </a:xfrm>
          <a:prstGeom prst="rect">
            <a:avLst/>
          </a:prstGeom>
          <a:noFill/>
        </p:spPr>
        <p:txBody>
          <a:bodyPr wrap="square" rtlCol="0">
            <a:spAutoFit/>
          </a:bodyPr>
          <a:lstStyle/>
          <a:p>
            <a:r>
              <a:rPr lang="fr-FR" sz="28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Lecture de rentrée   </a:t>
            </a:r>
            <a:r>
              <a:rPr lang="fr-FR" sz="20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(2)</a:t>
            </a:r>
            <a:endParaRPr lang="fr-FR" sz="36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6" name="Rectangle à coins arrondis 5"/>
          <p:cNvSpPr/>
          <p:nvPr/>
        </p:nvSpPr>
        <p:spPr>
          <a:xfrm>
            <a:off x="219075" y="527051"/>
            <a:ext cx="6391275" cy="9239250"/>
          </a:xfrm>
          <a:prstGeom prst="roundRect">
            <a:avLst>
              <a:gd name="adj" fmla="val 2117"/>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94034BEC-2D75-EB4B-9F97-CEA04D06E3F3}"/>
              </a:ext>
            </a:extLst>
          </p:cNvPr>
          <p:cNvSpPr/>
          <p:nvPr/>
        </p:nvSpPr>
        <p:spPr>
          <a:xfrm>
            <a:off x="279469" y="628944"/>
            <a:ext cx="2024707" cy="1569660"/>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2) Retrouve les titres </a:t>
            </a:r>
          </a:p>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de ces trois BD et écris-les sous les images.</a:t>
            </a:r>
          </a:p>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Entoure celle(s) que </a:t>
            </a:r>
          </a:p>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tu ne connais pas.</a:t>
            </a:r>
          </a:p>
        </p:txBody>
      </p:sp>
      <p:pic>
        <p:nvPicPr>
          <p:cNvPr id="23" name="Image 22">
            <a:extLst>
              <a:ext uri="{FF2B5EF4-FFF2-40B4-BE49-F238E27FC236}">
                <a16:creationId xmlns:a16="http://schemas.microsoft.com/office/drawing/2014/main" id="{D3FB6C11-E9EE-4543-BE69-F56188D5E162}"/>
              </a:ext>
            </a:extLst>
          </p:cNvPr>
          <p:cNvPicPr>
            <a:picLocks noChangeAspect="1"/>
          </p:cNvPicPr>
          <p:nvPr/>
        </p:nvPicPr>
        <p:blipFill>
          <a:blip r:embed="rId2"/>
          <a:stretch>
            <a:fillRect/>
          </a:stretch>
        </p:blipFill>
        <p:spPr>
          <a:xfrm>
            <a:off x="2337514" y="811159"/>
            <a:ext cx="1028152" cy="1372635"/>
          </a:xfrm>
          <a:prstGeom prst="rect">
            <a:avLst/>
          </a:prstGeom>
          <a:ln>
            <a:noFill/>
          </a:ln>
          <a:effectLst>
            <a:outerShdw blurRad="190500" algn="tl" rotWithShape="0">
              <a:srgbClr val="000000">
                <a:alpha val="70000"/>
              </a:srgbClr>
            </a:outerShdw>
          </a:effectLst>
        </p:spPr>
      </p:pic>
      <p:pic>
        <p:nvPicPr>
          <p:cNvPr id="24" name="Image 23">
            <a:extLst>
              <a:ext uri="{FF2B5EF4-FFF2-40B4-BE49-F238E27FC236}">
                <a16:creationId xmlns:a16="http://schemas.microsoft.com/office/drawing/2014/main" id="{877EFDF0-0C4D-5743-8A20-5494CBE44FA0}"/>
              </a:ext>
            </a:extLst>
          </p:cNvPr>
          <p:cNvPicPr>
            <a:picLocks noChangeAspect="1"/>
          </p:cNvPicPr>
          <p:nvPr/>
        </p:nvPicPr>
        <p:blipFill rotWithShape="1">
          <a:blip r:embed="rId3"/>
          <a:srcRect l="20001" r="19498"/>
          <a:stretch/>
        </p:blipFill>
        <p:spPr>
          <a:xfrm>
            <a:off x="3648811" y="643755"/>
            <a:ext cx="1542116" cy="1540039"/>
          </a:xfrm>
          <a:prstGeom prst="rect">
            <a:avLst/>
          </a:prstGeom>
          <a:ln>
            <a:noFill/>
          </a:ln>
          <a:effectLst>
            <a:outerShdw blurRad="190500" algn="tl" rotWithShape="0">
              <a:srgbClr val="000000">
                <a:alpha val="70000"/>
              </a:srgbClr>
            </a:outerShdw>
          </a:effectLst>
        </p:spPr>
      </p:pic>
      <p:sp>
        <p:nvSpPr>
          <p:cNvPr id="25" name="Rectangle : coins arrondis 24">
            <a:extLst>
              <a:ext uri="{FF2B5EF4-FFF2-40B4-BE49-F238E27FC236}">
                <a16:creationId xmlns:a16="http://schemas.microsoft.com/office/drawing/2014/main" id="{C0BAC7C6-E85D-7D41-B158-1C6A37D74E8A}"/>
              </a:ext>
            </a:extLst>
          </p:cNvPr>
          <p:cNvSpPr/>
          <p:nvPr/>
        </p:nvSpPr>
        <p:spPr>
          <a:xfrm>
            <a:off x="2268434" y="2324232"/>
            <a:ext cx="1140498" cy="338554"/>
          </a:xfrm>
          <a:prstGeom prst="roundRect">
            <a:avLst/>
          </a:prstGeom>
          <a:noFill/>
          <a:ln w="19050">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6" name="Rectangle : coins arrondis 25">
            <a:extLst>
              <a:ext uri="{FF2B5EF4-FFF2-40B4-BE49-F238E27FC236}">
                <a16:creationId xmlns:a16="http://schemas.microsoft.com/office/drawing/2014/main" id="{3A86C532-970F-EF48-85EA-A329FD2872EC}"/>
              </a:ext>
            </a:extLst>
          </p:cNvPr>
          <p:cNvSpPr/>
          <p:nvPr/>
        </p:nvSpPr>
        <p:spPr>
          <a:xfrm>
            <a:off x="3829764" y="2324232"/>
            <a:ext cx="1140498" cy="338554"/>
          </a:xfrm>
          <a:prstGeom prst="roundRect">
            <a:avLst/>
          </a:prstGeom>
          <a:noFill/>
          <a:ln w="19050">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7" name="Rectangle : coins arrondis 26">
            <a:extLst>
              <a:ext uri="{FF2B5EF4-FFF2-40B4-BE49-F238E27FC236}">
                <a16:creationId xmlns:a16="http://schemas.microsoft.com/office/drawing/2014/main" id="{48B1AC39-4FC8-CB45-9A46-B8F193FE6336}"/>
              </a:ext>
            </a:extLst>
          </p:cNvPr>
          <p:cNvSpPr/>
          <p:nvPr/>
        </p:nvSpPr>
        <p:spPr>
          <a:xfrm>
            <a:off x="5376819" y="2324232"/>
            <a:ext cx="1140498" cy="338554"/>
          </a:xfrm>
          <a:prstGeom prst="roundRect">
            <a:avLst/>
          </a:prstGeom>
          <a:noFill/>
          <a:ln w="19050">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pic>
        <p:nvPicPr>
          <p:cNvPr id="28" name="Image 27">
            <a:extLst>
              <a:ext uri="{FF2B5EF4-FFF2-40B4-BE49-F238E27FC236}">
                <a16:creationId xmlns:a16="http://schemas.microsoft.com/office/drawing/2014/main" id="{0A578438-D1BE-6246-A310-07817E0AECA5}"/>
              </a:ext>
            </a:extLst>
          </p:cNvPr>
          <p:cNvPicPr>
            <a:picLocks noChangeAspect="1"/>
          </p:cNvPicPr>
          <p:nvPr/>
        </p:nvPicPr>
        <p:blipFill>
          <a:blip r:embed="rId4"/>
          <a:stretch>
            <a:fillRect/>
          </a:stretch>
        </p:blipFill>
        <p:spPr>
          <a:xfrm>
            <a:off x="5436235" y="643755"/>
            <a:ext cx="1021666" cy="1549338"/>
          </a:xfrm>
          <a:prstGeom prst="rect">
            <a:avLst/>
          </a:prstGeom>
          <a:ln>
            <a:noFill/>
          </a:ln>
          <a:effectLst>
            <a:outerShdw blurRad="190500" algn="tl" rotWithShape="0">
              <a:srgbClr val="000000">
                <a:alpha val="70000"/>
              </a:srgbClr>
            </a:outerShdw>
          </a:effectLst>
        </p:spPr>
      </p:pic>
      <p:sp>
        <p:nvSpPr>
          <p:cNvPr id="29" name="Rectangle 28">
            <a:extLst>
              <a:ext uri="{FF2B5EF4-FFF2-40B4-BE49-F238E27FC236}">
                <a16:creationId xmlns:a16="http://schemas.microsoft.com/office/drawing/2014/main" id="{57F737A9-6B12-E44C-9F1F-F51C683E65D8}"/>
              </a:ext>
            </a:extLst>
          </p:cNvPr>
          <p:cNvSpPr/>
          <p:nvPr/>
        </p:nvSpPr>
        <p:spPr>
          <a:xfrm>
            <a:off x="247649" y="2694526"/>
            <a:ext cx="6349057" cy="2530693"/>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3) Relis le texte. Ecris les 4 choses qui sont « bien » pour lui.</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bien </a:t>
            </a:r>
            <a:r>
              <a:rPr lang="fr-FR" sz="1000" dirty="0">
                <a:solidFill>
                  <a:srgbClr val="171717"/>
                </a:solidFill>
                <a:latin typeface="+mj-lt"/>
                <a:cs typeface="Dekko" panose="00000500000000000000" pitchFamily="2" charset="0"/>
              </a:rPr>
              <a:t>______________________________________________________________________________________</a:t>
            </a:r>
          </a:p>
          <a:p>
            <a:pPr>
              <a:lnSpc>
                <a:spcPct val="150000"/>
              </a:lnSpc>
            </a:pPr>
            <a:r>
              <a:rPr lang="fr-FR" sz="1000" dirty="0">
                <a:solidFill>
                  <a:srgbClr val="171717"/>
                </a:solidFill>
                <a:cs typeface="Dekko" panose="00000500000000000000" pitchFamily="2" charset="0"/>
              </a:rPr>
              <a:t>_________________________________________________________________________________________________</a:t>
            </a:r>
            <a:endParaRPr lang="fr-FR" sz="1000" dirty="0">
              <a:solidFill>
                <a:srgbClr val="171717"/>
              </a:solidFill>
              <a:latin typeface="+mj-lt"/>
              <a:cs typeface="Dekko" panose="00000500000000000000" pitchFamily="2" charset="0"/>
            </a:endParaRP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tr</a:t>
            </a:r>
            <a:r>
              <a:rPr lang="fr-FR" sz="900" dirty="0">
                <a:solidFill>
                  <a:srgbClr val="171717"/>
                </a:solidFill>
                <a:latin typeface="Set Fire to the Rain" panose="02000506000000020004" pitchFamily="2" charset="77"/>
                <a:ea typeface="Sweetness Medium" panose="02000603000000000000" pitchFamily="2" charset="0"/>
                <a:cs typeface="Dekko" pitchFamily="2" charset="77"/>
              </a:rPr>
              <a:t>è</a:t>
            </a:r>
            <a:r>
              <a:rPr lang="fr-FR" sz="1400" dirty="0">
                <a:solidFill>
                  <a:srgbClr val="171717"/>
                </a:solidFill>
                <a:latin typeface="MamaeQueNosFaz" panose="020B0603050302020204" pitchFamily="34" charset="0"/>
                <a:cs typeface="Dekko" panose="00000500000000000000" pitchFamily="2" charset="0"/>
              </a:rPr>
              <a:t>s bien </a:t>
            </a:r>
            <a:r>
              <a:rPr lang="fr-FR" sz="1000" dirty="0">
                <a:solidFill>
                  <a:srgbClr val="171717"/>
                </a:solidFill>
                <a:cs typeface="Dekko" panose="00000500000000000000" pitchFamily="2" charset="0"/>
              </a:rPr>
              <a:t>_________________________________________________________________________________</a:t>
            </a:r>
          </a:p>
          <a:p>
            <a:pPr>
              <a:lnSpc>
                <a:spcPct val="150000"/>
              </a:lnSpc>
            </a:pPr>
            <a:r>
              <a:rPr lang="fr-FR" sz="1000" dirty="0">
                <a:solidFill>
                  <a:srgbClr val="171717"/>
                </a:solidFill>
                <a:cs typeface="Dekko" panose="00000500000000000000" pitchFamily="2" charset="0"/>
              </a:rPr>
              <a:t>_________________________________________________________________________________________________</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 qui est bien </a:t>
            </a:r>
            <a:r>
              <a:rPr lang="fr-FR" sz="1000" dirty="0">
                <a:solidFill>
                  <a:srgbClr val="171717"/>
                </a:solidFill>
                <a:cs typeface="Dekko" panose="00000500000000000000" pitchFamily="2" charset="0"/>
              </a:rPr>
              <a:t>________________________________________________________________________________</a:t>
            </a:r>
          </a:p>
          <a:p>
            <a:pPr>
              <a:lnSpc>
                <a:spcPct val="150000"/>
              </a:lnSpc>
            </a:pPr>
            <a:r>
              <a:rPr lang="fr-FR" sz="1000" dirty="0">
                <a:solidFill>
                  <a:srgbClr val="171717"/>
                </a:solidFill>
                <a:cs typeface="Dekko" panose="00000500000000000000" pitchFamily="2" charset="0"/>
              </a:rPr>
              <a:t>_________________________________________________________________________________________________</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bon </a:t>
            </a:r>
            <a:r>
              <a:rPr lang="fr-FR" sz="1000" dirty="0">
                <a:solidFill>
                  <a:srgbClr val="171717"/>
                </a:solidFill>
                <a:cs typeface="Dekko" panose="00000500000000000000" pitchFamily="2" charset="0"/>
              </a:rPr>
              <a:t>______________________________________________________________________________________</a:t>
            </a:r>
          </a:p>
          <a:p>
            <a:pPr>
              <a:lnSpc>
                <a:spcPct val="150000"/>
              </a:lnSpc>
            </a:pPr>
            <a:r>
              <a:rPr lang="fr-FR" sz="1000" dirty="0">
                <a:solidFill>
                  <a:srgbClr val="171717"/>
                </a:solidFill>
                <a:cs typeface="Dekko" panose="00000500000000000000" pitchFamily="2" charset="0"/>
              </a:rPr>
              <a:t>_________________________________________________________________________________________________</a:t>
            </a:r>
          </a:p>
        </p:txBody>
      </p:sp>
      <p:sp>
        <p:nvSpPr>
          <p:cNvPr id="30" name="Rectangle 29">
            <a:extLst>
              <a:ext uri="{FF2B5EF4-FFF2-40B4-BE49-F238E27FC236}">
                <a16:creationId xmlns:a16="http://schemas.microsoft.com/office/drawing/2014/main" id="{8E74EF66-E517-974C-8091-4555E73A57AF}"/>
              </a:ext>
            </a:extLst>
          </p:cNvPr>
          <p:cNvSpPr/>
          <p:nvPr/>
        </p:nvSpPr>
        <p:spPr>
          <a:xfrm>
            <a:off x="247650" y="5201112"/>
            <a:ext cx="6349057" cy="3574055"/>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4) Donne ton avis :</a:t>
            </a:r>
          </a:p>
          <a:p>
            <a:endParaRPr lang="fr-FR" sz="8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endParaRPr>
          </a:p>
          <a:p>
            <a:r>
              <a:rPr lang="fr-FR" sz="1200" dirty="0">
                <a:solidFill>
                  <a:srgbClr val="171717"/>
                </a:solidFill>
                <a:latin typeface="Dekko" panose="00000500000000000000" pitchFamily="2" charset="0"/>
                <a:cs typeface="Dekko" panose="00000500000000000000" pitchFamily="2" charset="0"/>
              </a:rPr>
              <a:t>* Lorsque tu achètes les fournitures scolaires, que penses-tu des gadgets et du matériel avec des marques écrites dessus ? As-tu envie d’en acheter ? Si oui, pourquoi ?</a:t>
            </a:r>
          </a:p>
          <a:p>
            <a:pPr>
              <a:lnSpc>
                <a:spcPct val="200000"/>
              </a:lnSpc>
            </a:pPr>
            <a:r>
              <a:rPr lang="fr-FR" sz="1000" dirty="0">
                <a:solidFill>
                  <a:srgbClr val="171717"/>
                </a:solidFill>
                <a:latin typeface="+mj-lt"/>
                <a:cs typeface="Dekko" panose="00000500000000000000" pitchFamily="2" charset="0"/>
              </a:rPr>
              <a:t>_______________________________________________________________________________________________</a:t>
            </a:r>
          </a:p>
          <a:p>
            <a:pPr>
              <a:lnSpc>
                <a:spcPct val="200000"/>
              </a:lnSpc>
            </a:pPr>
            <a:r>
              <a:rPr lang="fr-FR" sz="1000" dirty="0">
                <a:solidFill>
                  <a:srgbClr val="171717"/>
                </a:solidFill>
                <a:cs typeface="Dekko" panose="00000500000000000000" pitchFamily="2" charset="0"/>
              </a:rPr>
              <a:t>_______________________________________________________________________________________________</a:t>
            </a:r>
          </a:p>
          <a:p>
            <a:pPr>
              <a:lnSpc>
                <a:spcPct val="200000"/>
              </a:lnSpc>
            </a:pPr>
            <a:r>
              <a:rPr lang="fr-FR" sz="1000" dirty="0">
                <a:solidFill>
                  <a:srgbClr val="171717"/>
                </a:solidFill>
                <a:cs typeface="Dekko" panose="00000500000000000000" pitchFamily="2" charset="0"/>
              </a:rPr>
              <a:t>_______________________________________________________________________________________________</a:t>
            </a:r>
          </a:p>
          <a:p>
            <a:endParaRPr lang="fr-FR" sz="1200" dirty="0">
              <a:solidFill>
                <a:srgbClr val="171717"/>
              </a:solidFill>
              <a:latin typeface="Dekko" panose="00000500000000000000" pitchFamily="2" charset="0"/>
              <a:cs typeface="Dekko" panose="00000500000000000000" pitchFamily="2" charset="0"/>
            </a:endParaRPr>
          </a:p>
          <a:p>
            <a:r>
              <a:rPr lang="fr-FR" sz="1200" dirty="0">
                <a:solidFill>
                  <a:srgbClr val="171717"/>
                </a:solidFill>
                <a:latin typeface="Dekko" panose="00000500000000000000" pitchFamily="2" charset="0"/>
                <a:cs typeface="Dekko" panose="00000500000000000000" pitchFamily="2" charset="0"/>
              </a:rPr>
              <a:t>* Qu’est-ce qui est bien pour toi à la rentrée ? Liste 4 événements que tu aimes particulièrement à la rentrée des classes.</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bien </a:t>
            </a:r>
            <a:r>
              <a:rPr lang="fr-FR" sz="1000" dirty="0">
                <a:solidFill>
                  <a:srgbClr val="171717"/>
                </a:solidFill>
                <a:cs typeface="Dekko" panose="00000500000000000000" pitchFamily="2" charset="0"/>
              </a:rPr>
              <a:t>______________________________________________________________________________________</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bien </a:t>
            </a:r>
            <a:r>
              <a:rPr lang="fr-FR" sz="1000" dirty="0">
                <a:solidFill>
                  <a:srgbClr val="171717"/>
                </a:solidFill>
                <a:cs typeface="Dekko" panose="00000500000000000000" pitchFamily="2" charset="0"/>
              </a:rPr>
              <a:t>______________________________________________________________________________________</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bien </a:t>
            </a:r>
            <a:r>
              <a:rPr lang="fr-FR" sz="1000" dirty="0">
                <a:solidFill>
                  <a:srgbClr val="171717"/>
                </a:solidFill>
                <a:cs typeface="Dekko" panose="00000500000000000000" pitchFamily="2" charset="0"/>
              </a:rPr>
              <a:t>______________________________________________________________________________________</a:t>
            </a:r>
          </a:p>
          <a:p>
            <a:pPr>
              <a:lnSpc>
                <a:spcPct val="150000"/>
              </a:lnSpc>
            </a:pPr>
            <a:r>
              <a:rPr lang="fr-FR" sz="1400" dirty="0">
                <a:solidFill>
                  <a:srgbClr val="171717"/>
                </a:solidFill>
                <a:latin typeface="MamaeQueNosFaz" panose="020B0603050302020204" pitchFamily="34" charset="0"/>
                <a:cs typeface="Dekko" panose="00000500000000000000" pitchFamily="2" charset="0"/>
              </a:rPr>
              <a:t>C’est bien </a:t>
            </a:r>
            <a:r>
              <a:rPr lang="fr-FR" sz="1000" dirty="0">
                <a:solidFill>
                  <a:srgbClr val="171717"/>
                </a:solidFill>
                <a:cs typeface="Dekko" panose="00000500000000000000" pitchFamily="2" charset="0"/>
              </a:rPr>
              <a:t>______________________________________________________________________________________</a:t>
            </a:r>
          </a:p>
        </p:txBody>
      </p:sp>
      <p:sp>
        <p:nvSpPr>
          <p:cNvPr id="31" name="Rectangle 30">
            <a:extLst>
              <a:ext uri="{FF2B5EF4-FFF2-40B4-BE49-F238E27FC236}">
                <a16:creationId xmlns:a16="http://schemas.microsoft.com/office/drawing/2014/main" id="{4E0454D9-22E5-AB48-83DC-DDEB494DA85E}"/>
              </a:ext>
            </a:extLst>
          </p:cNvPr>
          <p:cNvSpPr/>
          <p:nvPr/>
        </p:nvSpPr>
        <p:spPr>
          <a:xfrm>
            <a:off x="279469" y="8817082"/>
            <a:ext cx="6349057" cy="869469"/>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5) Lis la BD de l’étoile mystérieuse des pages suivantes.</a:t>
            </a:r>
          </a:p>
          <a:p>
            <a:pPr>
              <a:lnSpc>
                <a:spcPct val="150000"/>
              </a:lnSpc>
            </a:pPr>
            <a:r>
              <a:rPr lang="fr-FR" sz="1200" dirty="0">
                <a:solidFill>
                  <a:srgbClr val="171717"/>
                </a:solidFill>
                <a:latin typeface="Dekko" pitchFamily="2" charset="77"/>
                <a:cs typeface="Dekko" pitchFamily="2" charset="77"/>
              </a:rPr>
              <a:t>Combien y </a:t>
            </a:r>
            <a:r>
              <a:rPr lang="fr-FR" sz="1200" dirty="0" err="1">
                <a:solidFill>
                  <a:srgbClr val="171717"/>
                </a:solidFill>
                <a:latin typeface="Dekko" pitchFamily="2" charset="77"/>
                <a:cs typeface="Dekko" pitchFamily="2" charset="77"/>
              </a:rPr>
              <a:t>a-t-il</a:t>
            </a:r>
            <a:r>
              <a:rPr lang="fr-FR" sz="1200" dirty="0">
                <a:solidFill>
                  <a:srgbClr val="171717"/>
                </a:solidFill>
                <a:latin typeface="Dekko" pitchFamily="2" charset="77"/>
                <a:cs typeface="Dekko" pitchFamily="2" charset="77"/>
              </a:rPr>
              <a:t> de vignettes ? </a:t>
            </a:r>
            <a:r>
              <a:rPr lang="fr-FR" sz="1000" dirty="0">
                <a:solidFill>
                  <a:srgbClr val="171717"/>
                </a:solidFill>
                <a:latin typeface="+mj-lt"/>
                <a:cs typeface="Dekko" pitchFamily="2" charset="77"/>
              </a:rPr>
              <a:t>________</a:t>
            </a:r>
            <a:r>
              <a:rPr lang="fr-FR" sz="1200" dirty="0">
                <a:solidFill>
                  <a:srgbClr val="171717"/>
                </a:solidFill>
                <a:latin typeface="+mj-lt"/>
                <a:cs typeface="Dekko" pitchFamily="2" charset="77"/>
              </a:rPr>
              <a:t> </a:t>
            </a:r>
            <a:r>
              <a:rPr lang="fr-FR" sz="1200" dirty="0">
                <a:solidFill>
                  <a:srgbClr val="171717"/>
                </a:solidFill>
                <a:latin typeface="Dekko" pitchFamily="2" charset="77"/>
                <a:cs typeface="Dekko" pitchFamily="2" charset="77"/>
              </a:rPr>
              <a:t>Comment les lit-on ? </a:t>
            </a:r>
            <a:r>
              <a:rPr lang="fr-FR" sz="1000" dirty="0">
                <a:solidFill>
                  <a:srgbClr val="171717"/>
                </a:solidFill>
                <a:latin typeface="+mj-lt"/>
                <a:cs typeface="Dekko" pitchFamily="2" charset="77"/>
              </a:rPr>
              <a:t>______________________________________</a:t>
            </a:r>
            <a:endParaRPr lang="fr-FR" sz="1200" dirty="0">
              <a:solidFill>
                <a:srgbClr val="171717"/>
              </a:solidFill>
              <a:latin typeface="+mj-lt"/>
              <a:cs typeface="Dekko" pitchFamily="2" charset="77"/>
            </a:endParaRPr>
          </a:p>
          <a:p>
            <a:pPr>
              <a:lnSpc>
                <a:spcPct val="150000"/>
              </a:lnSpc>
            </a:pPr>
            <a:r>
              <a:rPr lang="fr-FR" sz="1200" dirty="0">
                <a:solidFill>
                  <a:srgbClr val="171717"/>
                </a:solidFill>
                <a:latin typeface="Dekko" pitchFamily="2" charset="77"/>
                <a:cs typeface="Dekko" pitchFamily="2" charset="77"/>
              </a:rPr>
              <a:t>Quels sont les 2 personnages de l’histoire ? </a:t>
            </a:r>
            <a:r>
              <a:rPr lang="fr-FR" sz="1000" dirty="0">
                <a:solidFill>
                  <a:srgbClr val="171717"/>
                </a:solidFill>
                <a:latin typeface="+mj-lt"/>
                <a:cs typeface="Dekko" pitchFamily="2" charset="77"/>
              </a:rPr>
              <a:t>_______________________________________________________</a:t>
            </a:r>
            <a:endParaRPr lang="fr-FR" sz="1200" dirty="0">
              <a:solidFill>
                <a:srgbClr val="171717"/>
              </a:solidFill>
              <a:latin typeface="+mj-lt"/>
              <a:cs typeface="Dekko" pitchFamily="2" charset="77"/>
            </a:endParaRPr>
          </a:p>
        </p:txBody>
      </p:sp>
      <p:pic>
        <p:nvPicPr>
          <p:cNvPr id="15" name="Image 14">
            <a:extLst>
              <a:ext uri="{FF2B5EF4-FFF2-40B4-BE49-F238E27FC236}">
                <a16:creationId xmlns:a16="http://schemas.microsoft.com/office/drawing/2014/main" id="{1ACDECB9-2F94-5040-A4E4-CCCDFEC81A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6061656" y="8928575"/>
            <a:ext cx="1256074" cy="259878"/>
          </a:xfrm>
          <a:prstGeom prst="rect">
            <a:avLst/>
          </a:prstGeom>
        </p:spPr>
      </p:pic>
    </p:spTree>
    <p:extLst>
      <p:ext uri="{BB962C8B-B14F-4D97-AF65-F5344CB8AC3E}">
        <p14:creationId xmlns:p14="http://schemas.microsoft.com/office/powerpoint/2010/main" val="2246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6675" y="66675"/>
            <a:ext cx="6715125" cy="9772650"/>
          </a:xfrm>
          <a:prstGeom prst="roundRect">
            <a:avLst>
              <a:gd name="adj" fmla="val 2117"/>
            </a:avLst>
          </a:prstGeom>
          <a:solidFill>
            <a:schemeClr val="accent4">
              <a:lumMod val="40000"/>
              <a:lumOff val="6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219075" y="628651"/>
            <a:ext cx="6391275" cy="9048749"/>
          </a:xfrm>
          <a:prstGeom prst="roundRect">
            <a:avLst>
              <a:gd name="adj" fmla="val 2117"/>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3771900" y="169397"/>
            <a:ext cx="1295400" cy="379717"/>
          </a:xfrm>
          <a:prstGeom prst="roundRect">
            <a:avLst/>
          </a:prstGeom>
          <a:solidFill>
            <a:schemeClr val="bg1"/>
          </a:solidFill>
          <a:ln w="2857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5153025" y="169395"/>
            <a:ext cx="1457325" cy="385301"/>
          </a:xfrm>
          <a:prstGeom prst="roundRect">
            <a:avLst/>
          </a:prstGeom>
          <a:solidFill>
            <a:schemeClr val="bg1"/>
          </a:solidFill>
          <a:ln w="2857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3886200" y="169395"/>
            <a:ext cx="1095375" cy="276999"/>
          </a:xfrm>
          <a:prstGeom prst="rect">
            <a:avLst/>
          </a:prstGeom>
          <a:noFill/>
        </p:spPr>
        <p:txBody>
          <a:bodyPr wrap="square" rtlCol="0">
            <a:spAutoFit/>
          </a:bodyPr>
          <a:lstStyle/>
          <a:p>
            <a:pPr algn="ctr"/>
            <a:r>
              <a:rPr lang="fr-FR" sz="1200" dirty="0">
                <a:latin typeface="Dekko" panose="00000500000000000000" pitchFamily="2" charset="0"/>
                <a:cs typeface="Dekko" panose="00000500000000000000" pitchFamily="2" charset="0"/>
              </a:rPr>
              <a:t>Prénom :</a:t>
            </a:r>
          </a:p>
        </p:txBody>
      </p:sp>
      <p:sp>
        <p:nvSpPr>
          <p:cNvPr id="10" name="ZoneTexte 9"/>
          <p:cNvSpPr txBox="1"/>
          <p:nvPr/>
        </p:nvSpPr>
        <p:spPr>
          <a:xfrm>
            <a:off x="5376862" y="169395"/>
            <a:ext cx="1095375" cy="276999"/>
          </a:xfrm>
          <a:prstGeom prst="rect">
            <a:avLst/>
          </a:prstGeom>
          <a:noFill/>
        </p:spPr>
        <p:txBody>
          <a:bodyPr wrap="square" rtlCol="0">
            <a:spAutoFit/>
          </a:bodyPr>
          <a:lstStyle/>
          <a:p>
            <a:pPr algn="ctr"/>
            <a:r>
              <a:rPr lang="fr-FR" sz="1200" dirty="0">
                <a:latin typeface="Dekko" panose="00000500000000000000" pitchFamily="2" charset="0"/>
                <a:cs typeface="Dekko" panose="00000500000000000000" pitchFamily="2" charset="0"/>
              </a:rPr>
              <a:t>Date :</a:t>
            </a:r>
          </a:p>
        </p:txBody>
      </p:sp>
      <p:pic>
        <p:nvPicPr>
          <p:cNvPr id="15" name="Image 14" descr="Une image contenant photo, texte, journal&#10;&#10;Description générée automatiquement">
            <a:extLst>
              <a:ext uri="{FF2B5EF4-FFF2-40B4-BE49-F238E27FC236}">
                <a16:creationId xmlns:a16="http://schemas.microsoft.com/office/drawing/2014/main" id="{C1CE6C1A-06F0-C34D-9B8A-40CA8F1386C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6298" t="2416" r="18453" b="83234"/>
          <a:stretch/>
        </p:blipFill>
        <p:spPr>
          <a:xfrm>
            <a:off x="2560220" y="1004411"/>
            <a:ext cx="3426361" cy="1079150"/>
          </a:xfrm>
          <a:prstGeom prst="rect">
            <a:avLst/>
          </a:prstGeom>
        </p:spPr>
      </p:pic>
      <p:sp>
        <p:nvSpPr>
          <p:cNvPr id="11" name="ZoneTexte 10">
            <a:extLst>
              <a:ext uri="{FF2B5EF4-FFF2-40B4-BE49-F238E27FC236}">
                <a16:creationId xmlns:a16="http://schemas.microsoft.com/office/drawing/2014/main" id="{24DBB102-7EF3-7B40-B562-6A4D63044E36}"/>
              </a:ext>
            </a:extLst>
          </p:cNvPr>
          <p:cNvSpPr txBox="1"/>
          <p:nvPr/>
        </p:nvSpPr>
        <p:spPr>
          <a:xfrm>
            <a:off x="158363" y="105608"/>
            <a:ext cx="4238626" cy="523220"/>
          </a:xfrm>
          <a:prstGeom prst="rect">
            <a:avLst/>
          </a:prstGeom>
          <a:noFill/>
        </p:spPr>
        <p:txBody>
          <a:bodyPr wrap="square" rtlCol="0">
            <a:spAutoFit/>
          </a:bodyPr>
          <a:lstStyle/>
          <a:p>
            <a:r>
              <a:rPr lang="fr-FR" sz="28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Lecture de rentrée   </a:t>
            </a:r>
            <a:r>
              <a:rPr lang="fr-FR" sz="20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(3)</a:t>
            </a:r>
            <a:endParaRPr lang="fr-FR" sz="36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pic>
        <p:nvPicPr>
          <p:cNvPr id="13" name="Image 12" descr="Une image contenant texte, photo, journal&#10;&#10;Description générée automatiquement">
            <a:extLst>
              <a:ext uri="{FF2B5EF4-FFF2-40B4-BE49-F238E27FC236}">
                <a16:creationId xmlns:a16="http://schemas.microsoft.com/office/drawing/2014/main" id="{77A34A64-E246-6348-9E08-464FB93895B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322397" y="2369643"/>
            <a:ext cx="6230542" cy="4917528"/>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7510B6C4-C43E-3A4A-B8C9-297215C4F83B}"/>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a:off x="324112" y="7425203"/>
            <a:ext cx="6223782" cy="2113579"/>
          </a:xfrm>
          <a:prstGeom prst="rect">
            <a:avLst/>
          </a:prstGeom>
        </p:spPr>
      </p:pic>
      <p:pic>
        <p:nvPicPr>
          <p:cNvPr id="18" name="Image 17">
            <a:extLst>
              <a:ext uri="{FF2B5EF4-FFF2-40B4-BE49-F238E27FC236}">
                <a16:creationId xmlns:a16="http://schemas.microsoft.com/office/drawing/2014/main" id="{BC167726-B63E-6642-BD83-25D933246DB2}"/>
              </a:ext>
            </a:extLst>
          </p:cNvPr>
          <p:cNvPicPr>
            <a:picLocks noChangeAspect="1"/>
          </p:cNvPicPr>
          <p:nvPr/>
        </p:nvPicPr>
        <p:blipFill rotWithShape="1">
          <a:blip r:embed="rId8"/>
          <a:srcRect l="1464" r="1654" b="1538"/>
          <a:stretch/>
        </p:blipFill>
        <p:spPr>
          <a:xfrm rot="21304191">
            <a:off x="878629" y="807932"/>
            <a:ext cx="1022039" cy="1451463"/>
          </a:xfrm>
          <a:prstGeom prst="rect">
            <a:avLst/>
          </a:prstGeom>
          <a:ln>
            <a:solidFill>
              <a:schemeClr val="bg1">
                <a:lumMod val="50000"/>
              </a:schemeClr>
            </a:solidFill>
          </a:ln>
          <a:effectLst>
            <a:outerShdw blurRad="190500" algn="tl" rotWithShape="0">
              <a:srgbClr val="000000">
                <a:alpha val="70000"/>
              </a:srgbClr>
            </a:outerShdw>
          </a:effectLst>
        </p:spPr>
      </p:pic>
      <p:pic>
        <p:nvPicPr>
          <p:cNvPr id="20" name="Image 19">
            <a:extLst>
              <a:ext uri="{FF2B5EF4-FFF2-40B4-BE49-F238E27FC236}">
                <a16:creationId xmlns:a16="http://schemas.microsoft.com/office/drawing/2014/main" id="{42C8C0AD-AE1E-0748-B8DC-ED42D8D6ED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6061656" y="8928575"/>
            <a:ext cx="1256074" cy="259878"/>
          </a:xfrm>
          <a:prstGeom prst="rect">
            <a:avLst/>
          </a:prstGeom>
        </p:spPr>
      </p:pic>
    </p:spTree>
    <p:extLst>
      <p:ext uri="{BB962C8B-B14F-4D97-AF65-F5344CB8AC3E}">
        <p14:creationId xmlns:p14="http://schemas.microsoft.com/office/powerpoint/2010/main" val="385891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6675" y="66675"/>
            <a:ext cx="6715125" cy="9772650"/>
          </a:xfrm>
          <a:prstGeom prst="roundRect">
            <a:avLst>
              <a:gd name="adj" fmla="val 2117"/>
            </a:avLst>
          </a:prstGeom>
          <a:solidFill>
            <a:schemeClr val="accent4">
              <a:lumMod val="40000"/>
              <a:lumOff val="6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219075" y="552451"/>
            <a:ext cx="6391275" cy="9163050"/>
          </a:xfrm>
          <a:prstGeom prst="roundRect">
            <a:avLst>
              <a:gd name="adj" fmla="val 2117"/>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descr="Une image contenant texte&#10;&#10;Description générée automatiquement">
            <a:extLst>
              <a:ext uri="{FF2B5EF4-FFF2-40B4-BE49-F238E27FC236}">
                <a16:creationId xmlns:a16="http://schemas.microsoft.com/office/drawing/2014/main" id="{0339E566-3BB4-9341-B4C1-8C1F97EC2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950" y="3541251"/>
            <a:ext cx="6045199" cy="3934616"/>
          </a:xfrm>
          <a:prstGeom prst="rect">
            <a:avLst/>
          </a:prstGeom>
        </p:spPr>
      </p:pic>
      <p:sp>
        <p:nvSpPr>
          <p:cNvPr id="11" name="Rectangle 10">
            <a:extLst>
              <a:ext uri="{FF2B5EF4-FFF2-40B4-BE49-F238E27FC236}">
                <a16:creationId xmlns:a16="http://schemas.microsoft.com/office/drawing/2014/main" id="{F9B23F15-5C20-284B-952F-CB63B9F17643}"/>
              </a:ext>
            </a:extLst>
          </p:cNvPr>
          <p:cNvSpPr/>
          <p:nvPr/>
        </p:nvSpPr>
        <p:spPr>
          <a:xfrm>
            <a:off x="240181" y="2232568"/>
            <a:ext cx="6349057" cy="1157240"/>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7) Cherche la phrase dans le texte de « c’est bien » qui explique les vignettes ci-dessous et recopie-la :</a:t>
            </a:r>
          </a:p>
          <a:p>
            <a:pPr>
              <a:lnSpc>
                <a:spcPct val="200000"/>
              </a:lnSpc>
            </a:pPr>
            <a:r>
              <a:rPr lang="fr-FR" sz="1000" dirty="0">
                <a:solidFill>
                  <a:srgbClr val="171717"/>
                </a:solidFill>
                <a:cs typeface="Dekko" pitchFamily="2" charset="77"/>
              </a:rPr>
              <a:t>_________________________________________________________________________________________________</a:t>
            </a:r>
          </a:p>
          <a:p>
            <a:pPr>
              <a:lnSpc>
                <a:spcPct val="200000"/>
              </a:lnSpc>
            </a:pPr>
            <a:r>
              <a:rPr lang="fr-FR" sz="1000" dirty="0">
                <a:solidFill>
                  <a:srgbClr val="171717"/>
                </a:solidFill>
                <a:cs typeface="Dekko" pitchFamily="2" charset="77"/>
              </a:rPr>
              <a:t>_________________________________________________________________________________________________</a:t>
            </a:r>
            <a:endParaRPr lang="fr-FR" sz="1000" dirty="0">
              <a:solidFill>
                <a:srgbClr val="171717"/>
              </a:solidFill>
              <a:latin typeface="+mj-lt"/>
              <a:cs typeface="Dekko" pitchFamily="2" charset="77"/>
            </a:endParaRPr>
          </a:p>
        </p:txBody>
      </p:sp>
      <p:sp>
        <p:nvSpPr>
          <p:cNvPr id="13" name="ZoneTexte 12">
            <a:extLst>
              <a:ext uri="{FF2B5EF4-FFF2-40B4-BE49-F238E27FC236}">
                <a16:creationId xmlns:a16="http://schemas.microsoft.com/office/drawing/2014/main" id="{74FED559-158F-5041-9A6E-52F2B46ECEEB}"/>
              </a:ext>
            </a:extLst>
          </p:cNvPr>
          <p:cNvSpPr txBox="1"/>
          <p:nvPr/>
        </p:nvSpPr>
        <p:spPr>
          <a:xfrm>
            <a:off x="247650" y="66675"/>
            <a:ext cx="4238626" cy="523220"/>
          </a:xfrm>
          <a:prstGeom prst="rect">
            <a:avLst/>
          </a:prstGeom>
          <a:noFill/>
        </p:spPr>
        <p:txBody>
          <a:bodyPr wrap="square" rtlCol="0">
            <a:spAutoFit/>
          </a:bodyPr>
          <a:lstStyle/>
          <a:p>
            <a:r>
              <a:rPr lang="fr-FR" sz="28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Lecture de rentrée   </a:t>
            </a:r>
            <a:r>
              <a:rPr lang="fr-FR" sz="20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rPr>
              <a:t>(4)</a:t>
            </a:r>
            <a:endParaRPr lang="fr-FR" sz="3600" b="1" dirty="0">
              <a:ln>
                <a:solidFill>
                  <a:schemeClr val="bg1"/>
                </a:solidFill>
              </a:ln>
              <a:solidFill>
                <a:schemeClr val="bg1"/>
              </a:solidFill>
              <a:effectLst>
                <a:outerShdw blurRad="38100" dist="38100" dir="2700000" algn="tl">
                  <a:srgbClr val="000000">
                    <a:alpha val="43137"/>
                  </a:srgbClr>
                </a:outerShdw>
              </a:effectLst>
              <a:latin typeface="Dekko" panose="00000500000000000000" pitchFamily="2" charset="0"/>
              <a:cs typeface="Dekko" panose="00000500000000000000" pitchFamily="2" charset="0"/>
            </a:endParaRPr>
          </a:p>
        </p:txBody>
      </p:sp>
      <p:sp>
        <p:nvSpPr>
          <p:cNvPr id="14" name="Rectangle 13">
            <a:extLst>
              <a:ext uri="{FF2B5EF4-FFF2-40B4-BE49-F238E27FC236}">
                <a16:creationId xmlns:a16="http://schemas.microsoft.com/office/drawing/2014/main" id="{082F6C5E-704A-CE4D-9250-5531D96350AF}"/>
              </a:ext>
            </a:extLst>
          </p:cNvPr>
          <p:cNvSpPr/>
          <p:nvPr/>
        </p:nvSpPr>
        <p:spPr>
          <a:xfrm>
            <a:off x="240180" y="623118"/>
            <a:ext cx="6349057" cy="1465016"/>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6) Imagine la suite… A ton avis, qu’est-ce que « cette grosse étoile tr</a:t>
            </a:r>
            <a:r>
              <a:rPr lang="fr-FR" sz="1100"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è</a:t>
            </a:r>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s brillante ? » et que va-t-il arriver ensuite ?</a:t>
            </a:r>
          </a:p>
          <a:p>
            <a:pPr>
              <a:lnSpc>
                <a:spcPct val="200000"/>
              </a:lnSpc>
            </a:pPr>
            <a:r>
              <a:rPr lang="fr-FR" sz="1000" dirty="0">
                <a:solidFill>
                  <a:srgbClr val="171717"/>
                </a:solidFill>
                <a:cs typeface="Dekko" pitchFamily="2" charset="77"/>
              </a:rPr>
              <a:t>_________________________________________________________________________________________________</a:t>
            </a:r>
          </a:p>
          <a:p>
            <a:pPr>
              <a:lnSpc>
                <a:spcPct val="200000"/>
              </a:lnSpc>
            </a:pPr>
            <a:r>
              <a:rPr lang="fr-FR" sz="1000" dirty="0">
                <a:solidFill>
                  <a:srgbClr val="171717"/>
                </a:solidFill>
                <a:cs typeface="Dekko" pitchFamily="2" charset="77"/>
              </a:rPr>
              <a:t>_________________________________________________________________________________________________</a:t>
            </a:r>
          </a:p>
          <a:p>
            <a:pPr>
              <a:lnSpc>
                <a:spcPct val="200000"/>
              </a:lnSpc>
            </a:pPr>
            <a:r>
              <a:rPr lang="fr-FR" sz="1000" dirty="0">
                <a:solidFill>
                  <a:srgbClr val="171717"/>
                </a:solidFill>
                <a:cs typeface="Dekko" pitchFamily="2" charset="77"/>
              </a:rPr>
              <a:t>_________________________________________________________________________________________________</a:t>
            </a:r>
            <a:endParaRPr lang="fr-FR" sz="1000" dirty="0">
              <a:solidFill>
                <a:srgbClr val="171717"/>
              </a:solidFill>
              <a:latin typeface="+mj-lt"/>
              <a:cs typeface="Dekko" pitchFamily="2" charset="77"/>
            </a:endParaRPr>
          </a:p>
        </p:txBody>
      </p:sp>
      <p:pic>
        <p:nvPicPr>
          <p:cNvPr id="16" name="Image 15" descr="Une image contenant texte&#10;&#10;Description générée automatiquement">
            <a:extLst>
              <a:ext uri="{FF2B5EF4-FFF2-40B4-BE49-F238E27FC236}">
                <a16:creationId xmlns:a16="http://schemas.microsoft.com/office/drawing/2014/main" id="{ACA1AF54-51C5-C443-BF90-C4E25EFD5AA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018935" y="7633661"/>
            <a:ext cx="1460148" cy="1924049"/>
          </a:xfrm>
          <a:prstGeom prst="rect">
            <a:avLst/>
          </a:prstGeom>
        </p:spPr>
      </p:pic>
      <p:sp>
        <p:nvSpPr>
          <p:cNvPr id="18" name="Rectangle 17">
            <a:extLst>
              <a:ext uri="{FF2B5EF4-FFF2-40B4-BE49-F238E27FC236}">
                <a16:creationId xmlns:a16="http://schemas.microsoft.com/office/drawing/2014/main" id="{EAE011FB-2C6C-D545-82CC-A182759C9024}"/>
              </a:ext>
            </a:extLst>
          </p:cNvPr>
          <p:cNvSpPr/>
          <p:nvPr/>
        </p:nvSpPr>
        <p:spPr>
          <a:xfrm>
            <a:off x="240179" y="7633661"/>
            <a:ext cx="6349057" cy="1834348"/>
          </a:xfrm>
          <a:prstGeom prst="rect">
            <a:avLst/>
          </a:prstGeom>
        </p:spPr>
        <p:txBody>
          <a:bodyPr wrap="square">
            <a:spAutoFit/>
          </a:bodyPr>
          <a:lstStyle/>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8) Voici un autre personnage important dans les </a:t>
            </a:r>
          </a:p>
          <a:p>
            <a:r>
              <a:rPr lang="fr-FR" sz="1600" b="1" dirty="0">
                <a:solidFill>
                  <a:srgbClr val="171717"/>
                </a:solidFill>
                <a:effectLst>
                  <a:outerShdw blurRad="38100" dist="38100" dir="2700000" algn="tl">
                    <a:srgbClr val="000000">
                      <a:alpha val="43137"/>
                    </a:srgbClr>
                  </a:outerShdw>
                </a:effectLst>
                <a:latin typeface="MamaeQueNosFaz" panose="020B0603050302020204" pitchFamily="34" charset="0"/>
                <a:cs typeface="Dekko" panose="00000500000000000000" pitchFamily="2" charset="0"/>
              </a:rPr>
              <a:t>aventures de Tintin.</a:t>
            </a:r>
          </a:p>
          <a:p>
            <a:pPr>
              <a:lnSpc>
                <a:spcPct val="200000"/>
              </a:lnSpc>
            </a:pPr>
            <a:r>
              <a:rPr lang="fr-FR" sz="1100" dirty="0">
                <a:solidFill>
                  <a:srgbClr val="171717"/>
                </a:solidFill>
                <a:latin typeface="Dekko" pitchFamily="2" charset="77"/>
                <a:cs typeface="Dekko" pitchFamily="2" charset="77"/>
              </a:rPr>
              <a:t>Comment s’appelle-t-il ? </a:t>
            </a:r>
            <a:r>
              <a:rPr lang="fr-FR" sz="1000" dirty="0">
                <a:solidFill>
                  <a:srgbClr val="171717"/>
                </a:solidFill>
                <a:cs typeface="Dekko" pitchFamily="2" charset="77"/>
              </a:rPr>
              <a:t>_________________________________________________</a:t>
            </a:r>
          </a:p>
          <a:p>
            <a:pPr>
              <a:lnSpc>
                <a:spcPct val="200000"/>
              </a:lnSpc>
            </a:pPr>
            <a:r>
              <a:rPr lang="fr-FR" sz="1100" dirty="0">
                <a:solidFill>
                  <a:srgbClr val="171717"/>
                </a:solidFill>
                <a:latin typeface="Dekko" pitchFamily="2" charset="77"/>
                <a:cs typeface="Dekko" pitchFamily="2" charset="77"/>
              </a:rPr>
              <a:t>Recopie les deux expressions rigolotes qu’il dit : </a:t>
            </a:r>
          </a:p>
          <a:p>
            <a:pPr>
              <a:lnSpc>
                <a:spcPct val="200000"/>
              </a:lnSpc>
            </a:pPr>
            <a:r>
              <a:rPr lang="fr-FR" sz="1000" dirty="0">
                <a:solidFill>
                  <a:srgbClr val="171717"/>
                </a:solidFill>
                <a:cs typeface="Dekko" pitchFamily="2" charset="77"/>
              </a:rPr>
              <a:t>_______________________________________________________________________</a:t>
            </a:r>
          </a:p>
          <a:p>
            <a:pPr>
              <a:lnSpc>
                <a:spcPct val="200000"/>
              </a:lnSpc>
            </a:pPr>
            <a:r>
              <a:rPr lang="fr-FR" sz="1000" dirty="0">
                <a:solidFill>
                  <a:srgbClr val="171717"/>
                </a:solidFill>
                <a:cs typeface="Dekko" pitchFamily="2" charset="77"/>
              </a:rPr>
              <a:t>_______________________________________________________________________</a:t>
            </a:r>
            <a:endParaRPr lang="fr-FR" sz="1000" dirty="0">
              <a:solidFill>
                <a:srgbClr val="171717"/>
              </a:solidFill>
              <a:latin typeface="+mj-lt"/>
              <a:cs typeface="Dekko" pitchFamily="2" charset="77"/>
            </a:endParaRPr>
          </a:p>
        </p:txBody>
      </p:sp>
      <p:pic>
        <p:nvPicPr>
          <p:cNvPr id="19" name="Image 18">
            <a:extLst>
              <a:ext uri="{FF2B5EF4-FFF2-40B4-BE49-F238E27FC236}">
                <a16:creationId xmlns:a16="http://schemas.microsoft.com/office/drawing/2014/main" id="{CE53DC10-0EC2-6F40-9183-39B5D213A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6061656" y="8928575"/>
            <a:ext cx="1256074" cy="259878"/>
          </a:xfrm>
          <a:prstGeom prst="rect">
            <a:avLst/>
          </a:prstGeom>
        </p:spPr>
      </p:pic>
    </p:spTree>
    <p:extLst>
      <p:ext uri="{BB962C8B-B14F-4D97-AF65-F5344CB8AC3E}">
        <p14:creationId xmlns:p14="http://schemas.microsoft.com/office/powerpoint/2010/main" val="375339161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3092</TotalTime>
  <Words>335</Words>
  <Application>Microsoft Macintosh PowerPoint</Application>
  <PresentationFormat>Format A4 (210 x 297 mm)</PresentationFormat>
  <Paragraphs>79</Paragraphs>
  <Slides>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vt:i4>
      </vt:variant>
    </vt:vector>
  </HeadingPairs>
  <TitlesOfParts>
    <vt:vector size="11" baseType="lpstr">
      <vt:lpstr>Arial</vt:lpstr>
      <vt:lpstr>Calibri</vt:lpstr>
      <vt:lpstr>Calibri Light</vt:lpstr>
      <vt:lpstr>Dekko</vt:lpstr>
      <vt:lpstr>MamaeQueNosFaz</vt:lpstr>
      <vt:lpstr>Set Fire to the Rain</vt:lpstr>
      <vt:lpstr>Thème Office</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Sobelle Brou</cp:lastModifiedBy>
  <cp:revision>29</cp:revision>
  <cp:lastPrinted>2019-08-31T15:35:51Z</cp:lastPrinted>
  <dcterms:created xsi:type="dcterms:W3CDTF">2017-09-02T19:15:42Z</dcterms:created>
  <dcterms:modified xsi:type="dcterms:W3CDTF">2019-08-31T15:35:53Z</dcterms:modified>
</cp:coreProperties>
</file>