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280" autoAdjust="0"/>
  </p:normalViewPr>
  <p:slideViewPr>
    <p:cSldViewPr>
      <p:cViewPr>
        <p:scale>
          <a:sx n="183" d="100"/>
          <a:sy n="183" d="100"/>
        </p:scale>
        <p:origin x="856" y="-63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81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B3A86-0975-4F89-9B15-4D9D9D977BD8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13C9B-D750-4F8E-A8F4-D825FAC96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9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5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6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36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49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3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D6DC-3D55-46E9-9C4E-2C00F07C5B59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3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72220" y="1062246"/>
            <a:ext cx="6741157" cy="8787298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83621" y="1158062"/>
            <a:ext cx="337862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524077" y="1149623"/>
            <a:ext cx="402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le nombre décimal égale à chaque somme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44979" y="113478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127" name="Larme 126"/>
          <p:cNvSpPr/>
          <p:nvPr/>
        </p:nvSpPr>
        <p:spPr>
          <a:xfrm>
            <a:off x="44624" y="2613449"/>
            <a:ext cx="376858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476671" y="2613449"/>
            <a:ext cx="6048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chaque nombre décimal sous forme d’une fraction décimale</a:t>
            </a:r>
          </a:p>
        </p:txBody>
      </p:sp>
      <p:sp>
        <p:nvSpPr>
          <p:cNvPr id="129" name="ZoneTexte 128"/>
          <p:cNvSpPr txBox="1"/>
          <p:nvPr/>
        </p:nvSpPr>
        <p:spPr>
          <a:xfrm>
            <a:off x="54222" y="2576736"/>
            <a:ext cx="34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130" name="ZoneTexte 129"/>
          <p:cNvSpPr txBox="1"/>
          <p:nvPr/>
        </p:nvSpPr>
        <p:spPr>
          <a:xfrm>
            <a:off x="485080" y="3444556"/>
            <a:ext cx="44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le nombre décimal égale à chaque fraction</a:t>
            </a:r>
          </a:p>
        </p:txBody>
      </p:sp>
      <p:sp>
        <p:nvSpPr>
          <p:cNvPr id="131" name="Larme 130"/>
          <p:cNvSpPr/>
          <p:nvPr/>
        </p:nvSpPr>
        <p:spPr>
          <a:xfrm>
            <a:off x="44624" y="3444556"/>
            <a:ext cx="368449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52555" y="3412375"/>
            <a:ext cx="34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3</a:t>
            </a:r>
          </a:p>
        </p:txBody>
      </p:sp>
      <p:sp>
        <p:nvSpPr>
          <p:cNvPr id="53" name="Larme 52"/>
          <p:cNvSpPr/>
          <p:nvPr/>
        </p:nvSpPr>
        <p:spPr>
          <a:xfrm>
            <a:off x="44624" y="4466037"/>
            <a:ext cx="36845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476670" y="4466037"/>
            <a:ext cx="6184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le nombre décimal en chiffres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95030" y="4448944"/>
            <a:ext cx="25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56" name="Larme 55"/>
          <p:cNvSpPr/>
          <p:nvPr/>
        </p:nvSpPr>
        <p:spPr>
          <a:xfrm>
            <a:off x="44623" y="5542054"/>
            <a:ext cx="376859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446149" y="5542726"/>
            <a:ext cx="385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Complète avec les signes = , &lt; ou &gt; 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1613" y="5529064"/>
            <a:ext cx="40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5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60648" y="4743981"/>
            <a:ext cx="3505372" cy="631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  <a:ea typeface="Script Ecole 2" panose="02000400000000000000" pitchFamily="2" charset="0"/>
                <a:cs typeface="Leelawadee UI" panose="020B0502040204020203" pitchFamily="34" charset="-34"/>
              </a:rPr>
              <a:t>15 unités, 4 dixièmes et 6 centièmes ………….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Century Gothic" panose="020B0502020202020204" pitchFamily="34" charset="0"/>
                <a:ea typeface="Script Ecole 2" panose="02000400000000000000" pitchFamily="2" charset="0"/>
                <a:cs typeface="Leelawadee UI" panose="020B0502040204020203" pitchFamily="34" charset="-34"/>
              </a:rPr>
              <a:t>3 unités, 5 centièmes et 3 millièmes  ………….</a:t>
            </a:r>
          </a:p>
        </p:txBody>
      </p:sp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999078"/>
              </p:ext>
            </p:extLst>
          </p:nvPr>
        </p:nvGraphicFramePr>
        <p:xfrm>
          <a:off x="354967" y="5817096"/>
          <a:ext cx="61926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9,8 …….. 10,2	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12,3 …….. 12,278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7,43 …….. 7,38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4,2 …….. 4,200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265" y="7149939"/>
            <a:ext cx="554088" cy="566567"/>
          </a:xfrm>
          <a:prstGeom prst="rect">
            <a:avLst/>
          </a:prstGeom>
        </p:spPr>
      </p:pic>
      <p:sp>
        <p:nvSpPr>
          <p:cNvPr id="62" name="Rectangle à coins arrondis 3">
            <a:extLst>
              <a:ext uri="{FF2B5EF4-FFF2-40B4-BE49-F238E27FC236}">
                <a16:creationId xmlns:a16="http://schemas.microsoft.com/office/drawing/2014/main" id="{C6B40971-18CE-4501-8B35-B5C0603695DA}"/>
              </a:ext>
            </a:extLst>
          </p:cNvPr>
          <p:cNvSpPr/>
          <p:nvPr/>
        </p:nvSpPr>
        <p:spPr>
          <a:xfrm>
            <a:off x="109217" y="56456"/>
            <a:ext cx="6632151" cy="91912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BD48CAFE-A8A3-41A8-AF52-BB540D2F43CD}"/>
              </a:ext>
            </a:extLst>
          </p:cNvPr>
          <p:cNvSpPr txBox="1"/>
          <p:nvPr/>
        </p:nvSpPr>
        <p:spPr>
          <a:xfrm>
            <a:off x="440668" y="134503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Chewy" panose="02000000000000000000" pitchFamily="2" charset="0"/>
              </a:rPr>
              <a:t>Je fais le point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Les nombres décimaux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0EE4C03-1ABC-2A4F-BB7D-AF4D5A5BD126}"/>
              </a:ext>
            </a:extLst>
          </p:cNvPr>
          <p:cNvSpPr txBox="1"/>
          <p:nvPr/>
        </p:nvSpPr>
        <p:spPr>
          <a:xfrm>
            <a:off x="188640" y="157418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3  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BEE7AA59-7346-0E47-B805-27FC42D5DD25}"/>
              </a:ext>
            </a:extLst>
          </p:cNvPr>
          <p:cNvSpPr txBox="1"/>
          <p:nvPr/>
        </p:nvSpPr>
        <p:spPr>
          <a:xfrm>
            <a:off x="885844" y="1512306"/>
            <a:ext cx="416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4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FA94A7E0-D1B4-0A4D-B689-89312A2BE06D}"/>
              </a:ext>
            </a:extLst>
          </p:cNvPr>
          <p:cNvSpPr txBox="1"/>
          <p:nvPr/>
        </p:nvSpPr>
        <p:spPr>
          <a:xfrm>
            <a:off x="507824" y="1510132"/>
            <a:ext cx="360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6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3F7F446F-85F9-6145-8752-E985A356C275}"/>
              </a:ext>
            </a:extLst>
          </p:cNvPr>
          <p:cNvSpPr txBox="1"/>
          <p:nvPr/>
        </p:nvSpPr>
        <p:spPr>
          <a:xfrm>
            <a:off x="756847" y="1574222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4B5F5E28-8CBC-7541-A8EF-9270921FBE94}"/>
              </a:ext>
            </a:extLst>
          </p:cNvPr>
          <p:cNvSpPr txBox="1"/>
          <p:nvPr/>
        </p:nvSpPr>
        <p:spPr>
          <a:xfrm>
            <a:off x="1228557" y="1578789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5A3A855E-2237-CB40-A770-3A233599366C}"/>
              </a:ext>
            </a:extLst>
          </p:cNvPr>
          <p:cNvSpPr txBox="1"/>
          <p:nvPr/>
        </p:nvSpPr>
        <p:spPr>
          <a:xfrm>
            <a:off x="1293546" y="155144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0D6B81FB-DAD0-0A40-AB11-9690CBCD3756}"/>
              </a:ext>
            </a:extLst>
          </p:cNvPr>
          <p:cNvSpPr txBox="1"/>
          <p:nvPr/>
        </p:nvSpPr>
        <p:spPr>
          <a:xfrm>
            <a:off x="3134999" y="1512444"/>
            <a:ext cx="519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9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9866A881-7673-0B4D-8FDF-CACDC2266551}"/>
              </a:ext>
            </a:extLst>
          </p:cNvPr>
          <p:cNvSpPr txBox="1"/>
          <p:nvPr/>
        </p:nvSpPr>
        <p:spPr>
          <a:xfrm>
            <a:off x="2755112" y="1516535"/>
            <a:ext cx="4320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3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87E05104-6918-DE4B-8F81-E65101EE03CF}"/>
              </a:ext>
            </a:extLst>
          </p:cNvPr>
          <p:cNvSpPr txBox="1"/>
          <p:nvPr/>
        </p:nvSpPr>
        <p:spPr>
          <a:xfrm>
            <a:off x="3036317" y="1574222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E29D3C44-06A2-6340-9910-40BCD230CE12}"/>
              </a:ext>
            </a:extLst>
          </p:cNvPr>
          <p:cNvSpPr txBox="1"/>
          <p:nvPr/>
        </p:nvSpPr>
        <p:spPr>
          <a:xfrm>
            <a:off x="3508027" y="1578789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2D76C65-912A-0449-B396-AA75ADF9B80A}"/>
              </a:ext>
            </a:extLst>
          </p:cNvPr>
          <p:cNvSpPr txBox="1"/>
          <p:nvPr/>
        </p:nvSpPr>
        <p:spPr>
          <a:xfrm>
            <a:off x="3573016" y="155144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024FCD4-F6AE-114A-A8DB-62BD4C0A40F7}"/>
              </a:ext>
            </a:extLst>
          </p:cNvPr>
          <p:cNvSpPr txBox="1"/>
          <p:nvPr/>
        </p:nvSpPr>
        <p:spPr>
          <a:xfrm>
            <a:off x="2398937" y="1517996"/>
            <a:ext cx="360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5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E61D71F-1A76-D940-83CA-34EEEE57EE23}"/>
              </a:ext>
            </a:extLst>
          </p:cNvPr>
          <p:cNvSpPr txBox="1"/>
          <p:nvPr/>
        </p:nvSpPr>
        <p:spPr>
          <a:xfrm>
            <a:off x="2647960" y="1582086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160DF61C-B074-9F44-ACCD-F8BA56135D88}"/>
              </a:ext>
            </a:extLst>
          </p:cNvPr>
          <p:cNvSpPr txBox="1"/>
          <p:nvPr/>
        </p:nvSpPr>
        <p:spPr>
          <a:xfrm>
            <a:off x="4632874" y="1581449"/>
            <a:ext cx="4995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28  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A579E999-F430-9A41-9E44-B387BB72B5B2}"/>
              </a:ext>
            </a:extLst>
          </p:cNvPr>
          <p:cNvSpPr txBox="1"/>
          <p:nvPr/>
        </p:nvSpPr>
        <p:spPr>
          <a:xfrm>
            <a:off x="5373386" y="1513032"/>
            <a:ext cx="5088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4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8019DE5-9192-D94F-BE64-AA6FDBCCB844}"/>
              </a:ext>
            </a:extLst>
          </p:cNvPr>
          <p:cNvSpPr txBox="1"/>
          <p:nvPr/>
        </p:nvSpPr>
        <p:spPr>
          <a:xfrm>
            <a:off x="5019542" y="1517400"/>
            <a:ext cx="360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7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430F25D-15F8-BA44-B985-F7FF28388FBD}"/>
              </a:ext>
            </a:extLst>
          </p:cNvPr>
          <p:cNvSpPr txBox="1"/>
          <p:nvPr/>
        </p:nvSpPr>
        <p:spPr>
          <a:xfrm>
            <a:off x="5268565" y="1581490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D5B6F5C-AC63-F24F-8DEF-65D9D72363DC}"/>
              </a:ext>
            </a:extLst>
          </p:cNvPr>
          <p:cNvSpPr txBox="1"/>
          <p:nvPr/>
        </p:nvSpPr>
        <p:spPr>
          <a:xfrm>
            <a:off x="5740275" y="1586057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4880545-B442-8242-9BC1-B815439E4507}"/>
              </a:ext>
            </a:extLst>
          </p:cNvPr>
          <p:cNvSpPr txBox="1"/>
          <p:nvPr/>
        </p:nvSpPr>
        <p:spPr>
          <a:xfrm>
            <a:off x="5805264" y="155871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006CA3B6-C8F6-864F-91E0-D1E27439A3E3}"/>
              </a:ext>
            </a:extLst>
          </p:cNvPr>
          <p:cNvSpPr txBox="1"/>
          <p:nvPr/>
        </p:nvSpPr>
        <p:spPr>
          <a:xfrm>
            <a:off x="98120" y="2108336"/>
            <a:ext cx="52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12  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16B86AE2-53C1-4349-BDEE-92EA170B396A}"/>
              </a:ext>
            </a:extLst>
          </p:cNvPr>
          <p:cNvSpPr txBox="1"/>
          <p:nvPr/>
        </p:nvSpPr>
        <p:spPr>
          <a:xfrm>
            <a:off x="842574" y="2052211"/>
            <a:ext cx="416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4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6E6F56CB-E36D-8B44-A4A1-79F06504FB42}"/>
              </a:ext>
            </a:extLst>
          </p:cNvPr>
          <p:cNvSpPr txBox="1"/>
          <p:nvPr/>
        </p:nvSpPr>
        <p:spPr>
          <a:xfrm>
            <a:off x="507824" y="2044287"/>
            <a:ext cx="360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2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B117BBDF-850C-7F41-8AF8-D8BA24A62EEF}"/>
              </a:ext>
            </a:extLst>
          </p:cNvPr>
          <p:cNvSpPr txBox="1"/>
          <p:nvPr/>
        </p:nvSpPr>
        <p:spPr>
          <a:xfrm>
            <a:off x="756847" y="2108377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858A1166-27AB-8F4C-914C-B562411767DE}"/>
              </a:ext>
            </a:extLst>
          </p:cNvPr>
          <p:cNvSpPr txBox="1"/>
          <p:nvPr/>
        </p:nvSpPr>
        <p:spPr>
          <a:xfrm>
            <a:off x="1491803" y="2112944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E7F7B32D-0032-6344-A9A1-B973EA510DD4}"/>
              </a:ext>
            </a:extLst>
          </p:cNvPr>
          <p:cNvSpPr txBox="1"/>
          <p:nvPr/>
        </p:nvSpPr>
        <p:spPr>
          <a:xfrm>
            <a:off x="1556792" y="208559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F3771C5B-96A9-6B4C-8C15-7EB86E85E697}"/>
              </a:ext>
            </a:extLst>
          </p:cNvPr>
          <p:cNvSpPr txBox="1"/>
          <p:nvPr/>
        </p:nvSpPr>
        <p:spPr>
          <a:xfrm>
            <a:off x="2780928" y="2046599"/>
            <a:ext cx="519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8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B7F12FCA-839D-8D49-8D31-C25CC0A8BF66}"/>
              </a:ext>
            </a:extLst>
          </p:cNvPr>
          <p:cNvSpPr txBox="1"/>
          <p:nvPr/>
        </p:nvSpPr>
        <p:spPr>
          <a:xfrm>
            <a:off x="3212976" y="2112944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46E378CD-46AA-2847-A481-F10F5621AB60}"/>
              </a:ext>
            </a:extLst>
          </p:cNvPr>
          <p:cNvSpPr txBox="1"/>
          <p:nvPr/>
        </p:nvSpPr>
        <p:spPr>
          <a:xfrm>
            <a:off x="3277965" y="208559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A4BEC1A2-A5F8-A74B-A3FB-3A39DEEE5409}"/>
              </a:ext>
            </a:extLst>
          </p:cNvPr>
          <p:cNvSpPr txBox="1"/>
          <p:nvPr/>
        </p:nvSpPr>
        <p:spPr>
          <a:xfrm>
            <a:off x="2398937" y="2052151"/>
            <a:ext cx="3600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8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78C97298-D9C0-C942-A936-81A399DEDAF2}"/>
              </a:ext>
            </a:extLst>
          </p:cNvPr>
          <p:cNvSpPr txBox="1"/>
          <p:nvPr/>
        </p:nvSpPr>
        <p:spPr>
          <a:xfrm>
            <a:off x="2647960" y="2116241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1B86429F-129A-2D40-8772-631BC4C8CE6A}"/>
              </a:ext>
            </a:extLst>
          </p:cNvPr>
          <p:cNvSpPr txBox="1"/>
          <p:nvPr/>
        </p:nvSpPr>
        <p:spPr>
          <a:xfrm>
            <a:off x="4632874" y="2115604"/>
            <a:ext cx="4995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4  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04A0C512-D154-1E41-A7D6-B07EFB6C1913}"/>
              </a:ext>
            </a:extLst>
          </p:cNvPr>
          <p:cNvSpPr txBox="1"/>
          <p:nvPr/>
        </p:nvSpPr>
        <p:spPr>
          <a:xfrm>
            <a:off x="5373386" y="2047187"/>
            <a:ext cx="5088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3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CD82B2FA-7623-0B44-BB1B-DBC9DDB9641F}"/>
              </a:ext>
            </a:extLst>
          </p:cNvPr>
          <p:cNvSpPr txBox="1"/>
          <p:nvPr/>
        </p:nvSpPr>
        <p:spPr>
          <a:xfrm>
            <a:off x="4952552" y="2051555"/>
            <a:ext cx="427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2 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E0FD6CCF-2AE2-C54D-82C6-4547470FEF97}"/>
              </a:ext>
            </a:extLst>
          </p:cNvPr>
          <p:cNvSpPr txBox="1"/>
          <p:nvPr/>
        </p:nvSpPr>
        <p:spPr>
          <a:xfrm>
            <a:off x="5268565" y="2115645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2A793A00-10BD-D44A-86AA-E92AAAE5C134}"/>
              </a:ext>
            </a:extLst>
          </p:cNvPr>
          <p:cNvSpPr txBox="1"/>
          <p:nvPr/>
        </p:nvSpPr>
        <p:spPr>
          <a:xfrm>
            <a:off x="5740275" y="2120212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21C6E686-854C-5E40-9FCA-2A40F141B7EF}"/>
              </a:ext>
            </a:extLst>
          </p:cNvPr>
          <p:cNvSpPr txBox="1"/>
          <p:nvPr/>
        </p:nvSpPr>
        <p:spPr>
          <a:xfrm>
            <a:off x="5805264" y="2092867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B860CF97-09AD-0C4F-ACCF-D68B7264E3E0}"/>
              </a:ext>
            </a:extLst>
          </p:cNvPr>
          <p:cNvSpPr txBox="1"/>
          <p:nvPr/>
        </p:nvSpPr>
        <p:spPr>
          <a:xfrm>
            <a:off x="1147452" y="2050690"/>
            <a:ext cx="518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7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412DC4C-C8D7-1342-8D1F-272C20239594}"/>
              </a:ext>
            </a:extLst>
          </p:cNvPr>
          <p:cNvSpPr txBox="1"/>
          <p:nvPr/>
        </p:nvSpPr>
        <p:spPr>
          <a:xfrm>
            <a:off x="1105465" y="2106198"/>
            <a:ext cx="257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+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80B58E55-D4A1-9548-A1C1-94A5680EFC15}"/>
              </a:ext>
            </a:extLst>
          </p:cNvPr>
          <p:cNvSpPr txBox="1"/>
          <p:nvPr/>
        </p:nvSpPr>
        <p:spPr>
          <a:xfrm>
            <a:off x="332656" y="3035206"/>
            <a:ext cx="1418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3,48  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EEFD3C1C-99BD-8541-B414-3DF01C213A23}"/>
              </a:ext>
            </a:extLst>
          </p:cNvPr>
          <p:cNvSpPr txBox="1"/>
          <p:nvPr/>
        </p:nvSpPr>
        <p:spPr>
          <a:xfrm>
            <a:off x="2021851" y="3033550"/>
            <a:ext cx="1418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2,067  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0668B56D-C77A-8A40-95F4-40508A0489BA}"/>
              </a:ext>
            </a:extLst>
          </p:cNvPr>
          <p:cNvSpPr txBox="1"/>
          <p:nvPr/>
        </p:nvSpPr>
        <p:spPr>
          <a:xfrm>
            <a:off x="3522952" y="3029404"/>
            <a:ext cx="1418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0,806  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F9115109-65F4-124E-8694-71928E685FAA}"/>
              </a:ext>
            </a:extLst>
          </p:cNvPr>
          <p:cNvSpPr txBox="1"/>
          <p:nvPr/>
        </p:nvSpPr>
        <p:spPr>
          <a:xfrm>
            <a:off x="5179136" y="3029404"/>
            <a:ext cx="1418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4,50  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C41D65AC-CDCA-CA45-9A12-E60A80656DF7}"/>
              </a:ext>
            </a:extLst>
          </p:cNvPr>
          <p:cNvSpPr txBox="1"/>
          <p:nvPr/>
        </p:nvSpPr>
        <p:spPr>
          <a:xfrm>
            <a:off x="394512" y="3857461"/>
            <a:ext cx="514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763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1B24A3C0-0E5C-B848-BF4D-F927CA5CFEE9}"/>
              </a:ext>
            </a:extLst>
          </p:cNvPr>
          <p:cNvSpPr txBox="1"/>
          <p:nvPr/>
        </p:nvSpPr>
        <p:spPr>
          <a:xfrm>
            <a:off x="756847" y="3908409"/>
            <a:ext cx="90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A0AC6A27-2EDB-0742-B6D5-046349C86ABE}"/>
              </a:ext>
            </a:extLst>
          </p:cNvPr>
          <p:cNvSpPr txBox="1"/>
          <p:nvPr/>
        </p:nvSpPr>
        <p:spPr>
          <a:xfrm>
            <a:off x="1950436" y="3862645"/>
            <a:ext cx="514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452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2F1FBC5D-5C61-E241-8C2F-DF6B20BC0206}"/>
              </a:ext>
            </a:extLst>
          </p:cNvPr>
          <p:cNvSpPr txBox="1"/>
          <p:nvPr/>
        </p:nvSpPr>
        <p:spPr>
          <a:xfrm>
            <a:off x="2312771" y="3913593"/>
            <a:ext cx="90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7CD12807-5952-B14E-9BAF-4A99EF0297A6}"/>
              </a:ext>
            </a:extLst>
          </p:cNvPr>
          <p:cNvSpPr txBox="1"/>
          <p:nvPr/>
        </p:nvSpPr>
        <p:spPr>
          <a:xfrm>
            <a:off x="3546466" y="3856480"/>
            <a:ext cx="514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2407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28A52A44-FF9C-C049-BE40-00BC365F3AF1}"/>
              </a:ext>
            </a:extLst>
          </p:cNvPr>
          <p:cNvSpPr txBox="1"/>
          <p:nvPr/>
        </p:nvSpPr>
        <p:spPr>
          <a:xfrm>
            <a:off x="3908801" y="3907428"/>
            <a:ext cx="90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A20E2141-6402-9249-9094-741C117610A7}"/>
              </a:ext>
            </a:extLst>
          </p:cNvPr>
          <p:cNvSpPr txBox="1"/>
          <p:nvPr/>
        </p:nvSpPr>
        <p:spPr>
          <a:xfrm>
            <a:off x="5181492" y="3863452"/>
            <a:ext cx="514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u="sng" dirty="0">
                <a:latin typeface="Century Gothic" panose="020B0502020202020204" pitchFamily="34" charset="0"/>
              </a:rPr>
              <a:t>79 </a:t>
            </a:r>
          </a:p>
          <a:p>
            <a:pPr algn="ctr"/>
            <a:r>
              <a:rPr lang="fr-FR" sz="1100" dirty="0">
                <a:latin typeface="Century Gothic" panose="020B0502020202020204" pitchFamily="34" charset="0"/>
              </a:rPr>
              <a:t>1000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096B1AC5-2F6D-CF47-B8A6-77D2437C8BA5}"/>
              </a:ext>
            </a:extLst>
          </p:cNvPr>
          <p:cNvSpPr txBox="1"/>
          <p:nvPr/>
        </p:nvSpPr>
        <p:spPr>
          <a:xfrm>
            <a:off x="5543827" y="3914400"/>
            <a:ext cx="909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= ………...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AF8E56-7838-8B46-9402-81C953625B22}"/>
              </a:ext>
            </a:extLst>
          </p:cNvPr>
          <p:cNvSpPr/>
          <p:nvPr/>
        </p:nvSpPr>
        <p:spPr>
          <a:xfrm>
            <a:off x="3778276" y="4743981"/>
            <a:ext cx="2744563" cy="631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  <a:ea typeface="Script Ecole 2" panose="02000400000000000000" pitchFamily="2" charset="0"/>
                <a:cs typeface="Leelawadee UI" panose="020B0502040204020203" pitchFamily="34" charset="-34"/>
              </a:rPr>
              <a:t>8 dixièmes et 7 centièmes	………….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latin typeface="Century Gothic" panose="020B0502020202020204" pitchFamily="34" charset="0"/>
                <a:ea typeface="Script Ecole 2" panose="02000400000000000000" pitchFamily="2" charset="0"/>
                <a:cs typeface="Leelawadee UI" panose="020B0502040204020203" pitchFamily="34" charset="-34"/>
              </a:rPr>
              <a:t>4 unités et 22 millièmes	………….</a:t>
            </a:r>
          </a:p>
        </p:txBody>
      </p:sp>
      <p:sp>
        <p:nvSpPr>
          <p:cNvPr id="121" name="Larme 120">
            <a:extLst>
              <a:ext uri="{FF2B5EF4-FFF2-40B4-BE49-F238E27FC236}">
                <a16:creationId xmlns:a16="http://schemas.microsoft.com/office/drawing/2014/main" id="{8C5DF5C5-3EFD-C341-9CED-08F4FDEBB50C}"/>
              </a:ext>
            </a:extLst>
          </p:cNvPr>
          <p:cNvSpPr/>
          <p:nvPr/>
        </p:nvSpPr>
        <p:spPr>
          <a:xfrm>
            <a:off x="53033" y="6279922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7765C96A-282E-984E-9222-2B321812BE38}"/>
              </a:ext>
            </a:extLst>
          </p:cNvPr>
          <p:cNvSpPr txBox="1"/>
          <p:nvPr/>
        </p:nvSpPr>
        <p:spPr>
          <a:xfrm>
            <a:off x="421482" y="6279922"/>
            <a:ext cx="2880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un chiffre qui peut convenir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40AEBF44-EEC3-FE4B-A070-6D14D678197E}"/>
              </a:ext>
            </a:extLst>
          </p:cNvPr>
          <p:cNvSpPr txBox="1"/>
          <p:nvPr/>
        </p:nvSpPr>
        <p:spPr>
          <a:xfrm>
            <a:off x="55686" y="6260524"/>
            <a:ext cx="35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6</a:t>
            </a:r>
          </a:p>
        </p:txBody>
      </p:sp>
      <p:graphicFrame>
        <p:nvGraphicFramePr>
          <p:cNvPr id="124" name="Tableau 123">
            <a:extLst>
              <a:ext uri="{FF2B5EF4-FFF2-40B4-BE49-F238E27FC236}">
                <a16:creationId xmlns:a16="http://schemas.microsoft.com/office/drawing/2014/main" id="{EC921B61-4423-714A-8E81-247D210FD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83308"/>
              </p:ext>
            </p:extLst>
          </p:nvPr>
        </p:nvGraphicFramePr>
        <p:xfrm>
          <a:off x="188641" y="6537176"/>
          <a:ext cx="64807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7,14  &gt;  7,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 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  <a:sym typeface="Wingdings"/>
                        </a:rPr>
                        <a:t>…</a:t>
                      </a:r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11,19 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 &gt;  11,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  <a:sym typeface="Wingdings"/>
                        </a:rPr>
                        <a:t>…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6,9  &lt; 6, 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  <a:sym typeface="Wingdings"/>
                        </a:rPr>
                        <a:t>…</a:t>
                      </a:r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40,683  &lt;  40,6</a:t>
                      </a:r>
                      <a:r>
                        <a:rPr lang="fr-FR" sz="1100" baseline="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  <a:sym typeface="Wingdings"/>
                        </a:rPr>
                        <a:t>…</a:t>
                      </a:r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1" name="Larme 160">
            <a:extLst>
              <a:ext uri="{FF2B5EF4-FFF2-40B4-BE49-F238E27FC236}">
                <a16:creationId xmlns:a16="http://schemas.microsoft.com/office/drawing/2014/main" id="{F7FE7427-0FE1-AE4D-A873-34CDA0AF177E}"/>
              </a:ext>
            </a:extLst>
          </p:cNvPr>
          <p:cNvSpPr/>
          <p:nvPr/>
        </p:nvSpPr>
        <p:spPr>
          <a:xfrm>
            <a:off x="52555" y="6971716"/>
            <a:ext cx="349455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ZoneTexte 161">
            <a:extLst>
              <a:ext uri="{FF2B5EF4-FFF2-40B4-BE49-F238E27FC236}">
                <a16:creationId xmlns:a16="http://schemas.microsoft.com/office/drawing/2014/main" id="{B0CECECA-B038-D249-BAB5-9269E7C070C1}"/>
              </a:ext>
            </a:extLst>
          </p:cNvPr>
          <p:cNvSpPr txBox="1"/>
          <p:nvPr/>
        </p:nvSpPr>
        <p:spPr>
          <a:xfrm>
            <a:off x="435660" y="6983756"/>
            <a:ext cx="6111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Continue chaque série avec les 3 nombres suivants</a:t>
            </a:r>
          </a:p>
        </p:txBody>
      </p:sp>
      <p:sp>
        <p:nvSpPr>
          <p:cNvPr id="163" name="ZoneTexte 162">
            <a:extLst>
              <a:ext uri="{FF2B5EF4-FFF2-40B4-BE49-F238E27FC236}">
                <a16:creationId xmlns:a16="http://schemas.microsoft.com/office/drawing/2014/main" id="{D1D6EAA4-A2E1-AF49-9B3D-2C37E140D875}"/>
              </a:ext>
            </a:extLst>
          </p:cNvPr>
          <p:cNvSpPr txBox="1"/>
          <p:nvPr/>
        </p:nvSpPr>
        <p:spPr>
          <a:xfrm>
            <a:off x="49214" y="6952432"/>
            <a:ext cx="36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7</a:t>
            </a:r>
          </a:p>
        </p:txBody>
      </p:sp>
      <p:graphicFrame>
        <p:nvGraphicFramePr>
          <p:cNvPr id="164" name="Tableau 163">
            <a:extLst>
              <a:ext uri="{FF2B5EF4-FFF2-40B4-BE49-F238E27FC236}">
                <a16:creationId xmlns:a16="http://schemas.microsoft.com/office/drawing/2014/main" id="{AF728CB4-9949-6045-9A72-FFE5233BD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12412"/>
              </p:ext>
            </p:extLst>
          </p:nvPr>
        </p:nvGraphicFramePr>
        <p:xfrm>
          <a:off x="300857" y="7364785"/>
          <a:ext cx="3758820" cy="435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5017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19,7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19,9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5" name="Tableau 164">
            <a:extLst>
              <a:ext uri="{FF2B5EF4-FFF2-40B4-BE49-F238E27FC236}">
                <a16:creationId xmlns:a16="http://schemas.microsoft.com/office/drawing/2014/main" id="{1B21E538-ABFD-0744-9DD2-09DE933EF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934261"/>
              </p:ext>
            </p:extLst>
          </p:nvPr>
        </p:nvGraphicFramePr>
        <p:xfrm>
          <a:off x="2806827" y="7972367"/>
          <a:ext cx="3758814" cy="429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46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3,96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3,97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3,98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6" name="Tableau 165">
            <a:extLst>
              <a:ext uri="{FF2B5EF4-FFF2-40B4-BE49-F238E27FC236}">
                <a16:creationId xmlns:a16="http://schemas.microsoft.com/office/drawing/2014/main" id="{B7DBC851-0407-0B4B-A42C-6145BF354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09410"/>
              </p:ext>
            </p:extLst>
          </p:nvPr>
        </p:nvGraphicFramePr>
        <p:xfrm>
          <a:off x="300857" y="8609940"/>
          <a:ext cx="3760728" cy="429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46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1,03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1,02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Leelawadee UI" panose="020B0502040204020203" pitchFamily="34" charset="-34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Leelawadee UI" panose="020B0502040204020203" pitchFamily="34" charset="-34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Leelawadee UI" panose="020B0502040204020203" pitchFamily="34" charset="-34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3" name="Tableau 172">
            <a:extLst>
              <a:ext uri="{FF2B5EF4-FFF2-40B4-BE49-F238E27FC236}">
                <a16:creationId xmlns:a16="http://schemas.microsoft.com/office/drawing/2014/main" id="{8B6ED48D-3698-B54D-B205-3D269A908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68850"/>
              </p:ext>
            </p:extLst>
          </p:nvPr>
        </p:nvGraphicFramePr>
        <p:xfrm>
          <a:off x="2806827" y="9250303"/>
          <a:ext cx="3758814" cy="429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46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5,41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5,31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5,21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74" name="Image 173">
            <a:extLst>
              <a:ext uri="{FF2B5EF4-FFF2-40B4-BE49-F238E27FC236}">
                <a16:creationId xmlns:a16="http://schemas.microsoft.com/office/drawing/2014/main" id="{7C3AE1B9-24DA-8B47-98F6-A48A8AE35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859" y="1021005"/>
            <a:ext cx="569131" cy="525352"/>
          </a:xfrm>
          <a:prstGeom prst="rect">
            <a:avLst/>
          </a:prstGeom>
        </p:spPr>
      </p:pic>
      <p:sp>
        <p:nvSpPr>
          <p:cNvPr id="175" name="Rectangle à coins arrondis 125">
            <a:extLst>
              <a:ext uri="{FF2B5EF4-FFF2-40B4-BE49-F238E27FC236}">
                <a16:creationId xmlns:a16="http://schemas.microsoft.com/office/drawing/2014/main" id="{D7F0A090-EDBC-EF41-A409-8759D8AEED67}"/>
              </a:ext>
            </a:extLst>
          </p:cNvPr>
          <p:cNvSpPr/>
          <p:nvPr/>
        </p:nvSpPr>
        <p:spPr>
          <a:xfrm rot="20890202">
            <a:off x="274120" y="267989"/>
            <a:ext cx="676876" cy="396044"/>
          </a:xfrm>
          <a:custGeom>
            <a:avLst/>
            <a:gdLst>
              <a:gd name="connsiteX0" fmla="*/ 0 w 676876"/>
              <a:gd name="connsiteY0" fmla="*/ 66009 h 396044"/>
              <a:gd name="connsiteX1" fmla="*/ 66009 w 676876"/>
              <a:gd name="connsiteY1" fmla="*/ 0 h 396044"/>
              <a:gd name="connsiteX2" fmla="*/ 610867 w 676876"/>
              <a:gd name="connsiteY2" fmla="*/ 0 h 396044"/>
              <a:gd name="connsiteX3" fmla="*/ 676876 w 676876"/>
              <a:gd name="connsiteY3" fmla="*/ 66009 h 396044"/>
              <a:gd name="connsiteX4" fmla="*/ 676876 w 676876"/>
              <a:gd name="connsiteY4" fmla="*/ 330035 h 396044"/>
              <a:gd name="connsiteX5" fmla="*/ 610867 w 676876"/>
              <a:gd name="connsiteY5" fmla="*/ 396044 h 396044"/>
              <a:gd name="connsiteX6" fmla="*/ 66009 w 676876"/>
              <a:gd name="connsiteY6" fmla="*/ 396044 h 396044"/>
              <a:gd name="connsiteX7" fmla="*/ 0 w 676876"/>
              <a:gd name="connsiteY7" fmla="*/ 330035 h 396044"/>
              <a:gd name="connsiteX8" fmla="*/ 0 w 676876"/>
              <a:gd name="connsiteY8" fmla="*/ 66009 h 39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876" h="396044" fill="none" extrusionOk="0">
                <a:moveTo>
                  <a:pt x="0" y="66009"/>
                </a:moveTo>
                <a:cubicBezTo>
                  <a:pt x="225" y="30951"/>
                  <a:pt x="32534" y="-420"/>
                  <a:pt x="66009" y="0"/>
                </a:cubicBezTo>
                <a:cubicBezTo>
                  <a:pt x="239283" y="-8015"/>
                  <a:pt x="416136" y="54510"/>
                  <a:pt x="610867" y="0"/>
                </a:cubicBezTo>
                <a:cubicBezTo>
                  <a:pt x="644447" y="3596"/>
                  <a:pt x="679843" y="25738"/>
                  <a:pt x="676876" y="66009"/>
                </a:cubicBezTo>
                <a:cubicBezTo>
                  <a:pt x="685869" y="166335"/>
                  <a:pt x="673735" y="270782"/>
                  <a:pt x="676876" y="330035"/>
                </a:cubicBezTo>
                <a:cubicBezTo>
                  <a:pt x="678387" y="366592"/>
                  <a:pt x="648262" y="396419"/>
                  <a:pt x="610867" y="396044"/>
                </a:cubicBezTo>
                <a:cubicBezTo>
                  <a:pt x="409939" y="407190"/>
                  <a:pt x="178500" y="364227"/>
                  <a:pt x="66009" y="396044"/>
                </a:cubicBezTo>
                <a:cubicBezTo>
                  <a:pt x="31894" y="401353"/>
                  <a:pt x="4307" y="363680"/>
                  <a:pt x="0" y="330035"/>
                </a:cubicBezTo>
                <a:cubicBezTo>
                  <a:pt x="-11792" y="203667"/>
                  <a:pt x="20016" y="143599"/>
                  <a:pt x="0" y="66009"/>
                </a:cubicBezTo>
                <a:close/>
              </a:path>
              <a:path w="676876" h="396044" stroke="0" extrusionOk="0">
                <a:moveTo>
                  <a:pt x="0" y="66009"/>
                </a:moveTo>
                <a:cubicBezTo>
                  <a:pt x="-951" y="30147"/>
                  <a:pt x="21632" y="529"/>
                  <a:pt x="66009" y="0"/>
                </a:cubicBezTo>
                <a:cubicBezTo>
                  <a:pt x="187459" y="-44597"/>
                  <a:pt x="456346" y="45184"/>
                  <a:pt x="610867" y="0"/>
                </a:cubicBezTo>
                <a:cubicBezTo>
                  <a:pt x="652234" y="-4332"/>
                  <a:pt x="676847" y="33316"/>
                  <a:pt x="676876" y="66009"/>
                </a:cubicBezTo>
                <a:cubicBezTo>
                  <a:pt x="701741" y="165107"/>
                  <a:pt x="653918" y="273831"/>
                  <a:pt x="676876" y="330035"/>
                </a:cubicBezTo>
                <a:cubicBezTo>
                  <a:pt x="672056" y="371651"/>
                  <a:pt x="641525" y="392616"/>
                  <a:pt x="610867" y="396044"/>
                </a:cubicBezTo>
                <a:cubicBezTo>
                  <a:pt x="371809" y="422416"/>
                  <a:pt x="219792" y="376716"/>
                  <a:pt x="66009" y="396044"/>
                </a:cubicBezTo>
                <a:cubicBezTo>
                  <a:pt x="29936" y="396817"/>
                  <a:pt x="-410" y="365463"/>
                  <a:pt x="0" y="330035"/>
                </a:cubicBezTo>
                <a:cubicBezTo>
                  <a:pt x="-29680" y="206154"/>
                  <a:pt x="22781" y="188442"/>
                  <a:pt x="0" y="66009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661685737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A0E6541E-5C79-CC44-8CF8-F8EDD4EC311B}"/>
              </a:ext>
            </a:extLst>
          </p:cNvPr>
          <p:cNvSpPr txBox="1"/>
          <p:nvPr/>
        </p:nvSpPr>
        <p:spPr>
          <a:xfrm rot="20890202">
            <a:off x="245539" y="273452"/>
            <a:ext cx="7340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CM2</a:t>
            </a:r>
            <a:endParaRPr lang="fr-FR" sz="2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sx="104000" sy="104000" algn="tl" rotWithShape="0">
                  <a:prstClr val="black">
                    <a:alpha val="40000"/>
                  </a:prstClr>
                </a:outerShdw>
              </a:effectLst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60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arme 58"/>
          <p:cNvSpPr/>
          <p:nvPr/>
        </p:nvSpPr>
        <p:spPr>
          <a:xfrm>
            <a:off x="63133" y="231250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451965" y="231250"/>
            <a:ext cx="61842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Indique la valeur des nombres décimaux repérés par les lettres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9537" y="200472"/>
            <a:ext cx="35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8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"/>
          <a:stretch/>
        </p:blipFill>
        <p:spPr bwMode="auto">
          <a:xfrm>
            <a:off x="308452" y="550159"/>
            <a:ext cx="6266010" cy="112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Rectangle 75"/>
          <p:cNvSpPr/>
          <p:nvPr/>
        </p:nvSpPr>
        <p:spPr>
          <a:xfrm>
            <a:off x="263535" y="1763440"/>
            <a:ext cx="6189800" cy="314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cs typeface="Leelawadee UI" panose="020B0502040204020203" pitchFamily="34" charset="-34"/>
              </a:rPr>
              <a:t>a :</a:t>
            </a:r>
            <a:r>
              <a:rPr lang="fr-FR" sz="1100" dirty="0">
                <a:latin typeface="Century Gothic" panose="020B0502020202020204" pitchFamily="34" charset="0"/>
                <a:cs typeface="Leelawadee UI" panose="020B0502040204020203" pitchFamily="34" charset="-34"/>
              </a:rPr>
              <a:t> …………..        </a:t>
            </a:r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cs typeface="Leelawadee UI" panose="020B0502040204020203" pitchFamily="34" charset="-34"/>
              </a:rPr>
              <a:t>b :</a:t>
            </a:r>
            <a:r>
              <a:rPr lang="fr-FR" sz="1100" dirty="0">
                <a:latin typeface="Century Gothic" panose="020B0502020202020204" pitchFamily="34" charset="0"/>
                <a:cs typeface="Leelawadee UI" panose="020B0502040204020203" pitchFamily="34" charset="-34"/>
              </a:rPr>
              <a:t> …………..         </a:t>
            </a:r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cs typeface="Leelawadee UI" panose="020B0502040204020203" pitchFamily="34" charset="-34"/>
              </a:rPr>
              <a:t>c :</a:t>
            </a:r>
            <a:r>
              <a:rPr lang="fr-FR" sz="1100" dirty="0">
                <a:latin typeface="Century Gothic" panose="020B0502020202020204" pitchFamily="34" charset="0"/>
                <a:cs typeface="Leelawadee UI" panose="020B0502040204020203" pitchFamily="34" charset="-34"/>
              </a:rPr>
              <a:t> …………..         </a:t>
            </a:r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cs typeface="Leelawadee UI" panose="020B0502040204020203" pitchFamily="34" charset="-34"/>
              </a:rPr>
              <a:t>d :</a:t>
            </a:r>
            <a:r>
              <a:rPr lang="fr-FR" sz="1100" dirty="0">
                <a:latin typeface="Century Gothic" panose="020B0502020202020204" pitchFamily="34" charset="0"/>
                <a:cs typeface="Leelawadee UI" panose="020B0502040204020203" pitchFamily="34" charset="-34"/>
              </a:rPr>
              <a:t> …………..        </a:t>
            </a:r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cs typeface="Leelawadee UI" panose="020B0502040204020203" pitchFamily="34" charset="-34"/>
              </a:rPr>
              <a:t>e :</a:t>
            </a:r>
            <a:r>
              <a:rPr lang="fr-FR" sz="1100" dirty="0">
                <a:latin typeface="Century Gothic" panose="020B0502020202020204" pitchFamily="34" charset="0"/>
                <a:cs typeface="Leelawadee UI" panose="020B0502040204020203" pitchFamily="34" charset="-34"/>
              </a:rPr>
              <a:t> …………..</a:t>
            </a:r>
          </a:p>
        </p:txBody>
      </p:sp>
      <p:sp>
        <p:nvSpPr>
          <p:cNvPr id="77" name="Larme 76"/>
          <p:cNvSpPr/>
          <p:nvPr/>
        </p:nvSpPr>
        <p:spPr>
          <a:xfrm>
            <a:off x="63134" y="2247474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451965" y="2247474"/>
            <a:ext cx="6184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Recopie chaque série de nombres en intercalant les 3 nombres des étiquettes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87090" y="2216696"/>
            <a:ext cx="31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9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402010" y="2596481"/>
            <a:ext cx="2450924" cy="314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lphaLcParenR"/>
            </a:pPr>
            <a:r>
              <a:rPr lang="fr-FR" sz="1100" dirty="0">
                <a:latin typeface="Century Gothic" panose="020B0502020202020204" pitchFamily="34" charset="0"/>
                <a:ea typeface="Script Ecole 2" panose="02000400000000000000" pitchFamily="2" charset="0"/>
                <a:cs typeface="Leelawadee UI" panose="020B0502040204020203" pitchFamily="34" charset="-34"/>
              </a:rPr>
              <a:t>9,8 – 11,2 – 12,04 – 13,51 – 15,3 </a:t>
            </a:r>
          </a:p>
        </p:txBody>
      </p:sp>
      <p:graphicFrame>
        <p:nvGraphicFramePr>
          <p:cNvPr id="81" name="Tableau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1801"/>
              </p:ext>
            </p:extLst>
          </p:nvPr>
        </p:nvGraphicFramePr>
        <p:xfrm>
          <a:off x="3358435" y="2632756"/>
          <a:ext cx="2808112" cy="27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entury Gothic" panose="020B0502020202020204" pitchFamily="34" charset="0"/>
                        </a:rPr>
                        <a:t>14,06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</a:rPr>
                        <a:t>10,3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</a:rPr>
                        <a:t>11,99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" name="ZoneTexte 81"/>
          <p:cNvSpPr txBox="1"/>
          <p:nvPr/>
        </p:nvSpPr>
        <p:spPr>
          <a:xfrm>
            <a:off x="443556" y="3426967"/>
            <a:ext cx="2450925" cy="314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  <a:ea typeface="Script Ecole 2" panose="02000400000000000000" pitchFamily="2" charset="0"/>
                <a:cs typeface="Leelawadee UI" panose="020B0502040204020203" pitchFamily="34" charset="-34"/>
              </a:rPr>
              <a:t>b)  1,43 – 2,08 – 3,54 – 4,27 – 5,11</a:t>
            </a:r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96692"/>
              </p:ext>
            </p:extLst>
          </p:nvPr>
        </p:nvGraphicFramePr>
        <p:xfrm>
          <a:off x="3358435" y="3482846"/>
          <a:ext cx="2808112" cy="27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entury Gothic" panose="020B0502020202020204" pitchFamily="34" charset="0"/>
                        </a:rPr>
                        <a:t>2,932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</a:rPr>
                        <a:t>3,48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</a:rPr>
                        <a:t>2,51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4" name="ZoneTexte 83"/>
          <p:cNvSpPr txBox="1"/>
          <p:nvPr/>
        </p:nvSpPr>
        <p:spPr>
          <a:xfrm>
            <a:off x="390054" y="3027033"/>
            <a:ext cx="6001370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cript Ecole 2" panose="02000400000000000000" pitchFamily="2" charset="0"/>
                <a:ea typeface="Script Ecole 2" panose="02000400000000000000" pitchFamily="2" charset="0"/>
              </a:rPr>
              <a:t>………………………………………………………………………………………………………………….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838" y="2036081"/>
            <a:ext cx="648072" cy="590159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427ADA65-544F-9544-BCD4-631B307F7263}"/>
              </a:ext>
            </a:extLst>
          </p:cNvPr>
          <p:cNvSpPr txBox="1"/>
          <p:nvPr/>
        </p:nvSpPr>
        <p:spPr>
          <a:xfrm>
            <a:off x="390054" y="3843402"/>
            <a:ext cx="6001370" cy="31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cript Ecole 2" panose="02000400000000000000" pitchFamily="2" charset="0"/>
                <a:ea typeface="Script Ecole 2" panose="02000400000000000000" pitchFamily="2" charset="0"/>
              </a:rPr>
              <a:t>………………………………………………………………………………………………………………….</a:t>
            </a:r>
          </a:p>
        </p:txBody>
      </p:sp>
      <p:sp>
        <p:nvSpPr>
          <p:cNvPr id="31" name="Larme 30">
            <a:extLst>
              <a:ext uri="{FF2B5EF4-FFF2-40B4-BE49-F238E27FC236}">
                <a16:creationId xmlns:a16="http://schemas.microsoft.com/office/drawing/2014/main" id="{2D5BA882-7FA8-3748-8007-D7E1D22FA524}"/>
              </a:ext>
            </a:extLst>
          </p:cNvPr>
          <p:cNvSpPr/>
          <p:nvPr/>
        </p:nvSpPr>
        <p:spPr>
          <a:xfrm>
            <a:off x="58296" y="4264151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FCA2AC4-DB38-F345-9612-4DB7D813422A}"/>
              </a:ext>
            </a:extLst>
          </p:cNvPr>
          <p:cNvSpPr txBox="1"/>
          <p:nvPr/>
        </p:nvSpPr>
        <p:spPr>
          <a:xfrm>
            <a:off x="447128" y="4264151"/>
            <a:ext cx="532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Colorie les nombres qui sont compris entre 4,3 et 4,6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2036926-371F-C245-93F1-DF45B20BCA9D}"/>
              </a:ext>
            </a:extLst>
          </p:cNvPr>
          <p:cNvSpPr txBox="1"/>
          <p:nvPr/>
        </p:nvSpPr>
        <p:spPr>
          <a:xfrm>
            <a:off x="26107" y="4240447"/>
            <a:ext cx="43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10</a:t>
            </a:r>
          </a:p>
        </p:txBody>
      </p:sp>
      <p:sp>
        <p:nvSpPr>
          <p:cNvPr id="34" name="Larme 33">
            <a:extLst>
              <a:ext uri="{FF2B5EF4-FFF2-40B4-BE49-F238E27FC236}">
                <a16:creationId xmlns:a16="http://schemas.microsoft.com/office/drawing/2014/main" id="{B9EFFB53-F40F-4648-BFAE-FEDE12CE9B80}"/>
              </a:ext>
            </a:extLst>
          </p:cNvPr>
          <p:cNvSpPr/>
          <p:nvPr/>
        </p:nvSpPr>
        <p:spPr>
          <a:xfrm>
            <a:off x="58296" y="5128409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58004A2-26DE-844C-807A-F35615B0759A}"/>
              </a:ext>
            </a:extLst>
          </p:cNvPr>
          <p:cNvSpPr txBox="1"/>
          <p:nvPr/>
        </p:nvSpPr>
        <p:spPr>
          <a:xfrm>
            <a:off x="476671" y="5128409"/>
            <a:ext cx="6120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Encadre chaque nombre entre deux entiers consécutifs (qui se suivent). Entoure le plus proche.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BE9EF53-80A1-1E40-AA04-87B353C1BB31}"/>
              </a:ext>
            </a:extLst>
          </p:cNvPr>
          <p:cNvSpPr txBox="1"/>
          <p:nvPr/>
        </p:nvSpPr>
        <p:spPr>
          <a:xfrm>
            <a:off x="9756" y="5098938"/>
            <a:ext cx="423636" cy="37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11</a:t>
            </a:r>
          </a:p>
        </p:txBody>
      </p:sp>
      <p:graphicFrame>
        <p:nvGraphicFramePr>
          <p:cNvPr id="39" name="Tableau 38">
            <a:extLst>
              <a:ext uri="{FF2B5EF4-FFF2-40B4-BE49-F238E27FC236}">
                <a16:creationId xmlns:a16="http://schemas.microsoft.com/office/drawing/2014/main" id="{0B4D5EEC-8203-1D49-B9E2-7E551D904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44340"/>
              </p:ext>
            </p:extLst>
          </p:nvPr>
        </p:nvGraphicFramePr>
        <p:xfrm>
          <a:off x="396255" y="5697058"/>
          <a:ext cx="6129089" cy="41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0312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7,08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9,98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12,006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au 39">
            <a:extLst>
              <a:ext uri="{FF2B5EF4-FFF2-40B4-BE49-F238E27FC236}">
                <a16:creationId xmlns:a16="http://schemas.microsoft.com/office/drawing/2014/main" id="{3344B12B-AF4B-654A-86D9-2B7BE061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33397"/>
              </p:ext>
            </p:extLst>
          </p:nvPr>
        </p:nvGraphicFramePr>
        <p:xfrm>
          <a:off x="468262" y="4592960"/>
          <a:ext cx="5913063" cy="293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9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9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9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62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3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4,036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4,459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4,328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Larme 40">
            <a:extLst>
              <a:ext uri="{FF2B5EF4-FFF2-40B4-BE49-F238E27FC236}">
                <a16:creationId xmlns:a16="http://schemas.microsoft.com/office/drawing/2014/main" id="{67E556EB-A5C8-E44D-8629-2CB118F7EA2B}"/>
              </a:ext>
            </a:extLst>
          </p:cNvPr>
          <p:cNvSpPr/>
          <p:nvPr/>
        </p:nvSpPr>
        <p:spPr>
          <a:xfrm>
            <a:off x="58296" y="6351930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BE7103F-078D-7A4E-858A-ED5F995517DD}"/>
              </a:ext>
            </a:extLst>
          </p:cNvPr>
          <p:cNvSpPr txBox="1"/>
          <p:nvPr/>
        </p:nvSpPr>
        <p:spPr>
          <a:xfrm>
            <a:off x="476671" y="6351930"/>
            <a:ext cx="6120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Encadre chaque nombre entre deux décimaux consécutifs (qui se suivent)à un chiffre après la virgule. Entoure le plus proche.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4AD64C79-5875-B54A-A63C-D7B9E082F7BD}"/>
              </a:ext>
            </a:extLst>
          </p:cNvPr>
          <p:cNvSpPr txBox="1"/>
          <p:nvPr/>
        </p:nvSpPr>
        <p:spPr>
          <a:xfrm>
            <a:off x="32571" y="6321152"/>
            <a:ext cx="42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12</a:t>
            </a:r>
          </a:p>
        </p:txBody>
      </p:sp>
      <p:sp>
        <p:nvSpPr>
          <p:cNvPr id="44" name="Larme 43">
            <a:extLst>
              <a:ext uri="{FF2B5EF4-FFF2-40B4-BE49-F238E27FC236}">
                <a16:creationId xmlns:a16="http://schemas.microsoft.com/office/drawing/2014/main" id="{D5B5A084-DDE5-C64D-92D4-B103BEEFD947}"/>
              </a:ext>
            </a:extLst>
          </p:cNvPr>
          <p:cNvSpPr/>
          <p:nvPr/>
        </p:nvSpPr>
        <p:spPr>
          <a:xfrm>
            <a:off x="56039" y="8574886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76AC290-C68C-DB46-BA49-06CDDAA74719}"/>
              </a:ext>
            </a:extLst>
          </p:cNvPr>
          <p:cNvSpPr txBox="1"/>
          <p:nvPr/>
        </p:nvSpPr>
        <p:spPr>
          <a:xfrm>
            <a:off x="444871" y="8564433"/>
            <a:ext cx="532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Arrondis chaque nombre à l’unité puis au dixième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527EF026-56F0-054C-9A92-786BFC2B8E94}"/>
              </a:ext>
            </a:extLst>
          </p:cNvPr>
          <p:cNvSpPr txBox="1"/>
          <p:nvPr/>
        </p:nvSpPr>
        <p:spPr>
          <a:xfrm>
            <a:off x="9756" y="8544108"/>
            <a:ext cx="45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14</a:t>
            </a:r>
          </a:p>
        </p:txBody>
      </p:sp>
      <p:graphicFrame>
        <p:nvGraphicFramePr>
          <p:cNvPr id="47" name="Tableau 46">
            <a:extLst>
              <a:ext uri="{FF2B5EF4-FFF2-40B4-BE49-F238E27FC236}">
                <a16:creationId xmlns:a16="http://schemas.microsoft.com/office/drawing/2014/main" id="{A5AADF25-D251-394B-BC8C-D2A37B5D9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40334"/>
              </p:ext>
            </p:extLst>
          </p:nvPr>
        </p:nvGraphicFramePr>
        <p:xfrm>
          <a:off x="330843" y="8970067"/>
          <a:ext cx="5915321" cy="70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0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07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7,36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14,51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9,928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0,607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7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Century Gothic" panose="020B0502020202020204" pitchFamily="34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1AC784A2-FE17-3540-8AD0-A12894E55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23265"/>
              </p:ext>
            </p:extLst>
          </p:nvPr>
        </p:nvGraphicFramePr>
        <p:xfrm>
          <a:off x="392102" y="6917804"/>
          <a:ext cx="6129089" cy="41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4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0312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6,59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0,804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10,41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Larme 48">
            <a:extLst>
              <a:ext uri="{FF2B5EF4-FFF2-40B4-BE49-F238E27FC236}">
                <a16:creationId xmlns:a16="http://schemas.microsoft.com/office/drawing/2014/main" id="{08B54CB8-C50B-E44D-957D-6867DD89EDC1}"/>
              </a:ext>
            </a:extLst>
          </p:cNvPr>
          <p:cNvSpPr/>
          <p:nvPr/>
        </p:nvSpPr>
        <p:spPr>
          <a:xfrm>
            <a:off x="54648" y="7555845"/>
            <a:ext cx="360040" cy="307777"/>
          </a:xfrm>
          <a:prstGeom prst="teardrop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050DF9F-E3A9-7943-84CA-CC8F88947998}"/>
              </a:ext>
            </a:extLst>
          </p:cNvPr>
          <p:cNvSpPr txBox="1"/>
          <p:nvPr/>
        </p:nvSpPr>
        <p:spPr>
          <a:xfrm>
            <a:off x="430869" y="7574527"/>
            <a:ext cx="5328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latin typeface="AMANDINE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T</a:t>
            </a:r>
            <a:r>
              <a:rPr lang="fr-FR" sz="12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rouve un nombre entre les deux autres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4A2C03D-86C2-DB44-B91F-3D12CF120621}"/>
              </a:ext>
            </a:extLst>
          </p:cNvPr>
          <p:cNvSpPr txBox="1"/>
          <p:nvPr/>
        </p:nvSpPr>
        <p:spPr>
          <a:xfrm>
            <a:off x="28084" y="7534394"/>
            <a:ext cx="42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13</a:t>
            </a:r>
          </a:p>
        </p:txBody>
      </p:sp>
      <p:graphicFrame>
        <p:nvGraphicFramePr>
          <p:cNvPr id="55" name="Tableau 54">
            <a:extLst>
              <a:ext uri="{FF2B5EF4-FFF2-40B4-BE49-F238E27FC236}">
                <a16:creationId xmlns:a16="http://schemas.microsoft.com/office/drawing/2014/main" id="{1B4EE4EB-8574-3146-9F1D-E0BF5AD5A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80405"/>
              </p:ext>
            </p:extLst>
          </p:nvPr>
        </p:nvGraphicFramePr>
        <p:xfrm>
          <a:off x="332656" y="7968043"/>
          <a:ext cx="6247824" cy="41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2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3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32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32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031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Leelawadee UI" panose="020B0502040204020203" pitchFamily="34" charset="-34"/>
                        </a:rPr>
                        <a:t>4,3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7,1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cs typeface="Leelawadee UI" panose="020B0502040204020203" pitchFamily="34" charset="-34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17,9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Leelawadee UI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Century Gothic" panose="020B0502020202020204" pitchFamily="34" charset="0"/>
                          <a:cs typeface="Leelawadee UI" panose="020B0502040204020203" pitchFamily="34" charset="-34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Rectangle à coins arrondis 56">
            <a:extLst>
              <a:ext uri="{FF2B5EF4-FFF2-40B4-BE49-F238E27FC236}">
                <a16:creationId xmlns:a16="http://schemas.microsoft.com/office/drawing/2014/main" id="{D492F3DF-D105-DA4A-B23E-1F5A09CC892A}"/>
              </a:ext>
            </a:extLst>
          </p:cNvPr>
          <p:cNvSpPr/>
          <p:nvPr/>
        </p:nvSpPr>
        <p:spPr>
          <a:xfrm>
            <a:off x="72220" y="56456"/>
            <a:ext cx="6741157" cy="9793088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5332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389</Words>
  <Application>Microsoft Macintosh PowerPoint</Application>
  <PresentationFormat>Format A4 (210 x 297 mm)</PresentationFormat>
  <Paragraphs>156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AMANDINE</vt:lpstr>
      <vt:lpstr>Arial</vt:lpstr>
      <vt:lpstr>Calibri</vt:lpstr>
      <vt:lpstr>Century Gothic</vt:lpstr>
      <vt:lpstr>charleeboots</vt:lpstr>
      <vt:lpstr>charleeboots</vt:lpstr>
      <vt:lpstr>Leelawadee UI</vt:lpstr>
      <vt:lpstr>Love Is Complicated Again</vt:lpstr>
      <vt:lpstr>Mrs Chocolat</vt:lpstr>
      <vt:lpstr>Script Ecole 2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87</cp:revision>
  <dcterms:created xsi:type="dcterms:W3CDTF">2014-08-26T10:40:36Z</dcterms:created>
  <dcterms:modified xsi:type="dcterms:W3CDTF">2022-04-06T14:31:03Z</dcterms:modified>
</cp:coreProperties>
</file>