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>
      <p:cViewPr>
        <p:scale>
          <a:sx n="151" d="100"/>
          <a:sy n="151" d="100"/>
        </p:scale>
        <p:origin x="1544" y="1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81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B3A86-0975-4F89-9B15-4D9D9D977BD8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3C9B-D750-4F8E-A8F4-D825FAC96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9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25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2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4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9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81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3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49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33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5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D6DC-3D55-46E9-9C4E-2C00F07C5B59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3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8.wdp"/><Relationship Id="rId1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7.wdp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microsoft.com/office/2007/relationships/hdphoto" Target="../media/hdphoto6.wdp"/><Relationship Id="rId5" Type="http://schemas.microsoft.com/office/2007/relationships/hdphoto" Target="../media/hdphoto2.wdp"/><Relationship Id="rId15" Type="http://schemas.microsoft.com/office/2007/relationships/hdphoto" Target="../media/hdphoto10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à coins arrondis 56"/>
          <p:cNvSpPr/>
          <p:nvPr/>
        </p:nvSpPr>
        <p:spPr>
          <a:xfrm>
            <a:off x="44624" y="1064568"/>
            <a:ext cx="6768752" cy="8784976"/>
          </a:xfrm>
          <a:prstGeom prst="roundRect">
            <a:avLst>
              <a:gd name="adj" fmla="val 191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Larme 64"/>
          <p:cNvSpPr/>
          <p:nvPr/>
        </p:nvSpPr>
        <p:spPr>
          <a:xfrm>
            <a:off x="44624" y="1157202"/>
            <a:ext cx="360040" cy="307777"/>
          </a:xfrm>
          <a:prstGeom prst="teardrop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208315" y="1424608"/>
            <a:ext cx="573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a) Indique la fraction que représente la partie colorée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16632" y="11264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1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99160" y="4892025"/>
            <a:ext cx="6184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c) Partage chaque figure en 4 parties égales puis colorie les trois quarts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94654" y="3204878"/>
            <a:ext cx="56082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b) Colorie la partie indiquée par la fraction.</a:t>
            </a: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394" y="1695629"/>
            <a:ext cx="2860695" cy="970931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4778" y="1667898"/>
            <a:ext cx="2740600" cy="994377"/>
          </a:xfrm>
          <a:prstGeom prst="rect">
            <a:avLst/>
          </a:prstGeom>
        </p:spPr>
      </p:pic>
      <p:sp>
        <p:nvSpPr>
          <p:cNvPr id="89" name="Larme 88"/>
          <p:cNvSpPr/>
          <p:nvPr/>
        </p:nvSpPr>
        <p:spPr>
          <a:xfrm>
            <a:off x="44624" y="6885388"/>
            <a:ext cx="360040" cy="307777"/>
          </a:xfrm>
          <a:prstGeom prst="teardrop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413073" y="6885388"/>
            <a:ext cx="6184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Repérer et placer les fractions sur la droite numérique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116632" y="685461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2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4253261" y="7620784"/>
            <a:ext cx="1014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a = …………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4253260" y="7972834"/>
            <a:ext cx="100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c = ………… 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5481230" y="7626953"/>
            <a:ext cx="1116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b = …………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5481230" y="7979003"/>
            <a:ext cx="1046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d = …………</a:t>
            </a:r>
          </a:p>
        </p:txBody>
      </p:sp>
      <p:sp>
        <p:nvSpPr>
          <p:cNvPr id="124" name="Rectangle à coins arrondis 3">
            <a:extLst>
              <a:ext uri="{FF2B5EF4-FFF2-40B4-BE49-F238E27FC236}">
                <a16:creationId xmlns:a16="http://schemas.microsoft.com/office/drawing/2014/main" id="{734AA589-99AC-44F5-B064-7909B860A591}"/>
              </a:ext>
            </a:extLst>
          </p:cNvPr>
          <p:cNvSpPr/>
          <p:nvPr/>
        </p:nvSpPr>
        <p:spPr>
          <a:xfrm>
            <a:off x="44624" y="61957"/>
            <a:ext cx="6768751" cy="91912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4440D392-51B4-4729-A26A-B2E4433D128D}"/>
              </a:ext>
            </a:extLst>
          </p:cNvPr>
          <p:cNvSpPr txBox="1"/>
          <p:nvPr/>
        </p:nvSpPr>
        <p:spPr>
          <a:xfrm>
            <a:off x="807074" y="134503"/>
            <a:ext cx="5538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 Is Complicated Again" pitchFamily="2" charset="0"/>
                <a:ea typeface="Chewy" panose="02000000000000000000" pitchFamily="2" charset="0"/>
              </a:rPr>
              <a:t>Je fais le point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Les fractions</a:t>
            </a:r>
          </a:p>
        </p:txBody>
      </p:sp>
      <p:sp>
        <p:nvSpPr>
          <p:cNvPr id="126" name="Rectangle à coins arrondis 125"/>
          <p:cNvSpPr/>
          <p:nvPr/>
        </p:nvSpPr>
        <p:spPr>
          <a:xfrm rot="20890202">
            <a:off x="274120" y="267989"/>
            <a:ext cx="676876" cy="396044"/>
          </a:xfrm>
          <a:custGeom>
            <a:avLst/>
            <a:gdLst>
              <a:gd name="connsiteX0" fmla="*/ 0 w 676876"/>
              <a:gd name="connsiteY0" fmla="*/ 66009 h 396044"/>
              <a:gd name="connsiteX1" fmla="*/ 66009 w 676876"/>
              <a:gd name="connsiteY1" fmla="*/ 0 h 396044"/>
              <a:gd name="connsiteX2" fmla="*/ 610867 w 676876"/>
              <a:gd name="connsiteY2" fmla="*/ 0 h 396044"/>
              <a:gd name="connsiteX3" fmla="*/ 676876 w 676876"/>
              <a:gd name="connsiteY3" fmla="*/ 66009 h 396044"/>
              <a:gd name="connsiteX4" fmla="*/ 676876 w 676876"/>
              <a:gd name="connsiteY4" fmla="*/ 330035 h 396044"/>
              <a:gd name="connsiteX5" fmla="*/ 610867 w 676876"/>
              <a:gd name="connsiteY5" fmla="*/ 396044 h 396044"/>
              <a:gd name="connsiteX6" fmla="*/ 66009 w 676876"/>
              <a:gd name="connsiteY6" fmla="*/ 396044 h 396044"/>
              <a:gd name="connsiteX7" fmla="*/ 0 w 676876"/>
              <a:gd name="connsiteY7" fmla="*/ 330035 h 396044"/>
              <a:gd name="connsiteX8" fmla="*/ 0 w 676876"/>
              <a:gd name="connsiteY8" fmla="*/ 66009 h 39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876" h="396044" fill="none" extrusionOk="0">
                <a:moveTo>
                  <a:pt x="0" y="66009"/>
                </a:moveTo>
                <a:cubicBezTo>
                  <a:pt x="225" y="30951"/>
                  <a:pt x="32534" y="-420"/>
                  <a:pt x="66009" y="0"/>
                </a:cubicBezTo>
                <a:cubicBezTo>
                  <a:pt x="239283" y="-8015"/>
                  <a:pt x="416136" y="54510"/>
                  <a:pt x="610867" y="0"/>
                </a:cubicBezTo>
                <a:cubicBezTo>
                  <a:pt x="644447" y="3596"/>
                  <a:pt x="679843" y="25738"/>
                  <a:pt x="676876" y="66009"/>
                </a:cubicBezTo>
                <a:cubicBezTo>
                  <a:pt x="685869" y="166335"/>
                  <a:pt x="673735" y="270782"/>
                  <a:pt x="676876" y="330035"/>
                </a:cubicBezTo>
                <a:cubicBezTo>
                  <a:pt x="678387" y="366592"/>
                  <a:pt x="648262" y="396419"/>
                  <a:pt x="610867" y="396044"/>
                </a:cubicBezTo>
                <a:cubicBezTo>
                  <a:pt x="409939" y="407190"/>
                  <a:pt x="178500" y="364227"/>
                  <a:pt x="66009" y="396044"/>
                </a:cubicBezTo>
                <a:cubicBezTo>
                  <a:pt x="31894" y="401353"/>
                  <a:pt x="4307" y="363680"/>
                  <a:pt x="0" y="330035"/>
                </a:cubicBezTo>
                <a:cubicBezTo>
                  <a:pt x="-11792" y="203667"/>
                  <a:pt x="20016" y="143599"/>
                  <a:pt x="0" y="66009"/>
                </a:cubicBezTo>
                <a:close/>
              </a:path>
              <a:path w="676876" h="396044" stroke="0" extrusionOk="0">
                <a:moveTo>
                  <a:pt x="0" y="66009"/>
                </a:moveTo>
                <a:cubicBezTo>
                  <a:pt x="-951" y="30147"/>
                  <a:pt x="21632" y="529"/>
                  <a:pt x="66009" y="0"/>
                </a:cubicBezTo>
                <a:cubicBezTo>
                  <a:pt x="187459" y="-44597"/>
                  <a:pt x="456346" y="45184"/>
                  <a:pt x="610867" y="0"/>
                </a:cubicBezTo>
                <a:cubicBezTo>
                  <a:pt x="652234" y="-4332"/>
                  <a:pt x="676847" y="33316"/>
                  <a:pt x="676876" y="66009"/>
                </a:cubicBezTo>
                <a:cubicBezTo>
                  <a:pt x="701741" y="165107"/>
                  <a:pt x="653918" y="273831"/>
                  <a:pt x="676876" y="330035"/>
                </a:cubicBezTo>
                <a:cubicBezTo>
                  <a:pt x="672056" y="371651"/>
                  <a:pt x="641525" y="392616"/>
                  <a:pt x="610867" y="396044"/>
                </a:cubicBezTo>
                <a:cubicBezTo>
                  <a:pt x="371809" y="422416"/>
                  <a:pt x="219792" y="376716"/>
                  <a:pt x="66009" y="396044"/>
                </a:cubicBezTo>
                <a:cubicBezTo>
                  <a:pt x="29936" y="396817"/>
                  <a:pt x="-410" y="365463"/>
                  <a:pt x="0" y="330035"/>
                </a:cubicBezTo>
                <a:cubicBezTo>
                  <a:pt x="-29680" y="206154"/>
                  <a:pt x="22781" y="188442"/>
                  <a:pt x="0" y="66009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6616857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/>
          <p:cNvSpPr txBox="1"/>
          <p:nvPr/>
        </p:nvSpPr>
        <p:spPr>
          <a:xfrm rot="20890202">
            <a:off x="245540" y="268476"/>
            <a:ext cx="7340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CM2</a:t>
            </a:r>
            <a:endParaRPr lang="fr-FR" sz="2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sx="104000" sy="104000" algn="tl" rotWithShape="0">
                  <a:prstClr val="black">
                    <a:alpha val="40000"/>
                  </a:prstClr>
                </a:outerShdw>
              </a:effectLst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50ACF-7B42-E14D-BB51-5EC93E4B3D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4" t="49712" r="65220" b="33028"/>
          <a:stretch/>
        </p:blipFill>
        <p:spPr>
          <a:xfrm>
            <a:off x="366355" y="5180230"/>
            <a:ext cx="1449903" cy="1438854"/>
          </a:xfrm>
          <a:prstGeom prst="rect">
            <a:avLst/>
          </a:prstGeom>
        </p:spPr>
      </p:pic>
      <p:pic>
        <p:nvPicPr>
          <p:cNvPr id="125" name="Image 1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5C713C7-0129-A44F-8DDD-4177EFBBAB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21403" r="43683" b="70706"/>
          <a:stretch/>
        </p:blipFill>
        <p:spPr>
          <a:xfrm>
            <a:off x="3429000" y="3461421"/>
            <a:ext cx="1634207" cy="764901"/>
          </a:xfrm>
          <a:prstGeom prst="rect">
            <a:avLst/>
          </a:prstGeom>
        </p:spPr>
      </p:pic>
      <p:pic>
        <p:nvPicPr>
          <p:cNvPr id="129" name="Image 1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082054B2-ED6D-0747-9E0E-8C7E92FD43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55" t="8227" r="31013" b="84399"/>
          <a:stretch/>
        </p:blipFill>
        <p:spPr>
          <a:xfrm>
            <a:off x="260648" y="3529223"/>
            <a:ext cx="1750973" cy="714816"/>
          </a:xfrm>
          <a:prstGeom prst="rect">
            <a:avLst/>
          </a:prstGeom>
        </p:spPr>
      </p:pic>
      <p:pic>
        <p:nvPicPr>
          <p:cNvPr id="130" name="Image 129" descr="Une image contenant texte&#10;&#10;Description générée automatiquement">
            <a:extLst>
              <a:ext uri="{FF2B5EF4-FFF2-40B4-BE49-F238E27FC236}">
                <a16:creationId xmlns:a16="http://schemas.microsoft.com/office/drawing/2014/main" id="{764EE573-DE22-FE42-9DD4-A82119B4FE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82" t="8227" r="5096" b="84399"/>
          <a:stretch/>
        </p:blipFill>
        <p:spPr>
          <a:xfrm>
            <a:off x="2308909" y="3532667"/>
            <a:ext cx="701081" cy="71481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24E36B-02C4-5745-9EA5-6DE2CF366AFC}"/>
              </a:ext>
            </a:extLst>
          </p:cNvPr>
          <p:cNvSpPr txBox="1"/>
          <p:nvPr/>
        </p:nvSpPr>
        <p:spPr>
          <a:xfrm>
            <a:off x="418427" y="2752589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A : ………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5E308EB5-B5B4-C048-8298-7B83B8F0E147}"/>
              </a:ext>
            </a:extLst>
          </p:cNvPr>
          <p:cNvSpPr txBox="1"/>
          <p:nvPr/>
        </p:nvSpPr>
        <p:spPr>
          <a:xfrm>
            <a:off x="1425121" y="275368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B : ………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34B4E0FB-29C9-E743-9BC4-C6B648DB194A}"/>
              </a:ext>
            </a:extLst>
          </p:cNvPr>
          <p:cNvSpPr txBox="1"/>
          <p:nvPr/>
        </p:nvSpPr>
        <p:spPr>
          <a:xfrm>
            <a:off x="2421899" y="2751791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C : ………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C195CB05-042D-954A-A2BA-0CFD9E4A2F93}"/>
              </a:ext>
            </a:extLst>
          </p:cNvPr>
          <p:cNvSpPr txBox="1"/>
          <p:nvPr/>
        </p:nvSpPr>
        <p:spPr>
          <a:xfrm>
            <a:off x="3402666" y="275900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D : ………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EBBD28F2-9462-7C4C-A6AB-E8817CF26BD9}"/>
              </a:ext>
            </a:extLst>
          </p:cNvPr>
          <p:cNvSpPr txBox="1"/>
          <p:nvPr/>
        </p:nvSpPr>
        <p:spPr>
          <a:xfrm>
            <a:off x="4933765" y="274988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E : ………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2E213CD9-804D-C546-A2E6-9AD96ED495F1}"/>
              </a:ext>
            </a:extLst>
          </p:cNvPr>
          <p:cNvSpPr txBox="1"/>
          <p:nvPr/>
        </p:nvSpPr>
        <p:spPr>
          <a:xfrm>
            <a:off x="267015" y="4350932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F : </a:t>
            </a:r>
            <a:r>
              <a:rPr lang="fr-FR" sz="1100" u="sng" dirty="0">
                <a:latin typeface="Century Gothic" panose="020B0502020202020204" pitchFamily="34" charset="0"/>
              </a:rPr>
              <a:t>12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     20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3FD62E4B-5C54-8F42-BCFA-AFF006B88DB0}"/>
              </a:ext>
            </a:extLst>
          </p:cNvPr>
          <p:cNvSpPr txBox="1"/>
          <p:nvPr/>
        </p:nvSpPr>
        <p:spPr>
          <a:xfrm>
            <a:off x="1292367" y="4350932"/>
            <a:ext cx="730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G : </a:t>
            </a:r>
            <a:r>
              <a:rPr lang="fr-FR" sz="1100" u="sng" dirty="0">
                <a:latin typeface="Century Gothic" panose="020B0502020202020204" pitchFamily="34" charset="0"/>
              </a:rPr>
              <a:t> 5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      12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E121BC0D-23B5-3249-997E-0967904FF61F}"/>
              </a:ext>
            </a:extLst>
          </p:cNvPr>
          <p:cNvSpPr txBox="1"/>
          <p:nvPr/>
        </p:nvSpPr>
        <p:spPr>
          <a:xfrm>
            <a:off x="2248654" y="4350932"/>
            <a:ext cx="761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H : </a:t>
            </a:r>
            <a:r>
              <a:rPr lang="fr-FR" sz="1100" u="sng" dirty="0">
                <a:latin typeface="Century Gothic" panose="020B0502020202020204" pitchFamily="34" charset="0"/>
              </a:rPr>
              <a:t>10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      16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14D175AE-6D3B-5C43-BE8F-00D67250A4F4}"/>
              </a:ext>
            </a:extLst>
          </p:cNvPr>
          <p:cNvSpPr txBox="1"/>
          <p:nvPr/>
        </p:nvSpPr>
        <p:spPr>
          <a:xfrm>
            <a:off x="3429000" y="4357455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I : </a:t>
            </a:r>
            <a:r>
              <a:rPr lang="fr-FR" sz="1100" u="sng" dirty="0">
                <a:latin typeface="Century Gothic" panose="020B0502020202020204" pitchFamily="34" charset="0"/>
              </a:rPr>
              <a:t> 6 </a:t>
            </a:r>
            <a:r>
              <a:rPr lang="fr-FR" sz="11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fr-FR" sz="1100" u="sng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   12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C61FAA1-6B4A-304E-B1A6-068E8FAA8983}"/>
              </a:ext>
            </a:extLst>
          </p:cNvPr>
          <p:cNvSpPr txBox="1"/>
          <p:nvPr/>
        </p:nvSpPr>
        <p:spPr>
          <a:xfrm>
            <a:off x="4232763" y="4350932"/>
            <a:ext cx="761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J : </a:t>
            </a:r>
            <a:r>
              <a:rPr lang="fr-FR" sz="1100" u="sng" dirty="0">
                <a:latin typeface="Century Gothic" panose="020B0502020202020204" pitchFamily="34" charset="0"/>
              </a:rPr>
              <a:t>5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     8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2EBF4CE4-A314-664C-8329-7BBDB0DA9692}"/>
              </a:ext>
            </a:extLst>
          </p:cNvPr>
          <p:cNvSpPr txBox="1"/>
          <p:nvPr/>
        </p:nvSpPr>
        <p:spPr>
          <a:xfrm>
            <a:off x="5574874" y="4354349"/>
            <a:ext cx="761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K : </a:t>
            </a:r>
            <a:r>
              <a:rPr lang="fr-FR" sz="1100" u="sng" dirty="0">
                <a:latin typeface="Century Gothic" panose="020B0502020202020204" pitchFamily="34" charset="0"/>
              </a:rPr>
              <a:t>12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     10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137" name="Image 13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E7B649-C487-E84B-BFB9-82538EE9A0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2" t="21403" r="31745" b="70706"/>
          <a:stretch/>
        </p:blipFill>
        <p:spPr>
          <a:xfrm>
            <a:off x="5205102" y="3472798"/>
            <a:ext cx="730595" cy="764901"/>
          </a:xfrm>
          <a:prstGeom prst="rect">
            <a:avLst/>
          </a:prstGeom>
        </p:spPr>
      </p:pic>
      <p:pic>
        <p:nvPicPr>
          <p:cNvPr id="138" name="Image 1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EFEB50-1630-514E-9264-42E6822455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2" t="21403" r="31745" b="70706"/>
          <a:stretch/>
        </p:blipFill>
        <p:spPr>
          <a:xfrm>
            <a:off x="5948175" y="3473595"/>
            <a:ext cx="730595" cy="764901"/>
          </a:xfrm>
          <a:prstGeom prst="rect">
            <a:avLst/>
          </a:prstGeom>
        </p:spPr>
      </p:pic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9BDF6C6C-8426-2B46-A2E1-3758228B3E9A}"/>
              </a:ext>
            </a:extLst>
          </p:cNvPr>
          <p:cNvSpPr/>
          <p:nvPr/>
        </p:nvSpPr>
        <p:spPr>
          <a:xfrm rot="5400000">
            <a:off x="5875312" y="2759035"/>
            <a:ext cx="190740" cy="1416172"/>
          </a:xfrm>
          <a:prstGeom prst="leftBrace">
            <a:avLst>
              <a:gd name="adj1" fmla="val 33900"/>
              <a:gd name="adj2" fmla="val 4907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9" name="Image 13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327463-E547-0941-8C44-F8065C8B90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78" t="56029" r="40925" b="33409"/>
          <a:stretch/>
        </p:blipFill>
        <p:spPr>
          <a:xfrm>
            <a:off x="5094926" y="5232013"/>
            <a:ext cx="1412140" cy="1396475"/>
          </a:xfrm>
          <a:prstGeom prst="rect">
            <a:avLst/>
          </a:prstGeom>
        </p:spPr>
      </p:pic>
      <p:pic>
        <p:nvPicPr>
          <p:cNvPr id="140" name="Image 139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AFF1D2-9F0F-2844-912F-3AD8C258F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4" t="49712" r="65220" b="33028"/>
          <a:stretch/>
        </p:blipFill>
        <p:spPr>
          <a:xfrm>
            <a:off x="1952764" y="5184630"/>
            <a:ext cx="1449902" cy="1438854"/>
          </a:xfrm>
          <a:prstGeom prst="rect">
            <a:avLst/>
          </a:prstGeom>
        </p:spPr>
      </p:pic>
      <p:pic>
        <p:nvPicPr>
          <p:cNvPr id="141" name="Image 140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3B4120-742E-484C-8A16-3B708323C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4" t="49712" r="65220" b="33028"/>
          <a:stretch/>
        </p:blipFill>
        <p:spPr>
          <a:xfrm>
            <a:off x="3535253" y="5189634"/>
            <a:ext cx="1449902" cy="1438854"/>
          </a:xfrm>
          <a:prstGeom prst="rect">
            <a:avLst/>
          </a:prstGeom>
        </p:spPr>
      </p:pic>
      <p:sp>
        <p:nvSpPr>
          <p:cNvPr id="142" name="ZoneTexte 141">
            <a:extLst>
              <a:ext uri="{FF2B5EF4-FFF2-40B4-BE49-F238E27FC236}">
                <a16:creationId xmlns:a16="http://schemas.microsoft.com/office/drawing/2014/main" id="{42A72ED7-DF95-FA47-99D0-8F69E1AC7F1C}"/>
              </a:ext>
            </a:extLst>
          </p:cNvPr>
          <p:cNvSpPr txBox="1"/>
          <p:nvPr/>
        </p:nvSpPr>
        <p:spPr>
          <a:xfrm>
            <a:off x="139713" y="7243424"/>
            <a:ext cx="6184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a) Indique par une fraction le nombre correspondant à chaque position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2BC764BB-26D7-FA4F-9F4C-724C419F4DB5}"/>
              </a:ext>
            </a:extLst>
          </p:cNvPr>
          <p:cNvSpPr txBox="1"/>
          <p:nvPr/>
        </p:nvSpPr>
        <p:spPr>
          <a:xfrm>
            <a:off x="139712" y="8559346"/>
            <a:ext cx="2569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b) Place les fractions suivantes :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5B372D03-63B1-F142-AE66-679DCEDD87AC}"/>
              </a:ext>
            </a:extLst>
          </p:cNvPr>
          <p:cNvSpPr txBox="1"/>
          <p:nvPr/>
        </p:nvSpPr>
        <p:spPr>
          <a:xfrm>
            <a:off x="2617723" y="8559346"/>
            <a:ext cx="761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E : </a:t>
            </a:r>
            <a:r>
              <a:rPr lang="fr-FR" sz="1100" u="sng" dirty="0">
                <a:latin typeface="Century Gothic" panose="020B0502020202020204" pitchFamily="34" charset="0"/>
              </a:rPr>
              <a:t>4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     8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50C6BF9B-454F-CE4A-B66F-5355D8E4ADA7}"/>
              </a:ext>
            </a:extLst>
          </p:cNvPr>
          <p:cNvSpPr txBox="1"/>
          <p:nvPr/>
        </p:nvSpPr>
        <p:spPr>
          <a:xfrm>
            <a:off x="3312691" y="8553400"/>
            <a:ext cx="761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F : </a:t>
            </a:r>
            <a:r>
              <a:rPr lang="fr-FR" sz="1100" u="sng" dirty="0">
                <a:latin typeface="Century Gothic" panose="020B0502020202020204" pitchFamily="34" charset="0"/>
              </a:rPr>
              <a:t>26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     8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DB88D3DF-A93D-2D43-BCCF-EC122D3B93C2}"/>
              </a:ext>
            </a:extLst>
          </p:cNvPr>
          <p:cNvSpPr txBox="1"/>
          <p:nvPr/>
        </p:nvSpPr>
        <p:spPr>
          <a:xfrm>
            <a:off x="4059715" y="8553400"/>
            <a:ext cx="761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G : </a:t>
            </a:r>
            <a:r>
              <a:rPr lang="fr-FR" sz="1100" u="sng" dirty="0">
                <a:latin typeface="Century Gothic" panose="020B0502020202020204" pitchFamily="34" charset="0"/>
              </a:rPr>
              <a:t>5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      2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0BC611D7-8BA0-D44E-BF35-C3244C6FCF25}"/>
              </a:ext>
            </a:extLst>
          </p:cNvPr>
          <p:cNvSpPr txBox="1"/>
          <p:nvPr/>
        </p:nvSpPr>
        <p:spPr>
          <a:xfrm>
            <a:off x="413074" y="1153096"/>
            <a:ext cx="573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Fractions et partages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F587140-0E23-AC44-8E17-1602341639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4" y="7607208"/>
            <a:ext cx="3776921" cy="528155"/>
          </a:xfrm>
          <a:prstGeom prst="rect">
            <a:avLst/>
          </a:prstGeom>
        </p:spPr>
      </p:pic>
      <p:sp>
        <p:nvSpPr>
          <p:cNvPr id="12" name="Rectangle avec flèche vers le haut 11">
            <a:extLst>
              <a:ext uri="{FF2B5EF4-FFF2-40B4-BE49-F238E27FC236}">
                <a16:creationId xmlns:a16="http://schemas.microsoft.com/office/drawing/2014/main" id="{2788E112-D9A7-EF47-8ADD-DFDF07AA0131}"/>
              </a:ext>
            </a:extLst>
          </p:cNvPr>
          <p:cNvSpPr/>
          <p:nvPr/>
        </p:nvSpPr>
        <p:spPr>
          <a:xfrm>
            <a:off x="591050" y="8078661"/>
            <a:ext cx="216024" cy="293204"/>
          </a:xfrm>
          <a:prstGeom prst="upArrowCallout">
            <a:avLst>
              <a:gd name="adj1" fmla="val 1484"/>
              <a:gd name="adj2" fmla="val 10303"/>
              <a:gd name="adj3" fmla="val 25000"/>
              <a:gd name="adj4" fmla="val 6497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55" name="Rectangle avec flèche vers le haut 154">
            <a:extLst>
              <a:ext uri="{FF2B5EF4-FFF2-40B4-BE49-F238E27FC236}">
                <a16:creationId xmlns:a16="http://schemas.microsoft.com/office/drawing/2014/main" id="{845F22A9-2622-6344-9F5F-19C557C18489}"/>
              </a:ext>
            </a:extLst>
          </p:cNvPr>
          <p:cNvSpPr/>
          <p:nvPr/>
        </p:nvSpPr>
        <p:spPr>
          <a:xfrm>
            <a:off x="1584686" y="8072453"/>
            <a:ext cx="216024" cy="293204"/>
          </a:xfrm>
          <a:prstGeom prst="upArrowCallout">
            <a:avLst>
              <a:gd name="adj1" fmla="val 1484"/>
              <a:gd name="adj2" fmla="val 10303"/>
              <a:gd name="adj3" fmla="val 25000"/>
              <a:gd name="adj4" fmla="val 6497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56" name="Rectangle avec flèche vers le haut 155">
            <a:extLst>
              <a:ext uri="{FF2B5EF4-FFF2-40B4-BE49-F238E27FC236}">
                <a16:creationId xmlns:a16="http://schemas.microsoft.com/office/drawing/2014/main" id="{330D7071-99A5-F443-9D25-612DEE9665A2}"/>
              </a:ext>
            </a:extLst>
          </p:cNvPr>
          <p:cNvSpPr/>
          <p:nvPr/>
        </p:nvSpPr>
        <p:spPr>
          <a:xfrm>
            <a:off x="2267505" y="8074005"/>
            <a:ext cx="216024" cy="293204"/>
          </a:xfrm>
          <a:prstGeom prst="upArrowCallout">
            <a:avLst>
              <a:gd name="adj1" fmla="val 1484"/>
              <a:gd name="adj2" fmla="val 10303"/>
              <a:gd name="adj3" fmla="val 25000"/>
              <a:gd name="adj4" fmla="val 6497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57" name="Rectangle avec flèche vers le haut 156">
            <a:extLst>
              <a:ext uri="{FF2B5EF4-FFF2-40B4-BE49-F238E27FC236}">
                <a16:creationId xmlns:a16="http://schemas.microsoft.com/office/drawing/2014/main" id="{49E5B02E-1D09-514E-815D-79B0A9E666CA}"/>
              </a:ext>
            </a:extLst>
          </p:cNvPr>
          <p:cNvSpPr/>
          <p:nvPr/>
        </p:nvSpPr>
        <p:spPr>
          <a:xfrm>
            <a:off x="3154598" y="8064947"/>
            <a:ext cx="216024" cy="293204"/>
          </a:xfrm>
          <a:prstGeom prst="upArrowCallout">
            <a:avLst>
              <a:gd name="adj1" fmla="val 1484"/>
              <a:gd name="adj2" fmla="val 10303"/>
              <a:gd name="adj3" fmla="val 25000"/>
              <a:gd name="adj4" fmla="val 6497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D67F55E-CD00-FB41-A9C7-C9CB20CA6B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" y="8971246"/>
            <a:ext cx="4530490" cy="590266"/>
          </a:xfrm>
          <a:prstGeom prst="rect">
            <a:avLst/>
          </a:prstGeom>
        </p:spPr>
      </p:pic>
      <p:sp>
        <p:nvSpPr>
          <p:cNvPr id="158" name="ZoneTexte 157">
            <a:extLst>
              <a:ext uri="{FF2B5EF4-FFF2-40B4-BE49-F238E27FC236}">
                <a16:creationId xmlns:a16="http://schemas.microsoft.com/office/drawing/2014/main" id="{ABEA5E3C-B49A-9446-85EF-6FD5113ED216}"/>
              </a:ext>
            </a:extLst>
          </p:cNvPr>
          <p:cNvSpPr txBox="1"/>
          <p:nvPr/>
        </p:nvSpPr>
        <p:spPr>
          <a:xfrm>
            <a:off x="4769610" y="8553400"/>
            <a:ext cx="761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entury Gothic" panose="020B0502020202020204" pitchFamily="34" charset="0"/>
              </a:rPr>
              <a:t>H : </a:t>
            </a:r>
            <a:r>
              <a:rPr lang="fr-FR" sz="1100" u="sng" dirty="0">
                <a:latin typeface="Century Gothic" panose="020B0502020202020204" pitchFamily="34" charset="0"/>
              </a:rPr>
              <a:t>6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      4</a:t>
            </a:r>
            <a:endParaRPr lang="fr-F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4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à coins arrondis 56"/>
          <p:cNvSpPr/>
          <p:nvPr/>
        </p:nvSpPr>
        <p:spPr>
          <a:xfrm>
            <a:off x="44624" y="56455"/>
            <a:ext cx="6768752" cy="8424937"/>
          </a:xfrm>
          <a:prstGeom prst="roundRect">
            <a:avLst>
              <a:gd name="adj" fmla="val 191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Larme 64"/>
          <p:cNvSpPr/>
          <p:nvPr/>
        </p:nvSpPr>
        <p:spPr>
          <a:xfrm>
            <a:off x="44624" y="2644636"/>
            <a:ext cx="360040" cy="307777"/>
          </a:xfrm>
          <a:prstGeom prst="teardrop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413073" y="2644636"/>
            <a:ext cx="2583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Décomposer les fractions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16632" y="261385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4</a:t>
            </a:r>
          </a:p>
        </p:txBody>
      </p:sp>
      <p:sp>
        <p:nvSpPr>
          <p:cNvPr id="72" name="Larme 71"/>
          <p:cNvSpPr/>
          <p:nvPr/>
        </p:nvSpPr>
        <p:spPr>
          <a:xfrm>
            <a:off x="44624" y="5417264"/>
            <a:ext cx="360040" cy="307777"/>
          </a:xfrm>
          <a:prstGeom prst="teardrop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413073" y="5417264"/>
            <a:ext cx="2511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Calculer avec des fractions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116632" y="53864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24E36B-02C4-5745-9EA5-6DE2CF366AFC}"/>
              </a:ext>
            </a:extLst>
          </p:cNvPr>
          <p:cNvSpPr txBox="1"/>
          <p:nvPr/>
        </p:nvSpPr>
        <p:spPr>
          <a:xfrm>
            <a:off x="1700808" y="3549593"/>
            <a:ext cx="1406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=  </a:t>
            </a:r>
            <a:r>
              <a:rPr lang="fr-FR" sz="1100" dirty="0">
                <a:latin typeface="Century Gothic" panose="020B0502020202020204" pitchFamily="34" charset="0"/>
              </a:rPr>
              <a:t>……… + ………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2E213CD9-804D-C546-A2E6-9AD96ED495F1}"/>
              </a:ext>
            </a:extLst>
          </p:cNvPr>
          <p:cNvSpPr txBox="1"/>
          <p:nvPr/>
        </p:nvSpPr>
        <p:spPr>
          <a:xfrm>
            <a:off x="1484784" y="3483500"/>
            <a:ext cx="36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>
                <a:latin typeface="Century Gothic" panose="020B0502020202020204" pitchFamily="34" charset="0"/>
              </a:rPr>
              <a:t>37  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 5</a:t>
            </a:r>
            <a:endParaRPr lang="fr-FR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47F2D26-F882-5549-86E9-FC4824F1C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34518"/>
              </p:ext>
            </p:extLst>
          </p:nvPr>
        </p:nvGraphicFramePr>
        <p:xfrm>
          <a:off x="316656" y="4607545"/>
          <a:ext cx="1331239" cy="454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17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277677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504345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</a:tblGrid>
              <a:tr h="454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 &lt;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29</a:t>
                      </a:r>
                    </a:p>
                    <a:p>
                      <a:pPr algn="ctr"/>
                      <a:r>
                        <a:rPr lang="fr-FR" sz="1100" u="none" dirty="0">
                          <a:latin typeface="Century Gothic" panose="020B0502020202020204" pitchFamily="34" charset="0"/>
                        </a:rPr>
                        <a:t>3</a:t>
                      </a:r>
                      <a:endParaRPr lang="fr-FR" sz="1800" u="none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Century Gothic" panose="020B0502020202020204" pitchFamily="34" charset="0"/>
                        </a:rPr>
                        <a:t>&lt; ……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50" name="Tableau 149">
            <a:extLst>
              <a:ext uri="{FF2B5EF4-FFF2-40B4-BE49-F238E27FC236}">
                <a16:creationId xmlns:a16="http://schemas.microsoft.com/office/drawing/2014/main" id="{9DA549D1-E163-3B47-A252-C2E0C2B9D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52470"/>
              </p:ext>
            </p:extLst>
          </p:nvPr>
        </p:nvGraphicFramePr>
        <p:xfrm>
          <a:off x="352292" y="6166088"/>
          <a:ext cx="1780563" cy="509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656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236651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315535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  <a:gridCol w="236651">
                  <a:extLst>
                    <a:ext uri="{9D8B030D-6E8A-4147-A177-3AD203B41FA5}">
                      <a16:colId xmlns:a16="http://schemas.microsoft.com/office/drawing/2014/main" val="3280107076"/>
                    </a:ext>
                  </a:extLst>
                </a:gridCol>
                <a:gridCol w="631070">
                  <a:extLst>
                    <a:ext uri="{9D8B030D-6E8A-4147-A177-3AD203B41FA5}">
                      <a16:colId xmlns:a16="http://schemas.microsoft.com/office/drawing/2014/main" val="1184450289"/>
                    </a:ext>
                  </a:extLst>
                </a:gridCol>
              </a:tblGrid>
              <a:tr h="509145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15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8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7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8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sp>
        <p:nvSpPr>
          <p:cNvPr id="62" name="ZoneTexte 61">
            <a:extLst>
              <a:ext uri="{FF2B5EF4-FFF2-40B4-BE49-F238E27FC236}">
                <a16:creationId xmlns:a16="http://schemas.microsoft.com/office/drawing/2014/main" id="{3E1819B9-F6ED-F145-B744-9E755F798640}"/>
              </a:ext>
            </a:extLst>
          </p:cNvPr>
          <p:cNvSpPr txBox="1"/>
          <p:nvPr/>
        </p:nvSpPr>
        <p:spPr>
          <a:xfrm>
            <a:off x="141382" y="3016884"/>
            <a:ext cx="6671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a) Ecris les fractions suivantes en faisant ressortir le nombre entier, comme l’exemple :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C40F90D-4055-D44E-A2A5-E80B184C1D37}"/>
              </a:ext>
            </a:extLst>
          </p:cNvPr>
          <p:cNvSpPr txBox="1"/>
          <p:nvPr/>
        </p:nvSpPr>
        <p:spPr>
          <a:xfrm>
            <a:off x="3513686" y="3548506"/>
            <a:ext cx="1402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=  </a:t>
            </a:r>
            <a:r>
              <a:rPr lang="fr-FR" sz="1100" dirty="0">
                <a:latin typeface="Century Gothic" panose="020B0502020202020204" pitchFamily="34" charset="0"/>
              </a:rPr>
              <a:t>……… + ………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B67C2F1-4339-3F4F-985F-8619F7CD4939}"/>
              </a:ext>
            </a:extLst>
          </p:cNvPr>
          <p:cNvSpPr txBox="1"/>
          <p:nvPr/>
        </p:nvSpPr>
        <p:spPr>
          <a:xfrm>
            <a:off x="3297661" y="3482413"/>
            <a:ext cx="36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>
                <a:latin typeface="Century Gothic" panose="020B0502020202020204" pitchFamily="34" charset="0"/>
              </a:rPr>
              <a:t>51  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 8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73AD8CD-0A0F-D748-B515-FB509E7A28FB}"/>
              </a:ext>
            </a:extLst>
          </p:cNvPr>
          <p:cNvSpPr txBox="1"/>
          <p:nvPr/>
        </p:nvSpPr>
        <p:spPr>
          <a:xfrm>
            <a:off x="5216526" y="3549593"/>
            <a:ext cx="1374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=  ……… + ………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DC5413F5-0A14-6A47-A1EF-EDC1BDDAEAD5}"/>
              </a:ext>
            </a:extLst>
          </p:cNvPr>
          <p:cNvSpPr txBox="1"/>
          <p:nvPr/>
        </p:nvSpPr>
        <p:spPr>
          <a:xfrm>
            <a:off x="5000501" y="3483500"/>
            <a:ext cx="36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>
                <a:latin typeface="Century Gothic" panose="020B0502020202020204" pitchFamily="34" charset="0"/>
              </a:rPr>
              <a:t>23  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 6</a:t>
            </a:r>
            <a:endParaRPr lang="fr-FR" dirty="0">
              <a:latin typeface="Century Gothic" panose="020B050202020202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837E745-FB49-144E-A1D1-14AF93B6693B}"/>
              </a:ext>
            </a:extLst>
          </p:cNvPr>
          <p:cNvGrpSpPr/>
          <p:nvPr/>
        </p:nvGrpSpPr>
        <p:grpSpPr>
          <a:xfrm>
            <a:off x="291572" y="3478214"/>
            <a:ext cx="903521" cy="439383"/>
            <a:chOff x="2453471" y="741294"/>
            <a:chExt cx="903521" cy="439383"/>
          </a:xfrm>
        </p:grpSpPr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7C61FAA1-6B4A-304E-B1A6-068E8FAA8983}"/>
                </a:ext>
              </a:extLst>
            </p:cNvPr>
            <p:cNvSpPr txBox="1"/>
            <p:nvPr/>
          </p:nvSpPr>
          <p:spPr>
            <a:xfrm>
              <a:off x="3059219" y="749790"/>
              <a:ext cx="2977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u="sng" dirty="0">
                  <a:latin typeface="Century Gothic" panose="020B0502020202020204" pitchFamily="34" charset="0"/>
                </a:rPr>
                <a:t>3 </a:t>
              </a:r>
            </a:p>
            <a:p>
              <a:pPr algn="ctr"/>
              <a:r>
                <a:rPr lang="fr-FR" sz="1100" dirty="0">
                  <a:latin typeface="Century Gothic" panose="020B0502020202020204" pitchFamily="34" charset="0"/>
                </a:rPr>
                <a:t>4</a:t>
              </a:r>
              <a:endParaRPr lang="fr-FR" dirty="0">
                <a:latin typeface="Century Gothic" panose="020B0502020202020204" pitchFamily="34" charset="0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82B8D427-2FAE-BD47-83A9-21B116BA2A24}"/>
                </a:ext>
              </a:extLst>
            </p:cNvPr>
            <p:cNvSpPr txBox="1"/>
            <p:nvPr/>
          </p:nvSpPr>
          <p:spPr>
            <a:xfrm>
              <a:off x="2669496" y="807387"/>
              <a:ext cx="543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=  </a:t>
              </a:r>
              <a:r>
                <a:rPr lang="fr-FR" sz="1100" dirty="0">
                  <a:latin typeface="Century Gothic" panose="020B0502020202020204" pitchFamily="34" charset="0"/>
                </a:rPr>
                <a:t>3 +</a:t>
              </a:r>
              <a:endParaRPr lang="fr-FR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D828CD8F-76F1-E543-AB9E-76F02D057394}"/>
                </a:ext>
              </a:extLst>
            </p:cNvPr>
            <p:cNvSpPr txBox="1"/>
            <p:nvPr/>
          </p:nvSpPr>
          <p:spPr>
            <a:xfrm>
              <a:off x="2453471" y="741294"/>
              <a:ext cx="3600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u="sng" dirty="0">
                  <a:latin typeface="Century Gothic" panose="020B0502020202020204" pitchFamily="34" charset="0"/>
                </a:rPr>
                <a:t>15  </a:t>
              </a:r>
            </a:p>
            <a:p>
              <a:r>
                <a:rPr lang="fr-FR" sz="1100" dirty="0">
                  <a:latin typeface="Century Gothic" panose="020B0502020202020204" pitchFamily="34" charset="0"/>
                </a:rPr>
                <a:t> 4</a:t>
              </a:r>
              <a:endParaRPr lang="fr-FR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AAA10CB-0BCD-EE44-8204-7A42E6416AAE}"/>
              </a:ext>
            </a:extLst>
          </p:cNvPr>
          <p:cNvSpPr/>
          <p:nvPr/>
        </p:nvSpPr>
        <p:spPr>
          <a:xfrm>
            <a:off x="267014" y="3476493"/>
            <a:ext cx="995380" cy="437894"/>
          </a:xfrm>
          <a:custGeom>
            <a:avLst/>
            <a:gdLst>
              <a:gd name="connsiteX0" fmla="*/ 0 w 995380"/>
              <a:gd name="connsiteY0" fmla="*/ 72984 h 437894"/>
              <a:gd name="connsiteX1" fmla="*/ 72984 w 995380"/>
              <a:gd name="connsiteY1" fmla="*/ 0 h 437894"/>
              <a:gd name="connsiteX2" fmla="*/ 514678 w 995380"/>
              <a:gd name="connsiteY2" fmla="*/ 0 h 437894"/>
              <a:gd name="connsiteX3" fmla="*/ 922396 w 995380"/>
              <a:gd name="connsiteY3" fmla="*/ 0 h 437894"/>
              <a:gd name="connsiteX4" fmla="*/ 995380 w 995380"/>
              <a:gd name="connsiteY4" fmla="*/ 72984 h 437894"/>
              <a:gd name="connsiteX5" fmla="*/ 995380 w 995380"/>
              <a:gd name="connsiteY5" fmla="*/ 364910 h 437894"/>
              <a:gd name="connsiteX6" fmla="*/ 922396 w 995380"/>
              <a:gd name="connsiteY6" fmla="*/ 437894 h 437894"/>
              <a:gd name="connsiteX7" fmla="*/ 497690 w 995380"/>
              <a:gd name="connsiteY7" fmla="*/ 437894 h 437894"/>
              <a:gd name="connsiteX8" fmla="*/ 72984 w 995380"/>
              <a:gd name="connsiteY8" fmla="*/ 437894 h 437894"/>
              <a:gd name="connsiteX9" fmla="*/ 0 w 995380"/>
              <a:gd name="connsiteY9" fmla="*/ 364910 h 437894"/>
              <a:gd name="connsiteX10" fmla="*/ 0 w 995380"/>
              <a:gd name="connsiteY10" fmla="*/ 72984 h 4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5380" h="437894" extrusionOk="0">
                <a:moveTo>
                  <a:pt x="0" y="72984"/>
                </a:moveTo>
                <a:cubicBezTo>
                  <a:pt x="-7442" y="28086"/>
                  <a:pt x="24341" y="3128"/>
                  <a:pt x="72984" y="0"/>
                </a:cubicBezTo>
                <a:cubicBezTo>
                  <a:pt x="217424" y="-4536"/>
                  <a:pt x="299615" y="52769"/>
                  <a:pt x="514678" y="0"/>
                </a:cubicBezTo>
                <a:cubicBezTo>
                  <a:pt x="729741" y="-52769"/>
                  <a:pt x="787276" y="38899"/>
                  <a:pt x="922396" y="0"/>
                </a:cubicBezTo>
                <a:cubicBezTo>
                  <a:pt x="953347" y="-5120"/>
                  <a:pt x="996358" y="33143"/>
                  <a:pt x="995380" y="72984"/>
                </a:cubicBezTo>
                <a:cubicBezTo>
                  <a:pt x="1016505" y="177681"/>
                  <a:pt x="962175" y="277590"/>
                  <a:pt x="995380" y="364910"/>
                </a:cubicBezTo>
                <a:cubicBezTo>
                  <a:pt x="998193" y="400641"/>
                  <a:pt x="959756" y="440484"/>
                  <a:pt x="922396" y="437894"/>
                </a:cubicBezTo>
                <a:cubicBezTo>
                  <a:pt x="808766" y="444666"/>
                  <a:pt x="605931" y="420343"/>
                  <a:pt x="497690" y="437894"/>
                </a:cubicBezTo>
                <a:cubicBezTo>
                  <a:pt x="389449" y="455445"/>
                  <a:pt x="277942" y="405588"/>
                  <a:pt x="72984" y="437894"/>
                </a:cubicBezTo>
                <a:cubicBezTo>
                  <a:pt x="31176" y="437808"/>
                  <a:pt x="620" y="403516"/>
                  <a:pt x="0" y="364910"/>
                </a:cubicBezTo>
                <a:cubicBezTo>
                  <a:pt x="-22122" y="299748"/>
                  <a:pt x="21295" y="206861"/>
                  <a:pt x="0" y="72984"/>
                </a:cubicBezTo>
                <a:close/>
              </a:path>
            </a:pathLst>
          </a:custGeom>
          <a:noFill/>
          <a:ln w="95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1782DE45-2D70-034D-B716-2EE2DBE28AE3}"/>
              </a:ext>
            </a:extLst>
          </p:cNvPr>
          <p:cNvSpPr txBox="1"/>
          <p:nvPr/>
        </p:nvSpPr>
        <p:spPr>
          <a:xfrm>
            <a:off x="141382" y="4172802"/>
            <a:ext cx="636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b) Encadre chaque fraction par deux nombres entiers consécutifs</a:t>
            </a:r>
          </a:p>
        </p:txBody>
      </p:sp>
      <p:sp>
        <p:nvSpPr>
          <p:cNvPr id="96" name="Larme 95">
            <a:extLst>
              <a:ext uri="{FF2B5EF4-FFF2-40B4-BE49-F238E27FC236}">
                <a16:creationId xmlns:a16="http://schemas.microsoft.com/office/drawing/2014/main" id="{E1AC0303-D621-454D-9DED-B3CAE047DB2E}"/>
              </a:ext>
            </a:extLst>
          </p:cNvPr>
          <p:cNvSpPr/>
          <p:nvPr/>
        </p:nvSpPr>
        <p:spPr>
          <a:xfrm>
            <a:off x="44624" y="157546"/>
            <a:ext cx="360040" cy="307777"/>
          </a:xfrm>
          <a:prstGeom prst="teardrop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5BBEA1CB-D864-BD45-8467-69F103EBF0D6}"/>
              </a:ext>
            </a:extLst>
          </p:cNvPr>
          <p:cNvSpPr txBox="1"/>
          <p:nvPr/>
        </p:nvSpPr>
        <p:spPr>
          <a:xfrm>
            <a:off x="413073" y="15754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Comparer les fractions :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418032C1-C663-F14A-AC61-D0D4DAE69A43}"/>
              </a:ext>
            </a:extLst>
          </p:cNvPr>
          <p:cNvSpPr txBox="1"/>
          <p:nvPr/>
        </p:nvSpPr>
        <p:spPr>
          <a:xfrm>
            <a:off x="116632" y="1267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3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7C4C353E-ADEA-2C41-BF7E-093C01325CF6}"/>
              </a:ext>
            </a:extLst>
          </p:cNvPr>
          <p:cNvSpPr txBox="1"/>
          <p:nvPr/>
        </p:nvSpPr>
        <p:spPr>
          <a:xfrm>
            <a:off x="155712" y="484794"/>
            <a:ext cx="651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a) Entoure en rouge les fractions inférieures à 1, en bleu celles supérieures à 1 et en jaune celles égales à 1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5A10B12D-B64E-3843-A98B-770A1BF086ED}"/>
              </a:ext>
            </a:extLst>
          </p:cNvPr>
          <p:cNvSpPr txBox="1"/>
          <p:nvPr/>
        </p:nvSpPr>
        <p:spPr>
          <a:xfrm>
            <a:off x="155713" y="1544299"/>
            <a:ext cx="22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b) Mets les signes &lt; , = ou &gt; :</a:t>
            </a:r>
          </a:p>
        </p:txBody>
      </p:sp>
      <p:graphicFrame>
        <p:nvGraphicFramePr>
          <p:cNvPr id="103" name="Tableau 102">
            <a:extLst>
              <a:ext uri="{FF2B5EF4-FFF2-40B4-BE49-F238E27FC236}">
                <a16:creationId xmlns:a16="http://schemas.microsoft.com/office/drawing/2014/main" id="{01A19324-B5F1-554C-A250-48B28DDA4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8979"/>
              </p:ext>
            </p:extLst>
          </p:nvPr>
        </p:nvGraphicFramePr>
        <p:xfrm>
          <a:off x="980728" y="1917864"/>
          <a:ext cx="1011081" cy="43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027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337027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337027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</a:tblGrid>
              <a:tr h="432360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4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6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04" name="Tableau 103">
            <a:extLst>
              <a:ext uri="{FF2B5EF4-FFF2-40B4-BE49-F238E27FC236}">
                <a16:creationId xmlns:a16="http://schemas.microsoft.com/office/drawing/2014/main" id="{276EFC83-9B5C-F740-AECA-74230C354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18963"/>
              </p:ext>
            </p:extLst>
          </p:nvPr>
        </p:nvGraphicFramePr>
        <p:xfrm>
          <a:off x="2348879" y="1917863"/>
          <a:ext cx="1011081" cy="432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027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337027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337027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</a:tblGrid>
              <a:tr h="432359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15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15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18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18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05" name="Tableau 104">
            <a:extLst>
              <a:ext uri="{FF2B5EF4-FFF2-40B4-BE49-F238E27FC236}">
                <a16:creationId xmlns:a16="http://schemas.microsoft.com/office/drawing/2014/main" id="{F95C6F14-4FD1-A542-91F1-7043ECBE3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1360"/>
              </p:ext>
            </p:extLst>
          </p:nvPr>
        </p:nvGraphicFramePr>
        <p:xfrm>
          <a:off x="3786072" y="1917864"/>
          <a:ext cx="939072" cy="432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024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313024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313024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</a:tblGrid>
              <a:tr h="432358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52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11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25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11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06" name="Tableau 105">
            <a:extLst>
              <a:ext uri="{FF2B5EF4-FFF2-40B4-BE49-F238E27FC236}">
                <a16:creationId xmlns:a16="http://schemas.microsoft.com/office/drawing/2014/main" id="{5A11A82E-63DC-A64E-8D0A-B88C0F18E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16936"/>
              </p:ext>
            </p:extLst>
          </p:nvPr>
        </p:nvGraphicFramePr>
        <p:xfrm>
          <a:off x="5154224" y="1917864"/>
          <a:ext cx="939072" cy="432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024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313024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313024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</a:tblGrid>
              <a:tr h="432358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42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none" dirty="0">
                          <a:latin typeface="Century Gothic" panose="020B0502020202020204" pitchFamily="34" charset="0"/>
                        </a:rPr>
                        <a:t>6</a:t>
                      </a:r>
                      <a:endParaRPr lang="fr-FR" sz="1800" u="none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07" name="Tableau 106">
            <a:extLst>
              <a:ext uri="{FF2B5EF4-FFF2-40B4-BE49-F238E27FC236}">
                <a16:creationId xmlns:a16="http://schemas.microsoft.com/office/drawing/2014/main" id="{CCB07CC2-CC62-6542-8D87-FBCD4EFCE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62050"/>
              </p:ext>
            </p:extLst>
          </p:nvPr>
        </p:nvGraphicFramePr>
        <p:xfrm>
          <a:off x="1953745" y="4607546"/>
          <a:ext cx="1331239" cy="454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17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277677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504345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</a:tblGrid>
              <a:tr h="454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 &lt;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  <a:p>
                      <a:pPr algn="ctr"/>
                      <a:r>
                        <a:rPr lang="fr-FR" sz="1100" u="none" dirty="0">
                          <a:latin typeface="Century Gothic" panose="020B0502020202020204" pitchFamily="34" charset="0"/>
                        </a:rPr>
                        <a:t>9</a:t>
                      </a:r>
                      <a:endParaRPr lang="fr-FR" sz="1800" u="none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Century Gothic" panose="020B0502020202020204" pitchFamily="34" charset="0"/>
                        </a:rPr>
                        <a:t>&lt; ……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08" name="Tableau 107">
            <a:extLst>
              <a:ext uri="{FF2B5EF4-FFF2-40B4-BE49-F238E27FC236}">
                <a16:creationId xmlns:a16="http://schemas.microsoft.com/office/drawing/2014/main" id="{B0BA45F9-7265-FB40-867A-5AAD70B6A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9319"/>
              </p:ext>
            </p:extLst>
          </p:nvPr>
        </p:nvGraphicFramePr>
        <p:xfrm>
          <a:off x="3557016" y="4606928"/>
          <a:ext cx="1331239" cy="454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17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277677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504345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</a:tblGrid>
              <a:tr h="454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 &lt;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  <a:p>
                      <a:pPr algn="ctr"/>
                      <a:r>
                        <a:rPr lang="fr-FR" sz="1100" u="none" dirty="0">
                          <a:latin typeface="Century Gothic" panose="020B0502020202020204" pitchFamily="34" charset="0"/>
                        </a:rPr>
                        <a:t>4</a:t>
                      </a:r>
                      <a:endParaRPr lang="fr-FR" sz="1800" u="none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Century Gothic" panose="020B0502020202020204" pitchFamily="34" charset="0"/>
                        </a:rPr>
                        <a:t>&lt; ……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09" name="Tableau 108">
            <a:extLst>
              <a:ext uri="{FF2B5EF4-FFF2-40B4-BE49-F238E27FC236}">
                <a16:creationId xmlns:a16="http://schemas.microsoft.com/office/drawing/2014/main" id="{6648A201-DD35-144A-9B91-66F3DD250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51322"/>
              </p:ext>
            </p:extLst>
          </p:nvPr>
        </p:nvGraphicFramePr>
        <p:xfrm>
          <a:off x="5194105" y="4606929"/>
          <a:ext cx="1331239" cy="454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17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277677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504345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</a:tblGrid>
              <a:tr h="454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 &lt;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26</a:t>
                      </a:r>
                    </a:p>
                    <a:p>
                      <a:pPr algn="ctr"/>
                      <a:r>
                        <a:rPr lang="fr-FR" sz="1100" u="none" dirty="0">
                          <a:latin typeface="Century Gothic" panose="020B0502020202020204" pitchFamily="34" charset="0"/>
                        </a:rPr>
                        <a:t>8</a:t>
                      </a:r>
                      <a:endParaRPr lang="fr-FR" sz="1800" u="none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Century Gothic" panose="020B0502020202020204" pitchFamily="34" charset="0"/>
                        </a:rPr>
                        <a:t>&lt; ……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10" name="Tableau 109">
            <a:extLst>
              <a:ext uri="{FF2B5EF4-FFF2-40B4-BE49-F238E27FC236}">
                <a16:creationId xmlns:a16="http://schemas.microsoft.com/office/drawing/2014/main" id="{5991EF4D-B4B1-D74B-B1E8-4A86254C8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78079"/>
              </p:ext>
            </p:extLst>
          </p:nvPr>
        </p:nvGraphicFramePr>
        <p:xfrm>
          <a:off x="291572" y="1043025"/>
          <a:ext cx="580172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45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219477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449545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  <a:gridCol w="219477">
                  <a:extLst>
                    <a:ext uri="{9D8B030D-6E8A-4147-A177-3AD203B41FA5}">
                      <a16:colId xmlns:a16="http://schemas.microsoft.com/office/drawing/2014/main" val="1337941809"/>
                    </a:ext>
                  </a:extLst>
                </a:gridCol>
                <a:gridCol w="449545">
                  <a:extLst>
                    <a:ext uri="{9D8B030D-6E8A-4147-A177-3AD203B41FA5}">
                      <a16:colId xmlns:a16="http://schemas.microsoft.com/office/drawing/2014/main" val="2394697806"/>
                    </a:ext>
                  </a:extLst>
                </a:gridCol>
                <a:gridCol w="219477">
                  <a:extLst>
                    <a:ext uri="{9D8B030D-6E8A-4147-A177-3AD203B41FA5}">
                      <a16:colId xmlns:a16="http://schemas.microsoft.com/office/drawing/2014/main" val="2110028662"/>
                    </a:ext>
                  </a:extLst>
                </a:gridCol>
                <a:gridCol w="449545">
                  <a:extLst>
                    <a:ext uri="{9D8B030D-6E8A-4147-A177-3AD203B41FA5}">
                      <a16:colId xmlns:a16="http://schemas.microsoft.com/office/drawing/2014/main" val="2017276638"/>
                    </a:ext>
                  </a:extLst>
                </a:gridCol>
                <a:gridCol w="219477">
                  <a:extLst>
                    <a:ext uri="{9D8B030D-6E8A-4147-A177-3AD203B41FA5}">
                      <a16:colId xmlns:a16="http://schemas.microsoft.com/office/drawing/2014/main" val="414939082"/>
                    </a:ext>
                  </a:extLst>
                </a:gridCol>
                <a:gridCol w="449545">
                  <a:extLst>
                    <a:ext uri="{9D8B030D-6E8A-4147-A177-3AD203B41FA5}">
                      <a16:colId xmlns:a16="http://schemas.microsoft.com/office/drawing/2014/main" val="788952171"/>
                    </a:ext>
                  </a:extLst>
                </a:gridCol>
                <a:gridCol w="219477">
                  <a:extLst>
                    <a:ext uri="{9D8B030D-6E8A-4147-A177-3AD203B41FA5}">
                      <a16:colId xmlns:a16="http://schemas.microsoft.com/office/drawing/2014/main" val="595044318"/>
                    </a:ext>
                  </a:extLst>
                </a:gridCol>
                <a:gridCol w="449545">
                  <a:extLst>
                    <a:ext uri="{9D8B030D-6E8A-4147-A177-3AD203B41FA5}">
                      <a16:colId xmlns:a16="http://schemas.microsoft.com/office/drawing/2014/main" val="2046315349"/>
                    </a:ext>
                  </a:extLst>
                </a:gridCol>
                <a:gridCol w="219477">
                  <a:extLst>
                    <a:ext uri="{9D8B030D-6E8A-4147-A177-3AD203B41FA5}">
                      <a16:colId xmlns:a16="http://schemas.microsoft.com/office/drawing/2014/main" val="1240126979"/>
                    </a:ext>
                  </a:extLst>
                </a:gridCol>
                <a:gridCol w="449545">
                  <a:extLst>
                    <a:ext uri="{9D8B030D-6E8A-4147-A177-3AD203B41FA5}">
                      <a16:colId xmlns:a16="http://schemas.microsoft.com/office/drawing/2014/main" val="2159525385"/>
                    </a:ext>
                  </a:extLst>
                </a:gridCol>
                <a:gridCol w="219477">
                  <a:extLst>
                    <a:ext uri="{9D8B030D-6E8A-4147-A177-3AD203B41FA5}">
                      <a16:colId xmlns:a16="http://schemas.microsoft.com/office/drawing/2014/main" val="2292266706"/>
                    </a:ext>
                  </a:extLst>
                </a:gridCol>
                <a:gridCol w="449545">
                  <a:extLst>
                    <a:ext uri="{9D8B030D-6E8A-4147-A177-3AD203B41FA5}">
                      <a16:colId xmlns:a16="http://schemas.microsoft.com/office/drawing/2014/main" val="404283777"/>
                    </a:ext>
                  </a:extLst>
                </a:gridCol>
                <a:gridCol w="219477">
                  <a:extLst>
                    <a:ext uri="{9D8B030D-6E8A-4147-A177-3AD203B41FA5}">
                      <a16:colId xmlns:a16="http://schemas.microsoft.com/office/drawing/2014/main" val="2167295936"/>
                    </a:ext>
                  </a:extLst>
                </a:gridCol>
                <a:gridCol w="449545">
                  <a:extLst>
                    <a:ext uri="{9D8B030D-6E8A-4147-A177-3AD203B41FA5}">
                      <a16:colId xmlns:a16="http://schemas.microsoft.com/office/drawing/2014/main" val="271835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4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18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13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202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1001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51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975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100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65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sp>
        <p:nvSpPr>
          <p:cNvPr id="111" name="ZoneTexte 110">
            <a:extLst>
              <a:ext uri="{FF2B5EF4-FFF2-40B4-BE49-F238E27FC236}">
                <a16:creationId xmlns:a16="http://schemas.microsoft.com/office/drawing/2014/main" id="{0796EDBB-B551-8548-B429-F7B3FF6376DE}"/>
              </a:ext>
            </a:extLst>
          </p:cNvPr>
          <p:cNvSpPr txBox="1"/>
          <p:nvPr/>
        </p:nvSpPr>
        <p:spPr>
          <a:xfrm>
            <a:off x="159660" y="5752753"/>
            <a:ext cx="2765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</a:rPr>
              <a:t>Calcule les fractions suivantes :</a:t>
            </a:r>
          </a:p>
        </p:txBody>
      </p:sp>
      <p:graphicFrame>
        <p:nvGraphicFramePr>
          <p:cNvPr id="112" name="Tableau 111">
            <a:extLst>
              <a:ext uri="{FF2B5EF4-FFF2-40B4-BE49-F238E27FC236}">
                <a16:creationId xmlns:a16="http://schemas.microsoft.com/office/drawing/2014/main" id="{089DF44A-086F-1844-9FB9-09F632CEF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20002"/>
              </p:ext>
            </p:extLst>
          </p:nvPr>
        </p:nvGraphicFramePr>
        <p:xfrm>
          <a:off x="2872572" y="6166088"/>
          <a:ext cx="1780563" cy="509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656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236651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315535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  <a:gridCol w="236651">
                  <a:extLst>
                    <a:ext uri="{9D8B030D-6E8A-4147-A177-3AD203B41FA5}">
                      <a16:colId xmlns:a16="http://schemas.microsoft.com/office/drawing/2014/main" val="3280107076"/>
                    </a:ext>
                  </a:extLst>
                </a:gridCol>
                <a:gridCol w="631070">
                  <a:extLst>
                    <a:ext uri="{9D8B030D-6E8A-4147-A177-3AD203B41FA5}">
                      <a16:colId xmlns:a16="http://schemas.microsoft.com/office/drawing/2014/main" val="1184450289"/>
                    </a:ext>
                  </a:extLst>
                </a:gridCol>
              </a:tblGrid>
              <a:tr h="509145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24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4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11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4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14" name="Tableau 113">
            <a:extLst>
              <a:ext uri="{FF2B5EF4-FFF2-40B4-BE49-F238E27FC236}">
                <a16:creationId xmlns:a16="http://schemas.microsoft.com/office/drawing/2014/main" id="{3784B12F-32E0-974A-88E5-0007488DC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876251"/>
              </p:ext>
            </p:extLst>
          </p:nvPr>
        </p:nvGraphicFramePr>
        <p:xfrm>
          <a:off x="352293" y="6865735"/>
          <a:ext cx="1780563" cy="509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656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236651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315535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  <a:gridCol w="236651">
                  <a:extLst>
                    <a:ext uri="{9D8B030D-6E8A-4147-A177-3AD203B41FA5}">
                      <a16:colId xmlns:a16="http://schemas.microsoft.com/office/drawing/2014/main" val="3280107076"/>
                    </a:ext>
                  </a:extLst>
                </a:gridCol>
                <a:gridCol w="631070">
                  <a:extLst>
                    <a:ext uri="{9D8B030D-6E8A-4147-A177-3AD203B41FA5}">
                      <a16:colId xmlns:a16="http://schemas.microsoft.com/office/drawing/2014/main" val="1184450289"/>
                    </a:ext>
                  </a:extLst>
                </a:gridCol>
              </a:tblGrid>
              <a:tr h="509145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19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5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1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5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15" name="Tableau 114">
            <a:extLst>
              <a:ext uri="{FF2B5EF4-FFF2-40B4-BE49-F238E27FC236}">
                <a16:creationId xmlns:a16="http://schemas.microsoft.com/office/drawing/2014/main" id="{CFA87509-D7AC-3543-9B23-FFCF8BA6C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91250"/>
              </p:ext>
            </p:extLst>
          </p:nvPr>
        </p:nvGraphicFramePr>
        <p:xfrm>
          <a:off x="2872573" y="6865735"/>
          <a:ext cx="1780563" cy="509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656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236651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315535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  <a:gridCol w="236651">
                  <a:extLst>
                    <a:ext uri="{9D8B030D-6E8A-4147-A177-3AD203B41FA5}">
                      <a16:colId xmlns:a16="http://schemas.microsoft.com/office/drawing/2014/main" val="3280107076"/>
                    </a:ext>
                  </a:extLst>
                </a:gridCol>
                <a:gridCol w="631070">
                  <a:extLst>
                    <a:ext uri="{9D8B030D-6E8A-4147-A177-3AD203B41FA5}">
                      <a16:colId xmlns:a16="http://schemas.microsoft.com/office/drawing/2014/main" val="1184450289"/>
                    </a:ext>
                  </a:extLst>
                </a:gridCol>
              </a:tblGrid>
              <a:tr h="509145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45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38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21" name="Tableau 120">
            <a:extLst>
              <a:ext uri="{FF2B5EF4-FFF2-40B4-BE49-F238E27FC236}">
                <a16:creationId xmlns:a16="http://schemas.microsoft.com/office/drawing/2014/main" id="{9B3C3359-26D6-9D4B-8970-9C31DEFA7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894422"/>
              </p:ext>
            </p:extLst>
          </p:nvPr>
        </p:nvGraphicFramePr>
        <p:xfrm>
          <a:off x="379034" y="7587650"/>
          <a:ext cx="2833941" cy="509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914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172291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229722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  <a:gridCol w="172291">
                  <a:extLst>
                    <a:ext uri="{9D8B030D-6E8A-4147-A177-3AD203B41FA5}">
                      <a16:colId xmlns:a16="http://schemas.microsoft.com/office/drawing/2014/main" val="3280107076"/>
                    </a:ext>
                  </a:extLst>
                </a:gridCol>
                <a:gridCol w="582820">
                  <a:extLst>
                    <a:ext uri="{9D8B030D-6E8A-4147-A177-3AD203B41FA5}">
                      <a16:colId xmlns:a16="http://schemas.microsoft.com/office/drawing/2014/main" val="3176234059"/>
                    </a:ext>
                  </a:extLst>
                </a:gridCol>
                <a:gridCol w="196700">
                  <a:extLst>
                    <a:ext uri="{9D8B030D-6E8A-4147-A177-3AD203B41FA5}">
                      <a16:colId xmlns:a16="http://schemas.microsoft.com/office/drawing/2014/main" val="2090798407"/>
                    </a:ext>
                  </a:extLst>
                </a:gridCol>
                <a:gridCol w="524535">
                  <a:extLst>
                    <a:ext uri="{9D8B030D-6E8A-4147-A177-3AD203B41FA5}">
                      <a16:colId xmlns:a16="http://schemas.microsoft.com/office/drawing/2014/main" val="2047301234"/>
                    </a:ext>
                  </a:extLst>
                </a:gridCol>
                <a:gridCol w="196700">
                  <a:extLst>
                    <a:ext uri="{9D8B030D-6E8A-4147-A177-3AD203B41FA5}">
                      <a16:colId xmlns:a16="http://schemas.microsoft.com/office/drawing/2014/main" val="2857451741"/>
                    </a:ext>
                  </a:extLst>
                </a:gridCol>
                <a:gridCol w="458968">
                  <a:extLst>
                    <a:ext uri="{9D8B030D-6E8A-4147-A177-3AD203B41FA5}">
                      <a16:colId xmlns:a16="http://schemas.microsoft.com/office/drawing/2014/main" val="1184450289"/>
                    </a:ext>
                  </a:extLst>
                </a:gridCol>
              </a:tblGrid>
              <a:tr h="509145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60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3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none" dirty="0">
                          <a:latin typeface="Century Gothic" panose="020B0502020202020204" pitchFamily="34" charset="0"/>
                        </a:rPr>
                        <a:t>3</a:t>
                      </a:r>
                      <a:endParaRPr lang="fr-FR" sz="1800" u="none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  <p:graphicFrame>
        <p:nvGraphicFramePr>
          <p:cNvPr id="123" name="Tableau 122">
            <a:extLst>
              <a:ext uri="{FF2B5EF4-FFF2-40B4-BE49-F238E27FC236}">
                <a16:creationId xmlns:a16="http://schemas.microsoft.com/office/drawing/2014/main" id="{149FE0EE-51A0-EF44-A26F-3F6ECA95B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51257"/>
              </p:ext>
            </p:extLst>
          </p:nvPr>
        </p:nvGraphicFramePr>
        <p:xfrm>
          <a:off x="3478817" y="7587015"/>
          <a:ext cx="2826874" cy="509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166">
                  <a:extLst>
                    <a:ext uri="{9D8B030D-6E8A-4147-A177-3AD203B41FA5}">
                      <a16:colId xmlns:a16="http://schemas.microsoft.com/office/drawing/2014/main" val="3174765919"/>
                    </a:ext>
                  </a:extLst>
                </a:gridCol>
                <a:gridCol w="171862">
                  <a:extLst>
                    <a:ext uri="{9D8B030D-6E8A-4147-A177-3AD203B41FA5}">
                      <a16:colId xmlns:a16="http://schemas.microsoft.com/office/drawing/2014/main" val="3061291892"/>
                    </a:ext>
                  </a:extLst>
                </a:gridCol>
                <a:gridCol w="229149">
                  <a:extLst>
                    <a:ext uri="{9D8B030D-6E8A-4147-A177-3AD203B41FA5}">
                      <a16:colId xmlns:a16="http://schemas.microsoft.com/office/drawing/2014/main" val="1439642847"/>
                    </a:ext>
                  </a:extLst>
                </a:gridCol>
                <a:gridCol w="171862">
                  <a:extLst>
                    <a:ext uri="{9D8B030D-6E8A-4147-A177-3AD203B41FA5}">
                      <a16:colId xmlns:a16="http://schemas.microsoft.com/office/drawing/2014/main" val="3280107076"/>
                    </a:ext>
                  </a:extLst>
                </a:gridCol>
                <a:gridCol w="581366">
                  <a:extLst>
                    <a:ext uri="{9D8B030D-6E8A-4147-A177-3AD203B41FA5}">
                      <a16:colId xmlns:a16="http://schemas.microsoft.com/office/drawing/2014/main" val="3176234059"/>
                    </a:ext>
                  </a:extLst>
                </a:gridCol>
                <a:gridCol w="196210">
                  <a:extLst>
                    <a:ext uri="{9D8B030D-6E8A-4147-A177-3AD203B41FA5}">
                      <a16:colId xmlns:a16="http://schemas.microsoft.com/office/drawing/2014/main" val="2090798407"/>
                    </a:ext>
                  </a:extLst>
                </a:gridCol>
                <a:gridCol w="523226">
                  <a:extLst>
                    <a:ext uri="{9D8B030D-6E8A-4147-A177-3AD203B41FA5}">
                      <a16:colId xmlns:a16="http://schemas.microsoft.com/office/drawing/2014/main" val="2047301234"/>
                    </a:ext>
                  </a:extLst>
                </a:gridCol>
                <a:gridCol w="196210">
                  <a:extLst>
                    <a:ext uri="{9D8B030D-6E8A-4147-A177-3AD203B41FA5}">
                      <a16:colId xmlns:a16="http://schemas.microsoft.com/office/drawing/2014/main" val="2857451741"/>
                    </a:ext>
                  </a:extLst>
                </a:gridCol>
                <a:gridCol w="457823">
                  <a:extLst>
                    <a:ext uri="{9D8B030D-6E8A-4147-A177-3AD203B41FA5}">
                      <a16:colId xmlns:a16="http://schemas.microsoft.com/office/drawing/2014/main" val="1184450289"/>
                    </a:ext>
                  </a:extLst>
                </a:gridCol>
              </a:tblGrid>
              <a:tr h="509145">
                <a:tc>
                  <a:txBody>
                    <a:bodyPr/>
                    <a:lstStyle/>
                    <a:p>
                      <a:pPr algn="ctr"/>
                      <a:r>
                        <a:rPr lang="fr-FR" sz="1100" u="sng" dirty="0">
                          <a:latin typeface="Century Gothic" panose="020B0502020202020204" pitchFamily="34" charset="0"/>
                        </a:rPr>
                        <a:t>52   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</a:t>
                      </a:r>
                      <a:endParaRPr lang="fr-FR" sz="1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none" dirty="0">
                          <a:latin typeface="Century Gothic" panose="020B0502020202020204" pitchFamily="34" charset="0"/>
                        </a:rPr>
                        <a:t>5</a:t>
                      </a:r>
                      <a:endParaRPr lang="fr-FR" sz="1800" u="none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……..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7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9524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5921</TotalTime>
  <Words>374</Words>
  <Application>Microsoft Macintosh PowerPoint</Application>
  <PresentationFormat>Format A4 (210 x 297 mm)</PresentationFormat>
  <Paragraphs>171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Arial</vt:lpstr>
      <vt:lpstr>Calibri</vt:lpstr>
      <vt:lpstr>Century Gothic</vt:lpstr>
      <vt:lpstr>charleeboots</vt:lpstr>
      <vt:lpstr>charleeboots</vt:lpstr>
      <vt:lpstr>Love Is Complicated Again</vt:lpstr>
      <vt:lpstr>Mrs Chocolat</vt:lpstr>
      <vt:lpstr>Short Stack</vt:lpstr>
      <vt:lpstr>Thème Office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 BonanBrou</cp:lastModifiedBy>
  <cp:revision>105</cp:revision>
  <dcterms:created xsi:type="dcterms:W3CDTF">2014-08-26T10:40:36Z</dcterms:created>
  <dcterms:modified xsi:type="dcterms:W3CDTF">2022-04-06T14:19:01Z</dcterms:modified>
</cp:coreProperties>
</file>