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7416800" cy="10621963"/>
  <p:notesSz cx="6735763" cy="9866313"/>
  <p:defaultTextStyle>
    <a:defPPr>
      <a:defRPr lang="fr-FR"/>
    </a:defPPr>
    <a:lvl1pPr marL="0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356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0712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6068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1423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6779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2135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7491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2847" algn="l" defTabSz="10307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46">
          <p15:clr>
            <a:srgbClr val="A4A3A4"/>
          </p15:clr>
        </p15:guide>
        <p15:guide id="2" pos="2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28" autoAdjust="0"/>
    <p:restoredTop sz="94434" autoAdjust="0"/>
  </p:normalViewPr>
  <p:slideViewPr>
    <p:cSldViewPr>
      <p:cViewPr varScale="1">
        <p:scale>
          <a:sx n="69" d="100"/>
          <a:sy n="69" d="100"/>
        </p:scale>
        <p:origin x="3008" y="200"/>
      </p:cViewPr>
      <p:guideLst>
        <p:guide orient="horz" pos="3346"/>
        <p:guide pos="233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2964" y="-102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CBC15-BD79-4FD4-B050-D78D73096B9E}" type="datetimeFigureOut">
              <a:rPr lang="fr-FR" smtClean="0"/>
              <a:t>05/04/2022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76450" y="739775"/>
            <a:ext cx="25828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BECF6-F629-40DC-9E7C-029ED5651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254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BECF6-F629-40DC-9E7C-029ED565121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9117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BECF6-F629-40DC-9E7C-029ED565121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089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56260" y="3299695"/>
            <a:ext cx="6304280" cy="2276837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12520" y="6019112"/>
            <a:ext cx="5191760" cy="27145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5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0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6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61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6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92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7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22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05/04/2022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0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05/04/2022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13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032884" y="567981"/>
            <a:ext cx="1251586" cy="1208248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8131" y="567981"/>
            <a:ext cx="3631142" cy="1208248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05/04/2022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03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05/04/2022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78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5876" y="6825595"/>
            <a:ext cx="6304280" cy="210964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5876" y="4502043"/>
            <a:ext cx="6304280" cy="232355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535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071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60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614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67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921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74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228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05/04/2022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35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8131" y="3304611"/>
            <a:ext cx="2441363" cy="93458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43107" y="3304611"/>
            <a:ext cx="2441363" cy="93458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05/04/2022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27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840" y="425371"/>
            <a:ext cx="6675120" cy="1770327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0841" y="2377648"/>
            <a:ext cx="3277041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356" indent="0">
              <a:buNone/>
              <a:defRPr sz="2300" b="1"/>
            </a:lvl2pPr>
            <a:lvl3pPr marL="1030712" indent="0">
              <a:buNone/>
              <a:defRPr sz="2000" b="1"/>
            </a:lvl3pPr>
            <a:lvl4pPr marL="1546068" indent="0">
              <a:buNone/>
              <a:defRPr sz="1800" b="1"/>
            </a:lvl4pPr>
            <a:lvl5pPr marL="2061423" indent="0">
              <a:buNone/>
              <a:defRPr sz="1800" b="1"/>
            </a:lvl5pPr>
            <a:lvl6pPr marL="2576779" indent="0">
              <a:buNone/>
              <a:defRPr sz="1800" b="1"/>
            </a:lvl6pPr>
            <a:lvl7pPr marL="3092135" indent="0">
              <a:buNone/>
              <a:defRPr sz="1800" b="1"/>
            </a:lvl7pPr>
            <a:lvl8pPr marL="3607491" indent="0">
              <a:buNone/>
              <a:defRPr sz="1800" b="1"/>
            </a:lvl8pPr>
            <a:lvl9pPr marL="4122847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0841" y="3368539"/>
            <a:ext cx="3277041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767632" y="2377648"/>
            <a:ext cx="3278328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5356" indent="0">
              <a:buNone/>
              <a:defRPr sz="2300" b="1"/>
            </a:lvl2pPr>
            <a:lvl3pPr marL="1030712" indent="0">
              <a:buNone/>
              <a:defRPr sz="2000" b="1"/>
            </a:lvl3pPr>
            <a:lvl4pPr marL="1546068" indent="0">
              <a:buNone/>
              <a:defRPr sz="1800" b="1"/>
            </a:lvl4pPr>
            <a:lvl5pPr marL="2061423" indent="0">
              <a:buNone/>
              <a:defRPr sz="1800" b="1"/>
            </a:lvl5pPr>
            <a:lvl6pPr marL="2576779" indent="0">
              <a:buNone/>
              <a:defRPr sz="1800" b="1"/>
            </a:lvl6pPr>
            <a:lvl7pPr marL="3092135" indent="0">
              <a:buNone/>
              <a:defRPr sz="1800" b="1"/>
            </a:lvl7pPr>
            <a:lvl8pPr marL="3607491" indent="0">
              <a:buNone/>
              <a:defRPr sz="1800" b="1"/>
            </a:lvl8pPr>
            <a:lvl9pPr marL="4122847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767632" y="3368539"/>
            <a:ext cx="3278328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05/04/2022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452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05/04/2022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47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05/04/2022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46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0841" y="422912"/>
            <a:ext cx="2440076" cy="179983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99763" y="422912"/>
            <a:ext cx="4146198" cy="9065552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0841" y="2222745"/>
            <a:ext cx="2440076" cy="7265719"/>
          </a:xfrm>
        </p:spPr>
        <p:txBody>
          <a:bodyPr/>
          <a:lstStyle>
            <a:lvl1pPr marL="0" indent="0">
              <a:buNone/>
              <a:defRPr sz="1600"/>
            </a:lvl1pPr>
            <a:lvl2pPr marL="515356" indent="0">
              <a:buNone/>
              <a:defRPr sz="1400"/>
            </a:lvl2pPr>
            <a:lvl3pPr marL="1030712" indent="0">
              <a:buNone/>
              <a:defRPr sz="1100"/>
            </a:lvl3pPr>
            <a:lvl4pPr marL="1546068" indent="0">
              <a:buNone/>
              <a:defRPr sz="1000"/>
            </a:lvl4pPr>
            <a:lvl5pPr marL="2061423" indent="0">
              <a:buNone/>
              <a:defRPr sz="1000"/>
            </a:lvl5pPr>
            <a:lvl6pPr marL="2576779" indent="0">
              <a:buNone/>
              <a:defRPr sz="1000"/>
            </a:lvl6pPr>
            <a:lvl7pPr marL="3092135" indent="0">
              <a:buNone/>
              <a:defRPr sz="1000"/>
            </a:lvl7pPr>
            <a:lvl8pPr marL="3607491" indent="0">
              <a:buNone/>
              <a:defRPr sz="1000"/>
            </a:lvl8pPr>
            <a:lvl9pPr marL="4122847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05/04/2022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45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3745" y="7435375"/>
            <a:ext cx="4450080" cy="87778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53745" y="949092"/>
            <a:ext cx="4450080" cy="6373178"/>
          </a:xfrm>
        </p:spPr>
        <p:txBody>
          <a:bodyPr/>
          <a:lstStyle>
            <a:lvl1pPr marL="0" indent="0">
              <a:buNone/>
              <a:defRPr sz="3600"/>
            </a:lvl1pPr>
            <a:lvl2pPr marL="515356" indent="0">
              <a:buNone/>
              <a:defRPr sz="3200"/>
            </a:lvl2pPr>
            <a:lvl3pPr marL="1030712" indent="0">
              <a:buNone/>
              <a:defRPr sz="2700"/>
            </a:lvl3pPr>
            <a:lvl4pPr marL="1546068" indent="0">
              <a:buNone/>
              <a:defRPr sz="2300"/>
            </a:lvl4pPr>
            <a:lvl5pPr marL="2061423" indent="0">
              <a:buNone/>
              <a:defRPr sz="2300"/>
            </a:lvl5pPr>
            <a:lvl6pPr marL="2576779" indent="0">
              <a:buNone/>
              <a:defRPr sz="2300"/>
            </a:lvl6pPr>
            <a:lvl7pPr marL="3092135" indent="0">
              <a:buNone/>
              <a:defRPr sz="2300"/>
            </a:lvl7pPr>
            <a:lvl8pPr marL="3607491" indent="0">
              <a:buNone/>
              <a:defRPr sz="2300"/>
            </a:lvl8pPr>
            <a:lvl9pPr marL="4122847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53745" y="8313163"/>
            <a:ext cx="4450080" cy="1246604"/>
          </a:xfrm>
        </p:spPr>
        <p:txBody>
          <a:bodyPr/>
          <a:lstStyle>
            <a:lvl1pPr marL="0" indent="0">
              <a:buNone/>
              <a:defRPr sz="1600"/>
            </a:lvl1pPr>
            <a:lvl2pPr marL="515356" indent="0">
              <a:buNone/>
              <a:defRPr sz="1400"/>
            </a:lvl2pPr>
            <a:lvl3pPr marL="1030712" indent="0">
              <a:buNone/>
              <a:defRPr sz="1100"/>
            </a:lvl3pPr>
            <a:lvl4pPr marL="1546068" indent="0">
              <a:buNone/>
              <a:defRPr sz="1000"/>
            </a:lvl4pPr>
            <a:lvl5pPr marL="2061423" indent="0">
              <a:buNone/>
              <a:defRPr sz="1000"/>
            </a:lvl5pPr>
            <a:lvl6pPr marL="2576779" indent="0">
              <a:buNone/>
              <a:defRPr sz="1000"/>
            </a:lvl6pPr>
            <a:lvl7pPr marL="3092135" indent="0">
              <a:buNone/>
              <a:defRPr sz="1000"/>
            </a:lvl7pPr>
            <a:lvl8pPr marL="3607491" indent="0">
              <a:buNone/>
              <a:defRPr sz="1000"/>
            </a:lvl8pPr>
            <a:lvl9pPr marL="4122847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05/04/2022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17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0840" y="425371"/>
            <a:ext cx="6675120" cy="1770327"/>
          </a:xfrm>
          <a:prstGeom prst="rect">
            <a:avLst/>
          </a:prstGeom>
        </p:spPr>
        <p:txBody>
          <a:bodyPr vert="horz" lIns="103071" tIns="51536" rIns="103071" bIns="51536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0840" y="2478460"/>
            <a:ext cx="6675120" cy="7010004"/>
          </a:xfrm>
          <a:prstGeom prst="rect">
            <a:avLst/>
          </a:prstGeom>
        </p:spPr>
        <p:txBody>
          <a:bodyPr vert="horz" lIns="103071" tIns="51536" rIns="103071" bIns="51536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0840" y="9844987"/>
            <a:ext cx="1730587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9E177-BF97-4017-B113-86F89845F476}" type="datetimeFigureOut">
              <a:rPr lang="fr-FR" smtClean="0"/>
              <a:t>05/04/2022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34074" y="9844987"/>
            <a:ext cx="2348653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15373" y="9844987"/>
            <a:ext cx="1730587" cy="565521"/>
          </a:xfrm>
          <a:prstGeom prst="rect">
            <a:avLst/>
          </a:prstGeom>
        </p:spPr>
        <p:txBody>
          <a:bodyPr vert="horz" lIns="103071" tIns="51536" rIns="103071" bIns="51536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78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30712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6517" indent="-386517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7453" indent="-322097" algn="l" defTabSz="1030712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8390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3745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9101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34457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9813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65169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80525" indent="-257678" algn="l" defTabSz="10307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5356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0712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6068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1423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6779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2135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7491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22847" algn="l" defTabSz="10307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à coins arrondis 53"/>
          <p:cNvSpPr/>
          <p:nvPr/>
        </p:nvSpPr>
        <p:spPr>
          <a:xfrm>
            <a:off x="116765" y="2710794"/>
            <a:ext cx="7227740" cy="7835542"/>
          </a:xfrm>
          <a:prstGeom prst="roundRect">
            <a:avLst>
              <a:gd name="adj" fmla="val 3031"/>
            </a:avLst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Rectangle à coins arrondis 179"/>
          <p:cNvSpPr/>
          <p:nvPr/>
        </p:nvSpPr>
        <p:spPr>
          <a:xfrm>
            <a:off x="2217843" y="83648"/>
            <a:ext cx="5126662" cy="2505194"/>
          </a:xfrm>
          <a:prstGeom prst="roundRect">
            <a:avLst>
              <a:gd name="adj" fmla="val 3637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Ellipse 185"/>
          <p:cNvSpPr/>
          <p:nvPr/>
        </p:nvSpPr>
        <p:spPr>
          <a:xfrm rot="19456496">
            <a:off x="2150672" y="172734"/>
            <a:ext cx="576064" cy="310907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7" name="ZoneTexte 186"/>
          <p:cNvSpPr txBox="1"/>
          <p:nvPr/>
        </p:nvSpPr>
        <p:spPr>
          <a:xfrm rot="19456496">
            <a:off x="2150672" y="164431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Fineliner Script" pitchFamily="50" charset="0"/>
              </a:rPr>
              <a:t>CM2</a:t>
            </a:r>
          </a:p>
        </p:txBody>
      </p:sp>
      <p:sp>
        <p:nvSpPr>
          <p:cNvPr id="90" name="Larme 89"/>
          <p:cNvSpPr/>
          <p:nvPr/>
        </p:nvSpPr>
        <p:spPr>
          <a:xfrm>
            <a:off x="201426" y="2808655"/>
            <a:ext cx="299411" cy="289824"/>
          </a:xfrm>
          <a:prstGeom prst="teardrop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505111" y="2790701"/>
            <a:ext cx="5439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Écris le nombre décimal égal à chaque somme.</a:t>
            </a:r>
          </a:p>
        </p:txBody>
      </p:sp>
      <p:sp>
        <p:nvSpPr>
          <p:cNvPr id="92" name="Rectangle 91"/>
          <p:cNvSpPr/>
          <p:nvPr/>
        </p:nvSpPr>
        <p:spPr>
          <a:xfrm>
            <a:off x="201426" y="2821479"/>
            <a:ext cx="296590" cy="27699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1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6" name="Larme 95"/>
          <p:cNvSpPr/>
          <p:nvPr/>
        </p:nvSpPr>
        <p:spPr>
          <a:xfrm>
            <a:off x="201426" y="3600743"/>
            <a:ext cx="299411" cy="289824"/>
          </a:xfrm>
          <a:prstGeom prst="teardrop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505111" y="3582789"/>
            <a:ext cx="5439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Écris le nombre décimal égal à chaque fraction</a:t>
            </a:r>
          </a:p>
        </p:txBody>
      </p:sp>
      <p:sp>
        <p:nvSpPr>
          <p:cNvPr id="98" name="Rectangle 97"/>
          <p:cNvSpPr/>
          <p:nvPr/>
        </p:nvSpPr>
        <p:spPr>
          <a:xfrm>
            <a:off x="201426" y="3613567"/>
            <a:ext cx="296590" cy="27699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2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2" name="ZoneTexte 111"/>
          <p:cNvSpPr txBox="1"/>
          <p:nvPr/>
        </p:nvSpPr>
        <p:spPr>
          <a:xfrm>
            <a:off x="435957" y="3958555"/>
            <a:ext cx="335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latin typeface="Century Gothic" panose="020B0502020202020204" pitchFamily="34" charset="0"/>
              </a:rPr>
              <a:t>=</a:t>
            </a:r>
          </a:p>
        </p:txBody>
      </p:sp>
      <p:sp>
        <p:nvSpPr>
          <p:cNvPr id="158" name="Larme 157"/>
          <p:cNvSpPr/>
          <p:nvPr/>
        </p:nvSpPr>
        <p:spPr>
          <a:xfrm>
            <a:off x="222809" y="4429871"/>
            <a:ext cx="299411" cy="289824"/>
          </a:xfrm>
          <a:prstGeom prst="teardrop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4" name="ZoneTexte 163"/>
          <p:cNvSpPr txBox="1"/>
          <p:nvPr/>
        </p:nvSpPr>
        <p:spPr>
          <a:xfrm>
            <a:off x="526494" y="4411917"/>
            <a:ext cx="5575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Écris chaque nombre décimal sous la forme d’une seule fraction décimale</a:t>
            </a:r>
          </a:p>
        </p:txBody>
      </p:sp>
      <p:sp>
        <p:nvSpPr>
          <p:cNvPr id="189" name="Rectangle 188"/>
          <p:cNvSpPr/>
          <p:nvPr/>
        </p:nvSpPr>
        <p:spPr>
          <a:xfrm>
            <a:off x="222809" y="4442695"/>
            <a:ext cx="296590" cy="27699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3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5" name="Larme 224"/>
          <p:cNvSpPr/>
          <p:nvPr/>
        </p:nvSpPr>
        <p:spPr>
          <a:xfrm>
            <a:off x="235482" y="5132339"/>
            <a:ext cx="299411" cy="289824"/>
          </a:xfrm>
          <a:prstGeom prst="teardrop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6" name="ZoneTexte 225"/>
          <p:cNvSpPr txBox="1"/>
          <p:nvPr/>
        </p:nvSpPr>
        <p:spPr>
          <a:xfrm>
            <a:off x="539168" y="5134442"/>
            <a:ext cx="3400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Ecris le nombre décimal en chiffres</a:t>
            </a:r>
          </a:p>
        </p:txBody>
      </p:sp>
      <p:sp>
        <p:nvSpPr>
          <p:cNvPr id="227" name="Rectangle 226"/>
          <p:cNvSpPr/>
          <p:nvPr/>
        </p:nvSpPr>
        <p:spPr>
          <a:xfrm>
            <a:off x="235482" y="5145163"/>
            <a:ext cx="296590" cy="27699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4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8" name="Larme 227"/>
          <p:cNvSpPr/>
          <p:nvPr/>
        </p:nvSpPr>
        <p:spPr>
          <a:xfrm>
            <a:off x="222808" y="6337047"/>
            <a:ext cx="299411" cy="289824"/>
          </a:xfrm>
          <a:prstGeom prst="teardrop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29" name="ZoneTexte 228"/>
          <p:cNvSpPr txBox="1"/>
          <p:nvPr/>
        </p:nvSpPr>
        <p:spPr>
          <a:xfrm>
            <a:off x="526494" y="6319093"/>
            <a:ext cx="31837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Complète avec les signes &lt; , &gt; ou = </a:t>
            </a:r>
          </a:p>
        </p:txBody>
      </p:sp>
      <p:sp>
        <p:nvSpPr>
          <p:cNvPr id="230" name="Rectangle 229"/>
          <p:cNvSpPr/>
          <p:nvPr/>
        </p:nvSpPr>
        <p:spPr>
          <a:xfrm>
            <a:off x="222808" y="6349871"/>
            <a:ext cx="296590" cy="27699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5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8006" y="4736447"/>
            <a:ext cx="13628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prstClr val="black"/>
                </a:solidFill>
                <a:latin typeface="Century Gothic" panose="020B0502020202020204" pitchFamily="34" charset="0"/>
                <a:ea typeface="Script Ecole 2" panose="02000400000000000000" pitchFamily="2" charset="0"/>
                <a:cs typeface="Arial" panose="020B0604020202020204" pitchFamily="34" charset="0"/>
              </a:rPr>
              <a:t>0,409 = </a:t>
            </a:r>
            <a:r>
              <a:rPr lang="fr-FR" sz="1200" dirty="0">
                <a:latin typeface="Century Gothic" panose="020B0502020202020204" pitchFamily="34" charset="0"/>
              </a:rPr>
              <a:t>…………</a:t>
            </a:r>
            <a:endParaRPr lang="fr-FR" sz="12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41" name="Rectangle 240"/>
          <p:cNvSpPr/>
          <p:nvPr/>
        </p:nvSpPr>
        <p:spPr>
          <a:xfrm>
            <a:off x="1796367" y="4731247"/>
            <a:ext cx="13628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prstClr val="black"/>
                </a:solidFill>
                <a:latin typeface="Century Gothic" panose="020B0502020202020204" pitchFamily="34" charset="0"/>
                <a:ea typeface="Script Ecole 2" panose="02000400000000000000" pitchFamily="2" charset="0"/>
                <a:cs typeface="Arial" panose="020B0604020202020204" pitchFamily="34" charset="0"/>
              </a:rPr>
              <a:t>12,48 = </a:t>
            </a:r>
            <a:r>
              <a:rPr lang="fr-FR" sz="1200" dirty="0">
                <a:latin typeface="Century Gothic" panose="020B0502020202020204" pitchFamily="34" charset="0"/>
              </a:rPr>
              <a:t>…………</a:t>
            </a:r>
            <a:endParaRPr lang="fr-FR" sz="12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3475842" y="4745950"/>
            <a:ext cx="12779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prstClr val="black"/>
                </a:solidFill>
                <a:latin typeface="Century Gothic" panose="020B0502020202020204" pitchFamily="34" charset="0"/>
                <a:ea typeface="Script Ecole 2" panose="02000400000000000000" pitchFamily="2" charset="0"/>
                <a:cs typeface="Arial" panose="020B0604020202020204" pitchFamily="34" charset="0"/>
              </a:rPr>
              <a:t>0,71 = </a:t>
            </a:r>
            <a:r>
              <a:rPr lang="fr-FR" sz="1200" dirty="0">
                <a:latin typeface="Century Gothic" panose="020B0502020202020204" pitchFamily="34" charset="0"/>
              </a:rPr>
              <a:t>…………</a:t>
            </a:r>
            <a:endParaRPr lang="fr-FR" sz="12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" name="Rectangle 244"/>
          <p:cNvSpPr/>
          <p:nvPr/>
        </p:nvSpPr>
        <p:spPr>
          <a:xfrm>
            <a:off x="5080168" y="4731247"/>
            <a:ext cx="13628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prstClr val="black"/>
                </a:solidFill>
                <a:latin typeface="Century Gothic" panose="020B0502020202020204" pitchFamily="34" charset="0"/>
                <a:ea typeface="Script Ecole 2" panose="02000400000000000000" pitchFamily="2" charset="0"/>
                <a:cs typeface="Arial" panose="020B0604020202020204" pitchFamily="34" charset="0"/>
              </a:rPr>
              <a:t>100,4 = </a:t>
            </a:r>
            <a:r>
              <a:rPr lang="fr-FR" sz="1200" dirty="0">
                <a:latin typeface="Century Gothic" panose="020B0502020202020204" pitchFamily="34" charset="0"/>
              </a:rPr>
              <a:t>…………</a:t>
            </a:r>
            <a:endParaRPr lang="fr-FR" sz="1200" dirty="0">
              <a:latin typeface="Century Gothic" panose="020B0502020202020204" pitchFamily="34" charset="0"/>
              <a:ea typeface="Script Ecole 2" panose="02000400000000000000" pitchFamily="2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734358"/>
              </p:ext>
            </p:extLst>
          </p:nvPr>
        </p:nvGraphicFramePr>
        <p:xfrm>
          <a:off x="266800" y="6665795"/>
          <a:ext cx="6804415" cy="4453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0883">
                  <a:extLst>
                    <a:ext uri="{9D8B030D-6E8A-4147-A177-3AD203B41FA5}">
                      <a16:colId xmlns:a16="http://schemas.microsoft.com/office/drawing/2014/main" val="2555390074"/>
                    </a:ext>
                  </a:extLst>
                </a:gridCol>
                <a:gridCol w="1360883">
                  <a:extLst>
                    <a:ext uri="{9D8B030D-6E8A-4147-A177-3AD203B41FA5}">
                      <a16:colId xmlns:a16="http://schemas.microsoft.com/office/drawing/2014/main" val="3148991268"/>
                    </a:ext>
                  </a:extLst>
                </a:gridCol>
                <a:gridCol w="1360883">
                  <a:extLst>
                    <a:ext uri="{9D8B030D-6E8A-4147-A177-3AD203B41FA5}">
                      <a16:colId xmlns:a16="http://schemas.microsoft.com/office/drawing/2014/main" val="1515615638"/>
                    </a:ext>
                  </a:extLst>
                </a:gridCol>
                <a:gridCol w="1360883">
                  <a:extLst>
                    <a:ext uri="{9D8B030D-6E8A-4147-A177-3AD203B41FA5}">
                      <a16:colId xmlns:a16="http://schemas.microsoft.com/office/drawing/2014/main" val="3959972539"/>
                    </a:ext>
                  </a:extLst>
                </a:gridCol>
                <a:gridCol w="1360883">
                  <a:extLst>
                    <a:ext uri="{9D8B030D-6E8A-4147-A177-3AD203B41FA5}">
                      <a16:colId xmlns:a16="http://schemas.microsoft.com/office/drawing/2014/main" val="1146218690"/>
                    </a:ext>
                  </a:extLst>
                </a:gridCol>
              </a:tblGrid>
              <a:tr h="222693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Century Gothic" panose="020B0502020202020204" pitchFamily="34" charset="0"/>
                          <a:ea typeface="Script Ecole 2" panose="02000400000000000000" pitchFamily="2" charset="0"/>
                          <a:cs typeface="Arial" panose="020B0604020202020204" pitchFamily="34" charset="0"/>
                        </a:rPr>
                        <a:t>12,1 ……. 12,01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entury Gothic" panose="020B0502020202020204" pitchFamily="34" charset="0"/>
                        <a:ea typeface="Script Ecole 2" panose="020004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latin typeface="Century Gothic" panose="020B0502020202020204" pitchFamily="34" charset="0"/>
                          <a:ea typeface="Script Ecole 2" panose="02000400000000000000" pitchFamily="2" charset="0"/>
                          <a:cs typeface="Arial" panose="020B0604020202020204" pitchFamily="34" charset="0"/>
                        </a:rPr>
                        <a:t>7,48 ……. 7,5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entury Gothic" panose="020B0502020202020204" pitchFamily="34" charset="0"/>
                        <a:ea typeface="Script Ecole 2" panose="020004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latin typeface="Century Gothic" panose="020B0502020202020204" pitchFamily="34" charset="0"/>
                          <a:ea typeface="Script Ecole 2" panose="02000400000000000000" pitchFamily="2" charset="0"/>
                          <a:cs typeface="Arial" panose="020B0604020202020204" pitchFamily="34" charset="0"/>
                        </a:rPr>
                        <a:t>0,603 ……. 0,63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5732566"/>
                  </a:ext>
                </a:extLst>
              </a:tr>
              <a:tr h="222693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entury Gothic" panose="020B0502020202020204" pitchFamily="34" charset="0"/>
                        <a:ea typeface="Script Ecole 2" panose="020004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latin typeface="Century Gothic" panose="020B0502020202020204" pitchFamily="34" charset="0"/>
                          <a:ea typeface="Script Ecole 2" panose="02000400000000000000" pitchFamily="2" charset="0"/>
                          <a:cs typeface="Arial" panose="020B0604020202020204" pitchFamily="34" charset="0"/>
                        </a:rPr>
                        <a:t>6,5 ……. 6,538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entury Gothic" panose="020B0502020202020204" pitchFamily="34" charset="0"/>
                        <a:ea typeface="Script Ecole 2" panose="020004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307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latin typeface="Century Gothic" panose="020B0502020202020204" pitchFamily="34" charset="0"/>
                          <a:ea typeface="Script Ecole 2" panose="02000400000000000000" pitchFamily="2" charset="0"/>
                          <a:cs typeface="Arial" panose="020B0604020202020204" pitchFamily="34" charset="0"/>
                        </a:rPr>
                        <a:t>14,50 ……. 14,50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entury Gothic" panose="020B0502020202020204" pitchFamily="34" charset="0"/>
                        <a:ea typeface="Script Ecole 2" panose="020004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7" name="ZoneTexte 86">
            <a:extLst>
              <a:ext uri="{FF2B5EF4-FFF2-40B4-BE49-F238E27FC236}">
                <a16:creationId xmlns:a16="http://schemas.microsoft.com/office/drawing/2014/main" id="{72981E10-B21B-46D7-9689-67A6EFA49C6C}"/>
              </a:ext>
            </a:extLst>
          </p:cNvPr>
          <p:cNvSpPr txBox="1"/>
          <p:nvPr/>
        </p:nvSpPr>
        <p:spPr>
          <a:xfrm>
            <a:off x="2268199" y="804797"/>
            <a:ext cx="19321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Our First Kiss" panose="02000603000000020004" pitchFamily="2" charset="77"/>
              </a:rPr>
              <a:t>Compétences évaluées : 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5B358F3B-A486-403E-93A4-39E0D3DFD7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652878"/>
              </p:ext>
            </p:extLst>
          </p:nvPr>
        </p:nvGraphicFramePr>
        <p:xfrm>
          <a:off x="2327975" y="1062509"/>
          <a:ext cx="4888607" cy="14511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84681">
                  <a:extLst>
                    <a:ext uri="{9D8B030D-6E8A-4147-A177-3AD203B41FA5}">
                      <a16:colId xmlns:a16="http://schemas.microsoft.com/office/drawing/2014/main" val="228391758"/>
                    </a:ext>
                  </a:extLst>
                </a:gridCol>
                <a:gridCol w="673971">
                  <a:extLst>
                    <a:ext uri="{9D8B030D-6E8A-4147-A177-3AD203B41FA5}">
                      <a16:colId xmlns:a16="http://schemas.microsoft.com/office/drawing/2014/main" val="1747917852"/>
                    </a:ext>
                  </a:extLst>
                </a:gridCol>
                <a:gridCol w="529955">
                  <a:extLst>
                    <a:ext uri="{9D8B030D-6E8A-4147-A177-3AD203B41FA5}">
                      <a16:colId xmlns:a16="http://schemas.microsoft.com/office/drawing/2014/main" val="2602844620"/>
                    </a:ext>
                  </a:extLst>
                </a:gridCol>
              </a:tblGrid>
              <a:tr h="332460">
                <a:tc>
                  <a:txBody>
                    <a:bodyPr/>
                    <a:lstStyle/>
                    <a:p>
                      <a:r>
                        <a:rPr lang="fr-FR" sz="1000" b="0" i="0" u="none" strike="noStrike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Dekko" panose="00000500000000000000" pitchFamily="2" charset="0"/>
                        </a:rPr>
                        <a:t>Passer d’une fraction décimale au nombre décimal équivalent et réciproquement.</a:t>
                      </a:r>
                      <a:endParaRPr lang="fr-FR" sz="1000" b="0" dirty="0">
                        <a:latin typeface="Century Gothic" panose="020B0502020202020204" pitchFamily="34" charset="0"/>
                        <a:ea typeface="Clensey" panose="02000603000000000000" pitchFamily="2" charset="0"/>
                        <a:cs typeface="Dekko" panose="00000500000000000000" pitchFamily="2" charset="0"/>
                      </a:endParaRPr>
                    </a:p>
                  </a:txBody>
                  <a:tcPr marL="92329" marR="92329" marT="46512" marB="4651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>
                          <a:latin typeface="Century Gothic" panose="020B0502020202020204" pitchFamily="34" charset="0"/>
                          <a:ea typeface="Clensey" panose="02000603000000000000" pitchFamily="2" charset="0"/>
                          <a:cs typeface="Dekko" panose="00000500000000000000" pitchFamily="2" charset="0"/>
                        </a:rPr>
                        <a:t>ex </a:t>
                      </a:r>
                    </a:p>
                    <a:p>
                      <a:pPr algn="ctr"/>
                      <a:r>
                        <a:rPr lang="fr-FR" sz="1000" b="0" dirty="0">
                          <a:latin typeface="Century Gothic" panose="020B0502020202020204" pitchFamily="34" charset="0"/>
                          <a:ea typeface="Clensey" panose="02000603000000000000" pitchFamily="2" charset="0"/>
                          <a:cs typeface="Dekko" panose="00000500000000000000" pitchFamily="2" charset="0"/>
                        </a:rPr>
                        <a:t>1, 2, 3, 4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b="0" dirty="0">
                        <a:latin typeface="Dekko" panose="00000500000000000000" pitchFamily="2" charset="0"/>
                        <a:ea typeface="Clensey" panose="02000603000000000000" pitchFamily="2" charset="0"/>
                        <a:cs typeface="Dekko" panose="00000500000000000000" pitchFamily="2" charset="0"/>
                      </a:endParaRPr>
                    </a:p>
                  </a:txBody>
                  <a:tcPr marL="92329" marR="92329" marT="46512" marB="4651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554589"/>
                  </a:ext>
                </a:extLst>
              </a:tr>
              <a:tr h="394844">
                <a:tc>
                  <a:txBody>
                    <a:bodyPr/>
                    <a:lstStyle/>
                    <a:p>
                      <a:pPr marL="0" marR="0" indent="0" algn="l" defTabSz="10306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Dekko" panose="00000500000000000000" pitchFamily="2" charset="0"/>
                        </a:rPr>
                        <a:t>Encadrer, comparer et arrondir des nombres décimaux</a:t>
                      </a:r>
                      <a:endParaRPr lang="fr-FR" sz="1000" b="0" dirty="0">
                        <a:latin typeface="Century Gothic" panose="020B0502020202020204" pitchFamily="34" charset="0"/>
                        <a:ea typeface="Clensey" panose="02000603000000000000" pitchFamily="2" charset="0"/>
                        <a:cs typeface="Dekko" panose="00000500000000000000" pitchFamily="2" charset="0"/>
                      </a:endParaRPr>
                    </a:p>
                  </a:txBody>
                  <a:tcPr marL="92329" marR="92329" marT="46512" marB="4651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306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>
                          <a:latin typeface="Century Gothic" panose="020B0502020202020204" pitchFamily="34" charset="0"/>
                          <a:ea typeface="Clensey" panose="02000603000000000000" pitchFamily="2" charset="0"/>
                          <a:cs typeface="Dekko" panose="00000500000000000000" pitchFamily="2" charset="0"/>
                        </a:rPr>
                        <a:t>ex </a:t>
                      </a:r>
                    </a:p>
                    <a:p>
                      <a:pPr marL="0" marR="0" indent="0" algn="ctr" defTabSz="10306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>
                          <a:latin typeface="Century Gothic" panose="020B0502020202020204" pitchFamily="34" charset="0"/>
                          <a:ea typeface="Clensey" panose="02000603000000000000" pitchFamily="2" charset="0"/>
                          <a:cs typeface="Dekko" panose="00000500000000000000" pitchFamily="2" charset="0"/>
                        </a:rPr>
                        <a:t>5, 6, 7, 8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306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latin typeface="Dekko" panose="00000500000000000000" pitchFamily="2" charset="0"/>
                        <a:ea typeface="Clensey" panose="02000603000000000000" pitchFamily="2" charset="0"/>
                        <a:cs typeface="Dekko" panose="00000500000000000000" pitchFamily="2" charset="0"/>
                      </a:endParaRPr>
                    </a:p>
                  </a:txBody>
                  <a:tcPr marL="92329" marR="92329" marT="46512" marB="46512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532728"/>
                  </a:ext>
                </a:extLst>
              </a:tr>
              <a:tr h="207654">
                <a:tc>
                  <a:txBody>
                    <a:bodyPr/>
                    <a:lstStyle/>
                    <a:p>
                      <a:pPr marL="0" marR="0" indent="0" algn="l" defTabSz="10306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Dekko" panose="00000500000000000000" pitchFamily="2" charset="0"/>
                        </a:rPr>
                        <a:t>Ecrire une suite de nombres décimaux</a:t>
                      </a:r>
                      <a:endParaRPr lang="fr-FR" sz="1000" b="0" dirty="0">
                        <a:latin typeface="Century Gothic" panose="020B0502020202020204" pitchFamily="34" charset="0"/>
                        <a:ea typeface="Clensey" panose="02000603000000000000" pitchFamily="2" charset="0"/>
                        <a:cs typeface="Dekko" panose="00000500000000000000" pitchFamily="2" charset="0"/>
                      </a:endParaRPr>
                    </a:p>
                  </a:txBody>
                  <a:tcPr marL="92329" marR="92329" marT="46512" marB="4651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306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>
                          <a:latin typeface="Century Gothic" panose="020B0502020202020204" pitchFamily="34" charset="0"/>
                          <a:ea typeface="Clensey" panose="02000603000000000000" pitchFamily="2" charset="0"/>
                          <a:cs typeface="Dekko" panose="00000500000000000000" pitchFamily="2" charset="0"/>
                        </a:rPr>
                        <a:t>ex 9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306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latin typeface="Dekko" panose="00000500000000000000" pitchFamily="2" charset="0"/>
                        <a:ea typeface="Clensey" panose="02000603000000000000" pitchFamily="2" charset="0"/>
                        <a:cs typeface="Dekko" panose="00000500000000000000" pitchFamily="2" charset="0"/>
                      </a:endParaRPr>
                    </a:p>
                  </a:txBody>
                  <a:tcPr marL="92329" marR="92329" marT="46512" marB="46512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148174"/>
                  </a:ext>
                </a:extLst>
              </a:tr>
              <a:tr h="305882">
                <a:tc>
                  <a:txBody>
                    <a:bodyPr/>
                    <a:lstStyle/>
                    <a:p>
                      <a:pPr marL="0" marR="0" indent="0" algn="l" defTabSz="10306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Dekko" panose="00000500000000000000" pitchFamily="2" charset="0"/>
                        </a:rPr>
                        <a:t>Savoir situer des nombres décimaux sur une droite graduée</a:t>
                      </a:r>
                      <a:endParaRPr lang="fr-FR" sz="1000" b="0" dirty="0">
                        <a:latin typeface="Century Gothic" panose="020B0502020202020204" pitchFamily="34" charset="0"/>
                        <a:ea typeface="Clensey" panose="02000603000000000000" pitchFamily="2" charset="0"/>
                        <a:cs typeface="Dekko" panose="00000500000000000000" pitchFamily="2" charset="0"/>
                      </a:endParaRPr>
                    </a:p>
                  </a:txBody>
                  <a:tcPr marL="92329" marR="92329" marT="46512" marB="4651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306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>
                          <a:latin typeface="Century Gothic" panose="020B0502020202020204" pitchFamily="34" charset="0"/>
                          <a:ea typeface="Clensey" panose="02000603000000000000" pitchFamily="2" charset="0"/>
                          <a:cs typeface="Dekko" panose="00000500000000000000" pitchFamily="2" charset="0"/>
                        </a:rPr>
                        <a:t>ex 10, 11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306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dirty="0">
                        <a:latin typeface="Dekko" panose="00000500000000000000" pitchFamily="2" charset="0"/>
                        <a:ea typeface="Clensey" panose="02000603000000000000" pitchFamily="2" charset="0"/>
                        <a:cs typeface="Dekko" panose="00000500000000000000" pitchFamily="2" charset="0"/>
                      </a:endParaRPr>
                    </a:p>
                  </a:txBody>
                  <a:tcPr marL="92329" marR="92329" marT="46512" marB="46512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630642"/>
                  </a:ext>
                </a:extLst>
              </a:tr>
            </a:tbl>
          </a:graphicData>
        </a:graphic>
      </p:graphicFrame>
      <p:sp>
        <p:nvSpPr>
          <p:cNvPr id="74" name="ZoneTexte 73"/>
          <p:cNvSpPr txBox="1"/>
          <p:nvPr/>
        </p:nvSpPr>
        <p:spPr>
          <a:xfrm>
            <a:off x="2463607" y="62365"/>
            <a:ext cx="4269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ove Is Complicated Again" pitchFamily="2" charset="0"/>
                <a:ea typeface="Sweet Cheeks" panose="02000603000000000000" pitchFamily="2" charset="0"/>
              </a:rPr>
              <a:t>Evaluation</a:t>
            </a:r>
            <a:r>
              <a:rPr lang="fr-FR" sz="24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ove Is Complicated Again" pitchFamily="2" charset="0"/>
                <a:ea typeface="GelPenUprightHeavy" panose="02000903000000000000" pitchFamily="2" charset="0"/>
              </a:rPr>
              <a:t> de Maths</a:t>
            </a: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D79D460C-9425-4E16-A5B7-A1B270D564FD}"/>
              </a:ext>
            </a:extLst>
          </p:cNvPr>
          <p:cNvSpPr txBox="1"/>
          <p:nvPr/>
        </p:nvSpPr>
        <p:spPr>
          <a:xfrm>
            <a:off x="3647099" y="478196"/>
            <a:ext cx="2136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Les nombres décimaux</a:t>
            </a:r>
          </a:p>
        </p:txBody>
      </p:sp>
      <p:sp>
        <p:nvSpPr>
          <p:cNvPr id="76" name="Rectangle à coins arrondis 75"/>
          <p:cNvSpPr/>
          <p:nvPr/>
        </p:nvSpPr>
        <p:spPr>
          <a:xfrm>
            <a:off x="71402" y="83648"/>
            <a:ext cx="2052076" cy="776955"/>
          </a:xfrm>
          <a:prstGeom prst="round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ZoneTexte 76"/>
          <p:cNvSpPr txBox="1"/>
          <p:nvPr/>
        </p:nvSpPr>
        <p:spPr>
          <a:xfrm>
            <a:off x="108000" y="126405"/>
            <a:ext cx="2051183" cy="5939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000" dirty="0">
                <a:latin typeface="Century Gothic" panose="020B0502020202020204" pitchFamily="34" charset="0"/>
              </a:rPr>
              <a:t>Prénom  :</a:t>
            </a:r>
            <a:r>
              <a:rPr lang="fr-FR" sz="1050" dirty="0">
                <a:latin typeface="Century Gothic" panose="020B0502020202020204" pitchFamily="34" charset="0"/>
              </a:rPr>
              <a:t> </a:t>
            </a:r>
            <a:r>
              <a:rPr lang="fr-FR" sz="900" dirty="0">
                <a:latin typeface="Century Gothic" panose="020B0502020202020204" pitchFamily="34" charset="0"/>
              </a:rPr>
              <a:t>_________________</a:t>
            </a:r>
            <a:endParaRPr lang="fr-FR" sz="1050" dirty="0">
              <a:latin typeface="Century Gothic" panose="020B0502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fr-FR" sz="1000" dirty="0">
                <a:latin typeface="Century Gothic" panose="020B0502020202020204" pitchFamily="34" charset="0"/>
              </a:rPr>
              <a:t>Date :  </a:t>
            </a:r>
            <a:r>
              <a:rPr lang="fr-FR" sz="900" dirty="0">
                <a:latin typeface="Century Gothic" panose="020B0502020202020204" pitchFamily="34" charset="0"/>
              </a:rPr>
              <a:t>___________________</a:t>
            </a:r>
            <a:endParaRPr lang="fr-FR" sz="1050" dirty="0">
              <a:latin typeface="Century Gothic" panose="020B0502020202020204" pitchFamily="34" charset="0"/>
            </a:endParaRPr>
          </a:p>
        </p:txBody>
      </p:sp>
      <p:sp>
        <p:nvSpPr>
          <p:cNvPr id="78" name="Rectangle à coins arrondis 77"/>
          <p:cNvSpPr/>
          <p:nvPr/>
        </p:nvSpPr>
        <p:spPr>
          <a:xfrm>
            <a:off x="86404" y="982555"/>
            <a:ext cx="2051183" cy="800034"/>
          </a:xfrm>
          <a:prstGeom prst="roundRect">
            <a:avLst>
              <a:gd name="adj" fmla="val 20341"/>
            </a:avLst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à coins arrondis 78"/>
          <p:cNvSpPr/>
          <p:nvPr/>
        </p:nvSpPr>
        <p:spPr>
          <a:xfrm>
            <a:off x="93500" y="1872246"/>
            <a:ext cx="2051183" cy="672902"/>
          </a:xfrm>
          <a:prstGeom prst="roundRect">
            <a:avLst>
              <a:gd name="adj" fmla="val 20341"/>
            </a:avLst>
          </a:prstGeom>
          <a:solidFill>
            <a:schemeClr val="bg1"/>
          </a:solidFill>
          <a:ln w="28575"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ZoneTexte 79"/>
          <p:cNvSpPr txBox="1"/>
          <p:nvPr/>
        </p:nvSpPr>
        <p:spPr>
          <a:xfrm>
            <a:off x="71402" y="924776"/>
            <a:ext cx="1061739" cy="3039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000" dirty="0">
                <a:latin typeface="Century Gothic" panose="020B0502020202020204" pitchFamily="34" charset="0"/>
              </a:rPr>
              <a:t>Appréciation</a:t>
            </a:r>
          </a:p>
        </p:txBody>
      </p:sp>
      <p:sp>
        <p:nvSpPr>
          <p:cNvPr id="81" name="ZoneTexte 80"/>
          <p:cNvSpPr txBox="1"/>
          <p:nvPr/>
        </p:nvSpPr>
        <p:spPr>
          <a:xfrm>
            <a:off x="116765" y="1927596"/>
            <a:ext cx="753442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900" dirty="0">
                <a:latin typeface="Century Gothic" panose="020B0502020202020204" pitchFamily="34" charset="0"/>
              </a:rPr>
              <a:t>Signature des parents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87603" y="5402110"/>
            <a:ext cx="3400746" cy="844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>
                <a:latin typeface="Century Gothic" panose="020B0502020202020204" pitchFamily="34" charset="0"/>
              </a:rPr>
              <a:t>Sept dixièmes		   …………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latin typeface="Century Gothic" panose="020B0502020202020204" pitchFamily="34" charset="0"/>
              </a:rPr>
              <a:t>Cinq cents unités huit dixièmes   …………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latin typeface="Century Gothic" panose="020B0502020202020204" pitchFamily="34" charset="0"/>
              </a:rPr>
              <a:t>Trois unités cinq centièmes	   …………</a:t>
            </a:r>
          </a:p>
        </p:txBody>
      </p:sp>
      <p:sp>
        <p:nvSpPr>
          <p:cNvPr id="89" name="Rectangle 88"/>
          <p:cNvSpPr/>
          <p:nvPr/>
        </p:nvSpPr>
        <p:spPr>
          <a:xfrm>
            <a:off x="233473" y="3870821"/>
            <a:ext cx="354584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fr-FR" sz="1200" u="sng" dirty="0">
                <a:solidFill>
                  <a:prstClr val="black"/>
                </a:solidFill>
                <a:latin typeface="Century Gothic" panose="020B0502020202020204" pitchFamily="34" charset="0"/>
                <a:ea typeface="Script Ecole 2" panose="02000400000000000000" pitchFamily="2" charset="0"/>
                <a:cs typeface="Arial" panose="020B0604020202020204" pitchFamily="34" charset="0"/>
              </a:rPr>
              <a:t>34</a:t>
            </a:r>
          </a:p>
          <a:p>
            <a:r>
              <a:rPr lang="fr-FR" sz="1200" dirty="0">
                <a:solidFill>
                  <a:prstClr val="black"/>
                </a:solidFill>
                <a:latin typeface="Century Gothic" panose="020B0502020202020204" pitchFamily="34" charset="0"/>
                <a:ea typeface="Script Ecole 2" panose="02000400000000000000" pitchFamily="2" charset="0"/>
                <a:cs typeface="Arial" panose="020B0604020202020204" pitchFamily="34" charset="0"/>
              </a:rPr>
              <a:t>10</a:t>
            </a:r>
            <a:endParaRPr lang="fr-FR" sz="12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1749271" y="3887864"/>
            <a:ext cx="439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u="sng" dirty="0">
                <a:solidFill>
                  <a:prstClr val="black"/>
                </a:solidFill>
                <a:latin typeface="Century Gothic" panose="020B0502020202020204" pitchFamily="34" charset="0"/>
                <a:ea typeface="Script Ecole 2" panose="02000400000000000000" pitchFamily="2" charset="0"/>
                <a:cs typeface="Arial" panose="020B0604020202020204" pitchFamily="34" charset="0"/>
              </a:rPr>
              <a:t>208</a:t>
            </a:r>
          </a:p>
          <a:p>
            <a:r>
              <a:rPr lang="fr-FR" sz="1200" dirty="0">
                <a:solidFill>
                  <a:prstClr val="black"/>
                </a:solidFill>
                <a:latin typeface="Century Gothic" panose="020B0502020202020204" pitchFamily="34" charset="0"/>
                <a:ea typeface="Script Ecole 2" panose="02000400000000000000" pitchFamily="2" charset="0"/>
                <a:cs typeface="Arial" panose="020B0604020202020204" pitchFamily="34" charset="0"/>
              </a:rPr>
              <a:t>100</a:t>
            </a:r>
            <a:endParaRPr lang="fr-FR" sz="12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3366077" y="3878924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u="sng" dirty="0">
                <a:solidFill>
                  <a:prstClr val="black"/>
                </a:solidFill>
                <a:latin typeface="Century Gothic" panose="020B0502020202020204" pitchFamily="34" charset="0"/>
                <a:ea typeface="Script Ecole 2" panose="02000400000000000000" pitchFamily="2" charset="0"/>
                <a:cs typeface="Arial" panose="020B0604020202020204" pitchFamily="34" charset="0"/>
              </a:rPr>
              <a:t>7804</a:t>
            </a:r>
          </a:p>
          <a:p>
            <a:r>
              <a:rPr lang="fr-FR" sz="1200" dirty="0">
                <a:solidFill>
                  <a:prstClr val="black"/>
                </a:solidFill>
                <a:latin typeface="Century Gothic" panose="020B0502020202020204" pitchFamily="34" charset="0"/>
                <a:ea typeface="Script Ecole 2" panose="02000400000000000000" pitchFamily="2" charset="0"/>
                <a:cs typeface="Arial" panose="020B0604020202020204" pitchFamily="34" charset="0"/>
              </a:rPr>
              <a:t>1000</a:t>
            </a:r>
            <a:endParaRPr lang="fr-FR" sz="12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5050491" y="3878924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u="sng" dirty="0">
                <a:solidFill>
                  <a:prstClr val="black"/>
                </a:solidFill>
                <a:latin typeface="Century Gothic" panose="020B0502020202020204" pitchFamily="34" charset="0"/>
                <a:ea typeface="Script Ecole 2" panose="02000400000000000000" pitchFamily="2" charset="0"/>
                <a:cs typeface="Arial" panose="020B0604020202020204" pitchFamily="34" charset="0"/>
              </a:rPr>
              <a:t>387</a:t>
            </a:r>
          </a:p>
          <a:p>
            <a:pPr algn="ctr"/>
            <a:r>
              <a:rPr lang="fr-FR" sz="1200" dirty="0">
                <a:solidFill>
                  <a:prstClr val="black"/>
                </a:solidFill>
                <a:latin typeface="Century Gothic" panose="020B0502020202020204" pitchFamily="34" charset="0"/>
                <a:ea typeface="Script Ecole 2" panose="02000400000000000000" pitchFamily="2" charset="0"/>
                <a:cs typeface="Arial" panose="020B0604020202020204" pitchFamily="34" charset="0"/>
              </a:rPr>
              <a:t>1000</a:t>
            </a:r>
            <a:endParaRPr lang="fr-FR" sz="12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647338" y="3078733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u="sng" dirty="0">
                <a:solidFill>
                  <a:prstClr val="black"/>
                </a:solidFill>
                <a:latin typeface="Century Gothic" panose="020B0502020202020204" pitchFamily="34" charset="0"/>
                <a:ea typeface="Script Ecole 2" panose="02000400000000000000" pitchFamily="2" charset="0"/>
                <a:cs typeface="Arial" panose="020B0604020202020204" pitchFamily="34" charset="0"/>
              </a:rPr>
              <a:t> 7 </a:t>
            </a:r>
          </a:p>
          <a:p>
            <a:r>
              <a:rPr lang="fr-FR" sz="1200" dirty="0">
                <a:solidFill>
                  <a:prstClr val="black"/>
                </a:solidFill>
                <a:latin typeface="Century Gothic" panose="020B0502020202020204" pitchFamily="34" charset="0"/>
                <a:ea typeface="Script Ecole 2" panose="02000400000000000000" pitchFamily="2" charset="0"/>
                <a:cs typeface="Arial" panose="020B0604020202020204" pitchFamily="34" charset="0"/>
              </a:rPr>
              <a:t>10</a:t>
            </a:r>
            <a:endParaRPr lang="fr-FR" sz="12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1096106" y="3078733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u="sng" dirty="0">
                <a:latin typeface="Century Gothic" panose="020B0502020202020204" pitchFamily="34" charset="0"/>
                <a:ea typeface="Script Ecole 2" panose="02000400000000000000" pitchFamily="2" charset="0"/>
                <a:cs typeface="Arial" panose="020B0604020202020204" pitchFamily="34" charset="0"/>
              </a:rPr>
              <a:t>  </a:t>
            </a:r>
            <a:r>
              <a:rPr lang="fr-FR" sz="1200" u="sng" dirty="0">
                <a:solidFill>
                  <a:prstClr val="black"/>
                </a:solidFill>
                <a:latin typeface="Century Gothic" panose="020B0502020202020204" pitchFamily="34" charset="0"/>
                <a:ea typeface="Script Ecole 2" panose="02000400000000000000" pitchFamily="2" charset="0"/>
                <a:cs typeface="Arial" panose="020B0604020202020204" pitchFamily="34" charset="0"/>
              </a:rPr>
              <a:t>9   </a:t>
            </a:r>
          </a:p>
          <a:p>
            <a:r>
              <a:rPr lang="fr-FR" sz="1200" dirty="0">
                <a:solidFill>
                  <a:prstClr val="black"/>
                </a:solidFill>
                <a:latin typeface="Century Gothic" panose="020B0502020202020204" pitchFamily="34" charset="0"/>
                <a:ea typeface="Script Ecole 2" panose="02000400000000000000" pitchFamily="2" charset="0"/>
                <a:cs typeface="Arial" panose="020B0604020202020204" pitchFamily="34" charset="0"/>
              </a:rPr>
              <a:t>100</a:t>
            </a:r>
            <a:endParaRPr lang="fr-FR" sz="12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ZoneTexte 121"/>
          <p:cNvSpPr txBox="1"/>
          <p:nvPr/>
        </p:nvSpPr>
        <p:spPr>
          <a:xfrm>
            <a:off x="888380" y="3178274"/>
            <a:ext cx="335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123" name="ZoneTexte 122"/>
          <p:cNvSpPr txBox="1"/>
          <p:nvPr/>
        </p:nvSpPr>
        <p:spPr>
          <a:xfrm>
            <a:off x="430023" y="3176535"/>
            <a:ext cx="335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293931" y="3176830"/>
            <a:ext cx="269626" cy="276999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prstClr val="black"/>
                </a:solidFill>
                <a:latin typeface="Century Gothic" panose="020B0502020202020204" pitchFamily="34" charset="0"/>
                <a:ea typeface="Script Ecole 2" panose="02000400000000000000" pitchFamily="2" charset="0"/>
                <a:cs typeface="Arial" panose="020B0604020202020204" pitchFamily="34" charset="0"/>
              </a:rPr>
              <a:t>4</a:t>
            </a:r>
            <a:endParaRPr lang="fr-FR" sz="16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3150481" y="3081871"/>
            <a:ext cx="439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u="sng" dirty="0">
                <a:solidFill>
                  <a:prstClr val="black"/>
                </a:solidFill>
                <a:latin typeface="Century Gothic" panose="020B0502020202020204" pitchFamily="34" charset="0"/>
                <a:ea typeface="Script Ecole 2" panose="02000400000000000000" pitchFamily="2" charset="0"/>
                <a:cs typeface="Arial" panose="020B0604020202020204" pitchFamily="34" charset="0"/>
              </a:rPr>
              <a:t> 5 </a:t>
            </a:r>
          </a:p>
          <a:p>
            <a:r>
              <a:rPr lang="fr-FR" sz="1200" dirty="0">
                <a:solidFill>
                  <a:prstClr val="black"/>
                </a:solidFill>
                <a:latin typeface="Century Gothic" panose="020B0502020202020204" pitchFamily="34" charset="0"/>
                <a:ea typeface="Script Ecole 2" panose="02000400000000000000" pitchFamily="2" charset="0"/>
                <a:cs typeface="Arial" panose="020B0604020202020204" pitchFamily="34" charset="0"/>
              </a:rPr>
              <a:t>100</a:t>
            </a:r>
            <a:endParaRPr lang="fr-FR" sz="12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ZoneTexte 125"/>
          <p:cNvSpPr txBox="1"/>
          <p:nvPr/>
        </p:nvSpPr>
        <p:spPr>
          <a:xfrm>
            <a:off x="2934919" y="3174541"/>
            <a:ext cx="335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2785052" y="3186140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prstClr val="black"/>
                </a:solidFill>
                <a:latin typeface="Century Gothic" panose="020B0502020202020204" pitchFamily="34" charset="0"/>
                <a:ea typeface="Script Ecole 2" panose="02000400000000000000" pitchFamily="2" charset="0"/>
                <a:cs typeface="Arial" panose="020B0604020202020204" pitchFamily="34" charset="0"/>
              </a:rPr>
              <a:t>9</a:t>
            </a:r>
            <a:endParaRPr lang="fr-FR" sz="12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4764310" y="3092020"/>
            <a:ext cx="3826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u="sng" dirty="0">
                <a:solidFill>
                  <a:prstClr val="black"/>
                </a:solidFill>
                <a:latin typeface="Century Gothic" panose="020B0502020202020204" pitchFamily="34" charset="0"/>
                <a:ea typeface="Script Ecole 2" panose="02000400000000000000" pitchFamily="2" charset="0"/>
                <a:cs typeface="Arial" panose="020B0604020202020204" pitchFamily="34" charset="0"/>
              </a:rPr>
              <a:t> 3 </a:t>
            </a:r>
          </a:p>
          <a:p>
            <a:r>
              <a:rPr lang="fr-FR" sz="1200" dirty="0">
                <a:solidFill>
                  <a:prstClr val="black"/>
                </a:solidFill>
                <a:latin typeface="Century Gothic" panose="020B0502020202020204" pitchFamily="34" charset="0"/>
                <a:ea typeface="Script Ecole 2" panose="02000400000000000000" pitchFamily="2" charset="0"/>
                <a:cs typeface="Arial" panose="020B0604020202020204" pitchFamily="34" charset="0"/>
              </a:rPr>
              <a:t>10</a:t>
            </a:r>
            <a:endParaRPr lang="fr-FR" sz="12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5284322" y="3098192"/>
            <a:ext cx="5421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200" u="sng" dirty="0">
                <a:latin typeface="Century Gothic" panose="020B0502020202020204" pitchFamily="34" charset="0"/>
                <a:ea typeface="Script Ecole 2" panose="02000400000000000000" pitchFamily="2" charset="0"/>
                <a:cs typeface="Arial" panose="020B0604020202020204" pitchFamily="34" charset="0"/>
              </a:rPr>
              <a:t>  </a:t>
            </a:r>
            <a:r>
              <a:rPr lang="fr-FR" sz="1200" u="sng" dirty="0">
                <a:solidFill>
                  <a:prstClr val="black"/>
                </a:solidFill>
                <a:latin typeface="Century Gothic" panose="020B0502020202020204" pitchFamily="34" charset="0"/>
                <a:ea typeface="Script Ecole 2" panose="02000400000000000000" pitchFamily="2" charset="0"/>
                <a:cs typeface="Arial" panose="020B0604020202020204" pitchFamily="34" charset="0"/>
              </a:rPr>
              <a:t>4   </a:t>
            </a:r>
          </a:p>
          <a:p>
            <a:r>
              <a:rPr lang="fr-FR" sz="1200" dirty="0">
                <a:solidFill>
                  <a:prstClr val="black"/>
                </a:solidFill>
                <a:latin typeface="Century Gothic" panose="020B0502020202020204" pitchFamily="34" charset="0"/>
                <a:ea typeface="Script Ecole 2" panose="02000400000000000000" pitchFamily="2" charset="0"/>
                <a:cs typeface="Arial" panose="020B0604020202020204" pitchFamily="34" charset="0"/>
              </a:rPr>
              <a:t>1000</a:t>
            </a:r>
            <a:endParaRPr lang="fr-FR" sz="12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ZoneTexte 129"/>
          <p:cNvSpPr txBox="1"/>
          <p:nvPr/>
        </p:nvSpPr>
        <p:spPr>
          <a:xfrm>
            <a:off x="5047958" y="3174540"/>
            <a:ext cx="335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latin typeface="Century Gothic" panose="020B0502020202020204" pitchFamily="34" charset="0"/>
              </a:rPr>
              <a:t>+</a:t>
            </a:r>
          </a:p>
        </p:txBody>
      </p:sp>
      <p:sp>
        <p:nvSpPr>
          <p:cNvPr id="7" name="Rectangle 6"/>
          <p:cNvSpPr/>
          <p:nvPr/>
        </p:nvSpPr>
        <p:spPr>
          <a:xfrm>
            <a:off x="3619858" y="5401829"/>
            <a:ext cx="2902207" cy="844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>
                <a:latin typeface="Century Gothic" panose="020B0502020202020204" pitchFamily="34" charset="0"/>
              </a:rPr>
              <a:t>Quarante-huit centièmes	 …………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latin typeface="Century Gothic" panose="020B0502020202020204" pitchFamily="34" charset="0"/>
              </a:rPr>
              <a:t>Dix unités treize centièmes	 …………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latin typeface="Century Gothic" panose="020B0502020202020204" pitchFamily="34" charset="0"/>
              </a:rPr>
              <a:t>Huit unités deux centièmes	 …………</a:t>
            </a:r>
          </a:p>
        </p:txBody>
      </p:sp>
      <p:sp>
        <p:nvSpPr>
          <p:cNvPr id="94" name="ZoneTexte 93">
            <a:extLst>
              <a:ext uri="{FF2B5EF4-FFF2-40B4-BE49-F238E27FC236}">
                <a16:creationId xmlns:a16="http://schemas.microsoft.com/office/drawing/2014/main" id="{4FE42F30-5D7F-7943-86D6-6E2F39CFEF96}"/>
              </a:ext>
            </a:extLst>
          </p:cNvPr>
          <p:cNvSpPr txBox="1"/>
          <p:nvPr/>
        </p:nvSpPr>
        <p:spPr>
          <a:xfrm>
            <a:off x="623763" y="3972900"/>
            <a:ext cx="7638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entury Gothic" panose="020B0502020202020204" pitchFamily="34" charset="0"/>
              </a:rPr>
              <a:t>…………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31" name="ZoneTexte 130">
            <a:extLst>
              <a:ext uri="{FF2B5EF4-FFF2-40B4-BE49-F238E27FC236}">
                <a16:creationId xmlns:a16="http://schemas.microsoft.com/office/drawing/2014/main" id="{C5428A96-9CC6-D741-BA20-3DD25D0243FB}"/>
              </a:ext>
            </a:extLst>
          </p:cNvPr>
          <p:cNvSpPr txBox="1"/>
          <p:nvPr/>
        </p:nvSpPr>
        <p:spPr>
          <a:xfrm>
            <a:off x="2063900" y="3952794"/>
            <a:ext cx="335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latin typeface="Century Gothic" panose="020B0502020202020204" pitchFamily="34" charset="0"/>
              </a:rPr>
              <a:t>=</a:t>
            </a:r>
          </a:p>
        </p:txBody>
      </p:sp>
      <p:sp>
        <p:nvSpPr>
          <p:cNvPr id="132" name="ZoneTexte 131">
            <a:extLst>
              <a:ext uri="{FF2B5EF4-FFF2-40B4-BE49-F238E27FC236}">
                <a16:creationId xmlns:a16="http://schemas.microsoft.com/office/drawing/2014/main" id="{38433AE5-36F8-E941-AEFE-17BD493D2A23}"/>
              </a:ext>
            </a:extLst>
          </p:cNvPr>
          <p:cNvSpPr txBox="1"/>
          <p:nvPr/>
        </p:nvSpPr>
        <p:spPr>
          <a:xfrm>
            <a:off x="2251706" y="3967139"/>
            <a:ext cx="7638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entury Gothic" panose="020B0502020202020204" pitchFamily="34" charset="0"/>
              </a:rPr>
              <a:t>…………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34" name="ZoneTexte 133">
            <a:extLst>
              <a:ext uri="{FF2B5EF4-FFF2-40B4-BE49-F238E27FC236}">
                <a16:creationId xmlns:a16="http://schemas.microsoft.com/office/drawing/2014/main" id="{6DB9260C-B69E-D84D-B188-3FEF9A5D1B6B}"/>
              </a:ext>
            </a:extLst>
          </p:cNvPr>
          <p:cNvSpPr txBox="1"/>
          <p:nvPr/>
        </p:nvSpPr>
        <p:spPr>
          <a:xfrm>
            <a:off x="3773022" y="3952794"/>
            <a:ext cx="335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latin typeface="Century Gothic" panose="020B0502020202020204" pitchFamily="34" charset="0"/>
              </a:rPr>
              <a:t>=</a:t>
            </a:r>
          </a:p>
        </p:txBody>
      </p:sp>
      <p:sp>
        <p:nvSpPr>
          <p:cNvPr id="135" name="ZoneTexte 134">
            <a:extLst>
              <a:ext uri="{FF2B5EF4-FFF2-40B4-BE49-F238E27FC236}">
                <a16:creationId xmlns:a16="http://schemas.microsoft.com/office/drawing/2014/main" id="{FD36855D-E762-CD43-9053-6A3B6720C9C5}"/>
              </a:ext>
            </a:extLst>
          </p:cNvPr>
          <p:cNvSpPr txBox="1"/>
          <p:nvPr/>
        </p:nvSpPr>
        <p:spPr>
          <a:xfrm>
            <a:off x="3960828" y="3967139"/>
            <a:ext cx="7638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entury Gothic" panose="020B0502020202020204" pitchFamily="34" charset="0"/>
              </a:rPr>
              <a:t>…………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36" name="ZoneTexte 135">
            <a:extLst>
              <a:ext uri="{FF2B5EF4-FFF2-40B4-BE49-F238E27FC236}">
                <a16:creationId xmlns:a16="http://schemas.microsoft.com/office/drawing/2014/main" id="{A26ED88E-1CF2-2F4D-A74B-723D25B39F57}"/>
              </a:ext>
            </a:extLst>
          </p:cNvPr>
          <p:cNvSpPr txBox="1"/>
          <p:nvPr/>
        </p:nvSpPr>
        <p:spPr>
          <a:xfrm>
            <a:off x="5432277" y="3961426"/>
            <a:ext cx="335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latin typeface="Century Gothic" panose="020B0502020202020204" pitchFamily="34" charset="0"/>
              </a:rPr>
              <a:t>=</a:t>
            </a:r>
          </a:p>
        </p:txBody>
      </p:sp>
      <p:sp>
        <p:nvSpPr>
          <p:cNvPr id="137" name="ZoneTexte 136">
            <a:extLst>
              <a:ext uri="{FF2B5EF4-FFF2-40B4-BE49-F238E27FC236}">
                <a16:creationId xmlns:a16="http://schemas.microsoft.com/office/drawing/2014/main" id="{091DAA33-ADBC-7041-8EF3-F11060AC3387}"/>
              </a:ext>
            </a:extLst>
          </p:cNvPr>
          <p:cNvSpPr txBox="1"/>
          <p:nvPr/>
        </p:nvSpPr>
        <p:spPr>
          <a:xfrm>
            <a:off x="5620083" y="3975771"/>
            <a:ext cx="7638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entury Gothic" panose="020B0502020202020204" pitchFamily="34" charset="0"/>
              </a:rPr>
              <a:t>…………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38" name="ZoneTexte 137">
            <a:extLst>
              <a:ext uri="{FF2B5EF4-FFF2-40B4-BE49-F238E27FC236}">
                <a16:creationId xmlns:a16="http://schemas.microsoft.com/office/drawing/2014/main" id="{86F80A92-D23E-CC4C-B769-93BA8221BF16}"/>
              </a:ext>
            </a:extLst>
          </p:cNvPr>
          <p:cNvSpPr txBox="1"/>
          <p:nvPr/>
        </p:nvSpPr>
        <p:spPr>
          <a:xfrm>
            <a:off x="1456439" y="3164588"/>
            <a:ext cx="335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latin typeface="Century Gothic" panose="020B0502020202020204" pitchFamily="34" charset="0"/>
              </a:rPr>
              <a:t>=</a:t>
            </a:r>
          </a:p>
        </p:txBody>
      </p:sp>
      <p:sp>
        <p:nvSpPr>
          <p:cNvPr id="139" name="ZoneTexte 138">
            <a:extLst>
              <a:ext uri="{FF2B5EF4-FFF2-40B4-BE49-F238E27FC236}">
                <a16:creationId xmlns:a16="http://schemas.microsoft.com/office/drawing/2014/main" id="{E066325D-9538-2A4E-8996-5BE7FC7B79D7}"/>
              </a:ext>
            </a:extLst>
          </p:cNvPr>
          <p:cNvSpPr txBox="1"/>
          <p:nvPr/>
        </p:nvSpPr>
        <p:spPr>
          <a:xfrm>
            <a:off x="1644245" y="3178933"/>
            <a:ext cx="7638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entury Gothic" panose="020B0502020202020204" pitchFamily="34" charset="0"/>
              </a:rPr>
              <a:t>…………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40" name="ZoneTexte 139">
            <a:extLst>
              <a:ext uri="{FF2B5EF4-FFF2-40B4-BE49-F238E27FC236}">
                <a16:creationId xmlns:a16="http://schemas.microsoft.com/office/drawing/2014/main" id="{B2362A2E-F203-7043-BAF8-D5A494D87758}"/>
              </a:ext>
            </a:extLst>
          </p:cNvPr>
          <p:cNvSpPr txBox="1"/>
          <p:nvPr/>
        </p:nvSpPr>
        <p:spPr>
          <a:xfrm>
            <a:off x="3442900" y="3164588"/>
            <a:ext cx="335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latin typeface="Century Gothic" panose="020B0502020202020204" pitchFamily="34" charset="0"/>
              </a:rPr>
              <a:t>=</a:t>
            </a:r>
          </a:p>
        </p:txBody>
      </p:sp>
      <p:sp>
        <p:nvSpPr>
          <p:cNvPr id="141" name="ZoneTexte 140">
            <a:extLst>
              <a:ext uri="{FF2B5EF4-FFF2-40B4-BE49-F238E27FC236}">
                <a16:creationId xmlns:a16="http://schemas.microsoft.com/office/drawing/2014/main" id="{8731A489-7A07-4E43-9709-2158BA4C86EE}"/>
              </a:ext>
            </a:extLst>
          </p:cNvPr>
          <p:cNvSpPr txBox="1"/>
          <p:nvPr/>
        </p:nvSpPr>
        <p:spPr>
          <a:xfrm>
            <a:off x="3630706" y="3178933"/>
            <a:ext cx="7638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entury Gothic" panose="020B0502020202020204" pitchFamily="34" charset="0"/>
              </a:rPr>
              <a:t>…………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42" name="ZoneTexte 141">
            <a:extLst>
              <a:ext uri="{FF2B5EF4-FFF2-40B4-BE49-F238E27FC236}">
                <a16:creationId xmlns:a16="http://schemas.microsoft.com/office/drawing/2014/main" id="{6C150999-40B9-7748-8300-F4DA8D15F1D4}"/>
              </a:ext>
            </a:extLst>
          </p:cNvPr>
          <p:cNvSpPr txBox="1"/>
          <p:nvPr/>
        </p:nvSpPr>
        <p:spPr>
          <a:xfrm>
            <a:off x="5671037" y="3170260"/>
            <a:ext cx="335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latin typeface="Century Gothic" panose="020B0502020202020204" pitchFamily="34" charset="0"/>
              </a:rPr>
              <a:t>=</a:t>
            </a:r>
          </a:p>
        </p:txBody>
      </p:sp>
      <p:sp>
        <p:nvSpPr>
          <p:cNvPr id="143" name="ZoneTexte 142">
            <a:extLst>
              <a:ext uri="{FF2B5EF4-FFF2-40B4-BE49-F238E27FC236}">
                <a16:creationId xmlns:a16="http://schemas.microsoft.com/office/drawing/2014/main" id="{961B7A81-002B-9244-B7AD-7D4BFA5266C2}"/>
              </a:ext>
            </a:extLst>
          </p:cNvPr>
          <p:cNvSpPr txBox="1"/>
          <p:nvPr/>
        </p:nvSpPr>
        <p:spPr>
          <a:xfrm>
            <a:off x="5858843" y="3184605"/>
            <a:ext cx="7638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entury Gothic" panose="020B0502020202020204" pitchFamily="34" charset="0"/>
              </a:rPr>
              <a:t>…………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44" name="Larme 143">
            <a:extLst>
              <a:ext uri="{FF2B5EF4-FFF2-40B4-BE49-F238E27FC236}">
                <a16:creationId xmlns:a16="http://schemas.microsoft.com/office/drawing/2014/main" id="{04A92EFB-CC91-484B-8962-6156B793E05E}"/>
              </a:ext>
            </a:extLst>
          </p:cNvPr>
          <p:cNvSpPr/>
          <p:nvPr/>
        </p:nvSpPr>
        <p:spPr>
          <a:xfrm>
            <a:off x="218482" y="7975277"/>
            <a:ext cx="299411" cy="289824"/>
          </a:xfrm>
          <a:prstGeom prst="teardrop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4089446A-71B8-8A45-A5A9-16F5C6417639}"/>
              </a:ext>
            </a:extLst>
          </p:cNvPr>
          <p:cNvSpPr/>
          <p:nvPr/>
        </p:nvSpPr>
        <p:spPr>
          <a:xfrm>
            <a:off x="218482" y="7988101"/>
            <a:ext cx="296590" cy="27699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7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6" name="ZoneTexte 145">
            <a:extLst>
              <a:ext uri="{FF2B5EF4-FFF2-40B4-BE49-F238E27FC236}">
                <a16:creationId xmlns:a16="http://schemas.microsoft.com/office/drawing/2014/main" id="{F2349A21-F2AF-5E4E-AEA1-B672808EFE2E}"/>
              </a:ext>
            </a:extLst>
          </p:cNvPr>
          <p:cNvSpPr txBox="1"/>
          <p:nvPr/>
        </p:nvSpPr>
        <p:spPr>
          <a:xfrm>
            <a:off x="506514" y="7975277"/>
            <a:ext cx="62262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Encadre chaque nombre entre 2 entiers consécutifs. Entoure le plus proche.</a:t>
            </a:r>
          </a:p>
        </p:txBody>
      </p:sp>
      <p:graphicFrame>
        <p:nvGraphicFramePr>
          <p:cNvPr id="147" name="Tableau 146">
            <a:extLst>
              <a:ext uri="{FF2B5EF4-FFF2-40B4-BE49-F238E27FC236}">
                <a16:creationId xmlns:a16="http://schemas.microsoft.com/office/drawing/2014/main" id="{6D3EFC2C-D160-7A4B-83B4-25825A88CE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219381"/>
              </p:ext>
            </p:extLst>
          </p:nvPr>
        </p:nvGraphicFramePr>
        <p:xfrm>
          <a:off x="309630" y="8401497"/>
          <a:ext cx="6761583" cy="3563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0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04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74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04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55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04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57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04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439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049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56314"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  <a:ea typeface="Script Ecole 2" panose="02000400000000000000" pitchFamily="2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Century Gothic" panose="020B0502020202020204" pitchFamily="34" charset="0"/>
                          <a:ea typeface="Script Ecole 2" panose="02000400000000000000" pitchFamily="2" charset="0"/>
                          <a:cs typeface="Arial" panose="020B0604020202020204" pitchFamily="34" charset="0"/>
                        </a:rPr>
                        <a:t>5,86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  <a:ea typeface="Script Ecole 2" panose="02000400000000000000" pitchFamily="2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Century Gothic" panose="020B0502020202020204" pitchFamily="34" charset="0"/>
                          <a:ea typeface="Script Ecole 2" panose="02000400000000000000" pitchFamily="2" charset="0"/>
                          <a:cs typeface="Arial" panose="020B0604020202020204" pitchFamily="34" charset="0"/>
                        </a:rPr>
                        <a:t>12,38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Century Gothic" panose="020B0502020202020204" pitchFamily="34" charset="0"/>
                          <a:ea typeface="Script Ecole 2" panose="02000400000000000000" pitchFamily="2" charset="0"/>
                          <a:cs typeface="Arial" panose="020B0604020202020204" pitchFamily="34" charset="0"/>
                        </a:rPr>
                        <a:t>0,25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8" name="Larme 147">
            <a:extLst>
              <a:ext uri="{FF2B5EF4-FFF2-40B4-BE49-F238E27FC236}">
                <a16:creationId xmlns:a16="http://schemas.microsoft.com/office/drawing/2014/main" id="{EF4C9F89-2068-6042-B818-A1F93A4A73E7}"/>
              </a:ext>
            </a:extLst>
          </p:cNvPr>
          <p:cNvSpPr/>
          <p:nvPr/>
        </p:nvSpPr>
        <p:spPr>
          <a:xfrm>
            <a:off x="218482" y="7129135"/>
            <a:ext cx="299411" cy="289824"/>
          </a:xfrm>
          <a:prstGeom prst="teardrop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9" name="ZoneTexte 148">
            <a:extLst>
              <a:ext uri="{FF2B5EF4-FFF2-40B4-BE49-F238E27FC236}">
                <a16:creationId xmlns:a16="http://schemas.microsoft.com/office/drawing/2014/main" id="{23E128BA-ACC1-744A-8A3F-1A9FC920F677}"/>
              </a:ext>
            </a:extLst>
          </p:cNvPr>
          <p:cNvSpPr txBox="1"/>
          <p:nvPr/>
        </p:nvSpPr>
        <p:spPr>
          <a:xfrm>
            <a:off x="522168" y="7111181"/>
            <a:ext cx="60762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latin typeface="AMANDINE" pitchFamily="2" charset="0"/>
                <a:ea typeface="CHARLEEBOOTS" panose="02000603000000000000" pitchFamily="2" charset="-34"/>
                <a:cs typeface="CHARLEEBOOTS" panose="02000603000000000000" pitchFamily="2" charset="-34"/>
              </a:rPr>
              <a:t>T</a:t>
            </a:r>
            <a:r>
              <a:rPr lang="fr-FR" sz="14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rouve un nombre compris entre les deux autres.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AD090371-D016-B449-A4F9-ACFF81FB9A1C}"/>
              </a:ext>
            </a:extLst>
          </p:cNvPr>
          <p:cNvSpPr/>
          <p:nvPr/>
        </p:nvSpPr>
        <p:spPr>
          <a:xfrm>
            <a:off x="218482" y="7141959"/>
            <a:ext cx="296590" cy="27699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6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151" name="Tableau 150">
            <a:extLst>
              <a:ext uri="{FF2B5EF4-FFF2-40B4-BE49-F238E27FC236}">
                <a16:creationId xmlns:a16="http://schemas.microsoft.com/office/drawing/2014/main" id="{C18A5AF8-FD53-104D-8945-1C2B2B2DA6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083512"/>
              </p:ext>
            </p:extLst>
          </p:nvPr>
        </p:nvGraphicFramePr>
        <p:xfrm>
          <a:off x="259207" y="7498358"/>
          <a:ext cx="6812007" cy="3596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75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77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5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04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75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77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75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04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750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59679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Century Gothic" panose="020B0502020202020204" pitchFamily="34" charset="0"/>
                          <a:ea typeface="Script Ecole 2" panose="02000400000000000000" pitchFamily="2" charset="0"/>
                          <a:cs typeface="Arial" panose="020B0604020202020204" pitchFamily="34" charset="0"/>
                        </a:rPr>
                        <a:t>3,8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  <a:ea typeface="Script Ecole 2" panose="02000400000000000000" pitchFamily="2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Century Gothic" panose="020B0502020202020204" pitchFamily="34" charset="0"/>
                          <a:ea typeface="Script Ecole 2" panose="02000400000000000000" pitchFamily="2" charset="0"/>
                          <a:cs typeface="Arial" panose="020B0604020202020204" pitchFamily="34" charset="0"/>
                        </a:rPr>
                        <a:t>3,9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entury Gothic" panose="020B0502020202020204" pitchFamily="34" charset="0"/>
                        <a:ea typeface="Script Ecole 2" panose="02000400000000000000" pitchFamily="2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Century Gothic" panose="020B0502020202020204" pitchFamily="34" charset="0"/>
                          <a:ea typeface="Script Ecole 2" panose="02000400000000000000" pitchFamily="2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  <a:ea typeface="Script Ecole 2" panose="02000400000000000000" pitchFamily="2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Century Gothic" panose="020B0502020202020204" pitchFamily="34" charset="0"/>
                          <a:ea typeface="Script Ecole 2" panose="02000400000000000000" pitchFamily="2" charset="0"/>
                          <a:cs typeface="Arial" panose="020B0604020202020204" pitchFamily="34" charset="0"/>
                        </a:rPr>
                        <a:t>9,1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entury Gothic" panose="020B0502020202020204" pitchFamily="34" charset="0"/>
                        <a:ea typeface="Script Ecole 2" panose="02000400000000000000" pitchFamily="2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Century Gothic" panose="020B0502020202020204" pitchFamily="34" charset="0"/>
                          <a:ea typeface="Script Ecole 2" panose="02000400000000000000" pitchFamily="2" charset="0"/>
                          <a:cs typeface="Arial" panose="020B0604020202020204" pitchFamily="34" charset="0"/>
                        </a:rPr>
                        <a:t>20,91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  <a:ea typeface="Script Ecole 2" panose="020004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Century Gothic" panose="020B0502020202020204" pitchFamily="34" charset="0"/>
                          <a:ea typeface="Script Ecole 2" panose="02000400000000000000" pitchFamily="2" charset="0"/>
                          <a:cs typeface="Arial" panose="020B0604020202020204" pitchFamily="34" charset="0"/>
                        </a:rPr>
                        <a:t>20,92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2" name="Larme 151">
            <a:extLst>
              <a:ext uri="{FF2B5EF4-FFF2-40B4-BE49-F238E27FC236}">
                <a16:creationId xmlns:a16="http://schemas.microsoft.com/office/drawing/2014/main" id="{49A7D791-FB4C-D744-AC67-295B648CE4A1}"/>
              </a:ext>
            </a:extLst>
          </p:cNvPr>
          <p:cNvSpPr/>
          <p:nvPr/>
        </p:nvSpPr>
        <p:spPr>
          <a:xfrm>
            <a:off x="197509" y="8846032"/>
            <a:ext cx="299411" cy="280248"/>
          </a:xfrm>
          <a:prstGeom prst="teardrop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EF5A7FDA-7F32-8748-AAFC-3A6D8AC0B3E1}"/>
              </a:ext>
            </a:extLst>
          </p:cNvPr>
          <p:cNvSpPr/>
          <p:nvPr/>
        </p:nvSpPr>
        <p:spPr>
          <a:xfrm>
            <a:off x="197509" y="8839373"/>
            <a:ext cx="2965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8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4" name="ZoneTexte 153">
            <a:extLst>
              <a:ext uri="{FF2B5EF4-FFF2-40B4-BE49-F238E27FC236}">
                <a16:creationId xmlns:a16="http://schemas.microsoft.com/office/drawing/2014/main" id="{F29A3960-AA38-AB44-9B88-BE0A4880966D}"/>
              </a:ext>
            </a:extLst>
          </p:cNvPr>
          <p:cNvSpPr txBox="1"/>
          <p:nvPr/>
        </p:nvSpPr>
        <p:spPr>
          <a:xfrm>
            <a:off x="519598" y="8841165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Arrondis chaque nombre à l’unité</a:t>
            </a:r>
          </a:p>
        </p:txBody>
      </p:sp>
      <p:graphicFrame>
        <p:nvGraphicFramePr>
          <p:cNvPr id="155" name="Tableau 154">
            <a:extLst>
              <a:ext uri="{FF2B5EF4-FFF2-40B4-BE49-F238E27FC236}">
                <a16:creationId xmlns:a16="http://schemas.microsoft.com/office/drawing/2014/main" id="{8C85DC48-A894-794E-BC2B-EC355EF964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277486"/>
              </p:ext>
            </p:extLst>
          </p:nvPr>
        </p:nvGraphicFramePr>
        <p:xfrm>
          <a:off x="237497" y="9217099"/>
          <a:ext cx="6833717" cy="3563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7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9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00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9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9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00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79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79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00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795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795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563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latin typeface="Century Gothic" panose="020B0502020202020204" pitchFamily="34" charset="0"/>
                          <a:ea typeface="Script Ecole 2" panose="02000400000000000000" pitchFamily="2" charset="0"/>
                          <a:cs typeface="Arial" panose="020B0604020202020204" pitchFamily="34" charset="0"/>
                        </a:rPr>
                        <a:t>5,38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  <a:ea typeface="Script Ecole 2" panose="02000400000000000000" pitchFamily="2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entury Gothic" panose="020B0502020202020204" pitchFamily="34" charset="0"/>
                        <a:ea typeface="Script Ecole 2" panose="02000400000000000000" pitchFamily="2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Century Gothic" panose="020B0502020202020204" pitchFamily="34" charset="0"/>
                          <a:ea typeface="Script Ecole 2" panose="02000400000000000000" pitchFamily="2" charset="0"/>
                          <a:cs typeface="Arial" panose="020B0604020202020204" pitchFamily="34" charset="0"/>
                        </a:rPr>
                        <a:t>11,60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  <a:ea typeface="Script Ecole 2" panose="02000400000000000000" pitchFamily="2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entury Gothic" panose="020B0502020202020204" pitchFamily="34" charset="0"/>
                        <a:ea typeface="Script Ecole 2" panose="02000400000000000000" pitchFamily="2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Century Gothic" panose="020B0502020202020204" pitchFamily="34" charset="0"/>
                          <a:ea typeface="Script Ecole 2" panose="02000400000000000000" pitchFamily="2" charset="0"/>
                          <a:cs typeface="Arial" panose="020B0604020202020204" pitchFamily="34" charset="0"/>
                        </a:rPr>
                        <a:t>9,087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  <a:ea typeface="Script Ecole 2" panose="02000400000000000000" pitchFamily="2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entury Gothic" panose="020B0502020202020204" pitchFamily="34" charset="0"/>
                        <a:ea typeface="Script Ecole 2" panose="02000400000000000000" pitchFamily="2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Century Gothic" panose="020B0502020202020204" pitchFamily="34" charset="0"/>
                          <a:ea typeface="Script Ecole 2" panose="02000400000000000000" pitchFamily="2" charset="0"/>
                          <a:cs typeface="Arial" panose="020B0604020202020204" pitchFamily="34" charset="0"/>
                        </a:rPr>
                        <a:t>0,468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  <a:ea typeface="Script Ecole 2" panose="02000400000000000000" pitchFamily="2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6" name="Larme 155">
            <a:extLst>
              <a:ext uri="{FF2B5EF4-FFF2-40B4-BE49-F238E27FC236}">
                <a16:creationId xmlns:a16="http://schemas.microsoft.com/office/drawing/2014/main" id="{AF2E96AE-485D-D941-B893-4D71502DE728}"/>
              </a:ext>
            </a:extLst>
          </p:cNvPr>
          <p:cNvSpPr/>
          <p:nvPr/>
        </p:nvSpPr>
        <p:spPr>
          <a:xfrm>
            <a:off x="199689" y="9685348"/>
            <a:ext cx="299411" cy="289824"/>
          </a:xfrm>
          <a:prstGeom prst="teardrop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14258DE3-467F-0D4C-8D8E-1B8CE9D14DA4}"/>
              </a:ext>
            </a:extLst>
          </p:cNvPr>
          <p:cNvSpPr/>
          <p:nvPr/>
        </p:nvSpPr>
        <p:spPr>
          <a:xfrm>
            <a:off x="199689" y="9698172"/>
            <a:ext cx="2965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9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9" name="ZoneTexte 158">
            <a:extLst>
              <a:ext uri="{FF2B5EF4-FFF2-40B4-BE49-F238E27FC236}">
                <a16:creationId xmlns:a16="http://schemas.microsoft.com/office/drawing/2014/main" id="{DAEED48D-717E-B741-A89B-E1CA99ACA6D1}"/>
              </a:ext>
            </a:extLst>
          </p:cNvPr>
          <p:cNvSpPr txBox="1"/>
          <p:nvPr/>
        </p:nvSpPr>
        <p:spPr>
          <a:xfrm>
            <a:off x="532072" y="9687140"/>
            <a:ext cx="4492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Continue chaque série avec les 7 nombres suivants</a:t>
            </a:r>
          </a:p>
        </p:txBody>
      </p:sp>
      <p:graphicFrame>
        <p:nvGraphicFramePr>
          <p:cNvPr id="160" name="Tableau 159">
            <a:extLst>
              <a:ext uri="{FF2B5EF4-FFF2-40B4-BE49-F238E27FC236}">
                <a16:creationId xmlns:a16="http://schemas.microsoft.com/office/drawing/2014/main" id="{04AC98FE-9224-0C41-965C-F1547E730D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396332"/>
              </p:ext>
            </p:extLst>
          </p:nvPr>
        </p:nvGraphicFramePr>
        <p:xfrm>
          <a:off x="215049" y="10023808"/>
          <a:ext cx="3295761" cy="3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0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0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135">
                  <a:extLst>
                    <a:ext uri="{9D8B030D-6E8A-4147-A177-3AD203B41FA5}">
                      <a16:colId xmlns:a16="http://schemas.microsoft.com/office/drawing/2014/main" val="3635634663"/>
                    </a:ext>
                  </a:extLst>
                </a:gridCol>
                <a:gridCol w="608135">
                  <a:extLst>
                    <a:ext uri="{9D8B030D-6E8A-4147-A177-3AD203B41FA5}">
                      <a16:colId xmlns:a16="http://schemas.microsoft.com/office/drawing/2014/main" val="100716400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Century Gothic" panose="020B0502020202020204" pitchFamily="34" charset="0"/>
                          <a:ea typeface="Script Ecole 2" panose="02000400000000000000" pitchFamily="2" charset="0"/>
                          <a:cs typeface="Arial" panose="020B0604020202020204" pitchFamily="34" charset="0"/>
                        </a:rPr>
                        <a:t>8,96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Century Gothic" panose="020B0502020202020204" pitchFamily="34" charset="0"/>
                          <a:ea typeface="Script Ecole 2" panose="02000400000000000000" pitchFamily="2" charset="0"/>
                          <a:cs typeface="Arial" panose="020B0604020202020204" pitchFamily="34" charset="0"/>
                        </a:rPr>
                        <a:t>8,97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Century Gothic" panose="020B0502020202020204" pitchFamily="34" charset="0"/>
                          <a:ea typeface="Script Ecole 2" panose="02000400000000000000" pitchFamily="2" charset="0"/>
                          <a:cs typeface="Arial" panose="020B0604020202020204" pitchFamily="34" charset="0"/>
                        </a:rPr>
                        <a:t>8,98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entury Gothic" panose="020B0502020202020204" pitchFamily="34" charset="0"/>
                        <a:ea typeface="Script Ecole 2" panose="02000400000000000000" pitchFamily="2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entury Gothic" panose="020B0502020202020204" pitchFamily="34" charset="0"/>
                        <a:ea typeface="Script Ecole 2" panose="02000400000000000000" pitchFamily="2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entury Gothic" panose="020B0502020202020204" pitchFamily="34" charset="0"/>
                        <a:ea typeface="Script Ecole 2" panose="02000400000000000000" pitchFamily="2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1" name="Tableau 160">
            <a:extLst>
              <a:ext uri="{FF2B5EF4-FFF2-40B4-BE49-F238E27FC236}">
                <a16:creationId xmlns:a16="http://schemas.microsoft.com/office/drawing/2014/main" id="{941D5060-B002-F141-A702-CDDCCF05EF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603707"/>
              </p:ext>
            </p:extLst>
          </p:nvPr>
        </p:nvGraphicFramePr>
        <p:xfrm>
          <a:off x="3905991" y="10033252"/>
          <a:ext cx="3295761" cy="3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0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2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0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293">
                  <a:extLst>
                    <a:ext uri="{9D8B030D-6E8A-4147-A177-3AD203B41FA5}">
                      <a16:colId xmlns:a16="http://schemas.microsoft.com/office/drawing/2014/main" val="851853150"/>
                    </a:ext>
                  </a:extLst>
                </a:gridCol>
                <a:gridCol w="608293">
                  <a:extLst>
                    <a:ext uri="{9D8B030D-6E8A-4147-A177-3AD203B41FA5}">
                      <a16:colId xmlns:a16="http://schemas.microsoft.com/office/drawing/2014/main" val="313930011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Century Gothic" panose="020B0502020202020204" pitchFamily="34" charset="0"/>
                          <a:ea typeface="Script Ecole 2" panose="02000400000000000000" pitchFamily="2" charset="0"/>
                          <a:cs typeface="Arial" panose="020B0604020202020204" pitchFamily="34" charset="0"/>
                        </a:rPr>
                        <a:t>14,4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Century Gothic" panose="020B0502020202020204" pitchFamily="34" charset="0"/>
                          <a:ea typeface="Script Ecole 2" panose="02000400000000000000" pitchFamily="2" charset="0"/>
                          <a:cs typeface="Arial" panose="020B0604020202020204" pitchFamily="34" charset="0"/>
                        </a:rPr>
                        <a:t>14,3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Century Gothic" panose="020B0502020202020204" pitchFamily="34" charset="0"/>
                          <a:ea typeface="Script Ecole 2" panose="02000400000000000000" pitchFamily="2" charset="0"/>
                          <a:cs typeface="Arial" panose="020B0604020202020204" pitchFamily="34" charset="0"/>
                        </a:rPr>
                        <a:t>14,2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entury Gothic" panose="020B0502020202020204" pitchFamily="34" charset="0"/>
                        <a:ea typeface="Script Ecole 2" panose="020004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entury Gothic" panose="020B0502020202020204" pitchFamily="34" charset="0"/>
                        <a:ea typeface="Script Ecole 2" panose="020004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6" name="ZoneTexte 85">
            <a:extLst>
              <a:ext uri="{FF2B5EF4-FFF2-40B4-BE49-F238E27FC236}">
                <a16:creationId xmlns:a16="http://schemas.microsoft.com/office/drawing/2014/main" id="{5A07C41D-9E42-334D-94E2-2CAD58709B56}"/>
              </a:ext>
            </a:extLst>
          </p:cNvPr>
          <p:cNvSpPr txBox="1"/>
          <p:nvPr/>
        </p:nvSpPr>
        <p:spPr>
          <a:xfrm>
            <a:off x="5781417" y="10366022"/>
            <a:ext cx="14721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dirty="0">
                <a:latin typeface="Love Is Complicated Again" pitchFamily="2" charset="0"/>
              </a:rPr>
              <a:t>La trousse de </a:t>
            </a:r>
            <a:r>
              <a:rPr lang="fr-FR" sz="800" dirty="0" err="1">
                <a:latin typeface="Love Is Complicated Again" pitchFamily="2" charset="0"/>
              </a:rPr>
              <a:t>Sobelle</a:t>
            </a:r>
            <a:endParaRPr lang="fr-FR" sz="800" dirty="0">
              <a:latin typeface="Love Is Complicated Again" pitchFamily="2" charset="0"/>
            </a:endParaRPr>
          </a:p>
        </p:txBody>
      </p:sp>
      <p:sp>
        <p:nvSpPr>
          <p:cNvPr id="88" name="Rectangle à coins arrondis 64">
            <a:extLst>
              <a:ext uri="{FF2B5EF4-FFF2-40B4-BE49-F238E27FC236}">
                <a16:creationId xmlns:a16="http://schemas.microsoft.com/office/drawing/2014/main" id="{EE6EE104-8C6A-8B4C-A3AF-8D65B16CEBD8}"/>
              </a:ext>
            </a:extLst>
          </p:cNvPr>
          <p:cNvSpPr/>
          <p:nvPr/>
        </p:nvSpPr>
        <p:spPr>
          <a:xfrm>
            <a:off x="6102435" y="375070"/>
            <a:ext cx="1053048" cy="499578"/>
          </a:xfrm>
          <a:prstGeom prst="roundRect">
            <a:avLst>
              <a:gd name="adj" fmla="val 25804"/>
            </a:avLst>
          </a:prstGeom>
          <a:solidFill>
            <a:schemeClr val="bg1"/>
          </a:solidFill>
          <a:ln cap="rnd">
            <a:solidFill>
              <a:schemeClr val="tx1">
                <a:lumMod val="50000"/>
                <a:lumOff val="50000"/>
              </a:schemeClr>
            </a:solidFill>
            <a:prstDash val="sysDot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anchor="ctr"/>
          <a:lstStyle/>
          <a:p>
            <a:pPr algn="ctr" defTabSz="1016356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3" name="ZoneTexte 8">
            <a:extLst>
              <a:ext uri="{FF2B5EF4-FFF2-40B4-BE49-F238E27FC236}">
                <a16:creationId xmlns:a16="http://schemas.microsoft.com/office/drawing/2014/main" id="{21734486-5AB7-F248-A0AD-ED53ECF99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2435" y="375070"/>
            <a:ext cx="1150937" cy="445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34" tIns="45167" rIns="90334" bIns="45167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160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9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Soin, présentation</a:t>
            </a:r>
          </a:p>
          <a:p>
            <a:endParaRPr lang="fr-FR" altLang="fr-FR" sz="1400" dirty="0">
              <a:latin typeface="Fineliner Script" pitchFamily="50" charset="0"/>
            </a:endParaRPr>
          </a:p>
        </p:txBody>
      </p:sp>
      <p:sp>
        <p:nvSpPr>
          <p:cNvPr id="95" name="ZoneTexte 94">
            <a:extLst>
              <a:ext uri="{FF2B5EF4-FFF2-40B4-BE49-F238E27FC236}">
                <a16:creationId xmlns:a16="http://schemas.microsoft.com/office/drawing/2014/main" id="{70B07EE4-5EBA-6244-8F3A-15A524B830C2}"/>
              </a:ext>
            </a:extLst>
          </p:cNvPr>
          <p:cNvSpPr txBox="1"/>
          <p:nvPr/>
        </p:nvSpPr>
        <p:spPr>
          <a:xfrm>
            <a:off x="6071255" y="597649"/>
            <a:ext cx="1158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spc="-150" dirty="0">
                <a:latin typeface="Rostros y emociones" panose="02000500000000000000" pitchFamily="2" charset="0"/>
              </a:rPr>
              <a:t>g c f b </a:t>
            </a:r>
          </a:p>
        </p:txBody>
      </p:sp>
    </p:spTree>
    <p:extLst>
      <p:ext uri="{BB962C8B-B14F-4D97-AF65-F5344CB8AC3E}">
        <p14:creationId xmlns:p14="http://schemas.microsoft.com/office/powerpoint/2010/main" val="469832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à coins arrondis 53"/>
          <p:cNvSpPr/>
          <p:nvPr/>
        </p:nvSpPr>
        <p:spPr>
          <a:xfrm>
            <a:off x="158065" y="54398"/>
            <a:ext cx="7119027" cy="5040560"/>
          </a:xfrm>
          <a:prstGeom prst="roundRect">
            <a:avLst>
              <a:gd name="adj" fmla="val 3031"/>
            </a:avLst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49E25EA-7386-45E1-A2DC-243E70DA0F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134" y="565234"/>
            <a:ext cx="6572633" cy="1358466"/>
          </a:xfrm>
          <a:prstGeom prst="rect">
            <a:avLst/>
          </a:prstGeom>
        </p:spPr>
      </p:pic>
      <p:sp>
        <p:nvSpPr>
          <p:cNvPr id="86" name="Larme 85">
            <a:extLst>
              <a:ext uri="{FF2B5EF4-FFF2-40B4-BE49-F238E27FC236}">
                <a16:creationId xmlns:a16="http://schemas.microsoft.com/office/drawing/2014/main" id="{024EFD4D-2C85-4778-8FF3-819CC1E2444D}"/>
              </a:ext>
            </a:extLst>
          </p:cNvPr>
          <p:cNvSpPr/>
          <p:nvPr/>
        </p:nvSpPr>
        <p:spPr>
          <a:xfrm>
            <a:off x="282880" y="126405"/>
            <a:ext cx="299411" cy="289824"/>
          </a:xfrm>
          <a:prstGeom prst="teardrop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FC20187F-72E6-48BD-AB63-7E1D86375963}"/>
              </a:ext>
            </a:extLst>
          </p:cNvPr>
          <p:cNvSpPr/>
          <p:nvPr/>
        </p:nvSpPr>
        <p:spPr>
          <a:xfrm>
            <a:off x="224088" y="132817"/>
            <a:ext cx="4171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10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8" name="ZoneTexte 87">
            <a:extLst>
              <a:ext uri="{FF2B5EF4-FFF2-40B4-BE49-F238E27FC236}">
                <a16:creationId xmlns:a16="http://schemas.microsoft.com/office/drawing/2014/main" id="{5CC0071B-64B9-4CB6-94A8-965D3398A178}"/>
              </a:ext>
            </a:extLst>
          </p:cNvPr>
          <p:cNvSpPr txBox="1"/>
          <p:nvPr/>
        </p:nvSpPr>
        <p:spPr>
          <a:xfrm>
            <a:off x="615263" y="128197"/>
            <a:ext cx="4492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Relie les nombres à la droite graduée</a:t>
            </a:r>
          </a:p>
        </p:txBody>
      </p:sp>
      <p:sp>
        <p:nvSpPr>
          <p:cNvPr id="89" name="Larme 88">
            <a:extLst>
              <a:ext uri="{FF2B5EF4-FFF2-40B4-BE49-F238E27FC236}">
                <a16:creationId xmlns:a16="http://schemas.microsoft.com/office/drawing/2014/main" id="{69F99353-E326-4671-B5A7-0149471B0E09}"/>
              </a:ext>
            </a:extLst>
          </p:cNvPr>
          <p:cNvSpPr/>
          <p:nvPr/>
        </p:nvSpPr>
        <p:spPr>
          <a:xfrm>
            <a:off x="346334" y="2214637"/>
            <a:ext cx="299411" cy="289824"/>
          </a:xfrm>
          <a:prstGeom prst="teardrop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E9BE28CB-6ABD-418B-9A2D-BF801370D247}"/>
              </a:ext>
            </a:extLst>
          </p:cNvPr>
          <p:cNvSpPr/>
          <p:nvPr/>
        </p:nvSpPr>
        <p:spPr>
          <a:xfrm>
            <a:off x="287542" y="2221049"/>
            <a:ext cx="4171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rs Chocolat" pitchFamily="2" charset="0"/>
              </a:rPr>
              <a:t>11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8" name="ZoneTexte 117">
            <a:extLst>
              <a:ext uri="{FF2B5EF4-FFF2-40B4-BE49-F238E27FC236}">
                <a16:creationId xmlns:a16="http://schemas.microsoft.com/office/drawing/2014/main" id="{310BC18B-AEFD-48A5-AA5D-8D8E222E6D32}"/>
              </a:ext>
            </a:extLst>
          </p:cNvPr>
          <p:cNvSpPr txBox="1"/>
          <p:nvPr/>
        </p:nvSpPr>
        <p:spPr>
          <a:xfrm>
            <a:off x="678717" y="2216429"/>
            <a:ext cx="44921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Ecris le nombre décimal dans chaque étiquette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8179BAB-4521-499E-9AA3-042DF3EBD7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814" y="2530618"/>
            <a:ext cx="6658946" cy="118474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13D39D85-44F1-436E-BEC4-ED4454B288F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4428"/>
          <a:stretch/>
        </p:blipFill>
        <p:spPr>
          <a:xfrm>
            <a:off x="252016" y="3942829"/>
            <a:ext cx="6768752" cy="947527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256DD6C0-F66A-8546-9316-3E25642B6109}"/>
              </a:ext>
            </a:extLst>
          </p:cNvPr>
          <p:cNvSpPr txBox="1"/>
          <p:nvPr/>
        </p:nvSpPr>
        <p:spPr>
          <a:xfrm>
            <a:off x="5781417" y="10366022"/>
            <a:ext cx="14721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dirty="0">
                <a:latin typeface="Love Is Complicated Again" pitchFamily="2" charset="0"/>
              </a:rPr>
              <a:t>La trousse de </a:t>
            </a:r>
            <a:r>
              <a:rPr lang="fr-FR" sz="800" dirty="0" err="1">
                <a:latin typeface="Love Is Complicated Again" pitchFamily="2" charset="0"/>
              </a:rPr>
              <a:t>Sobelle</a:t>
            </a:r>
            <a:endParaRPr lang="fr-FR" sz="800" dirty="0">
              <a:latin typeface="Love Is Complicated Agai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8398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>
              <a:lumMod val="50000"/>
              <a:lumOff val="5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8231</TotalTime>
  <Words>323</Words>
  <Application>Microsoft Macintosh PowerPoint</Application>
  <PresentationFormat>Personnalisé</PresentationFormat>
  <Paragraphs>118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4" baseType="lpstr">
      <vt:lpstr>AMANDINE</vt:lpstr>
      <vt:lpstr>Arial</vt:lpstr>
      <vt:lpstr>Calibri</vt:lpstr>
      <vt:lpstr>Century Gothic</vt:lpstr>
      <vt:lpstr>CHARLEEBOOTS</vt:lpstr>
      <vt:lpstr>Dekko</vt:lpstr>
      <vt:lpstr>Fineliner Script</vt:lpstr>
      <vt:lpstr>Love Is Complicated Again</vt:lpstr>
      <vt:lpstr>Mrs Chocolat</vt:lpstr>
      <vt:lpstr>Our First Kiss</vt:lpstr>
      <vt:lpstr>Rostros y emociones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 BonanBrou</cp:lastModifiedBy>
  <cp:revision>226</cp:revision>
  <cp:lastPrinted>2013-11-12T08:48:42Z</cp:lastPrinted>
  <dcterms:created xsi:type="dcterms:W3CDTF">2013-09-23T11:54:35Z</dcterms:created>
  <dcterms:modified xsi:type="dcterms:W3CDTF">2022-04-05T06:26:34Z</dcterms:modified>
</cp:coreProperties>
</file>