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5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42" autoAdjust="0"/>
    <p:restoredTop sz="87984" autoAdjust="0"/>
  </p:normalViewPr>
  <p:slideViewPr>
    <p:cSldViewPr>
      <p:cViewPr>
        <p:scale>
          <a:sx n="164" d="100"/>
          <a:sy n="164" d="100"/>
        </p:scale>
        <p:origin x="440" y="144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8" y="4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000" y="46180"/>
            <a:ext cx="2113310" cy="584623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9995" y="64456"/>
            <a:ext cx="2147927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Prénom  : _____________________</a:t>
            </a:r>
          </a:p>
          <a:p>
            <a:r>
              <a:rPr lang="fr-FR" sz="1100" dirty="0">
                <a:latin typeface="Dekko" panose="00000500000000000000" pitchFamily="2" charset="0"/>
                <a:cs typeface="Dekko" panose="00000500000000000000" pitchFamily="2" charset="0"/>
              </a:rPr>
              <a:t>Date :  _______________________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718733"/>
            <a:ext cx="2113310" cy="466160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8709" y="725997"/>
            <a:ext cx="810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Signature des parents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89998" y="1737987"/>
            <a:ext cx="7280737" cy="8811967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324274" y="46180"/>
            <a:ext cx="5046462" cy="1606692"/>
          </a:xfrm>
          <a:prstGeom prst="roundRect">
            <a:avLst>
              <a:gd name="adj" fmla="val 4985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08000" y="1260330"/>
            <a:ext cx="2109922" cy="402220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91240" y="1243261"/>
            <a:ext cx="900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Dekko" panose="00000500000000000000" pitchFamily="2" charset="0"/>
                <a:cs typeface="Dekko" panose="00000500000000000000" pitchFamily="2" charset="0"/>
              </a:rPr>
              <a:t>Appréciation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2497852" y="71045"/>
            <a:ext cx="486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Chewy" panose="02000000000000000000" pitchFamily="2" charset="0"/>
                <a:cs typeface="Dekko" panose="00000500000000000000" pitchFamily="2" charset="0"/>
              </a:rPr>
              <a:t>Evaluation de Maths</a:t>
            </a:r>
          </a:p>
        </p:txBody>
      </p:sp>
      <p:sp>
        <p:nvSpPr>
          <p:cNvPr id="87" name="Ellipse 86"/>
          <p:cNvSpPr/>
          <p:nvPr/>
        </p:nvSpPr>
        <p:spPr>
          <a:xfrm rot="19456496">
            <a:off x="2345996" y="185109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 rot="19456496">
            <a:off x="2345996" y="1614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CM2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5E65EAA-DA15-4983-A50D-C976E56851EA}"/>
              </a:ext>
            </a:extLst>
          </p:cNvPr>
          <p:cNvSpPr txBox="1"/>
          <p:nvPr/>
        </p:nvSpPr>
        <p:spPr>
          <a:xfrm>
            <a:off x="2658697" y="460772"/>
            <a:ext cx="4682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Short Stack" panose="02010500040000000007" pitchFamily="2" charset="77"/>
              </a:rPr>
              <a:t>Calcul : la division</a:t>
            </a:r>
          </a:p>
        </p:txBody>
      </p:sp>
      <p:pic>
        <p:nvPicPr>
          <p:cNvPr id="127" name="Image 126">
            <a:extLst>
              <a:ext uri="{FF2B5EF4-FFF2-40B4-BE49-F238E27FC236}">
                <a16:creationId xmlns:a16="http://schemas.microsoft.com/office/drawing/2014/main" id="{842A3EE3-323B-4E9E-BC35-049711B3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47" y="7970631"/>
            <a:ext cx="2003936" cy="1880680"/>
          </a:xfrm>
          <a:prstGeom prst="rect">
            <a:avLst/>
          </a:prstGeom>
        </p:spPr>
      </p:pic>
      <p:sp>
        <p:nvSpPr>
          <p:cNvPr id="46" name="Larme 45">
            <a:extLst>
              <a:ext uri="{FF2B5EF4-FFF2-40B4-BE49-F238E27FC236}">
                <a16:creationId xmlns:a16="http://schemas.microsoft.com/office/drawing/2014/main" id="{96F1A435-4069-7D40-B709-30B97C8667DE}"/>
              </a:ext>
            </a:extLst>
          </p:cNvPr>
          <p:cNvSpPr/>
          <p:nvPr/>
        </p:nvSpPr>
        <p:spPr>
          <a:xfrm>
            <a:off x="185748" y="4212451"/>
            <a:ext cx="355543" cy="307777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CFA4678-CC2A-0449-A711-44FA4048D56F}"/>
              </a:ext>
            </a:extLst>
          </p:cNvPr>
          <p:cNvSpPr txBox="1"/>
          <p:nvPr/>
        </p:nvSpPr>
        <p:spPr>
          <a:xfrm>
            <a:off x="543180" y="4212451"/>
            <a:ext cx="668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Pour chaque opération trouve le nombre de chiffres du quotient puis pose et calcule ces divisions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CD8C97B-6604-9649-9ACE-450A327A13E2}"/>
              </a:ext>
            </a:extLst>
          </p:cNvPr>
          <p:cNvSpPr txBox="1"/>
          <p:nvPr/>
        </p:nvSpPr>
        <p:spPr>
          <a:xfrm>
            <a:off x="123720" y="4189265"/>
            <a:ext cx="479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3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87CC6030-AA8C-B644-87BF-488909C33611}"/>
              </a:ext>
            </a:extLst>
          </p:cNvPr>
          <p:cNvSpPr txBox="1"/>
          <p:nvPr/>
        </p:nvSpPr>
        <p:spPr>
          <a:xfrm>
            <a:off x="519883" y="10160613"/>
            <a:ext cx="1586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Q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r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53" name="Larme 52">
            <a:extLst>
              <a:ext uri="{FF2B5EF4-FFF2-40B4-BE49-F238E27FC236}">
                <a16:creationId xmlns:a16="http://schemas.microsoft.com/office/drawing/2014/main" id="{51AB8B6D-FD80-9741-90BA-FAB5CDC7947B}"/>
              </a:ext>
            </a:extLst>
          </p:cNvPr>
          <p:cNvSpPr/>
          <p:nvPr/>
        </p:nvSpPr>
        <p:spPr>
          <a:xfrm>
            <a:off x="195728" y="1813367"/>
            <a:ext cx="360040" cy="307777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1BEF9C13-2503-2B4F-8B6C-9EA6F427174B}"/>
              </a:ext>
            </a:extLst>
          </p:cNvPr>
          <p:cNvSpPr txBox="1"/>
          <p:nvPr/>
        </p:nvSpPr>
        <p:spPr>
          <a:xfrm>
            <a:off x="564177" y="1813367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Calcule sans poser les opérations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922427B-32E7-1148-A759-05B00F626258}"/>
              </a:ext>
            </a:extLst>
          </p:cNvPr>
          <p:cNvSpPr txBox="1"/>
          <p:nvPr/>
        </p:nvSpPr>
        <p:spPr>
          <a:xfrm>
            <a:off x="267736" y="17825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E74B503E-0A6C-F641-84C9-ED5F80B0B8C6}"/>
              </a:ext>
            </a:extLst>
          </p:cNvPr>
          <p:cNvSpPr txBox="1"/>
          <p:nvPr/>
        </p:nvSpPr>
        <p:spPr>
          <a:xfrm>
            <a:off x="375748" y="2054730"/>
            <a:ext cx="6489528" cy="77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200000"/>
              </a:lnSpc>
              <a:buAutoNum type="alphaLcParenR"/>
              <a:tabLst>
                <a:tab pos="2152650" algn="l"/>
                <a:tab pos="4391025" algn="l"/>
              </a:tabLst>
            </a:pPr>
            <a:r>
              <a:rPr lang="fr-FR" sz="1200">
                <a:latin typeface="Our First Kiss" panose="02000603000000020004" pitchFamily="2" charset="77"/>
                <a:ea typeface="123Marker" panose="02000603000000000000" pitchFamily="2" charset="0"/>
              </a:rPr>
              <a:t>72 </a:t>
            </a: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: 8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 	</a:t>
            </a: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68 : 2 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55 : 5 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 marL="228600" indent="-228600">
              <a:lnSpc>
                <a:spcPct val="200000"/>
              </a:lnSpc>
              <a:buAutoNum type="alphaLcParenR"/>
              <a:tabLst>
                <a:tab pos="2152650" algn="l"/>
                <a:tab pos="4391025" algn="l"/>
              </a:tabLst>
            </a:pP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820 : 20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450 : 9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	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 </a:t>
            </a:r>
            <a:r>
              <a:rPr lang="fr-FR" sz="1200" dirty="0">
                <a:latin typeface="Our First Kiss" panose="02000603000000020004" pitchFamily="2" charset="77"/>
                <a:ea typeface="123Marker" panose="02000603000000000000" pitchFamily="2" charset="0"/>
              </a:rPr>
              <a:t>3000 : 60  </a:t>
            </a:r>
            <a:r>
              <a:rPr lang="fr-FR" sz="1200" dirty="0">
                <a:latin typeface="123Marker" panose="02000603000000000000" pitchFamily="2" charset="0"/>
                <a:ea typeface="123Marker" panose="02000603000000000000" pitchFamily="2" charset="0"/>
              </a:rPr>
              <a:t>=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1B5715F-2C40-1C42-9AED-A55A002646EC}"/>
              </a:ext>
            </a:extLst>
          </p:cNvPr>
          <p:cNvSpPr txBox="1"/>
          <p:nvPr/>
        </p:nvSpPr>
        <p:spPr>
          <a:xfrm>
            <a:off x="195727" y="4819406"/>
            <a:ext cx="705957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1) Nombre de chiffres au quotient :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77"/>
              </a:rPr>
              <a:t>a) </a:t>
            </a:r>
            <a:r>
              <a:rPr lang="fr-FR" sz="1200" dirty="0">
                <a:latin typeface="Our First Kiss" panose="02000603000000020004" pitchFamily="2" charset="77"/>
              </a:rPr>
              <a:t>5 209 : 8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tabLst>
                <a:tab pos="263525" algn="l"/>
              </a:tabLst>
            </a:pPr>
            <a:r>
              <a:rPr lang="fr-FR" sz="1050" dirty="0">
                <a:latin typeface="Short Stack" panose="02010500040000000007" pitchFamily="2" charset="77"/>
              </a:rPr>
              <a:t>	_____ x ___________ &lt; ____________ &lt; _____ x ___________  -&gt; _____ chiffres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77"/>
              </a:rPr>
              <a:t>b) </a:t>
            </a:r>
            <a:r>
              <a:rPr lang="fr-FR" sz="1200" dirty="0">
                <a:latin typeface="Our First Kiss" panose="02000603000000020004" pitchFamily="2" charset="77"/>
              </a:rPr>
              <a:t>3 867 : 15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tabLst>
                <a:tab pos="263525" algn="l"/>
              </a:tabLst>
            </a:pPr>
            <a:r>
              <a:rPr lang="fr-FR" sz="1050" dirty="0">
                <a:latin typeface="Short Stack" panose="02010500040000000007" pitchFamily="2" charset="77"/>
              </a:rPr>
              <a:t>	_____ x ___________ &lt; ____________ &lt; _____ x ___________  -&gt; _____ chiffres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77"/>
              </a:rPr>
              <a:t>c) </a:t>
            </a:r>
            <a:r>
              <a:rPr lang="fr-FR" sz="1200" dirty="0">
                <a:latin typeface="Our First Kiss" panose="02000603000000020004" pitchFamily="2" charset="77"/>
              </a:rPr>
              <a:t>25 041 : 46</a:t>
            </a:r>
            <a:endParaRPr lang="fr-FR" sz="1050" dirty="0">
              <a:latin typeface="Our First Kiss" panose="02000603000000020004" pitchFamily="2" charset="77"/>
            </a:endParaRPr>
          </a:p>
          <a:p>
            <a:endParaRPr lang="fr-FR" sz="1050" dirty="0">
              <a:latin typeface="Short Stack" panose="02010500040000000007" pitchFamily="2" charset="77"/>
            </a:endParaRPr>
          </a:p>
          <a:p>
            <a:pPr>
              <a:tabLst>
                <a:tab pos="263525" algn="l"/>
              </a:tabLst>
            </a:pPr>
            <a:r>
              <a:rPr lang="fr-FR" sz="1050" dirty="0">
                <a:latin typeface="Short Stack" panose="02010500040000000007" pitchFamily="2" charset="77"/>
              </a:rPr>
              <a:t>	_____ x ___________ &lt; ____________ &lt; _____ x ___________  -&gt; _____ chiffres</a:t>
            </a:r>
          </a:p>
          <a:p>
            <a:endParaRPr lang="fr-FR" sz="1050" dirty="0">
              <a:latin typeface="Short Stack" panose="02010500040000000007" pitchFamily="2" charset="77"/>
            </a:endParaRP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B8480E0-57DC-EE4B-A2E4-E62F80A9A49E}"/>
              </a:ext>
            </a:extLst>
          </p:cNvPr>
          <p:cNvSpPr txBox="1"/>
          <p:nvPr/>
        </p:nvSpPr>
        <p:spPr>
          <a:xfrm>
            <a:off x="2932393" y="10176273"/>
            <a:ext cx="1586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Q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r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57A4DC0-D008-BD4E-A48E-CE18895B5AEC}"/>
              </a:ext>
            </a:extLst>
          </p:cNvPr>
          <p:cNvSpPr txBox="1"/>
          <p:nvPr/>
        </p:nvSpPr>
        <p:spPr>
          <a:xfrm>
            <a:off x="5356235" y="10160024"/>
            <a:ext cx="1586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Q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r = </a:t>
            </a:r>
            <a:r>
              <a:rPr lang="fr-FR" sz="1100" dirty="0">
                <a:latin typeface="Short Stack" panose="02010500040000000007" pitchFamily="2" charset="77"/>
                <a:ea typeface="Script Ecole 2" panose="02000400000000000000" pitchFamily="2" charset="0"/>
              </a:rPr>
              <a:t>____</a:t>
            </a:r>
            <a:r>
              <a:rPr lang="fr-FR" sz="1100" dirty="0">
                <a:latin typeface="Short Stack" panose="02010500040000000007" pitchFamily="2" charset="77"/>
                <a:ea typeface="123Marker" panose="02000603000000000000" pitchFamily="2" charset="0"/>
              </a:rPr>
              <a:t> 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4C8D69C9-3F93-5447-B06D-E8AF1E3C6731}"/>
              </a:ext>
            </a:extLst>
          </p:cNvPr>
          <p:cNvSpPr txBox="1"/>
          <p:nvPr/>
        </p:nvSpPr>
        <p:spPr>
          <a:xfrm>
            <a:off x="76538" y="7935352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a)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378CC2B-342A-8440-AFC6-CE50DD35CBCB}"/>
              </a:ext>
            </a:extLst>
          </p:cNvPr>
          <p:cNvSpPr txBox="1"/>
          <p:nvPr/>
        </p:nvSpPr>
        <p:spPr>
          <a:xfrm>
            <a:off x="4836180" y="7970613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c)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5857A2A3-265E-7C4E-B899-A076F778F5C3}"/>
              </a:ext>
            </a:extLst>
          </p:cNvPr>
          <p:cNvSpPr txBox="1"/>
          <p:nvPr/>
        </p:nvSpPr>
        <p:spPr>
          <a:xfrm>
            <a:off x="2454008" y="7938826"/>
            <a:ext cx="3600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</a:rPr>
              <a:t>b)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B6EAEA83-69C5-8842-B18D-63F110B87368}"/>
              </a:ext>
            </a:extLst>
          </p:cNvPr>
          <p:cNvSpPr txBox="1"/>
          <p:nvPr/>
        </p:nvSpPr>
        <p:spPr>
          <a:xfrm>
            <a:off x="200280" y="7528006"/>
            <a:ext cx="5989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2) Pose et calcule les trois divisions. Complète le quotient et le reste.</a:t>
            </a:r>
          </a:p>
        </p:txBody>
      </p:sp>
      <p:sp>
        <p:nvSpPr>
          <p:cNvPr id="72" name="Larme 71">
            <a:extLst>
              <a:ext uri="{FF2B5EF4-FFF2-40B4-BE49-F238E27FC236}">
                <a16:creationId xmlns:a16="http://schemas.microsoft.com/office/drawing/2014/main" id="{5278591B-CE14-C64E-A01F-497438E9A5D7}"/>
              </a:ext>
            </a:extLst>
          </p:cNvPr>
          <p:cNvSpPr/>
          <p:nvPr/>
        </p:nvSpPr>
        <p:spPr>
          <a:xfrm>
            <a:off x="195728" y="3025384"/>
            <a:ext cx="360040" cy="307777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D957D455-4CA3-4648-86BA-2826FB93196C}"/>
              </a:ext>
            </a:extLst>
          </p:cNvPr>
          <p:cNvSpPr txBox="1"/>
          <p:nvPr/>
        </p:nvSpPr>
        <p:spPr>
          <a:xfrm>
            <a:off x="564176" y="3025384"/>
            <a:ext cx="5248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Calcule dans ta tête le quotient et le reste de chaque division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12A2C9C3-33D4-ED43-A754-11E1A6EADB41}"/>
              </a:ext>
            </a:extLst>
          </p:cNvPr>
          <p:cNvSpPr txBox="1"/>
          <p:nvPr/>
        </p:nvSpPr>
        <p:spPr>
          <a:xfrm>
            <a:off x="267736" y="299460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CE3047-3332-1C4A-BF87-EE15A584CF62}"/>
              </a:ext>
            </a:extLst>
          </p:cNvPr>
          <p:cNvSpPr/>
          <p:nvPr/>
        </p:nvSpPr>
        <p:spPr>
          <a:xfrm>
            <a:off x="312940" y="3260600"/>
            <a:ext cx="7103860" cy="410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a) </a:t>
            </a:r>
            <a:r>
              <a:rPr lang="fr-FR" sz="1200" dirty="0">
                <a:latin typeface="Our First Kiss" panose="02000603000000020004" pitchFamily="2" charset="77"/>
                <a:ea typeface="Script Ecole 2" panose="02000400000000000000" pitchFamily="2" charset="0"/>
              </a:rPr>
              <a:t>45 : 6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-&gt; 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q = ________ r = _______	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	b) </a:t>
            </a:r>
            <a:r>
              <a:rPr lang="fr-FR" sz="1200" dirty="0">
                <a:latin typeface="Our First Kiss" panose="02000603000000020004" pitchFamily="2" charset="77"/>
                <a:ea typeface="Script Ecole 2" panose="02000400000000000000" pitchFamily="2" charset="0"/>
              </a:rPr>
              <a:t>41 : 5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-&gt; 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q = ________ r = _______ 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CFF70A6-ED39-9A46-92BF-CA8AD9A509BE}"/>
              </a:ext>
            </a:extLst>
          </p:cNvPr>
          <p:cNvSpPr/>
          <p:nvPr/>
        </p:nvSpPr>
        <p:spPr>
          <a:xfrm>
            <a:off x="305525" y="3676796"/>
            <a:ext cx="7059579" cy="410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c) </a:t>
            </a:r>
            <a:r>
              <a:rPr lang="fr-FR" sz="1200" dirty="0">
                <a:latin typeface="Our First Kiss" panose="02000603000000020004" pitchFamily="2" charset="77"/>
                <a:ea typeface="Script Ecole 2" panose="02000400000000000000" pitchFamily="2" charset="0"/>
              </a:rPr>
              <a:t>64 : 7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-&gt; 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q = ________ r = _______	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	d) </a:t>
            </a:r>
            <a:r>
              <a:rPr lang="fr-FR" sz="1200" dirty="0">
                <a:latin typeface="Our First Kiss" panose="02000603000000020004" pitchFamily="2" charset="77"/>
                <a:ea typeface="Script Ecole 2" panose="02000400000000000000" pitchFamily="2" charset="0"/>
              </a:rPr>
              <a:t>71 : 8 </a:t>
            </a:r>
            <a:r>
              <a:rPr lang="fr-FR" sz="1200" dirty="0">
                <a:latin typeface="Script Ecole 2" panose="02000400000000000000" pitchFamily="2" charset="0"/>
                <a:ea typeface="Script Ecole 2" panose="02000400000000000000" pitchFamily="2" charset="0"/>
              </a:rPr>
              <a:t>-&gt; 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q = ________ r = _______</a:t>
            </a:r>
            <a:endParaRPr lang="fr-FR" sz="120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53F939A3-96AE-8F44-9915-03F6A424F730}"/>
              </a:ext>
            </a:extLst>
          </p:cNvPr>
          <p:cNvGrpSpPr/>
          <p:nvPr/>
        </p:nvGrpSpPr>
        <p:grpSpPr>
          <a:xfrm>
            <a:off x="2733136" y="7972140"/>
            <a:ext cx="2003936" cy="2163377"/>
            <a:chOff x="2733136" y="7679326"/>
            <a:chExt cx="2003936" cy="2163377"/>
          </a:xfrm>
        </p:grpSpPr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2EA918D5-774C-1A40-9ADE-DD944EF1F1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4936"/>
            <a:stretch/>
          </p:blipFill>
          <p:spPr>
            <a:xfrm>
              <a:off x="2733136" y="9559404"/>
              <a:ext cx="2003936" cy="283299"/>
            </a:xfrm>
            <a:prstGeom prst="rect">
              <a:avLst/>
            </a:prstGeom>
          </p:spPr>
        </p:pic>
        <p:pic>
          <p:nvPicPr>
            <p:cNvPr id="83" name="Image 82">
              <a:extLst>
                <a:ext uri="{FF2B5EF4-FFF2-40B4-BE49-F238E27FC236}">
                  <a16:creationId xmlns:a16="http://schemas.microsoft.com/office/drawing/2014/main" id="{18FE7CF2-D2B2-8844-A5BA-E77C253F4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3136" y="7679326"/>
              <a:ext cx="2003936" cy="1880680"/>
            </a:xfrm>
            <a:prstGeom prst="rect">
              <a:avLst/>
            </a:prstGeom>
          </p:spPr>
        </p:pic>
      </p:grpSp>
      <p:pic>
        <p:nvPicPr>
          <p:cNvPr id="84" name="Image 83">
            <a:extLst>
              <a:ext uri="{FF2B5EF4-FFF2-40B4-BE49-F238E27FC236}">
                <a16:creationId xmlns:a16="http://schemas.microsoft.com/office/drawing/2014/main" id="{7814533A-C181-A748-B6B4-C885326CA9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36"/>
          <a:stretch/>
        </p:blipFill>
        <p:spPr>
          <a:xfrm>
            <a:off x="362747" y="9846170"/>
            <a:ext cx="2003936" cy="283299"/>
          </a:xfrm>
          <a:prstGeom prst="rect">
            <a:avLst/>
          </a:prstGeom>
        </p:spPr>
      </p:pic>
      <p:grpSp>
        <p:nvGrpSpPr>
          <p:cNvPr id="86" name="Groupe 85">
            <a:extLst>
              <a:ext uri="{FF2B5EF4-FFF2-40B4-BE49-F238E27FC236}">
                <a16:creationId xmlns:a16="http://schemas.microsoft.com/office/drawing/2014/main" id="{8C9E76A5-A100-0245-9ED8-4DFF89D0D6FC}"/>
              </a:ext>
            </a:extLst>
          </p:cNvPr>
          <p:cNvGrpSpPr/>
          <p:nvPr/>
        </p:nvGrpSpPr>
        <p:grpSpPr>
          <a:xfrm>
            <a:off x="5158721" y="7966092"/>
            <a:ext cx="2003936" cy="2163377"/>
            <a:chOff x="2733136" y="7679326"/>
            <a:chExt cx="2003936" cy="2163377"/>
          </a:xfrm>
        </p:grpSpPr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B13E58AF-7370-BA48-92B6-E4261049E6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4936"/>
            <a:stretch/>
          </p:blipFill>
          <p:spPr>
            <a:xfrm>
              <a:off x="2733136" y="9559404"/>
              <a:ext cx="2003936" cy="283299"/>
            </a:xfrm>
            <a:prstGeom prst="rect">
              <a:avLst/>
            </a:prstGeom>
          </p:spPr>
        </p:pic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id="{EEC4F705-1EBF-954F-BF99-0492D9166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3136" y="7679326"/>
              <a:ext cx="2003936" cy="1880680"/>
            </a:xfrm>
            <a:prstGeom prst="rect">
              <a:avLst/>
            </a:prstGeom>
          </p:spPr>
        </p:pic>
      </p:grp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02DEC06-FC16-4148-9AA4-478E78D33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34623"/>
              </p:ext>
            </p:extLst>
          </p:nvPr>
        </p:nvGraphicFramePr>
        <p:xfrm>
          <a:off x="2411197" y="818676"/>
          <a:ext cx="4825595" cy="728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9451">
                  <a:extLst>
                    <a:ext uri="{9D8B030D-6E8A-4147-A177-3AD203B41FA5}">
                      <a16:colId xmlns:a16="http://schemas.microsoft.com/office/drawing/2014/main" val="279130883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5939863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20722814"/>
                    </a:ext>
                  </a:extLst>
                </a:gridCol>
              </a:tblGrid>
              <a:tr h="364019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Savoir calculer mentalement des divisions en ligne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1 - 2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290025"/>
                  </a:ext>
                </a:extLst>
              </a:tr>
              <a:tr h="364019">
                <a:tc>
                  <a:txBody>
                    <a:bodyPr/>
                    <a:lstStyle/>
                    <a:p>
                      <a:pPr marL="0" marR="0" lvl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Short Stack" panose="02010500040000000007" pitchFamily="2" charset="0"/>
                        </a:rPr>
                        <a:t>Maîtriser la technique opératoire de la division</a:t>
                      </a:r>
                    </a:p>
                  </a:txBody>
                  <a:tcPr marL="108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Short Stack" panose="02010500040000000007" pitchFamily="2" charset="0"/>
                        </a:rPr>
                        <a:t>Ex 3 - 4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82152"/>
                  </a:ext>
                </a:extLst>
              </a:tr>
            </a:tbl>
          </a:graphicData>
        </a:graphic>
      </p:graphicFrame>
      <p:sp>
        <p:nvSpPr>
          <p:cNvPr id="43" name="ZoneTexte 42">
            <a:extLst>
              <a:ext uri="{FF2B5EF4-FFF2-40B4-BE49-F238E27FC236}">
                <a16:creationId xmlns:a16="http://schemas.microsoft.com/office/drawing/2014/main" id="{3E65AA27-F0B4-614E-ABDD-21C13180E057}"/>
              </a:ext>
            </a:extLst>
          </p:cNvPr>
          <p:cNvSpPr txBox="1"/>
          <p:nvPr/>
        </p:nvSpPr>
        <p:spPr>
          <a:xfrm rot="16200000">
            <a:off x="6532561" y="9945770"/>
            <a:ext cx="1472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latin typeface="Love Is Complicated Again" pitchFamily="2" charset="0"/>
              </a:rPr>
              <a:t>La trousse de </a:t>
            </a:r>
            <a:r>
              <a:rPr lang="fr-FR" sz="800" dirty="0" err="1">
                <a:latin typeface="Love Is Complicated Again" pitchFamily="2" charset="0"/>
              </a:rPr>
              <a:t>Sobelle</a:t>
            </a:r>
            <a:endParaRPr lang="fr-FR" sz="800" dirty="0">
              <a:latin typeface="Love Is Complicated Ag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3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à coins arrondis 54"/>
          <p:cNvSpPr/>
          <p:nvPr/>
        </p:nvSpPr>
        <p:spPr>
          <a:xfrm>
            <a:off x="57579" y="54397"/>
            <a:ext cx="7305214" cy="5688632"/>
          </a:xfrm>
          <a:prstGeom prst="roundRect">
            <a:avLst>
              <a:gd name="adj" fmla="val 190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" name="Larme 40">
            <a:extLst>
              <a:ext uri="{FF2B5EF4-FFF2-40B4-BE49-F238E27FC236}">
                <a16:creationId xmlns:a16="http://schemas.microsoft.com/office/drawing/2014/main" id="{2BA6FD0E-9907-5144-B3CB-DB71D5D3815D}"/>
              </a:ext>
            </a:extLst>
          </p:cNvPr>
          <p:cNvSpPr/>
          <p:nvPr/>
        </p:nvSpPr>
        <p:spPr>
          <a:xfrm>
            <a:off x="92271" y="172190"/>
            <a:ext cx="360040" cy="307777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C2150A86-A749-3042-871A-3138F2E60673}"/>
              </a:ext>
            </a:extLst>
          </p:cNvPr>
          <p:cNvSpPr txBox="1"/>
          <p:nvPr/>
        </p:nvSpPr>
        <p:spPr>
          <a:xfrm>
            <a:off x="460720" y="172190"/>
            <a:ext cx="2516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Résous ces problèmes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8C4B06F-DDC4-424D-948A-DA813D0ED2F3}"/>
              </a:ext>
            </a:extLst>
          </p:cNvPr>
          <p:cNvSpPr txBox="1"/>
          <p:nvPr/>
        </p:nvSpPr>
        <p:spPr>
          <a:xfrm>
            <a:off x="74862" y="128460"/>
            <a:ext cx="42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A8EF47B-25C4-B843-89C0-52626EEBF90E}"/>
              </a:ext>
            </a:extLst>
          </p:cNvPr>
          <p:cNvSpPr txBox="1"/>
          <p:nvPr/>
        </p:nvSpPr>
        <p:spPr>
          <a:xfrm>
            <a:off x="173249" y="667842"/>
            <a:ext cx="34631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1) </a:t>
            </a:r>
            <a:r>
              <a:rPr lang="fr-FR" sz="1050" dirty="0">
                <a:latin typeface="Short Stack" panose="02010500040000000007" pitchFamily="2" charset="77"/>
              </a:rPr>
              <a:t>La maîtresse répartit ses 500 feuilles entre ses 26 élèves. 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r>
              <a:rPr lang="fr-FR" sz="1050" dirty="0">
                <a:latin typeface="Short Stack" panose="02010500040000000007" pitchFamily="2" charset="77"/>
              </a:rPr>
              <a:t>Combien chaque élève reçoit-il de feuilles ?</a:t>
            </a: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5FEEAD3D-3DD5-DE47-92AB-70B47BEC0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224262"/>
            <a:ext cx="3312368" cy="2427747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6414072E-B3BE-0146-8346-AE7D0C8F103D}"/>
              </a:ext>
            </a:extLst>
          </p:cNvPr>
          <p:cNvSpPr txBox="1"/>
          <p:nvPr/>
        </p:nvSpPr>
        <p:spPr>
          <a:xfrm>
            <a:off x="168561" y="1540717"/>
            <a:ext cx="3174342" cy="958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Réponse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 : </a:t>
            </a:r>
          </a:p>
          <a:p>
            <a:pPr>
              <a:lnSpc>
                <a:spcPct val="200000"/>
              </a:lnSpc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______________________________________________________________________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AD535A5B-9B91-4748-8176-69115CF01E03}"/>
              </a:ext>
            </a:extLst>
          </p:cNvPr>
          <p:cNvSpPr txBox="1"/>
          <p:nvPr/>
        </p:nvSpPr>
        <p:spPr>
          <a:xfrm>
            <a:off x="173250" y="3006725"/>
            <a:ext cx="331236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2) </a:t>
            </a:r>
            <a:r>
              <a:rPr lang="fr-FR" sz="1050" dirty="0">
                <a:latin typeface="Short Stack" panose="02010500040000000007" pitchFamily="2" charset="77"/>
              </a:rPr>
              <a:t>Une entreprise produit 12 060 ballons par jour. Les ballons sont expédiés par sachets de 15 ballons.</a:t>
            </a:r>
          </a:p>
          <a:p>
            <a:endParaRPr lang="fr-FR" sz="1050" dirty="0">
              <a:latin typeface="Short Stack" panose="02010500040000000007" pitchFamily="2" charset="77"/>
            </a:endParaRPr>
          </a:p>
          <a:p>
            <a:r>
              <a:rPr lang="fr-FR" sz="1050" dirty="0">
                <a:latin typeface="Short Stack" panose="02010500040000000007" pitchFamily="2" charset="77"/>
              </a:rPr>
              <a:t>Combien de sachets de ballons expédie-t-elle par jour ?</a:t>
            </a: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B68E2D5C-0F90-5143-9D31-AF70B2287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01" y="2925746"/>
            <a:ext cx="3312368" cy="2427747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467F725C-A39C-BA41-B85F-A711FC25E0EA}"/>
              </a:ext>
            </a:extLst>
          </p:cNvPr>
          <p:cNvSpPr txBox="1"/>
          <p:nvPr/>
        </p:nvSpPr>
        <p:spPr>
          <a:xfrm>
            <a:off x="168561" y="4230861"/>
            <a:ext cx="3174342" cy="958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2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Réponse</a:t>
            </a: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 : </a:t>
            </a:r>
          </a:p>
          <a:p>
            <a:pPr>
              <a:lnSpc>
                <a:spcPct val="200000"/>
              </a:lnSpc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>
                <a:latin typeface="Short Stack" panose="02010500040000000007" pitchFamily="2" charset="77"/>
                <a:ea typeface="Script Ecole 2" panose="02000400000000000000" pitchFamily="2" charset="0"/>
              </a:rPr>
              <a:t>______________________________________________________________________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8E5FB0B-F162-284B-A8A8-8F36A0B47A4A}"/>
              </a:ext>
            </a:extLst>
          </p:cNvPr>
          <p:cNvSpPr txBox="1"/>
          <p:nvPr/>
        </p:nvSpPr>
        <p:spPr>
          <a:xfrm>
            <a:off x="5781417" y="10366022"/>
            <a:ext cx="1472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latin typeface="Love Is Complicated Again" pitchFamily="2" charset="0"/>
              </a:rPr>
              <a:t>La trousse de </a:t>
            </a:r>
            <a:r>
              <a:rPr lang="fr-FR" sz="800" dirty="0" err="1">
                <a:latin typeface="Love Is Complicated Again" pitchFamily="2" charset="0"/>
              </a:rPr>
              <a:t>Sobelle</a:t>
            </a:r>
            <a:endParaRPr lang="fr-FR" sz="800" dirty="0">
              <a:latin typeface="Love Is Complicated Ag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09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337</Words>
  <Application>Microsoft Macintosh PowerPoint</Application>
  <PresentationFormat>Personnalisé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123Marker</vt:lpstr>
      <vt:lpstr>Arial</vt:lpstr>
      <vt:lpstr>Calibri</vt:lpstr>
      <vt:lpstr>CHARLEEBOOTS</vt:lpstr>
      <vt:lpstr>Dekko</vt:lpstr>
      <vt:lpstr>Fineliner Script</vt:lpstr>
      <vt:lpstr>Love Is Complicated Again</vt:lpstr>
      <vt:lpstr>Mrs Chocolat</vt:lpstr>
      <vt:lpstr>Our First Kiss</vt:lpstr>
      <vt:lpstr>Script Ecole 2</vt:lpstr>
      <vt:lpstr>Short Stack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159</cp:revision>
  <cp:lastPrinted>2013-09-24T06:14:55Z</cp:lastPrinted>
  <dcterms:created xsi:type="dcterms:W3CDTF">2013-09-23T11:54:35Z</dcterms:created>
  <dcterms:modified xsi:type="dcterms:W3CDTF">2022-04-04T20:01:57Z</dcterms:modified>
</cp:coreProperties>
</file>