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2" r:id="rId2"/>
    <p:sldId id="265" r:id="rId3"/>
    <p:sldId id="263" r:id="rId4"/>
  </p:sldIdLst>
  <p:sldSz cx="7416800" cy="10621963"/>
  <p:notesSz cx="6735763" cy="9866313"/>
  <p:defaultTextStyle>
    <a:defPPr>
      <a:defRPr lang="fr-FR"/>
    </a:defPPr>
    <a:lvl1pPr marL="0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356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0712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6068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1423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6779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2135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7491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2847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6">
          <p15:clr>
            <a:srgbClr val="A4A3A4"/>
          </p15:clr>
        </p15:guide>
        <p15:guide id="2" pos="2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42" autoAdjust="0"/>
    <p:restoredTop sz="87984" autoAdjust="0"/>
  </p:normalViewPr>
  <p:slideViewPr>
    <p:cSldViewPr>
      <p:cViewPr varScale="1">
        <p:scale>
          <a:sx n="69" d="100"/>
          <a:sy n="69" d="100"/>
        </p:scale>
        <p:origin x="2680" y="200"/>
      </p:cViewPr>
      <p:guideLst>
        <p:guide orient="horz" pos="3346"/>
        <p:guide pos="23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35" d="100"/>
          <a:sy n="35" d="100"/>
        </p:scale>
        <p:origin x="2414" y="29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CBC15-BD79-4FD4-B050-D78D73096B9E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76450" y="739775"/>
            <a:ext cx="25828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BECF6-F629-40DC-9E7C-029ED5651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54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6260" y="3299695"/>
            <a:ext cx="6304280" cy="227683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2520" y="6019112"/>
            <a:ext cx="5191760" cy="27145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0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6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1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2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7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2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90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13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032884" y="567981"/>
            <a:ext cx="1251586" cy="1208248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78131" y="567981"/>
            <a:ext cx="3631142" cy="1208248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03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78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5876" y="6825595"/>
            <a:ext cx="6304280" cy="210964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5876" y="4502043"/>
            <a:ext cx="6304280" cy="232355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53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07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60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1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67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21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74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2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35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8131" y="3304611"/>
            <a:ext cx="2441363" cy="934585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43107" y="3304611"/>
            <a:ext cx="2441363" cy="934585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27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0840" y="425371"/>
            <a:ext cx="6675120" cy="177032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0841" y="2377648"/>
            <a:ext cx="3277041" cy="99089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356" indent="0">
              <a:buNone/>
              <a:defRPr sz="2300" b="1"/>
            </a:lvl2pPr>
            <a:lvl3pPr marL="1030712" indent="0">
              <a:buNone/>
              <a:defRPr sz="2000" b="1"/>
            </a:lvl3pPr>
            <a:lvl4pPr marL="1546068" indent="0">
              <a:buNone/>
              <a:defRPr sz="1800" b="1"/>
            </a:lvl4pPr>
            <a:lvl5pPr marL="2061423" indent="0">
              <a:buNone/>
              <a:defRPr sz="1800" b="1"/>
            </a:lvl5pPr>
            <a:lvl6pPr marL="2576779" indent="0">
              <a:buNone/>
              <a:defRPr sz="1800" b="1"/>
            </a:lvl6pPr>
            <a:lvl7pPr marL="3092135" indent="0">
              <a:buNone/>
              <a:defRPr sz="1800" b="1"/>
            </a:lvl7pPr>
            <a:lvl8pPr marL="3607491" indent="0">
              <a:buNone/>
              <a:defRPr sz="1800" b="1"/>
            </a:lvl8pPr>
            <a:lvl9pPr marL="4122847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0841" y="3368539"/>
            <a:ext cx="3277041" cy="611992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67632" y="2377648"/>
            <a:ext cx="3278328" cy="99089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356" indent="0">
              <a:buNone/>
              <a:defRPr sz="2300" b="1"/>
            </a:lvl2pPr>
            <a:lvl3pPr marL="1030712" indent="0">
              <a:buNone/>
              <a:defRPr sz="2000" b="1"/>
            </a:lvl3pPr>
            <a:lvl4pPr marL="1546068" indent="0">
              <a:buNone/>
              <a:defRPr sz="1800" b="1"/>
            </a:lvl4pPr>
            <a:lvl5pPr marL="2061423" indent="0">
              <a:buNone/>
              <a:defRPr sz="1800" b="1"/>
            </a:lvl5pPr>
            <a:lvl6pPr marL="2576779" indent="0">
              <a:buNone/>
              <a:defRPr sz="1800" b="1"/>
            </a:lvl6pPr>
            <a:lvl7pPr marL="3092135" indent="0">
              <a:buNone/>
              <a:defRPr sz="1800" b="1"/>
            </a:lvl7pPr>
            <a:lvl8pPr marL="3607491" indent="0">
              <a:buNone/>
              <a:defRPr sz="1800" b="1"/>
            </a:lvl8pPr>
            <a:lvl9pPr marL="4122847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67632" y="3368539"/>
            <a:ext cx="3278328" cy="611992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45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47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46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0841" y="422912"/>
            <a:ext cx="2440076" cy="179983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99763" y="422912"/>
            <a:ext cx="4146198" cy="906555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0841" y="2222745"/>
            <a:ext cx="2440076" cy="7265719"/>
          </a:xfrm>
        </p:spPr>
        <p:txBody>
          <a:bodyPr/>
          <a:lstStyle>
            <a:lvl1pPr marL="0" indent="0">
              <a:buNone/>
              <a:defRPr sz="1600"/>
            </a:lvl1pPr>
            <a:lvl2pPr marL="515356" indent="0">
              <a:buNone/>
              <a:defRPr sz="1400"/>
            </a:lvl2pPr>
            <a:lvl3pPr marL="1030712" indent="0">
              <a:buNone/>
              <a:defRPr sz="1100"/>
            </a:lvl3pPr>
            <a:lvl4pPr marL="1546068" indent="0">
              <a:buNone/>
              <a:defRPr sz="1000"/>
            </a:lvl4pPr>
            <a:lvl5pPr marL="2061423" indent="0">
              <a:buNone/>
              <a:defRPr sz="1000"/>
            </a:lvl5pPr>
            <a:lvl6pPr marL="2576779" indent="0">
              <a:buNone/>
              <a:defRPr sz="1000"/>
            </a:lvl6pPr>
            <a:lvl7pPr marL="3092135" indent="0">
              <a:buNone/>
              <a:defRPr sz="1000"/>
            </a:lvl7pPr>
            <a:lvl8pPr marL="3607491" indent="0">
              <a:buNone/>
              <a:defRPr sz="1000"/>
            </a:lvl8pPr>
            <a:lvl9pPr marL="4122847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4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3745" y="7435375"/>
            <a:ext cx="4450080" cy="87778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53745" y="949092"/>
            <a:ext cx="4450080" cy="6373178"/>
          </a:xfrm>
        </p:spPr>
        <p:txBody>
          <a:bodyPr/>
          <a:lstStyle>
            <a:lvl1pPr marL="0" indent="0">
              <a:buNone/>
              <a:defRPr sz="3600"/>
            </a:lvl1pPr>
            <a:lvl2pPr marL="515356" indent="0">
              <a:buNone/>
              <a:defRPr sz="3200"/>
            </a:lvl2pPr>
            <a:lvl3pPr marL="1030712" indent="0">
              <a:buNone/>
              <a:defRPr sz="2700"/>
            </a:lvl3pPr>
            <a:lvl4pPr marL="1546068" indent="0">
              <a:buNone/>
              <a:defRPr sz="2300"/>
            </a:lvl4pPr>
            <a:lvl5pPr marL="2061423" indent="0">
              <a:buNone/>
              <a:defRPr sz="2300"/>
            </a:lvl5pPr>
            <a:lvl6pPr marL="2576779" indent="0">
              <a:buNone/>
              <a:defRPr sz="2300"/>
            </a:lvl6pPr>
            <a:lvl7pPr marL="3092135" indent="0">
              <a:buNone/>
              <a:defRPr sz="2300"/>
            </a:lvl7pPr>
            <a:lvl8pPr marL="3607491" indent="0">
              <a:buNone/>
              <a:defRPr sz="2300"/>
            </a:lvl8pPr>
            <a:lvl9pPr marL="4122847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53745" y="8313163"/>
            <a:ext cx="4450080" cy="1246604"/>
          </a:xfrm>
        </p:spPr>
        <p:txBody>
          <a:bodyPr/>
          <a:lstStyle>
            <a:lvl1pPr marL="0" indent="0">
              <a:buNone/>
              <a:defRPr sz="1600"/>
            </a:lvl1pPr>
            <a:lvl2pPr marL="515356" indent="0">
              <a:buNone/>
              <a:defRPr sz="1400"/>
            </a:lvl2pPr>
            <a:lvl3pPr marL="1030712" indent="0">
              <a:buNone/>
              <a:defRPr sz="1100"/>
            </a:lvl3pPr>
            <a:lvl4pPr marL="1546068" indent="0">
              <a:buNone/>
              <a:defRPr sz="1000"/>
            </a:lvl4pPr>
            <a:lvl5pPr marL="2061423" indent="0">
              <a:buNone/>
              <a:defRPr sz="1000"/>
            </a:lvl5pPr>
            <a:lvl6pPr marL="2576779" indent="0">
              <a:buNone/>
              <a:defRPr sz="1000"/>
            </a:lvl6pPr>
            <a:lvl7pPr marL="3092135" indent="0">
              <a:buNone/>
              <a:defRPr sz="1000"/>
            </a:lvl7pPr>
            <a:lvl8pPr marL="3607491" indent="0">
              <a:buNone/>
              <a:defRPr sz="1000"/>
            </a:lvl8pPr>
            <a:lvl9pPr marL="4122847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81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0840" y="425371"/>
            <a:ext cx="6675120" cy="1770327"/>
          </a:xfrm>
          <a:prstGeom prst="rect">
            <a:avLst/>
          </a:prstGeom>
        </p:spPr>
        <p:txBody>
          <a:bodyPr vert="horz" lIns="103071" tIns="51536" rIns="103071" bIns="51536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0840" y="2478460"/>
            <a:ext cx="6675120" cy="7010004"/>
          </a:xfrm>
          <a:prstGeom prst="rect">
            <a:avLst/>
          </a:prstGeom>
        </p:spPr>
        <p:txBody>
          <a:bodyPr vert="horz" lIns="103071" tIns="51536" rIns="103071" bIns="5153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0840" y="9844987"/>
            <a:ext cx="1730587" cy="565521"/>
          </a:xfrm>
          <a:prstGeom prst="rect">
            <a:avLst/>
          </a:prstGeom>
        </p:spPr>
        <p:txBody>
          <a:bodyPr vert="horz" lIns="103071" tIns="51536" rIns="103071" bIns="5153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9E177-BF97-4017-B113-86F89845F476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34074" y="9844987"/>
            <a:ext cx="2348653" cy="565521"/>
          </a:xfrm>
          <a:prstGeom prst="rect">
            <a:avLst/>
          </a:prstGeom>
        </p:spPr>
        <p:txBody>
          <a:bodyPr vert="horz" lIns="103071" tIns="51536" rIns="103071" bIns="5153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315373" y="9844987"/>
            <a:ext cx="1730587" cy="565521"/>
          </a:xfrm>
          <a:prstGeom prst="rect">
            <a:avLst/>
          </a:prstGeom>
        </p:spPr>
        <p:txBody>
          <a:bodyPr vert="horz" lIns="103071" tIns="51536" rIns="103071" bIns="5153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78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3071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517" indent="-386517" algn="l" defTabSz="1030712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7453" indent="-322097" algn="l" defTabSz="1030712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8390" indent="-257678" algn="l" defTabSz="10307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3745" indent="-257678" algn="l" defTabSz="10307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9101" indent="-257678" algn="l" defTabSz="1030712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4457" indent="-257678" algn="l" defTabSz="10307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9813" indent="-257678" algn="l" defTabSz="10307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5169" indent="-257678" algn="l" defTabSz="10307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0525" indent="-257678" algn="l" defTabSz="10307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356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0712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068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1423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6779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2135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7491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2847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Larme 98">
            <a:extLst>
              <a:ext uri="{FF2B5EF4-FFF2-40B4-BE49-F238E27FC236}">
                <a16:creationId xmlns:a16="http://schemas.microsoft.com/office/drawing/2014/main" id="{DC4B3316-5245-4565-BE91-93655443A935}"/>
              </a:ext>
            </a:extLst>
          </p:cNvPr>
          <p:cNvSpPr/>
          <p:nvPr/>
        </p:nvSpPr>
        <p:spPr>
          <a:xfrm>
            <a:off x="185280" y="1440159"/>
            <a:ext cx="324036" cy="307262"/>
          </a:xfrm>
          <a:prstGeom prst="teardrop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chemeClr val="tx1"/>
                </a:solidFill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1</a:t>
            </a:r>
          </a:p>
        </p:txBody>
      </p:sp>
      <p:sp>
        <p:nvSpPr>
          <p:cNvPr id="55" name="Rectangle à coins arrondis 54"/>
          <p:cNvSpPr/>
          <p:nvPr/>
        </p:nvSpPr>
        <p:spPr>
          <a:xfrm>
            <a:off x="89998" y="1350541"/>
            <a:ext cx="7280737" cy="9199414"/>
          </a:xfrm>
          <a:prstGeom prst="roundRect">
            <a:avLst>
              <a:gd name="adj" fmla="val 1905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82E3D5C5-456D-4D68-9871-89525834C475}"/>
              </a:ext>
            </a:extLst>
          </p:cNvPr>
          <p:cNvSpPr txBox="1"/>
          <p:nvPr/>
        </p:nvSpPr>
        <p:spPr>
          <a:xfrm>
            <a:off x="537928" y="1449613"/>
            <a:ext cx="2018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Repasse d’une même couleur les droites parallèles</a:t>
            </a:r>
          </a:p>
        </p:txBody>
      </p:sp>
      <p:sp>
        <p:nvSpPr>
          <p:cNvPr id="104" name="Larme 103">
            <a:extLst>
              <a:ext uri="{FF2B5EF4-FFF2-40B4-BE49-F238E27FC236}">
                <a16:creationId xmlns:a16="http://schemas.microsoft.com/office/drawing/2014/main" id="{85D562E6-40C3-425E-96BA-72196F09186C}"/>
              </a:ext>
            </a:extLst>
          </p:cNvPr>
          <p:cNvSpPr/>
          <p:nvPr/>
        </p:nvSpPr>
        <p:spPr>
          <a:xfrm>
            <a:off x="216332" y="4518893"/>
            <a:ext cx="324036" cy="307262"/>
          </a:xfrm>
          <a:prstGeom prst="teardrop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chemeClr val="tx1"/>
                </a:solidFill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2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05BF2A5F-BF08-4170-B447-EB8EA2DA4A6E}"/>
              </a:ext>
            </a:extLst>
          </p:cNvPr>
          <p:cNvSpPr txBox="1"/>
          <p:nvPr/>
        </p:nvSpPr>
        <p:spPr>
          <a:xfrm>
            <a:off x="530000" y="8119293"/>
            <a:ext cx="1103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Trace trois droites parallèles à celle déjà tracée sur ce quadrillage</a:t>
            </a:r>
          </a:p>
        </p:txBody>
      </p:sp>
      <p:sp>
        <p:nvSpPr>
          <p:cNvPr id="77" name="Larme 76">
            <a:extLst>
              <a:ext uri="{FF2B5EF4-FFF2-40B4-BE49-F238E27FC236}">
                <a16:creationId xmlns:a16="http://schemas.microsoft.com/office/drawing/2014/main" id="{4FEB2309-E181-4ED2-A2E1-F6A28F90DE56}"/>
              </a:ext>
            </a:extLst>
          </p:cNvPr>
          <p:cNvSpPr/>
          <p:nvPr/>
        </p:nvSpPr>
        <p:spPr>
          <a:xfrm>
            <a:off x="194582" y="8119293"/>
            <a:ext cx="324036" cy="307262"/>
          </a:xfrm>
          <a:prstGeom prst="teardrop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chemeClr val="tx1"/>
                </a:solidFill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3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/>
          <a:srcRect l="5090" t="27257" r="11078" b="33322"/>
          <a:stretch/>
        </p:blipFill>
        <p:spPr>
          <a:xfrm>
            <a:off x="2494484" y="1578837"/>
            <a:ext cx="4796283" cy="2139666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354519" y="2898406"/>
            <a:ext cx="279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Dekko" panose="00000500000000000000" pitchFamily="2" charset="0"/>
                <a:cs typeface="Dekko" panose="00000500000000000000" pitchFamily="2" charset="0"/>
              </a:rPr>
              <a:t>A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3026499" y="1421777"/>
            <a:ext cx="279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Dekko" panose="00000500000000000000" pitchFamily="2" charset="0"/>
                <a:cs typeface="Dekko" panose="00000500000000000000" pitchFamily="2" charset="0"/>
              </a:rPr>
              <a:t>B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2886534" y="3415278"/>
            <a:ext cx="279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Dekko" panose="00000500000000000000" pitchFamily="2" charset="0"/>
                <a:cs typeface="Dekko" panose="00000500000000000000" pitchFamily="2" charset="0"/>
              </a:rPr>
              <a:t>K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3683332" y="1707697"/>
            <a:ext cx="279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Dekko" panose="00000500000000000000" pitchFamily="2" charset="0"/>
                <a:cs typeface="Dekko" panose="00000500000000000000" pitchFamily="2" charset="0"/>
              </a:rPr>
              <a:t>C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4583432" y="3411382"/>
            <a:ext cx="279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Dekko" panose="00000500000000000000" pitchFamily="2" charset="0"/>
                <a:cs typeface="Dekko" panose="00000500000000000000" pitchFamily="2" charset="0"/>
              </a:rPr>
              <a:t>J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5207119" y="1707697"/>
            <a:ext cx="279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Dekko" panose="00000500000000000000" pitchFamily="2" charset="0"/>
                <a:cs typeface="Dekko" panose="00000500000000000000" pitchFamily="2" charset="0"/>
              </a:rPr>
              <a:t>D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5232758" y="3395666"/>
            <a:ext cx="279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Dekko" panose="00000500000000000000" pitchFamily="2" charset="0"/>
                <a:cs typeface="Dekko" panose="00000500000000000000" pitchFamily="2" charset="0"/>
              </a:rPr>
              <a:t>I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6191780" y="3379949"/>
            <a:ext cx="279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Dekko" panose="00000500000000000000" pitchFamily="2" charset="0"/>
                <a:cs typeface="Dekko" panose="00000500000000000000" pitchFamily="2" charset="0"/>
              </a:rPr>
              <a:t>H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6205486" y="1708904"/>
            <a:ext cx="279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Dekko" panose="00000500000000000000" pitchFamily="2" charset="0"/>
                <a:cs typeface="Dekko" panose="00000500000000000000" pitchFamily="2" charset="0"/>
              </a:rPr>
              <a:t>E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7028870" y="3676283"/>
            <a:ext cx="279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Dekko" panose="00000500000000000000" pitchFamily="2" charset="0"/>
                <a:cs typeface="Dekko" panose="00000500000000000000" pitchFamily="2" charset="0"/>
              </a:rPr>
              <a:t>G</a:t>
            </a:r>
          </a:p>
        </p:txBody>
      </p:sp>
      <p:sp>
        <p:nvSpPr>
          <p:cNvPr id="93" name="ZoneTexte 92"/>
          <p:cNvSpPr txBox="1"/>
          <p:nvPr/>
        </p:nvSpPr>
        <p:spPr>
          <a:xfrm>
            <a:off x="7010837" y="1955685"/>
            <a:ext cx="279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Dekko" panose="00000500000000000000" pitchFamily="2" charset="0"/>
                <a:cs typeface="Dekko" panose="00000500000000000000" pitchFamily="2" charset="0"/>
              </a:rPr>
              <a:t>F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6332" y="2718693"/>
            <a:ext cx="3584668" cy="1533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77"/>
              </a:rPr>
              <a:t>Puis complète ci-dessous :</a:t>
            </a:r>
          </a:p>
          <a:p>
            <a:pPr lvl="0" defTabSz="914400"/>
            <a:endParaRPr lang="fr-FR" sz="1000" dirty="0">
              <a:solidFill>
                <a:prstClr val="black"/>
              </a:solidFill>
              <a:latin typeface="Short Stack" panose="02010500040000000007" pitchFamily="2" charset="77"/>
            </a:endParaRPr>
          </a:p>
          <a:p>
            <a:pPr lvl="0" defTabSz="914400">
              <a:lnSpc>
                <a:spcPct val="150000"/>
              </a:lnSpc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77"/>
              </a:rPr>
              <a:t>___________ // ___________ </a:t>
            </a:r>
          </a:p>
          <a:p>
            <a:pPr lvl="0" defTabSz="914400">
              <a:lnSpc>
                <a:spcPct val="150000"/>
              </a:lnSpc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77"/>
              </a:rPr>
              <a:t>___________ // ___________ </a:t>
            </a:r>
          </a:p>
          <a:p>
            <a:pPr lvl="0" defTabSz="914400">
              <a:lnSpc>
                <a:spcPct val="150000"/>
              </a:lnSpc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77"/>
              </a:rPr>
              <a:t>___________ // ___________ </a:t>
            </a:r>
          </a:p>
          <a:p>
            <a:pPr lvl="0" defTabSz="914400">
              <a:lnSpc>
                <a:spcPct val="150000"/>
              </a:lnSpc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77"/>
              </a:rPr>
              <a:t>___________ // ___________ // ___________ </a:t>
            </a:r>
          </a:p>
          <a:p>
            <a:pPr lvl="0" defTabSz="914400">
              <a:lnSpc>
                <a:spcPct val="150000"/>
              </a:lnSpc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77"/>
              </a:rPr>
              <a:t>___________ // ___________ // ___________ 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568276" y="4561654"/>
            <a:ext cx="6236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Trace des droites parallèles (d1), (d2), et (d3) parallèles à (d) passant par A, B, C.</a:t>
            </a:r>
          </a:p>
        </p:txBody>
      </p:sp>
      <p:sp>
        <p:nvSpPr>
          <p:cNvPr id="95" name="Rectangle 94"/>
          <p:cNvSpPr/>
          <p:nvPr/>
        </p:nvSpPr>
        <p:spPr>
          <a:xfrm>
            <a:off x="468038" y="4971507"/>
            <a:ext cx="6560831" cy="27197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7" name="Connecteur droit 96"/>
          <p:cNvCxnSpPr/>
          <p:nvPr/>
        </p:nvCxnSpPr>
        <p:spPr>
          <a:xfrm flipV="1">
            <a:off x="1044104" y="5879769"/>
            <a:ext cx="5760640" cy="11477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ZoneTexte 99"/>
          <p:cNvSpPr txBox="1"/>
          <p:nvPr/>
        </p:nvSpPr>
        <p:spPr>
          <a:xfrm>
            <a:off x="1918022" y="6197604"/>
            <a:ext cx="299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Dekko" panose="00000500000000000000" pitchFamily="2" charset="0"/>
                <a:cs typeface="Dekko" panose="00000500000000000000" pitchFamily="2" charset="0"/>
              </a:rPr>
              <a:t>x</a:t>
            </a:r>
            <a:endParaRPr lang="fr-FR" dirty="0">
              <a:latin typeface="Dekko" panose="00000500000000000000" pitchFamily="2" charset="0"/>
              <a:cs typeface="Dekko" panose="00000500000000000000" pitchFamily="2" charset="0"/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3351736" y="5311391"/>
            <a:ext cx="299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Dekko" panose="00000500000000000000" pitchFamily="2" charset="0"/>
                <a:cs typeface="Dekko" panose="00000500000000000000" pitchFamily="2" charset="0"/>
              </a:rPr>
              <a:t>x</a:t>
            </a:r>
          </a:p>
        </p:txBody>
      </p:sp>
      <p:sp>
        <p:nvSpPr>
          <p:cNvPr id="106" name="ZoneTexte 105"/>
          <p:cNvSpPr txBox="1"/>
          <p:nvPr/>
        </p:nvSpPr>
        <p:spPr>
          <a:xfrm>
            <a:off x="1726522" y="6057237"/>
            <a:ext cx="29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Dekko" panose="00000500000000000000" pitchFamily="2" charset="0"/>
                <a:cs typeface="Dekko" panose="00000500000000000000" pitchFamily="2" charset="0"/>
              </a:rPr>
              <a:t>A</a:t>
            </a:r>
          </a:p>
        </p:txBody>
      </p:sp>
      <p:sp>
        <p:nvSpPr>
          <p:cNvPr id="107" name="ZoneTexte 106"/>
          <p:cNvSpPr txBox="1"/>
          <p:nvPr/>
        </p:nvSpPr>
        <p:spPr>
          <a:xfrm>
            <a:off x="3200893" y="5172007"/>
            <a:ext cx="29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Dekko" panose="00000500000000000000" pitchFamily="2" charset="0"/>
                <a:cs typeface="Dekko" panose="00000500000000000000" pitchFamily="2" charset="0"/>
              </a:rPr>
              <a:t>B</a:t>
            </a:r>
          </a:p>
        </p:txBody>
      </p:sp>
      <p:sp>
        <p:nvSpPr>
          <p:cNvPr id="110" name="ZoneTexte 109"/>
          <p:cNvSpPr txBox="1"/>
          <p:nvPr/>
        </p:nvSpPr>
        <p:spPr>
          <a:xfrm>
            <a:off x="6165323" y="6909538"/>
            <a:ext cx="306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Dekko" panose="00000500000000000000" pitchFamily="2" charset="0"/>
                <a:cs typeface="Dekko" panose="00000500000000000000" pitchFamily="2" charset="0"/>
              </a:rPr>
              <a:t>x</a:t>
            </a:r>
          </a:p>
        </p:txBody>
      </p:sp>
      <p:sp>
        <p:nvSpPr>
          <p:cNvPr id="111" name="ZoneTexte 110"/>
          <p:cNvSpPr txBox="1"/>
          <p:nvPr/>
        </p:nvSpPr>
        <p:spPr>
          <a:xfrm>
            <a:off x="6231278" y="7096478"/>
            <a:ext cx="29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Dekko" panose="00000500000000000000" pitchFamily="2" charset="0"/>
                <a:cs typeface="Dekko" panose="00000500000000000000" pitchFamily="2" charset="0"/>
              </a:rPr>
              <a:t>C</a:t>
            </a:r>
          </a:p>
        </p:txBody>
      </p:sp>
      <p:sp>
        <p:nvSpPr>
          <p:cNvPr id="112" name="ZoneTexte 111"/>
          <p:cNvSpPr txBox="1"/>
          <p:nvPr/>
        </p:nvSpPr>
        <p:spPr>
          <a:xfrm>
            <a:off x="646331" y="7056350"/>
            <a:ext cx="497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Dekko" panose="00000500000000000000" pitchFamily="2" charset="0"/>
                <a:cs typeface="Dekko" panose="00000500000000000000" pitchFamily="2" charset="0"/>
              </a:rPr>
              <a:t>(d)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085" y="8126367"/>
            <a:ext cx="5200650" cy="2229511"/>
          </a:xfrm>
          <a:prstGeom prst="rect">
            <a:avLst/>
          </a:prstGeom>
        </p:spPr>
      </p:pic>
      <p:sp>
        <p:nvSpPr>
          <p:cNvPr id="50" name="Rectangle à coins arrondis 6">
            <a:extLst>
              <a:ext uri="{FF2B5EF4-FFF2-40B4-BE49-F238E27FC236}">
                <a16:creationId xmlns:a16="http://schemas.microsoft.com/office/drawing/2014/main" id="{46E78FE9-AC4B-4C45-AE8A-16E5DDD137F7}"/>
              </a:ext>
            </a:extLst>
          </p:cNvPr>
          <p:cNvSpPr/>
          <p:nvPr/>
        </p:nvSpPr>
        <p:spPr>
          <a:xfrm>
            <a:off x="108000" y="46180"/>
            <a:ext cx="2113310" cy="584623"/>
          </a:xfrm>
          <a:prstGeom prst="round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1E33BBD3-D078-4D48-8D29-53E424482FE1}"/>
              </a:ext>
            </a:extLst>
          </p:cNvPr>
          <p:cNvSpPr txBox="1"/>
          <p:nvPr/>
        </p:nvSpPr>
        <p:spPr>
          <a:xfrm>
            <a:off x="69995" y="64456"/>
            <a:ext cx="21479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Prénom  : _____________________</a:t>
            </a:r>
          </a:p>
          <a:p>
            <a:r>
              <a:rPr lang="fr-FR" sz="100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Date :  _______________________</a:t>
            </a:r>
          </a:p>
        </p:txBody>
      </p:sp>
      <p:sp>
        <p:nvSpPr>
          <p:cNvPr id="52" name="Rectangle à coins arrondis 8">
            <a:extLst>
              <a:ext uri="{FF2B5EF4-FFF2-40B4-BE49-F238E27FC236}">
                <a16:creationId xmlns:a16="http://schemas.microsoft.com/office/drawing/2014/main" id="{35ACCFE1-5C27-E741-ACD5-3E8652C1E958}"/>
              </a:ext>
            </a:extLst>
          </p:cNvPr>
          <p:cNvSpPr/>
          <p:nvPr/>
        </p:nvSpPr>
        <p:spPr>
          <a:xfrm>
            <a:off x="108000" y="718732"/>
            <a:ext cx="2113310" cy="543999"/>
          </a:xfrm>
          <a:prstGeom prst="roundRect">
            <a:avLst>
              <a:gd name="adj" fmla="val 20341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E2A92B2F-50D9-234D-9170-8B32C4C7EC4E}"/>
              </a:ext>
            </a:extLst>
          </p:cNvPr>
          <p:cNvSpPr txBox="1"/>
          <p:nvPr/>
        </p:nvSpPr>
        <p:spPr>
          <a:xfrm>
            <a:off x="98709" y="702469"/>
            <a:ext cx="810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Signature des parents</a:t>
            </a:r>
          </a:p>
        </p:txBody>
      </p:sp>
      <p:sp>
        <p:nvSpPr>
          <p:cNvPr id="58" name="Rectangle à coins arrondis 53">
            <a:extLst>
              <a:ext uri="{FF2B5EF4-FFF2-40B4-BE49-F238E27FC236}">
                <a16:creationId xmlns:a16="http://schemas.microsoft.com/office/drawing/2014/main" id="{59B02C7D-2849-654C-B3EC-369234AB6412}"/>
              </a:ext>
            </a:extLst>
          </p:cNvPr>
          <p:cNvSpPr/>
          <p:nvPr/>
        </p:nvSpPr>
        <p:spPr>
          <a:xfrm>
            <a:off x="2324274" y="46180"/>
            <a:ext cx="5046462" cy="1225499"/>
          </a:xfrm>
          <a:prstGeom prst="roundRect">
            <a:avLst>
              <a:gd name="adj" fmla="val 7732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à coins arrondis 55">
            <a:extLst>
              <a:ext uri="{FF2B5EF4-FFF2-40B4-BE49-F238E27FC236}">
                <a16:creationId xmlns:a16="http://schemas.microsoft.com/office/drawing/2014/main" id="{C71CFDED-4B7B-144A-9D9F-FA8B32C63188}"/>
              </a:ext>
            </a:extLst>
          </p:cNvPr>
          <p:cNvSpPr/>
          <p:nvPr/>
        </p:nvSpPr>
        <p:spPr>
          <a:xfrm>
            <a:off x="3276352" y="779260"/>
            <a:ext cx="2502411" cy="402220"/>
          </a:xfrm>
          <a:prstGeom prst="roundRect">
            <a:avLst>
              <a:gd name="adj" fmla="val 20341"/>
            </a:avLst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24CE6EA7-BE92-5945-B74C-0FC5AD3C276B}"/>
              </a:ext>
            </a:extLst>
          </p:cNvPr>
          <p:cNvSpPr txBox="1"/>
          <p:nvPr/>
        </p:nvSpPr>
        <p:spPr>
          <a:xfrm>
            <a:off x="3280316" y="736164"/>
            <a:ext cx="900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>
                <a:latin typeface="Dekko" panose="00000500000000000000" pitchFamily="2" charset="0"/>
                <a:cs typeface="Dekko" panose="00000500000000000000" pitchFamily="2" charset="0"/>
              </a:rPr>
              <a:t>Appréciation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69442595-DEF6-2746-A2B2-96F1FA946EDE}"/>
              </a:ext>
            </a:extLst>
          </p:cNvPr>
          <p:cNvSpPr txBox="1"/>
          <p:nvPr/>
        </p:nvSpPr>
        <p:spPr>
          <a:xfrm>
            <a:off x="2517380" y="14164"/>
            <a:ext cx="417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ve Is Complicated Again" pitchFamily="2" charset="0"/>
                <a:ea typeface="CHARLEEBOOTS" panose="02000603000000000000" pitchFamily="2" charset="-34"/>
                <a:cs typeface="CHARLEEBOOTS" panose="02000603000000000000" pitchFamily="2" charset="-34"/>
              </a:rPr>
              <a:t>Evaluation de Maths 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5F703CB-0CAC-7E47-B985-3C525B63A235}"/>
              </a:ext>
            </a:extLst>
          </p:cNvPr>
          <p:cNvSpPr/>
          <p:nvPr/>
        </p:nvSpPr>
        <p:spPr>
          <a:xfrm rot="19456496">
            <a:off x="2345996" y="185109"/>
            <a:ext cx="576064" cy="31090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85EA98E-AE95-2C4B-83A3-37D9C35BD6CB}"/>
              </a:ext>
            </a:extLst>
          </p:cNvPr>
          <p:cNvSpPr txBox="1"/>
          <p:nvPr/>
        </p:nvSpPr>
        <p:spPr>
          <a:xfrm rot="19456496">
            <a:off x="2272204" y="215821"/>
            <a:ext cx="72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Jelly Donuts" panose="03000600000000000000" pitchFamily="66" charset="0"/>
              </a:rPr>
              <a:t>CM2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Jelly Donuts" panose="03000600000000000000" pitchFamily="66" charset="0"/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72DB448F-3495-A245-9EE7-C9708A4AE93D}"/>
              </a:ext>
            </a:extLst>
          </p:cNvPr>
          <p:cNvSpPr txBox="1"/>
          <p:nvPr/>
        </p:nvSpPr>
        <p:spPr>
          <a:xfrm>
            <a:off x="2334199" y="433183"/>
            <a:ext cx="3966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Géométrie : droites parallèles et perpendiculaires</a:t>
            </a:r>
          </a:p>
        </p:txBody>
      </p:sp>
      <p:sp>
        <p:nvSpPr>
          <p:cNvPr id="70" name="Rectangle à coins arrondis 55">
            <a:extLst>
              <a:ext uri="{FF2B5EF4-FFF2-40B4-BE49-F238E27FC236}">
                <a16:creationId xmlns:a16="http://schemas.microsoft.com/office/drawing/2014/main" id="{A782C123-D67A-9A4E-AFB6-582FF0BAD5B1}"/>
              </a:ext>
            </a:extLst>
          </p:cNvPr>
          <p:cNvSpPr/>
          <p:nvPr/>
        </p:nvSpPr>
        <p:spPr>
          <a:xfrm>
            <a:off x="6207167" y="299993"/>
            <a:ext cx="1075726" cy="517055"/>
          </a:xfrm>
          <a:prstGeom prst="roundRect">
            <a:avLst>
              <a:gd name="adj" fmla="val 23723"/>
            </a:avLst>
          </a:prstGeom>
          <a:solidFill>
            <a:schemeClr val="bg1"/>
          </a:solidFill>
          <a:ln w="28575" cap="rnd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CFAAAE51-F1B4-A04A-A276-36009A38AA42}"/>
              </a:ext>
            </a:extLst>
          </p:cNvPr>
          <p:cNvSpPr txBox="1"/>
          <p:nvPr/>
        </p:nvSpPr>
        <p:spPr>
          <a:xfrm>
            <a:off x="6174891" y="325482"/>
            <a:ext cx="11844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Soin, présentation</a:t>
            </a:r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FE3D503A-826B-D047-98C9-DDEA489752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1" b="7478"/>
          <a:stretch/>
        </p:blipFill>
        <p:spPr>
          <a:xfrm>
            <a:off x="6315765" y="516035"/>
            <a:ext cx="846845" cy="212225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4C0562E5-8F6F-9147-91FE-50A85BEA2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275" y="934616"/>
            <a:ext cx="940438" cy="1031869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6E030930-6F1A-5B46-9F0E-5FC5959EB3A8}"/>
              </a:ext>
            </a:extLst>
          </p:cNvPr>
          <p:cNvSpPr txBox="1"/>
          <p:nvPr/>
        </p:nvSpPr>
        <p:spPr>
          <a:xfrm>
            <a:off x="5781417" y="10366022"/>
            <a:ext cx="14721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dirty="0">
                <a:latin typeface="Love Is Complicated Again" pitchFamily="2" charset="0"/>
              </a:rPr>
              <a:t>La trousse de </a:t>
            </a:r>
            <a:r>
              <a:rPr lang="fr-FR" sz="800" dirty="0" err="1">
                <a:latin typeface="Love Is Complicated Again" pitchFamily="2" charset="0"/>
              </a:rPr>
              <a:t>Sobelle</a:t>
            </a:r>
            <a:endParaRPr lang="fr-FR" sz="800" dirty="0">
              <a:latin typeface="Love Is Complicated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33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Larme 98">
            <a:extLst>
              <a:ext uri="{FF2B5EF4-FFF2-40B4-BE49-F238E27FC236}">
                <a16:creationId xmlns:a16="http://schemas.microsoft.com/office/drawing/2014/main" id="{DC4B3316-5245-4565-BE91-93655443A935}"/>
              </a:ext>
            </a:extLst>
          </p:cNvPr>
          <p:cNvSpPr/>
          <p:nvPr/>
        </p:nvSpPr>
        <p:spPr>
          <a:xfrm>
            <a:off x="129247" y="126405"/>
            <a:ext cx="324036" cy="307262"/>
          </a:xfrm>
          <a:prstGeom prst="teardrop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chemeClr val="tx1"/>
                </a:solidFill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4</a:t>
            </a:r>
          </a:p>
        </p:txBody>
      </p:sp>
      <p:sp>
        <p:nvSpPr>
          <p:cNvPr id="55" name="Rectangle à coins arrondis 54"/>
          <p:cNvSpPr/>
          <p:nvPr/>
        </p:nvSpPr>
        <p:spPr>
          <a:xfrm>
            <a:off x="35992" y="54397"/>
            <a:ext cx="7326801" cy="10495558"/>
          </a:xfrm>
          <a:prstGeom prst="roundRect">
            <a:avLst>
              <a:gd name="adj" fmla="val 1905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82E3D5C5-456D-4D68-9871-89525834C475}"/>
              </a:ext>
            </a:extLst>
          </p:cNvPr>
          <p:cNvSpPr txBox="1"/>
          <p:nvPr/>
        </p:nvSpPr>
        <p:spPr>
          <a:xfrm>
            <a:off x="481894" y="102525"/>
            <a:ext cx="229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Repasse d’une même couleur les droites perpendiculaires et indique l’angle droit en rouge.</a:t>
            </a:r>
          </a:p>
        </p:txBody>
      </p:sp>
      <p:sp>
        <p:nvSpPr>
          <p:cNvPr id="104" name="Larme 103">
            <a:extLst>
              <a:ext uri="{FF2B5EF4-FFF2-40B4-BE49-F238E27FC236}">
                <a16:creationId xmlns:a16="http://schemas.microsoft.com/office/drawing/2014/main" id="{85D562E6-40C3-425E-96BA-72196F09186C}"/>
              </a:ext>
            </a:extLst>
          </p:cNvPr>
          <p:cNvSpPr/>
          <p:nvPr/>
        </p:nvSpPr>
        <p:spPr>
          <a:xfrm>
            <a:off x="114166" y="2619702"/>
            <a:ext cx="324036" cy="307262"/>
          </a:xfrm>
          <a:prstGeom prst="teardrop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chemeClr val="tx1"/>
                </a:solidFill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5</a:t>
            </a:r>
          </a:p>
        </p:txBody>
      </p:sp>
      <p:sp>
        <p:nvSpPr>
          <p:cNvPr id="77" name="Larme 76">
            <a:extLst>
              <a:ext uri="{FF2B5EF4-FFF2-40B4-BE49-F238E27FC236}">
                <a16:creationId xmlns:a16="http://schemas.microsoft.com/office/drawing/2014/main" id="{4FEB2309-E181-4ED2-A2E1-F6A28F90DE56}"/>
              </a:ext>
            </a:extLst>
          </p:cNvPr>
          <p:cNvSpPr/>
          <p:nvPr/>
        </p:nvSpPr>
        <p:spPr>
          <a:xfrm>
            <a:off x="129247" y="6205340"/>
            <a:ext cx="324036" cy="307262"/>
          </a:xfrm>
          <a:prstGeom prst="teardrop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chemeClr val="tx1"/>
                </a:solidFill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6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170" y="116012"/>
            <a:ext cx="3802614" cy="2837677"/>
          </a:xfrm>
          <a:prstGeom prst="rect">
            <a:avLst/>
          </a:prstGeom>
        </p:spPr>
      </p:pic>
      <p:sp>
        <p:nvSpPr>
          <p:cNvPr id="74" name="ZoneTexte 73"/>
          <p:cNvSpPr txBox="1"/>
          <p:nvPr/>
        </p:nvSpPr>
        <p:spPr>
          <a:xfrm>
            <a:off x="453283" y="2601029"/>
            <a:ext cx="4076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Trace des droites perpendiculaires (d1), (d2), (d3) et (d4) à (d) passant par A, B, C et D.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04426" y="3180100"/>
            <a:ext cx="6860358" cy="28509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684064" y="4158853"/>
            <a:ext cx="6192688" cy="10633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987004" y="4929063"/>
            <a:ext cx="29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x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2210856" y="3335247"/>
            <a:ext cx="29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x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855063" y="5243079"/>
            <a:ext cx="29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Dekko" panose="00000500000000000000" pitchFamily="2" charset="0"/>
                <a:cs typeface="Dekko" panose="00000500000000000000" pitchFamily="2" charset="0"/>
              </a:rPr>
              <a:t>A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2360806" y="3281014"/>
            <a:ext cx="29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Dekko" panose="00000500000000000000" pitchFamily="2" charset="0"/>
                <a:cs typeface="Dekko" panose="00000500000000000000" pitchFamily="2" charset="0"/>
              </a:rPr>
              <a:t>B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4334629" y="4356944"/>
            <a:ext cx="293761" cy="373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x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4458689" y="4241583"/>
            <a:ext cx="293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Dekko" panose="00000500000000000000" pitchFamily="2" charset="0"/>
                <a:cs typeface="Dekko" panose="00000500000000000000" pitchFamily="2" charset="0"/>
              </a:rPr>
              <a:t>C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6454659" y="4968224"/>
            <a:ext cx="29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x</a:t>
            </a:r>
          </a:p>
        </p:txBody>
      </p:sp>
      <p:sp>
        <p:nvSpPr>
          <p:cNvPr id="93" name="ZoneTexte 92"/>
          <p:cNvSpPr txBox="1"/>
          <p:nvPr/>
        </p:nvSpPr>
        <p:spPr>
          <a:xfrm>
            <a:off x="6597155" y="5264425"/>
            <a:ext cx="29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Dekko" panose="00000500000000000000" pitchFamily="2" charset="0"/>
                <a:cs typeface="Dekko" panose="00000500000000000000" pitchFamily="2" charset="0"/>
              </a:rPr>
              <a:t>D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377052" y="5212247"/>
            <a:ext cx="497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Dekko" panose="00000500000000000000" pitchFamily="2" charset="0"/>
                <a:cs typeface="Dekko" panose="00000500000000000000" pitchFamily="2" charset="0"/>
              </a:rPr>
              <a:t>(d)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8F680357-592F-44AA-82AF-5C40F3124DEE}"/>
              </a:ext>
            </a:extLst>
          </p:cNvPr>
          <p:cNvSpPr txBox="1"/>
          <p:nvPr/>
        </p:nvSpPr>
        <p:spPr>
          <a:xfrm>
            <a:off x="438202" y="6205340"/>
            <a:ext cx="5824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Programme de construction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8F680357-592F-44AA-82AF-5C40F3124DEE}"/>
              </a:ext>
            </a:extLst>
          </p:cNvPr>
          <p:cNvSpPr txBox="1"/>
          <p:nvPr/>
        </p:nvSpPr>
        <p:spPr>
          <a:xfrm>
            <a:off x="321965" y="6501099"/>
            <a:ext cx="691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Short Stack" panose="02010500040000000007" pitchFamily="2" charset="77"/>
              </a:rPr>
              <a:t>Sur la droite (d), trace un segment [AB] de 5 cm. Trace un segment [AD] perpendiculaire à (d) de 5 cm. Trace un autre segment [BC] perpendiculaire à (d) de 5 cm. Trace le segment [CD].</a:t>
            </a:r>
          </a:p>
          <a:p>
            <a:endParaRPr lang="fr-FR" sz="1000" dirty="0">
              <a:latin typeface="Short Stack" panose="02010500040000000007" pitchFamily="2" charset="77"/>
            </a:endParaRPr>
          </a:p>
          <a:p>
            <a:r>
              <a:rPr lang="fr-FR" sz="1000" dirty="0">
                <a:latin typeface="Short Stack" panose="02010500040000000007" pitchFamily="2" charset="77"/>
              </a:rPr>
              <a:t>Comment s’appelle la figure ABCD ? ______________________________________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4176" y="7421881"/>
            <a:ext cx="6870607" cy="29036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>
            <a:off x="1594581" y="9631461"/>
            <a:ext cx="4209621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97"/>
          <p:cNvSpPr txBox="1"/>
          <p:nvPr/>
        </p:nvSpPr>
        <p:spPr>
          <a:xfrm>
            <a:off x="1477145" y="9693596"/>
            <a:ext cx="29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Dekko" panose="00000500000000000000" pitchFamily="2" charset="0"/>
                <a:cs typeface="Dekko" panose="00000500000000000000" pitchFamily="2" charset="0"/>
              </a:rPr>
              <a:t>d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D4D11FF4-58AB-0648-8A2B-A83E8B6F0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20" y="952387"/>
            <a:ext cx="841432" cy="895853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3322F3F7-D0A4-084D-BE67-8318C7141AA7}"/>
              </a:ext>
            </a:extLst>
          </p:cNvPr>
          <p:cNvSpPr txBox="1"/>
          <p:nvPr/>
        </p:nvSpPr>
        <p:spPr>
          <a:xfrm>
            <a:off x="5781417" y="10366022"/>
            <a:ext cx="14721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dirty="0">
                <a:latin typeface="Love Is Complicated Again" pitchFamily="2" charset="0"/>
              </a:rPr>
              <a:t>La trousse de </a:t>
            </a:r>
            <a:r>
              <a:rPr lang="fr-FR" sz="800" dirty="0" err="1">
                <a:latin typeface="Love Is Complicated Again" pitchFamily="2" charset="0"/>
              </a:rPr>
              <a:t>Sobelle</a:t>
            </a:r>
            <a:endParaRPr lang="fr-FR" sz="800" dirty="0">
              <a:latin typeface="Love Is Complicated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50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64A3AD3-C7FC-449E-B7EC-98944FF39792}"/>
              </a:ext>
            </a:extLst>
          </p:cNvPr>
          <p:cNvSpPr txBox="1"/>
          <p:nvPr/>
        </p:nvSpPr>
        <p:spPr>
          <a:xfrm>
            <a:off x="238786" y="126405"/>
            <a:ext cx="3958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>
                <a:latin typeface="Set Fire to the Rain" panose="02000506000000020004" pitchFamily="2" charset="0"/>
              </a:rPr>
              <a:t>Compétences évaluées :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A535724-8DC8-4C5B-964E-F40A36F3C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64181"/>
              </p:ext>
            </p:extLst>
          </p:nvPr>
        </p:nvGraphicFramePr>
        <p:xfrm>
          <a:off x="324024" y="414436"/>
          <a:ext cx="4786926" cy="156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3416">
                  <a:extLst>
                    <a:ext uri="{9D8B030D-6E8A-4147-A177-3AD203B41FA5}">
                      <a16:colId xmlns:a16="http://schemas.microsoft.com/office/drawing/2014/main" val="2797499527"/>
                    </a:ext>
                  </a:extLst>
                </a:gridCol>
                <a:gridCol w="481755">
                  <a:extLst>
                    <a:ext uri="{9D8B030D-6E8A-4147-A177-3AD203B41FA5}">
                      <a16:colId xmlns:a16="http://schemas.microsoft.com/office/drawing/2014/main" val="2817501407"/>
                    </a:ext>
                  </a:extLst>
                </a:gridCol>
                <a:gridCol w="481755">
                  <a:extLst>
                    <a:ext uri="{9D8B030D-6E8A-4147-A177-3AD203B41FA5}">
                      <a16:colId xmlns:a16="http://schemas.microsoft.com/office/drawing/2014/main" val="961899303"/>
                    </a:ext>
                  </a:extLst>
                </a:gridCol>
              </a:tblGrid>
              <a:tr h="282384">
                <a:tc>
                  <a:txBody>
                    <a:bodyPr/>
                    <a:lstStyle/>
                    <a:p>
                      <a:pPr marL="0" marR="0" lvl="0" indent="0" algn="l" defTabSz="1030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Short Stack" panose="02010500040000000007" pitchFamily="2" charset="0"/>
                        </a:rPr>
                        <a:t>Reconnaître des droites parallèles</a:t>
                      </a: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Short Stack" panose="02010500040000000007" pitchFamily="2" charset="0"/>
                        </a:rPr>
                        <a:t>Ex 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>
                        <a:latin typeface="Short Stack" panose="02010500040000000007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680864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r>
                        <a:rPr lang="fr-FR" sz="900" dirty="0">
                          <a:latin typeface="Short Stack" panose="02010500040000000007" pitchFamily="2" charset="0"/>
                        </a:rPr>
                        <a:t>Savoir tracer des droites parallèles </a:t>
                      </a: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Short Stack" panose="02010500040000000007" pitchFamily="2" charset="0"/>
                        </a:rPr>
                        <a:t>Ex 2,3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195169"/>
                  </a:ext>
                </a:extLst>
              </a:tr>
              <a:tr h="302648">
                <a:tc>
                  <a:txBody>
                    <a:bodyPr/>
                    <a:lstStyle/>
                    <a:p>
                      <a:pPr marL="0" marR="0" lvl="0" indent="0" algn="l" defTabSz="1030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Short Stack" panose="02010500040000000007" pitchFamily="2" charset="0"/>
                        </a:rPr>
                        <a:t>Reconnaître des droites perpendiculaires</a:t>
                      </a: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Short Stack" panose="02010500040000000007" pitchFamily="2" charset="0"/>
                        </a:rPr>
                        <a:t>Ex 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11044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pPr marL="0" marR="0" lvl="0" indent="0" algn="l" defTabSz="1030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Short Stack" panose="02010500040000000007" pitchFamily="2" charset="0"/>
                        </a:rPr>
                        <a:t>Savoir tracer</a:t>
                      </a:r>
                      <a:r>
                        <a:rPr lang="fr-FR" sz="900" baseline="0" dirty="0">
                          <a:latin typeface="Short Stack" panose="02010500040000000007" pitchFamily="2" charset="0"/>
                        </a:rPr>
                        <a:t> des droites perpendiculaires</a:t>
                      </a:r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Short Stack" panose="02010500040000000007" pitchFamily="2" charset="0"/>
                        </a:rPr>
                        <a:t>Ex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518421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pPr marL="0" marR="0" lvl="0" indent="0" algn="l" defTabSz="1030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Short Stack" panose="02010500040000000007" pitchFamily="2" charset="0"/>
                        </a:rPr>
                        <a:t>Savoir</a:t>
                      </a:r>
                      <a:r>
                        <a:rPr lang="fr-FR" sz="900" baseline="0" dirty="0">
                          <a:latin typeface="Short Stack" panose="02010500040000000007" pitchFamily="2" charset="0"/>
                        </a:rPr>
                        <a:t> construire une figure contenant des droites parallèles et perpendiculaires en suivant un programme de construction</a:t>
                      </a:r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Short Stack" panose="02010500040000000007" pitchFamily="2" charset="0"/>
                        </a:rPr>
                        <a:t>Ex 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649238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C64A3AD3-C7FC-449E-B7EC-98944FF39792}"/>
              </a:ext>
            </a:extLst>
          </p:cNvPr>
          <p:cNvSpPr txBox="1"/>
          <p:nvPr/>
        </p:nvSpPr>
        <p:spPr>
          <a:xfrm>
            <a:off x="238786" y="2286645"/>
            <a:ext cx="3958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>
                <a:latin typeface="Set Fire to the Rain" panose="02000506000000020004" pitchFamily="2" charset="0"/>
              </a:rPr>
              <a:t>Compétences évaluées :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A535724-8DC8-4C5B-964E-F40A36F3C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481792"/>
              </p:ext>
            </p:extLst>
          </p:nvPr>
        </p:nvGraphicFramePr>
        <p:xfrm>
          <a:off x="324024" y="2574676"/>
          <a:ext cx="4786926" cy="156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3416">
                  <a:extLst>
                    <a:ext uri="{9D8B030D-6E8A-4147-A177-3AD203B41FA5}">
                      <a16:colId xmlns:a16="http://schemas.microsoft.com/office/drawing/2014/main" val="2797499527"/>
                    </a:ext>
                  </a:extLst>
                </a:gridCol>
                <a:gridCol w="481755">
                  <a:extLst>
                    <a:ext uri="{9D8B030D-6E8A-4147-A177-3AD203B41FA5}">
                      <a16:colId xmlns:a16="http://schemas.microsoft.com/office/drawing/2014/main" val="2817501407"/>
                    </a:ext>
                  </a:extLst>
                </a:gridCol>
                <a:gridCol w="481755">
                  <a:extLst>
                    <a:ext uri="{9D8B030D-6E8A-4147-A177-3AD203B41FA5}">
                      <a16:colId xmlns:a16="http://schemas.microsoft.com/office/drawing/2014/main" val="961899303"/>
                    </a:ext>
                  </a:extLst>
                </a:gridCol>
              </a:tblGrid>
              <a:tr h="282384">
                <a:tc>
                  <a:txBody>
                    <a:bodyPr/>
                    <a:lstStyle/>
                    <a:p>
                      <a:pPr marL="0" marR="0" lvl="0" indent="0" algn="l" defTabSz="1030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Short Stack" panose="02010500040000000007" pitchFamily="2" charset="0"/>
                        </a:rPr>
                        <a:t>Reconnaître des droites parallèles</a:t>
                      </a: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Short Stack" panose="02010500040000000007" pitchFamily="2" charset="0"/>
                        </a:rPr>
                        <a:t>Ex 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>
                        <a:latin typeface="Short Stack" panose="02010500040000000007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680864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r>
                        <a:rPr lang="fr-FR" sz="900" dirty="0">
                          <a:latin typeface="Short Stack" panose="02010500040000000007" pitchFamily="2" charset="0"/>
                        </a:rPr>
                        <a:t>Savoir tracer des droites parallèles </a:t>
                      </a: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Short Stack" panose="02010500040000000007" pitchFamily="2" charset="0"/>
                        </a:rPr>
                        <a:t>Ex 2,3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195169"/>
                  </a:ext>
                </a:extLst>
              </a:tr>
              <a:tr h="302648">
                <a:tc>
                  <a:txBody>
                    <a:bodyPr/>
                    <a:lstStyle/>
                    <a:p>
                      <a:pPr marL="0" marR="0" lvl="0" indent="0" algn="l" defTabSz="1030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Short Stack" panose="02010500040000000007" pitchFamily="2" charset="0"/>
                        </a:rPr>
                        <a:t>Reconnaître des droites perpendiculaires</a:t>
                      </a: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Short Stack" panose="02010500040000000007" pitchFamily="2" charset="0"/>
                        </a:rPr>
                        <a:t>Ex 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11044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pPr marL="0" marR="0" lvl="0" indent="0" algn="l" defTabSz="1030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Short Stack" panose="02010500040000000007" pitchFamily="2" charset="0"/>
                        </a:rPr>
                        <a:t>Savoir tracer</a:t>
                      </a:r>
                      <a:r>
                        <a:rPr lang="fr-FR" sz="900" baseline="0" dirty="0">
                          <a:latin typeface="Short Stack" panose="02010500040000000007" pitchFamily="2" charset="0"/>
                        </a:rPr>
                        <a:t> des droites perpendiculaires</a:t>
                      </a:r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Short Stack" panose="02010500040000000007" pitchFamily="2" charset="0"/>
                        </a:rPr>
                        <a:t>Ex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518421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pPr marL="0" marR="0" lvl="0" indent="0" algn="l" defTabSz="1030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Short Stack" panose="02010500040000000007" pitchFamily="2" charset="0"/>
                        </a:rPr>
                        <a:t>Savoir</a:t>
                      </a:r>
                      <a:r>
                        <a:rPr lang="fr-FR" sz="900" baseline="0" dirty="0">
                          <a:latin typeface="Short Stack" panose="02010500040000000007" pitchFamily="2" charset="0"/>
                        </a:rPr>
                        <a:t> construire une figure contenant des droites parallèles et perpendiculaires en suivant un programme de construction</a:t>
                      </a:r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Short Stack" panose="02010500040000000007" pitchFamily="2" charset="0"/>
                        </a:rPr>
                        <a:t>Ex 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649238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C64A3AD3-C7FC-449E-B7EC-98944FF39792}"/>
              </a:ext>
            </a:extLst>
          </p:cNvPr>
          <p:cNvSpPr txBox="1"/>
          <p:nvPr/>
        </p:nvSpPr>
        <p:spPr>
          <a:xfrm>
            <a:off x="238786" y="4446885"/>
            <a:ext cx="3958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>
                <a:latin typeface="Set Fire to the Rain" panose="02000506000000020004" pitchFamily="2" charset="0"/>
              </a:rPr>
              <a:t>Compétences évaluées :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FA535724-8DC8-4C5B-964E-F40A36F3C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607553"/>
              </p:ext>
            </p:extLst>
          </p:nvPr>
        </p:nvGraphicFramePr>
        <p:xfrm>
          <a:off x="324024" y="4734916"/>
          <a:ext cx="4786926" cy="156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3416">
                  <a:extLst>
                    <a:ext uri="{9D8B030D-6E8A-4147-A177-3AD203B41FA5}">
                      <a16:colId xmlns:a16="http://schemas.microsoft.com/office/drawing/2014/main" val="2797499527"/>
                    </a:ext>
                  </a:extLst>
                </a:gridCol>
                <a:gridCol w="481755">
                  <a:extLst>
                    <a:ext uri="{9D8B030D-6E8A-4147-A177-3AD203B41FA5}">
                      <a16:colId xmlns:a16="http://schemas.microsoft.com/office/drawing/2014/main" val="2817501407"/>
                    </a:ext>
                  </a:extLst>
                </a:gridCol>
                <a:gridCol w="481755">
                  <a:extLst>
                    <a:ext uri="{9D8B030D-6E8A-4147-A177-3AD203B41FA5}">
                      <a16:colId xmlns:a16="http://schemas.microsoft.com/office/drawing/2014/main" val="961899303"/>
                    </a:ext>
                  </a:extLst>
                </a:gridCol>
              </a:tblGrid>
              <a:tr h="282384">
                <a:tc>
                  <a:txBody>
                    <a:bodyPr/>
                    <a:lstStyle/>
                    <a:p>
                      <a:pPr marL="0" marR="0" lvl="0" indent="0" algn="l" defTabSz="1030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Short Stack" panose="02010500040000000007" pitchFamily="2" charset="0"/>
                        </a:rPr>
                        <a:t>Reconnaître des droites parallèles</a:t>
                      </a: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Short Stack" panose="02010500040000000007" pitchFamily="2" charset="0"/>
                        </a:rPr>
                        <a:t>Ex 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>
                        <a:latin typeface="Short Stack" panose="02010500040000000007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680864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r>
                        <a:rPr lang="fr-FR" sz="900" dirty="0">
                          <a:latin typeface="Short Stack" panose="02010500040000000007" pitchFamily="2" charset="0"/>
                        </a:rPr>
                        <a:t>Savoir tracer des droites parallèles </a:t>
                      </a: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Short Stack" panose="02010500040000000007" pitchFamily="2" charset="0"/>
                        </a:rPr>
                        <a:t>Ex 2,3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195169"/>
                  </a:ext>
                </a:extLst>
              </a:tr>
              <a:tr h="302648">
                <a:tc>
                  <a:txBody>
                    <a:bodyPr/>
                    <a:lstStyle/>
                    <a:p>
                      <a:pPr marL="0" marR="0" lvl="0" indent="0" algn="l" defTabSz="1030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Short Stack" panose="02010500040000000007" pitchFamily="2" charset="0"/>
                        </a:rPr>
                        <a:t>Reconnaître des droites perpendiculaires</a:t>
                      </a: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Short Stack" panose="02010500040000000007" pitchFamily="2" charset="0"/>
                        </a:rPr>
                        <a:t>Ex 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11044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pPr marL="0" marR="0" lvl="0" indent="0" algn="l" defTabSz="1030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Short Stack" panose="02010500040000000007" pitchFamily="2" charset="0"/>
                        </a:rPr>
                        <a:t>Savoir tracer</a:t>
                      </a:r>
                      <a:r>
                        <a:rPr lang="fr-FR" sz="900" baseline="0" dirty="0">
                          <a:latin typeface="Short Stack" panose="02010500040000000007" pitchFamily="2" charset="0"/>
                        </a:rPr>
                        <a:t> des droites perpendiculaires</a:t>
                      </a:r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Short Stack" panose="02010500040000000007" pitchFamily="2" charset="0"/>
                        </a:rPr>
                        <a:t>Ex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518421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pPr marL="0" marR="0" lvl="0" indent="0" algn="l" defTabSz="1030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Short Stack" panose="02010500040000000007" pitchFamily="2" charset="0"/>
                        </a:rPr>
                        <a:t>Savoir</a:t>
                      </a:r>
                      <a:r>
                        <a:rPr lang="fr-FR" sz="900" baseline="0" dirty="0">
                          <a:latin typeface="Short Stack" panose="02010500040000000007" pitchFamily="2" charset="0"/>
                        </a:rPr>
                        <a:t> construire une figure contenant des droites parallèles et perpendiculaires en suivant un programme de construction</a:t>
                      </a:r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Short Stack" panose="02010500040000000007" pitchFamily="2" charset="0"/>
                        </a:rPr>
                        <a:t>Ex 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649238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C64A3AD3-C7FC-449E-B7EC-98944FF39792}"/>
              </a:ext>
            </a:extLst>
          </p:cNvPr>
          <p:cNvSpPr txBox="1"/>
          <p:nvPr/>
        </p:nvSpPr>
        <p:spPr>
          <a:xfrm>
            <a:off x="238786" y="6587171"/>
            <a:ext cx="3958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>
                <a:latin typeface="Set Fire to the Rain" panose="02000506000000020004" pitchFamily="2" charset="0"/>
              </a:rPr>
              <a:t>Compétences évaluées :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A535724-8DC8-4C5B-964E-F40A36F3C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435968"/>
              </p:ext>
            </p:extLst>
          </p:nvPr>
        </p:nvGraphicFramePr>
        <p:xfrm>
          <a:off x="324024" y="6875202"/>
          <a:ext cx="4786926" cy="156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3416">
                  <a:extLst>
                    <a:ext uri="{9D8B030D-6E8A-4147-A177-3AD203B41FA5}">
                      <a16:colId xmlns:a16="http://schemas.microsoft.com/office/drawing/2014/main" val="2797499527"/>
                    </a:ext>
                  </a:extLst>
                </a:gridCol>
                <a:gridCol w="481755">
                  <a:extLst>
                    <a:ext uri="{9D8B030D-6E8A-4147-A177-3AD203B41FA5}">
                      <a16:colId xmlns:a16="http://schemas.microsoft.com/office/drawing/2014/main" val="2817501407"/>
                    </a:ext>
                  </a:extLst>
                </a:gridCol>
                <a:gridCol w="481755">
                  <a:extLst>
                    <a:ext uri="{9D8B030D-6E8A-4147-A177-3AD203B41FA5}">
                      <a16:colId xmlns:a16="http://schemas.microsoft.com/office/drawing/2014/main" val="961899303"/>
                    </a:ext>
                  </a:extLst>
                </a:gridCol>
              </a:tblGrid>
              <a:tr h="282384">
                <a:tc>
                  <a:txBody>
                    <a:bodyPr/>
                    <a:lstStyle/>
                    <a:p>
                      <a:pPr marL="0" marR="0" lvl="0" indent="0" algn="l" defTabSz="1030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Short Stack" panose="02010500040000000007" pitchFamily="2" charset="0"/>
                        </a:rPr>
                        <a:t>Reconnaître des droites parallèles</a:t>
                      </a: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Short Stack" panose="02010500040000000007" pitchFamily="2" charset="0"/>
                        </a:rPr>
                        <a:t>Ex 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>
                        <a:latin typeface="Short Stack" panose="02010500040000000007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680864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r>
                        <a:rPr lang="fr-FR" sz="900" dirty="0">
                          <a:latin typeface="Short Stack" panose="02010500040000000007" pitchFamily="2" charset="0"/>
                        </a:rPr>
                        <a:t>Savoir tracer des droites parallèles </a:t>
                      </a: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Short Stack" panose="02010500040000000007" pitchFamily="2" charset="0"/>
                        </a:rPr>
                        <a:t>Ex 2,3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195169"/>
                  </a:ext>
                </a:extLst>
              </a:tr>
              <a:tr h="302648">
                <a:tc>
                  <a:txBody>
                    <a:bodyPr/>
                    <a:lstStyle/>
                    <a:p>
                      <a:pPr marL="0" marR="0" lvl="0" indent="0" algn="l" defTabSz="1030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Short Stack" panose="02010500040000000007" pitchFamily="2" charset="0"/>
                        </a:rPr>
                        <a:t>Reconnaître des droites perpendiculaires</a:t>
                      </a: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Short Stack" panose="02010500040000000007" pitchFamily="2" charset="0"/>
                        </a:rPr>
                        <a:t>Ex 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11044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pPr marL="0" marR="0" lvl="0" indent="0" algn="l" defTabSz="1030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Short Stack" panose="02010500040000000007" pitchFamily="2" charset="0"/>
                        </a:rPr>
                        <a:t>Savoir tracer</a:t>
                      </a:r>
                      <a:r>
                        <a:rPr lang="fr-FR" sz="900" baseline="0" dirty="0">
                          <a:latin typeface="Short Stack" panose="02010500040000000007" pitchFamily="2" charset="0"/>
                        </a:rPr>
                        <a:t> des droites perpendiculaires</a:t>
                      </a:r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Short Stack" panose="02010500040000000007" pitchFamily="2" charset="0"/>
                        </a:rPr>
                        <a:t>Ex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518421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pPr marL="0" marR="0" lvl="0" indent="0" algn="l" defTabSz="1030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Short Stack" panose="02010500040000000007" pitchFamily="2" charset="0"/>
                        </a:rPr>
                        <a:t>Savoir</a:t>
                      </a:r>
                      <a:r>
                        <a:rPr lang="fr-FR" sz="900" baseline="0" dirty="0">
                          <a:latin typeface="Short Stack" panose="02010500040000000007" pitchFamily="2" charset="0"/>
                        </a:rPr>
                        <a:t> construire une figure contenant des droites parallèles et perpendiculaires en suivant un programme de construction</a:t>
                      </a:r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Short Stack" panose="02010500040000000007" pitchFamily="2" charset="0"/>
                        </a:rPr>
                        <a:t>Ex 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649238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C64A3AD3-C7FC-449E-B7EC-98944FF39792}"/>
              </a:ext>
            </a:extLst>
          </p:cNvPr>
          <p:cNvSpPr txBox="1"/>
          <p:nvPr/>
        </p:nvSpPr>
        <p:spPr>
          <a:xfrm>
            <a:off x="238786" y="8775342"/>
            <a:ext cx="3958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>
                <a:latin typeface="Set Fire to the Rain" panose="02000506000000020004" pitchFamily="2" charset="0"/>
              </a:rPr>
              <a:t>Compétences évaluées :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FA535724-8DC8-4C5B-964E-F40A36F3C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376686"/>
              </p:ext>
            </p:extLst>
          </p:nvPr>
        </p:nvGraphicFramePr>
        <p:xfrm>
          <a:off x="324024" y="9063373"/>
          <a:ext cx="4786926" cy="1432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3416">
                  <a:extLst>
                    <a:ext uri="{9D8B030D-6E8A-4147-A177-3AD203B41FA5}">
                      <a16:colId xmlns:a16="http://schemas.microsoft.com/office/drawing/2014/main" val="2797499527"/>
                    </a:ext>
                  </a:extLst>
                </a:gridCol>
                <a:gridCol w="481755">
                  <a:extLst>
                    <a:ext uri="{9D8B030D-6E8A-4147-A177-3AD203B41FA5}">
                      <a16:colId xmlns:a16="http://schemas.microsoft.com/office/drawing/2014/main" val="2817501407"/>
                    </a:ext>
                  </a:extLst>
                </a:gridCol>
                <a:gridCol w="481755">
                  <a:extLst>
                    <a:ext uri="{9D8B030D-6E8A-4147-A177-3AD203B41FA5}">
                      <a16:colId xmlns:a16="http://schemas.microsoft.com/office/drawing/2014/main" val="961899303"/>
                    </a:ext>
                  </a:extLst>
                </a:gridCol>
              </a:tblGrid>
              <a:tr h="282384">
                <a:tc>
                  <a:txBody>
                    <a:bodyPr/>
                    <a:lstStyle/>
                    <a:p>
                      <a:pPr marL="0" marR="0" lvl="0" indent="0" algn="l" defTabSz="1030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Short Stack" panose="02010500040000000007" pitchFamily="2" charset="0"/>
                        </a:rPr>
                        <a:t>savoir écrire les nombres en lettres et en chiffres</a:t>
                      </a: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Short Stack" panose="02010500040000000007" pitchFamily="2" charset="0"/>
                        </a:rPr>
                        <a:t>Ex 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>
                        <a:latin typeface="Short Stack" panose="02010500040000000007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680864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r>
                        <a:rPr lang="fr-FR" sz="900" dirty="0">
                          <a:latin typeface="Short Stack" panose="02010500040000000007" pitchFamily="2" charset="0"/>
                        </a:rPr>
                        <a:t>Savoir décomposer un nombre</a:t>
                      </a: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Short Stack" panose="02010500040000000007" pitchFamily="2" charset="0"/>
                        </a:rPr>
                        <a:t>Ex 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195169"/>
                  </a:ext>
                </a:extLst>
              </a:tr>
              <a:tr h="302648">
                <a:tc>
                  <a:txBody>
                    <a:bodyPr/>
                    <a:lstStyle/>
                    <a:p>
                      <a:pPr marL="0" marR="0" lvl="0" indent="0" algn="l" defTabSz="1030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Short Stack" panose="02010500040000000007" pitchFamily="2" charset="0"/>
                        </a:rPr>
                        <a:t>Connaître la signification de chaque chiffre dans un nombre</a:t>
                      </a: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Short Stack" panose="02010500040000000007" pitchFamily="2" charset="0"/>
                        </a:rPr>
                        <a:t>Ex 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11044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pPr marL="0" marR="0" lvl="0" indent="0" algn="l" defTabSz="1030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Short Stack" panose="02010500040000000007" pitchFamily="2" charset="0"/>
                        </a:rPr>
                        <a:t>Savoir ranger, intercaler, encadrer un nombre entier</a:t>
                      </a: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Short Stack" panose="02010500040000000007" pitchFamily="2" charset="0"/>
                        </a:rPr>
                        <a:t>Ex 4, 5, 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518421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pPr marL="0" marR="0" lvl="0" indent="0" algn="l" defTabSz="1030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Short Stack" panose="02010500040000000007" pitchFamily="2" charset="0"/>
                        </a:rPr>
                        <a:t>Savoir placer des nombres sur une droite graduée</a:t>
                      </a: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Short Stack" panose="02010500040000000007" pitchFamily="2" charset="0"/>
                        </a:rPr>
                        <a:t>Ex 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649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543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2986</TotalTime>
  <Words>489</Words>
  <Application>Microsoft Macintosh PowerPoint</Application>
  <PresentationFormat>Personnalisé</PresentationFormat>
  <Paragraphs>115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2" baseType="lpstr">
      <vt:lpstr>Arial</vt:lpstr>
      <vt:lpstr>Calibri</vt:lpstr>
      <vt:lpstr>CHARLEEBOOTS</vt:lpstr>
      <vt:lpstr>Dekko</vt:lpstr>
      <vt:lpstr>Jelly Donuts</vt:lpstr>
      <vt:lpstr>Love Is Complicated Again</vt:lpstr>
      <vt:lpstr>Set Fire to the Rain</vt:lpstr>
      <vt:lpstr>Short Stack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</dc:creator>
  <cp:lastModifiedBy>Sandrine BonanBrou</cp:lastModifiedBy>
  <cp:revision>145</cp:revision>
  <cp:lastPrinted>2013-09-24T06:14:55Z</cp:lastPrinted>
  <dcterms:created xsi:type="dcterms:W3CDTF">2013-09-23T11:54:35Z</dcterms:created>
  <dcterms:modified xsi:type="dcterms:W3CDTF">2022-04-04T19:54:26Z</dcterms:modified>
</cp:coreProperties>
</file>