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2" r:id="rId2"/>
    <p:sldId id="265" r:id="rId3"/>
  </p:sldIdLst>
  <p:sldSz cx="7416800" cy="10621963"/>
  <p:notesSz cx="6735763" cy="9866313"/>
  <p:defaultTextStyle>
    <a:defPPr>
      <a:defRPr lang="fr-FR"/>
    </a:defPPr>
    <a:lvl1pPr marL="0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5356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0712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6068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1423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6779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2135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7491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22847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46">
          <p15:clr>
            <a:srgbClr val="A4A3A4"/>
          </p15:clr>
        </p15:guide>
        <p15:guide id="2" pos="2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A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042" autoAdjust="0"/>
    <p:restoredTop sz="87984" autoAdjust="0"/>
  </p:normalViewPr>
  <p:slideViewPr>
    <p:cSldViewPr>
      <p:cViewPr varScale="1">
        <p:scale>
          <a:sx n="69" d="100"/>
          <a:sy n="69" d="100"/>
        </p:scale>
        <p:origin x="2680" y="208"/>
      </p:cViewPr>
      <p:guideLst>
        <p:guide orient="horz" pos="3346"/>
        <p:guide pos="233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928" y="42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CBC15-BD79-4FD4-B050-D78D73096B9E}" type="datetimeFigureOut">
              <a:rPr lang="fr-FR" smtClean="0"/>
              <a:t>04/04/2022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76450" y="739775"/>
            <a:ext cx="25828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BECF6-F629-40DC-9E7C-029ED5651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2544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56260" y="3299695"/>
            <a:ext cx="6304280" cy="2276837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12520" y="6019112"/>
            <a:ext cx="5191760" cy="27145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5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07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6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61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6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92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7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22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04/04/2022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09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04/04/2022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7139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032884" y="567981"/>
            <a:ext cx="1251586" cy="1208248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78131" y="567981"/>
            <a:ext cx="3631142" cy="12082483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04/04/2022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603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04/04/2022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378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5876" y="6825595"/>
            <a:ext cx="6304280" cy="210964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85876" y="4502043"/>
            <a:ext cx="6304280" cy="232355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535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3071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60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614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67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921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74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228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04/04/2022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035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78131" y="3304611"/>
            <a:ext cx="2441363" cy="934585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43107" y="3304611"/>
            <a:ext cx="2441363" cy="934585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04/04/2022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5277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0840" y="425371"/>
            <a:ext cx="6675120" cy="1770327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0841" y="2377648"/>
            <a:ext cx="3277041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5356" indent="0">
              <a:buNone/>
              <a:defRPr sz="2300" b="1"/>
            </a:lvl2pPr>
            <a:lvl3pPr marL="1030712" indent="0">
              <a:buNone/>
              <a:defRPr sz="2000" b="1"/>
            </a:lvl3pPr>
            <a:lvl4pPr marL="1546068" indent="0">
              <a:buNone/>
              <a:defRPr sz="1800" b="1"/>
            </a:lvl4pPr>
            <a:lvl5pPr marL="2061423" indent="0">
              <a:buNone/>
              <a:defRPr sz="1800" b="1"/>
            </a:lvl5pPr>
            <a:lvl6pPr marL="2576779" indent="0">
              <a:buNone/>
              <a:defRPr sz="1800" b="1"/>
            </a:lvl6pPr>
            <a:lvl7pPr marL="3092135" indent="0">
              <a:buNone/>
              <a:defRPr sz="1800" b="1"/>
            </a:lvl7pPr>
            <a:lvl8pPr marL="3607491" indent="0">
              <a:buNone/>
              <a:defRPr sz="1800" b="1"/>
            </a:lvl8pPr>
            <a:lvl9pPr marL="4122847" indent="0">
              <a:buNone/>
              <a:defRPr sz="18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0841" y="3368539"/>
            <a:ext cx="3277041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767632" y="2377648"/>
            <a:ext cx="3278328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5356" indent="0">
              <a:buNone/>
              <a:defRPr sz="2300" b="1"/>
            </a:lvl2pPr>
            <a:lvl3pPr marL="1030712" indent="0">
              <a:buNone/>
              <a:defRPr sz="2000" b="1"/>
            </a:lvl3pPr>
            <a:lvl4pPr marL="1546068" indent="0">
              <a:buNone/>
              <a:defRPr sz="1800" b="1"/>
            </a:lvl4pPr>
            <a:lvl5pPr marL="2061423" indent="0">
              <a:buNone/>
              <a:defRPr sz="1800" b="1"/>
            </a:lvl5pPr>
            <a:lvl6pPr marL="2576779" indent="0">
              <a:buNone/>
              <a:defRPr sz="1800" b="1"/>
            </a:lvl6pPr>
            <a:lvl7pPr marL="3092135" indent="0">
              <a:buNone/>
              <a:defRPr sz="1800" b="1"/>
            </a:lvl7pPr>
            <a:lvl8pPr marL="3607491" indent="0">
              <a:buNone/>
              <a:defRPr sz="1800" b="1"/>
            </a:lvl8pPr>
            <a:lvl9pPr marL="4122847" indent="0">
              <a:buNone/>
              <a:defRPr sz="18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767632" y="3368539"/>
            <a:ext cx="3278328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04/04/2022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452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04/04/2022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2479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04/04/2022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046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0841" y="422912"/>
            <a:ext cx="2440076" cy="179983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99763" y="422912"/>
            <a:ext cx="4146198" cy="9065552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0841" y="2222745"/>
            <a:ext cx="2440076" cy="7265719"/>
          </a:xfrm>
        </p:spPr>
        <p:txBody>
          <a:bodyPr/>
          <a:lstStyle>
            <a:lvl1pPr marL="0" indent="0">
              <a:buNone/>
              <a:defRPr sz="1600"/>
            </a:lvl1pPr>
            <a:lvl2pPr marL="515356" indent="0">
              <a:buNone/>
              <a:defRPr sz="1400"/>
            </a:lvl2pPr>
            <a:lvl3pPr marL="1030712" indent="0">
              <a:buNone/>
              <a:defRPr sz="1100"/>
            </a:lvl3pPr>
            <a:lvl4pPr marL="1546068" indent="0">
              <a:buNone/>
              <a:defRPr sz="1000"/>
            </a:lvl4pPr>
            <a:lvl5pPr marL="2061423" indent="0">
              <a:buNone/>
              <a:defRPr sz="1000"/>
            </a:lvl5pPr>
            <a:lvl6pPr marL="2576779" indent="0">
              <a:buNone/>
              <a:defRPr sz="1000"/>
            </a:lvl6pPr>
            <a:lvl7pPr marL="3092135" indent="0">
              <a:buNone/>
              <a:defRPr sz="1000"/>
            </a:lvl7pPr>
            <a:lvl8pPr marL="3607491" indent="0">
              <a:buNone/>
              <a:defRPr sz="1000"/>
            </a:lvl8pPr>
            <a:lvl9pPr marL="4122847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04/04/2022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945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53745" y="7435375"/>
            <a:ext cx="4450080" cy="87778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53745" y="949092"/>
            <a:ext cx="4450080" cy="6373178"/>
          </a:xfrm>
        </p:spPr>
        <p:txBody>
          <a:bodyPr/>
          <a:lstStyle>
            <a:lvl1pPr marL="0" indent="0">
              <a:buNone/>
              <a:defRPr sz="3600"/>
            </a:lvl1pPr>
            <a:lvl2pPr marL="515356" indent="0">
              <a:buNone/>
              <a:defRPr sz="3200"/>
            </a:lvl2pPr>
            <a:lvl3pPr marL="1030712" indent="0">
              <a:buNone/>
              <a:defRPr sz="2700"/>
            </a:lvl3pPr>
            <a:lvl4pPr marL="1546068" indent="0">
              <a:buNone/>
              <a:defRPr sz="2300"/>
            </a:lvl4pPr>
            <a:lvl5pPr marL="2061423" indent="0">
              <a:buNone/>
              <a:defRPr sz="2300"/>
            </a:lvl5pPr>
            <a:lvl6pPr marL="2576779" indent="0">
              <a:buNone/>
              <a:defRPr sz="2300"/>
            </a:lvl6pPr>
            <a:lvl7pPr marL="3092135" indent="0">
              <a:buNone/>
              <a:defRPr sz="2300"/>
            </a:lvl7pPr>
            <a:lvl8pPr marL="3607491" indent="0">
              <a:buNone/>
              <a:defRPr sz="2300"/>
            </a:lvl8pPr>
            <a:lvl9pPr marL="4122847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53745" y="8313163"/>
            <a:ext cx="4450080" cy="1246604"/>
          </a:xfrm>
        </p:spPr>
        <p:txBody>
          <a:bodyPr/>
          <a:lstStyle>
            <a:lvl1pPr marL="0" indent="0">
              <a:buNone/>
              <a:defRPr sz="1600"/>
            </a:lvl1pPr>
            <a:lvl2pPr marL="515356" indent="0">
              <a:buNone/>
              <a:defRPr sz="1400"/>
            </a:lvl2pPr>
            <a:lvl3pPr marL="1030712" indent="0">
              <a:buNone/>
              <a:defRPr sz="1100"/>
            </a:lvl3pPr>
            <a:lvl4pPr marL="1546068" indent="0">
              <a:buNone/>
              <a:defRPr sz="1000"/>
            </a:lvl4pPr>
            <a:lvl5pPr marL="2061423" indent="0">
              <a:buNone/>
              <a:defRPr sz="1000"/>
            </a:lvl5pPr>
            <a:lvl6pPr marL="2576779" indent="0">
              <a:buNone/>
              <a:defRPr sz="1000"/>
            </a:lvl6pPr>
            <a:lvl7pPr marL="3092135" indent="0">
              <a:buNone/>
              <a:defRPr sz="1000"/>
            </a:lvl7pPr>
            <a:lvl8pPr marL="3607491" indent="0">
              <a:buNone/>
              <a:defRPr sz="1000"/>
            </a:lvl8pPr>
            <a:lvl9pPr marL="4122847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04/04/2022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17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0840" y="425371"/>
            <a:ext cx="6675120" cy="1770327"/>
          </a:xfrm>
          <a:prstGeom prst="rect">
            <a:avLst/>
          </a:prstGeom>
        </p:spPr>
        <p:txBody>
          <a:bodyPr vert="horz" lIns="103071" tIns="51536" rIns="103071" bIns="51536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0840" y="2478460"/>
            <a:ext cx="6675120" cy="7010004"/>
          </a:xfrm>
          <a:prstGeom prst="rect">
            <a:avLst/>
          </a:prstGeom>
        </p:spPr>
        <p:txBody>
          <a:bodyPr vert="horz" lIns="103071" tIns="51536" rIns="103071" bIns="51536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0840" y="9844987"/>
            <a:ext cx="1730587" cy="565521"/>
          </a:xfrm>
          <a:prstGeom prst="rect">
            <a:avLst/>
          </a:prstGeom>
        </p:spPr>
        <p:txBody>
          <a:bodyPr vert="horz" lIns="103071" tIns="51536" rIns="103071" bIns="51536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9E177-BF97-4017-B113-86F89845F476}" type="datetimeFigureOut">
              <a:rPr lang="fr-FR" smtClean="0"/>
              <a:t>04/04/2022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34074" y="9844987"/>
            <a:ext cx="2348653" cy="565521"/>
          </a:xfrm>
          <a:prstGeom prst="rect">
            <a:avLst/>
          </a:prstGeom>
        </p:spPr>
        <p:txBody>
          <a:bodyPr vert="horz" lIns="103071" tIns="51536" rIns="103071" bIns="51536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315373" y="9844987"/>
            <a:ext cx="1730587" cy="565521"/>
          </a:xfrm>
          <a:prstGeom prst="rect">
            <a:avLst/>
          </a:prstGeom>
        </p:spPr>
        <p:txBody>
          <a:bodyPr vert="horz" lIns="103071" tIns="51536" rIns="103071" bIns="51536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978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30712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6517" indent="-386517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7453" indent="-322097" algn="l" defTabSz="1030712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8390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3745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9101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34457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9813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65169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80525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5356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0712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6068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61423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6779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92135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7491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22847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à coins arrondis 54"/>
          <p:cNvSpPr/>
          <p:nvPr/>
        </p:nvSpPr>
        <p:spPr>
          <a:xfrm>
            <a:off x="612056" y="2640706"/>
            <a:ext cx="6715134" cy="7909247"/>
          </a:xfrm>
          <a:prstGeom prst="roundRect">
            <a:avLst>
              <a:gd name="adj" fmla="val 1905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à coins arrondis 53"/>
          <p:cNvSpPr/>
          <p:nvPr/>
        </p:nvSpPr>
        <p:spPr>
          <a:xfrm>
            <a:off x="2327661" y="38267"/>
            <a:ext cx="4968489" cy="1536853"/>
          </a:xfrm>
          <a:prstGeom prst="roundRect">
            <a:avLst>
              <a:gd name="adj" fmla="val 7686"/>
            </a:avLst>
          </a:prstGeom>
          <a:solidFill>
            <a:srgbClr val="C9A07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ZoneTexte 80"/>
          <p:cNvSpPr txBox="1"/>
          <p:nvPr/>
        </p:nvSpPr>
        <p:spPr>
          <a:xfrm>
            <a:off x="2383639" y="109048"/>
            <a:ext cx="3770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ove Is Complicated Again" pitchFamily="2" charset="0"/>
                <a:ea typeface="123Marker" panose="02000603000000000000" pitchFamily="2" charset="0"/>
                <a:cs typeface="Browallia New" panose="020B0502040204020203" pitchFamily="34" charset="-34"/>
              </a:rPr>
              <a:t>Evaluation de Maths</a:t>
            </a:r>
          </a:p>
        </p:txBody>
      </p:sp>
      <p:sp>
        <p:nvSpPr>
          <p:cNvPr id="87" name="Ellipse 86"/>
          <p:cNvSpPr/>
          <p:nvPr/>
        </p:nvSpPr>
        <p:spPr>
          <a:xfrm rot="19456496">
            <a:off x="2420209" y="711170"/>
            <a:ext cx="576064" cy="310907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8" name="ZoneTexte 87"/>
          <p:cNvSpPr txBox="1"/>
          <p:nvPr/>
        </p:nvSpPr>
        <p:spPr>
          <a:xfrm rot="19456496">
            <a:off x="2415380" y="691885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dirty="0">
                <a:latin typeface="Fineliner Script" pitchFamily="50" charset="0"/>
              </a:rPr>
              <a:t>CM1</a:t>
            </a:r>
            <a:endParaRPr lang="fr-FR" dirty="0">
              <a:latin typeface="Fineliner Script" pitchFamily="50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5E65EAA-DA15-4983-A50D-C976E56851EA}"/>
              </a:ext>
            </a:extLst>
          </p:cNvPr>
          <p:cNvSpPr txBox="1"/>
          <p:nvPr/>
        </p:nvSpPr>
        <p:spPr>
          <a:xfrm>
            <a:off x="3066957" y="838928"/>
            <a:ext cx="3770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Lecture de données </a:t>
            </a:r>
            <a:r>
              <a:rPr lang="fr-FR" sz="12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(diagramme et graphique)</a:t>
            </a:r>
            <a:r>
              <a:rPr lang="fr-FR" sz="16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 et symétrie</a:t>
            </a:r>
            <a:endParaRPr lang="fr-FR" sz="1400" dirty="0">
              <a:latin typeface="CHARLEEBOOTS" panose="02000603000000000000" pitchFamily="2" charset="-34"/>
              <a:ea typeface="CHARLEEBOOTS" panose="02000603000000000000" pitchFamily="2" charset="-34"/>
              <a:cs typeface="CHARLEEBOOTS" panose="02000603000000000000" pitchFamily="2" charset="-34"/>
            </a:endParaRP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D22F5404-1F87-4C4C-908F-85EEFA52FBA9}"/>
              </a:ext>
            </a:extLst>
          </p:cNvPr>
          <p:cNvSpPr txBox="1"/>
          <p:nvPr/>
        </p:nvSpPr>
        <p:spPr>
          <a:xfrm>
            <a:off x="138022" y="269894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1</a:t>
            </a:r>
          </a:p>
        </p:txBody>
      </p:sp>
      <p:sp>
        <p:nvSpPr>
          <p:cNvPr id="130" name="Rectangle à coins arrondis 64">
            <a:extLst>
              <a:ext uri="{FF2B5EF4-FFF2-40B4-BE49-F238E27FC236}">
                <a16:creationId xmlns:a16="http://schemas.microsoft.com/office/drawing/2014/main" id="{E46C9FE3-E359-49DF-B981-A4DBB0852036}"/>
              </a:ext>
            </a:extLst>
          </p:cNvPr>
          <p:cNvSpPr/>
          <p:nvPr/>
        </p:nvSpPr>
        <p:spPr>
          <a:xfrm>
            <a:off x="6189306" y="214614"/>
            <a:ext cx="1053048" cy="499578"/>
          </a:xfrm>
          <a:prstGeom prst="roundRect">
            <a:avLst>
              <a:gd name="adj" fmla="val 25804"/>
            </a:avLst>
          </a:prstGeom>
          <a:solidFill>
            <a:schemeClr val="bg1"/>
          </a:solidFill>
          <a:ln cap="rnd">
            <a:solidFill>
              <a:schemeClr val="tx1">
                <a:lumMod val="50000"/>
                <a:lumOff val="50000"/>
              </a:schemeClr>
            </a:solidFill>
            <a:prstDash val="sysDot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34" tIns="45167" rIns="90334" bIns="45167"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1" name="ZoneTexte 8">
            <a:extLst>
              <a:ext uri="{FF2B5EF4-FFF2-40B4-BE49-F238E27FC236}">
                <a16:creationId xmlns:a16="http://schemas.microsoft.com/office/drawing/2014/main" id="{18886673-B518-4760-BB4D-EB7CDD2FC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9306" y="214614"/>
            <a:ext cx="1150937" cy="445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34" tIns="45167" rIns="90334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altLang="fr-FR" sz="9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Soin, présentation</a:t>
            </a:r>
          </a:p>
          <a:p>
            <a:endParaRPr lang="fr-FR" altLang="fr-FR" sz="1400" dirty="0">
              <a:latin typeface="Fineliner Script" pitchFamily="50" charset="0"/>
            </a:endParaRPr>
          </a:p>
        </p:txBody>
      </p:sp>
      <p:sp>
        <p:nvSpPr>
          <p:cNvPr id="132" name="ZoneTexte 131">
            <a:extLst>
              <a:ext uri="{FF2B5EF4-FFF2-40B4-BE49-F238E27FC236}">
                <a16:creationId xmlns:a16="http://schemas.microsoft.com/office/drawing/2014/main" id="{73B74FD9-1DB5-4B0A-9F76-770C98D04735}"/>
              </a:ext>
            </a:extLst>
          </p:cNvPr>
          <p:cNvSpPr txBox="1"/>
          <p:nvPr/>
        </p:nvSpPr>
        <p:spPr>
          <a:xfrm>
            <a:off x="6158126" y="437193"/>
            <a:ext cx="11581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spc="-150" dirty="0">
                <a:latin typeface="Rostros y emociones" panose="02000500000000000000" pitchFamily="2" charset="0"/>
              </a:rPr>
              <a:t>g c f b </a:t>
            </a:r>
          </a:p>
        </p:txBody>
      </p:sp>
      <p:graphicFrame>
        <p:nvGraphicFramePr>
          <p:cNvPr id="134" name="Tableau 133">
            <a:extLst>
              <a:ext uri="{FF2B5EF4-FFF2-40B4-BE49-F238E27FC236}">
                <a16:creationId xmlns:a16="http://schemas.microsoft.com/office/drawing/2014/main" id="{8354440E-97E9-4865-8FAB-E1D71DF7C0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424462"/>
              </p:ext>
            </p:extLst>
          </p:nvPr>
        </p:nvGraphicFramePr>
        <p:xfrm>
          <a:off x="135003" y="1674205"/>
          <a:ext cx="7166136" cy="8674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7053">
                  <a:extLst>
                    <a:ext uri="{9D8B030D-6E8A-4147-A177-3AD203B41FA5}">
                      <a16:colId xmlns:a16="http://schemas.microsoft.com/office/drawing/2014/main" val="3712370915"/>
                    </a:ext>
                  </a:extLst>
                </a:gridCol>
                <a:gridCol w="5400600">
                  <a:extLst>
                    <a:ext uri="{9D8B030D-6E8A-4147-A177-3AD203B41FA5}">
                      <a16:colId xmlns:a16="http://schemas.microsoft.com/office/drawing/2014/main" val="279749952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817501407"/>
                    </a:ext>
                  </a:extLst>
                </a:gridCol>
                <a:gridCol w="568403">
                  <a:extLst>
                    <a:ext uri="{9D8B030D-6E8A-4147-A177-3AD203B41FA5}">
                      <a16:colId xmlns:a16="http://schemas.microsoft.com/office/drawing/2014/main" val="961899303"/>
                    </a:ext>
                  </a:extLst>
                </a:gridCol>
              </a:tblGrid>
              <a:tr h="282384">
                <a:tc rowSpan="3">
                  <a:txBody>
                    <a:bodyPr/>
                    <a:lstStyle/>
                    <a:p>
                      <a:pPr marL="0" marR="0" lvl="0" indent="0" algn="ctr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latin typeface="Short Stack" panose="02010500040000000007" pitchFamily="2" charset="0"/>
                        </a:rPr>
                        <a:t>Compétences évaluées</a:t>
                      </a:r>
                    </a:p>
                  </a:txBody>
                  <a:tcPr marL="108000" marR="0" marT="0" marB="0"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Short Stack" panose="02010500040000000007" pitchFamily="2" charset="0"/>
                        </a:rPr>
                        <a:t>Savoir lire des informations dans un diagramme ou un graphique</a:t>
                      </a:r>
                    </a:p>
                  </a:txBody>
                  <a:tcPr marL="10800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Short Stack" panose="02010500040000000007" pitchFamily="2" charset="0"/>
                        </a:rPr>
                        <a:t>Ex 1 et 2</a:t>
                      </a: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680864"/>
                  </a:ext>
                </a:extLst>
              </a:tr>
              <a:tr h="282384">
                <a:tc vMerge="1">
                  <a:txBody>
                    <a:bodyPr/>
                    <a:lstStyle/>
                    <a:p>
                      <a:pPr marL="0" marR="0" lvl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108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Short Stack" panose="02010500040000000007" pitchFamily="2" charset="0"/>
                        </a:rPr>
                        <a:t>Reconnaître et tracer des axes de symétrie</a:t>
                      </a:r>
                    </a:p>
                  </a:txBody>
                  <a:tcPr marL="108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Short Stack" panose="02010500040000000007" pitchFamily="2" charset="0"/>
                        </a:rPr>
                        <a:t>Ex 3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195169"/>
                  </a:ext>
                </a:extLst>
              </a:tr>
              <a:tr h="302648">
                <a:tc vMerge="1">
                  <a:txBody>
                    <a:bodyPr/>
                    <a:lstStyle/>
                    <a:p>
                      <a:pPr marL="0" marR="0" lvl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108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Short Stack" panose="02010500040000000007" pitchFamily="2" charset="0"/>
                        </a:rPr>
                        <a:t>Savoir tracer la symétrie d’une figure à l’aide divers outils (règle, papier calque)</a:t>
                      </a:r>
                    </a:p>
                  </a:txBody>
                  <a:tcPr marL="10800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Short Stack" panose="02010500040000000007" pitchFamily="2" charset="0"/>
                        </a:rPr>
                        <a:t>Ex 3</a:t>
                      </a: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211044"/>
                  </a:ext>
                </a:extLst>
              </a:tr>
            </a:tbl>
          </a:graphicData>
        </a:graphic>
      </p:graphicFrame>
      <p:sp>
        <p:nvSpPr>
          <p:cNvPr id="45" name="Rectangle à coins arrondis 70">
            <a:extLst>
              <a:ext uri="{FF2B5EF4-FFF2-40B4-BE49-F238E27FC236}">
                <a16:creationId xmlns:a16="http://schemas.microsoft.com/office/drawing/2014/main" id="{8BBE3572-9964-4790-AA42-771E88A69F04}"/>
              </a:ext>
            </a:extLst>
          </p:cNvPr>
          <p:cNvSpPr/>
          <p:nvPr/>
        </p:nvSpPr>
        <p:spPr>
          <a:xfrm>
            <a:off x="89611" y="2646685"/>
            <a:ext cx="463388" cy="7903268"/>
          </a:xfrm>
          <a:prstGeom prst="roundRect">
            <a:avLst>
              <a:gd name="adj" fmla="val 18579"/>
            </a:avLst>
          </a:prstGeom>
          <a:solidFill>
            <a:srgbClr val="C9A07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C0FB6FB3-2218-4AA6-B81D-5462A5C915D2}"/>
              </a:ext>
            </a:extLst>
          </p:cNvPr>
          <p:cNvSpPr txBox="1"/>
          <p:nvPr/>
        </p:nvSpPr>
        <p:spPr>
          <a:xfrm>
            <a:off x="999013" y="2702722"/>
            <a:ext cx="60972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 Ce graphique indique le nombre d’élèves d’un collège de 2001 à 2008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FA4CD047-50FC-4949-8093-65A37ED4B002}"/>
              </a:ext>
            </a:extLst>
          </p:cNvPr>
          <p:cNvSpPr txBox="1"/>
          <p:nvPr/>
        </p:nvSpPr>
        <p:spPr>
          <a:xfrm>
            <a:off x="612616" y="5921847"/>
            <a:ext cx="6689083" cy="1456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lphaLcPeriod"/>
              <a:tabLst>
                <a:tab pos="1524000" algn="l"/>
              </a:tabLst>
            </a:pPr>
            <a:r>
              <a:rPr lang="fr-FR" sz="1000" dirty="0">
                <a:latin typeface="Short Stack" panose="02010500040000000007" pitchFamily="2" charset="77"/>
                <a:ea typeface="Script Ecole 2" panose="02000400000000000000" pitchFamily="2" charset="0"/>
                <a:cs typeface="Dekko" panose="00000500000000000000" pitchFamily="2" charset="0"/>
              </a:rPr>
              <a:t>Combien de filles ont fréquenté ce collège en 2004 ? _____________________________</a:t>
            </a:r>
          </a:p>
          <a:p>
            <a:pPr marL="342900" indent="-342900">
              <a:lnSpc>
                <a:spcPct val="150000"/>
              </a:lnSpc>
              <a:buAutoNum type="alphaLcPeriod"/>
              <a:tabLst>
                <a:tab pos="1524000" algn="l"/>
              </a:tabLst>
            </a:pPr>
            <a:r>
              <a:rPr lang="fr-FR" sz="1000" dirty="0">
                <a:latin typeface="Short Stack" panose="02010500040000000007" pitchFamily="2" charset="77"/>
                <a:ea typeface="Script Ecole 2" panose="02000400000000000000" pitchFamily="2" charset="0"/>
                <a:cs typeface="Dekko" panose="00000500000000000000" pitchFamily="2" charset="0"/>
              </a:rPr>
              <a:t>Quelles sont les années où les filles sont plus nombreuses que les garçons ?</a:t>
            </a:r>
          </a:p>
          <a:p>
            <a:pPr>
              <a:lnSpc>
                <a:spcPct val="150000"/>
              </a:lnSpc>
              <a:tabLst>
                <a:tab pos="361950" algn="l"/>
              </a:tabLst>
            </a:pPr>
            <a:r>
              <a:rPr lang="fr-FR" sz="1000" dirty="0">
                <a:latin typeface="Short Stack" panose="02010500040000000007" pitchFamily="2" charset="77"/>
                <a:ea typeface="Script Ecole 2" panose="02000400000000000000" pitchFamily="2" charset="0"/>
                <a:cs typeface="Dekko" panose="00000500000000000000" pitchFamily="2" charset="0"/>
              </a:rPr>
              <a:t>	___________________________________________________________________________</a:t>
            </a:r>
          </a:p>
          <a:p>
            <a:pPr marL="342900" indent="-342900">
              <a:lnSpc>
                <a:spcPct val="150000"/>
              </a:lnSpc>
              <a:buAutoNum type="alphaLcPeriod" startAt="3"/>
              <a:tabLst>
                <a:tab pos="361950" algn="l"/>
              </a:tabLst>
            </a:pPr>
            <a:r>
              <a:rPr lang="fr-FR" sz="1000" dirty="0">
                <a:latin typeface="Short Stack" panose="02010500040000000007" pitchFamily="2" charset="77"/>
                <a:ea typeface="Script Ecole 2" panose="02000400000000000000" pitchFamily="2" charset="0"/>
                <a:cs typeface="Dekko" panose="00000500000000000000" pitchFamily="2" charset="0"/>
              </a:rPr>
              <a:t>Quel est environ l’effectif complet du collège en 2008 ? __________________________</a:t>
            </a:r>
          </a:p>
          <a:p>
            <a:pPr marL="342900" indent="-342900">
              <a:lnSpc>
                <a:spcPct val="150000"/>
              </a:lnSpc>
              <a:buFontTx/>
              <a:buAutoNum type="alphaLcPeriod" startAt="3"/>
              <a:tabLst>
                <a:tab pos="361950" algn="l"/>
              </a:tabLst>
            </a:pPr>
            <a:r>
              <a:rPr lang="fr-FR" sz="1000" dirty="0">
                <a:latin typeface="Short Stack" panose="02010500040000000007" pitchFamily="2" charset="77"/>
                <a:ea typeface="Script Ecole 2" panose="02000400000000000000" pitchFamily="2" charset="0"/>
                <a:cs typeface="Dekko" panose="00000500000000000000" pitchFamily="2" charset="0"/>
              </a:rPr>
              <a:t>À partir de quelle année, les filles et les garçons sont au-dessus de 250 ? _______________________________</a:t>
            </a:r>
          </a:p>
        </p:txBody>
      </p:sp>
      <p:pic>
        <p:nvPicPr>
          <p:cNvPr id="48" name="Picture 2">
            <a:extLst>
              <a:ext uri="{FF2B5EF4-FFF2-40B4-BE49-F238E27FC236}">
                <a16:creationId xmlns:a16="http://schemas.microsoft.com/office/drawing/2014/main" id="{0EB6E2F6-6EB2-4E19-AA3F-D247AE2B02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163" y="3059692"/>
            <a:ext cx="5022566" cy="285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Larme 50">
            <a:extLst>
              <a:ext uri="{FF2B5EF4-FFF2-40B4-BE49-F238E27FC236}">
                <a16:creationId xmlns:a16="http://schemas.microsoft.com/office/drawing/2014/main" id="{0730E6C1-2D31-4DCC-A947-46EB246BB689}"/>
              </a:ext>
            </a:extLst>
          </p:cNvPr>
          <p:cNvSpPr/>
          <p:nvPr/>
        </p:nvSpPr>
        <p:spPr>
          <a:xfrm>
            <a:off x="704540" y="2713175"/>
            <a:ext cx="367932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E2687345-DC82-415B-BA47-D1694DC3FD20}"/>
              </a:ext>
            </a:extLst>
          </p:cNvPr>
          <p:cNvSpPr txBox="1"/>
          <p:nvPr/>
        </p:nvSpPr>
        <p:spPr>
          <a:xfrm>
            <a:off x="684064" y="2692559"/>
            <a:ext cx="455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b="1" dirty="0">
                <a:latin typeface="Fineliner Script" pitchFamily="50" charset="0"/>
              </a:rPr>
              <a:t>1</a:t>
            </a:r>
          </a:p>
        </p:txBody>
      </p:sp>
      <p:pic>
        <p:nvPicPr>
          <p:cNvPr id="57" name="Image 56">
            <a:extLst>
              <a:ext uri="{FF2B5EF4-FFF2-40B4-BE49-F238E27FC236}">
                <a16:creationId xmlns:a16="http://schemas.microsoft.com/office/drawing/2014/main" id="{420EF56D-C6E2-48E3-8CBC-4A47733B3826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84064" y="7898862"/>
            <a:ext cx="6552728" cy="2599464"/>
          </a:xfrm>
          <a:prstGeom prst="rect">
            <a:avLst/>
          </a:prstGeom>
        </p:spPr>
      </p:pic>
      <p:sp>
        <p:nvSpPr>
          <p:cNvPr id="60" name="Larme 59">
            <a:extLst>
              <a:ext uri="{FF2B5EF4-FFF2-40B4-BE49-F238E27FC236}">
                <a16:creationId xmlns:a16="http://schemas.microsoft.com/office/drawing/2014/main" id="{5E37DF26-26BC-4F48-87A1-37D3DB405526}"/>
              </a:ext>
            </a:extLst>
          </p:cNvPr>
          <p:cNvSpPr/>
          <p:nvPr/>
        </p:nvSpPr>
        <p:spPr>
          <a:xfrm>
            <a:off x="793516" y="7554553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9E5A882E-3198-489C-875D-9C89CA351FC2}"/>
              </a:ext>
            </a:extLst>
          </p:cNvPr>
          <p:cNvSpPr txBox="1"/>
          <p:nvPr/>
        </p:nvSpPr>
        <p:spPr>
          <a:xfrm>
            <a:off x="744506" y="7533937"/>
            <a:ext cx="417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>
                <a:latin typeface="Fineliner Script" pitchFamily="50" charset="0"/>
              </a:rPr>
              <a:t> 2</a:t>
            </a:r>
            <a:endParaRPr lang="fr-FR" dirty="0">
              <a:latin typeface="Fineliner Script" pitchFamily="50" charset="0"/>
            </a:endParaRPr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4EB9356A-380C-4F8B-8C6B-F888AC23DFD7}"/>
              </a:ext>
            </a:extLst>
          </p:cNvPr>
          <p:cNvSpPr txBox="1"/>
          <p:nvPr/>
        </p:nvSpPr>
        <p:spPr>
          <a:xfrm>
            <a:off x="1133577" y="7559184"/>
            <a:ext cx="37180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Observe ce graphique et réponds aux questions.</a:t>
            </a:r>
          </a:p>
        </p:txBody>
      </p:sp>
      <p:sp>
        <p:nvSpPr>
          <p:cNvPr id="65" name="Rectangle à coins arrondis 55">
            <a:extLst>
              <a:ext uri="{FF2B5EF4-FFF2-40B4-BE49-F238E27FC236}">
                <a16:creationId xmlns:a16="http://schemas.microsoft.com/office/drawing/2014/main" id="{73C27961-D851-4D66-B6FE-F58F70E24805}"/>
              </a:ext>
            </a:extLst>
          </p:cNvPr>
          <p:cNvSpPr/>
          <p:nvPr/>
        </p:nvSpPr>
        <p:spPr>
          <a:xfrm>
            <a:off x="98902" y="1660693"/>
            <a:ext cx="7217395" cy="867415"/>
          </a:xfrm>
          <a:prstGeom prst="roundRect">
            <a:avLst>
              <a:gd name="adj" fmla="val 8262"/>
            </a:avLst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id="{9FF24ABB-C40F-4793-9298-59B35C25EF83}"/>
              </a:ext>
            </a:extLst>
          </p:cNvPr>
          <p:cNvSpPr txBox="1"/>
          <p:nvPr/>
        </p:nvSpPr>
        <p:spPr>
          <a:xfrm rot="16200000">
            <a:off x="-1984226" y="6333489"/>
            <a:ext cx="4636727" cy="375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b="1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Lectures de données</a:t>
            </a:r>
            <a:endParaRPr lang="fr-FR" sz="1600" b="1" dirty="0">
              <a:latin typeface="CHARLEEBOOTS" panose="02000603000000000000" pitchFamily="2" charset="-34"/>
              <a:ea typeface="CHARLEEBOOTS" panose="02000603000000000000" pitchFamily="2" charset="-34"/>
              <a:cs typeface="CHARLEEBOOTS" panose="02000603000000000000" pitchFamily="2" charset="-34"/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BB05C082-B789-D048-A59E-A392B366B9B6}"/>
              </a:ext>
            </a:extLst>
          </p:cNvPr>
          <p:cNvSpPr txBox="1"/>
          <p:nvPr/>
        </p:nvSpPr>
        <p:spPr>
          <a:xfrm rot="16200000">
            <a:off x="6527310" y="9696851"/>
            <a:ext cx="1368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Love Is Complicated Again" pitchFamily="2" charset="0"/>
                <a:ea typeface="CHARLEEBOOTS" panose="02000603000000000000" pitchFamily="2" charset="-34"/>
                <a:cs typeface="CHARLEEBOOTS" panose="02000603000000000000" pitchFamily="2" charset="-34"/>
              </a:rPr>
              <a:t>La trousse de </a:t>
            </a:r>
            <a:r>
              <a:rPr lang="fr-FR" sz="900" dirty="0" err="1">
                <a:latin typeface="Love Is Complicated Again" pitchFamily="2" charset="0"/>
                <a:ea typeface="CHARLEEBOOTS" panose="02000603000000000000" pitchFamily="2" charset="-34"/>
                <a:cs typeface="CHARLEEBOOTS" panose="02000603000000000000" pitchFamily="2" charset="-34"/>
              </a:rPr>
              <a:t>Sobelle</a:t>
            </a:r>
            <a:endParaRPr lang="fr-FR" sz="900" dirty="0">
              <a:latin typeface="Love Is Complicated Again" pitchFamily="2" charset="0"/>
              <a:ea typeface="CHARLEEBOOTS" panose="02000603000000000000" pitchFamily="2" charset="-34"/>
              <a:cs typeface="CHARLEEBOOTS" panose="02000603000000000000" pitchFamily="2" charset="-34"/>
            </a:endParaRPr>
          </a:p>
        </p:txBody>
      </p:sp>
      <p:sp>
        <p:nvSpPr>
          <p:cNvPr id="32" name="Rectangle à coins arrondis 6">
            <a:extLst>
              <a:ext uri="{FF2B5EF4-FFF2-40B4-BE49-F238E27FC236}">
                <a16:creationId xmlns:a16="http://schemas.microsoft.com/office/drawing/2014/main" id="{B09157FB-FC41-BC47-95A6-9C70908EBC7F}"/>
              </a:ext>
            </a:extLst>
          </p:cNvPr>
          <p:cNvSpPr/>
          <p:nvPr/>
        </p:nvSpPr>
        <p:spPr>
          <a:xfrm>
            <a:off x="108662" y="47226"/>
            <a:ext cx="2157448" cy="616615"/>
          </a:xfrm>
          <a:prstGeom prst="round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2179AB26-94B6-0349-AD65-0ED77EA0342F}"/>
              </a:ext>
            </a:extLst>
          </p:cNvPr>
          <p:cNvSpPr txBox="1"/>
          <p:nvPr/>
        </p:nvSpPr>
        <p:spPr>
          <a:xfrm>
            <a:off x="78816" y="39982"/>
            <a:ext cx="2147927" cy="530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000" dirty="0">
                <a:latin typeface="Love Is Complicated Again" pitchFamily="2" charset="0"/>
                <a:cs typeface="Dekko" panose="00000500000000000000" pitchFamily="2" charset="0"/>
              </a:rPr>
              <a:t>Prénom  : __________________</a:t>
            </a:r>
          </a:p>
          <a:p>
            <a:pPr>
              <a:lnSpc>
                <a:spcPct val="150000"/>
              </a:lnSpc>
            </a:pPr>
            <a:r>
              <a:rPr lang="fr-FR" sz="1000" dirty="0">
                <a:latin typeface="Love Is Complicated Again" pitchFamily="2" charset="0"/>
                <a:cs typeface="Dekko" panose="00000500000000000000" pitchFamily="2" charset="0"/>
              </a:rPr>
              <a:t>Date :  ____________________</a:t>
            </a:r>
          </a:p>
        </p:txBody>
      </p:sp>
      <p:sp>
        <p:nvSpPr>
          <p:cNvPr id="34" name="Rectangle à coins arrondis 8">
            <a:extLst>
              <a:ext uri="{FF2B5EF4-FFF2-40B4-BE49-F238E27FC236}">
                <a16:creationId xmlns:a16="http://schemas.microsoft.com/office/drawing/2014/main" id="{CB0DC004-369F-884F-9D57-DB3F262B556A}"/>
              </a:ext>
            </a:extLst>
          </p:cNvPr>
          <p:cNvSpPr/>
          <p:nvPr/>
        </p:nvSpPr>
        <p:spPr>
          <a:xfrm>
            <a:off x="98902" y="727692"/>
            <a:ext cx="2161960" cy="415234"/>
          </a:xfrm>
          <a:prstGeom prst="roundRect">
            <a:avLst>
              <a:gd name="adj" fmla="val 20341"/>
            </a:avLst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4B5AEAB2-45C6-C045-8C94-77EC3AE05EDA}"/>
              </a:ext>
            </a:extLst>
          </p:cNvPr>
          <p:cNvSpPr txBox="1"/>
          <p:nvPr/>
        </p:nvSpPr>
        <p:spPr>
          <a:xfrm>
            <a:off x="89611" y="734956"/>
            <a:ext cx="9001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Love Is Complicated Again" pitchFamily="2" charset="0"/>
                <a:cs typeface="Dekko" panose="00000500000000000000" pitchFamily="2" charset="0"/>
              </a:rPr>
              <a:t>Appréciation</a:t>
            </a:r>
            <a:endParaRPr lang="fr-FR" sz="1000" dirty="0">
              <a:latin typeface="Love Is Complicated Again" pitchFamily="2" charset="0"/>
              <a:cs typeface="Dekko" panose="00000500000000000000" pitchFamily="2" charset="0"/>
            </a:endParaRPr>
          </a:p>
        </p:txBody>
      </p:sp>
      <p:sp>
        <p:nvSpPr>
          <p:cNvPr id="36" name="Rectangle à coins arrondis 55">
            <a:extLst>
              <a:ext uri="{FF2B5EF4-FFF2-40B4-BE49-F238E27FC236}">
                <a16:creationId xmlns:a16="http://schemas.microsoft.com/office/drawing/2014/main" id="{ECFF2D2A-E82D-0F45-933E-A8B3CED9AA6B}"/>
              </a:ext>
            </a:extLst>
          </p:cNvPr>
          <p:cNvSpPr/>
          <p:nvPr/>
        </p:nvSpPr>
        <p:spPr>
          <a:xfrm>
            <a:off x="105982" y="1191841"/>
            <a:ext cx="2151655" cy="402220"/>
          </a:xfrm>
          <a:prstGeom prst="roundRect">
            <a:avLst>
              <a:gd name="adj" fmla="val 20341"/>
            </a:avLst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BB8E0ED9-6BA6-454B-8B71-E803AE3C72E6}"/>
              </a:ext>
            </a:extLst>
          </p:cNvPr>
          <p:cNvSpPr txBox="1"/>
          <p:nvPr/>
        </p:nvSpPr>
        <p:spPr>
          <a:xfrm>
            <a:off x="70657" y="1183599"/>
            <a:ext cx="889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Love Is Complicated Again" pitchFamily="2" charset="0"/>
                <a:cs typeface="Dekko" panose="00000500000000000000" pitchFamily="2" charset="0"/>
              </a:rPr>
              <a:t>Signature des parents</a:t>
            </a:r>
          </a:p>
        </p:txBody>
      </p:sp>
    </p:spTree>
    <p:extLst>
      <p:ext uri="{BB962C8B-B14F-4D97-AF65-F5344CB8AC3E}">
        <p14:creationId xmlns:p14="http://schemas.microsoft.com/office/powerpoint/2010/main" val="1688332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à coins arrondis 54"/>
          <p:cNvSpPr/>
          <p:nvPr/>
        </p:nvSpPr>
        <p:spPr>
          <a:xfrm>
            <a:off x="612055" y="1134760"/>
            <a:ext cx="6734087" cy="9415193"/>
          </a:xfrm>
          <a:prstGeom prst="roundRect">
            <a:avLst>
              <a:gd name="adj" fmla="val 1905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à coins arrondis 70">
            <a:extLst>
              <a:ext uri="{FF2B5EF4-FFF2-40B4-BE49-F238E27FC236}">
                <a16:creationId xmlns:a16="http://schemas.microsoft.com/office/drawing/2014/main" id="{8BBE3572-9964-4790-AA42-771E88A69F04}"/>
              </a:ext>
            </a:extLst>
          </p:cNvPr>
          <p:cNvSpPr/>
          <p:nvPr/>
        </p:nvSpPr>
        <p:spPr>
          <a:xfrm>
            <a:off x="53391" y="1134759"/>
            <a:ext cx="474323" cy="9415193"/>
          </a:xfrm>
          <a:prstGeom prst="roundRect">
            <a:avLst>
              <a:gd name="adj" fmla="val 18579"/>
            </a:avLst>
          </a:prstGeom>
          <a:solidFill>
            <a:srgbClr val="C9A07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Larme 28">
            <a:extLst>
              <a:ext uri="{FF2B5EF4-FFF2-40B4-BE49-F238E27FC236}">
                <a16:creationId xmlns:a16="http://schemas.microsoft.com/office/drawing/2014/main" id="{C9427A67-2ED0-439C-9897-545C50749D66}"/>
              </a:ext>
            </a:extLst>
          </p:cNvPr>
          <p:cNvSpPr/>
          <p:nvPr/>
        </p:nvSpPr>
        <p:spPr>
          <a:xfrm>
            <a:off x="663308" y="2887280"/>
            <a:ext cx="363782" cy="331726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1A1D6BE5-6D01-4ED0-97A7-E12B5466EC72}"/>
              </a:ext>
            </a:extLst>
          </p:cNvPr>
          <p:cNvSpPr txBox="1"/>
          <p:nvPr/>
        </p:nvSpPr>
        <p:spPr>
          <a:xfrm>
            <a:off x="1027090" y="2893932"/>
            <a:ext cx="48681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AMANDINE" pitchFamily="2" charset="0"/>
                <a:ea typeface="CHARLEEBOOTS" panose="02000603000000000000" pitchFamily="2" charset="-34"/>
                <a:cs typeface="CHARLEEBOOTS" panose="02000603000000000000" pitchFamily="2" charset="-34"/>
              </a:rPr>
              <a:t>T</a:t>
            </a:r>
            <a:r>
              <a:rPr lang="fr-FR" sz="1400" b="1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race les axes de symétrie s’il y en a.</a:t>
            </a:r>
            <a:endParaRPr lang="fr-FR" sz="1200" b="1" dirty="0">
              <a:latin typeface="CHARLEEBOOTS" panose="02000603000000000000" pitchFamily="2" charset="-34"/>
              <a:ea typeface="CHARLEEBOOTS" panose="02000603000000000000" pitchFamily="2" charset="-34"/>
              <a:cs typeface="CHARLEEBOOTS" panose="02000603000000000000" pitchFamily="2" charset="-34"/>
            </a:endParaRPr>
          </a:p>
        </p:txBody>
      </p:sp>
      <p:sp>
        <p:nvSpPr>
          <p:cNvPr id="31" name="Éclair 30">
            <a:extLst>
              <a:ext uri="{FF2B5EF4-FFF2-40B4-BE49-F238E27FC236}">
                <a16:creationId xmlns:a16="http://schemas.microsoft.com/office/drawing/2014/main" id="{111EFECB-A543-4B7D-96F9-7849E385A66A}"/>
              </a:ext>
            </a:extLst>
          </p:cNvPr>
          <p:cNvSpPr/>
          <p:nvPr/>
        </p:nvSpPr>
        <p:spPr>
          <a:xfrm>
            <a:off x="2521826" y="3527634"/>
            <a:ext cx="1230809" cy="1461591"/>
          </a:xfrm>
          <a:prstGeom prst="lightningBol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Flèche vers le bas 53">
            <a:extLst>
              <a:ext uri="{FF2B5EF4-FFF2-40B4-BE49-F238E27FC236}">
                <a16:creationId xmlns:a16="http://schemas.microsoft.com/office/drawing/2014/main" id="{C3546845-C9C8-47E7-8D3E-D1E7511EE92D}"/>
              </a:ext>
            </a:extLst>
          </p:cNvPr>
          <p:cNvSpPr/>
          <p:nvPr/>
        </p:nvSpPr>
        <p:spPr>
          <a:xfrm>
            <a:off x="3899079" y="3527634"/>
            <a:ext cx="1230809" cy="1461591"/>
          </a:xfrm>
          <a:prstGeom prst="downArrow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Interdiction 32">
            <a:extLst>
              <a:ext uri="{FF2B5EF4-FFF2-40B4-BE49-F238E27FC236}">
                <a16:creationId xmlns:a16="http://schemas.microsoft.com/office/drawing/2014/main" id="{DA2557FD-5F0A-4978-A944-E5E6A7A47895}"/>
              </a:ext>
            </a:extLst>
          </p:cNvPr>
          <p:cNvSpPr/>
          <p:nvPr/>
        </p:nvSpPr>
        <p:spPr>
          <a:xfrm rot="5400000">
            <a:off x="906528" y="3492731"/>
            <a:ext cx="1499288" cy="1512169"/>
          </a:xfrm>
          <a:prstGeom prst="noSmoking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4" name="Octogone 33">
            <a:extLst>
              <a:ext uri="{FF2B5EF4-FFF2-40B4-BE49-F238E27FC236}">
                <a16:creationId xmlns:a16="http://schemas.microsoft.com/office/drawing/2014/main" id="{71ADBAFD-9DFF-46D5-B426-AF80C3B4693A}"/>
              </a:ext>
            </a:extLst>
          </p:cNvPr>
          <p:cNvSpPr/>
          <p:nvPr/>
        </p:nvSpPr>
        <p:spPr>
          <a:xfrm>
            <a:off x="5508598" y="3500424"/>
            <a:ext cx="1512170" cy="1496111"/>
          </a:xfrm>
          <a:prstGeom prst="octagon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1EE5A844-2ED1-418C-B57C-DCBAF1841657}"/>
              </a:ext>
            </a:extLst>
          </p:cNvPr>
          <p:cNvSpPr txBox="1"/>
          <p:nvPr/>
        </p:nvSpPr>
        <p:spPr>
          <a:xfrm>
            <a:off x="644730" y="2829455"/>
            <a:ext cx="400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b="1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3</a:t>
            </a:r>
            <a:endParaRPr lang="fr-FR" dirty="0">
              <a:latin typeface="CHARLEEBOOTS" panose="02000603000000000000" pitchFamily="2" charset="-34"/>
              <a:ea typeface="CHARLEEBOOTS" panose="02000603000000000000" pitchFamily="2" charset="-34"/>
              <a:cs typeface="CHARLEEBOOTS" panose="02000603000000000000" pitchFamily="2" charset="-34"/>
            </a:endParaRPr>
          </a:p>
        </p:txBody>
      </p:sp>
      <p:sp>
        <p:nvSpPr>
          <p:cNvPr id="36" name="Larme 35">
            <a:extLst>
              <a:ext uri="{FF2B5EF4-FFF2-40B4-BE49-F238E27FC236}">
                <a16:creationId xmlns:a16="http://schemas.microsoft.com/office/drawing/2014/main" id="{E12880CD-F3A5-4E0E-B452-8E28FF3188D9}"/>
              </a:ext>
            </a:extLst>
          </p:cNvPr>
          <p:cNvSpPr/>
          <p:nvPr/>
        </p:nvSpPr>
        <p:spPr>
          <a:xfrm>
            <a:off x="766198" y="5410097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883E547D-5CA6-47A9-89FD-5B2E2050CB8D}"/>
              </a:ext>
            </a:extLst>
          </p:cNvPr>
          <p:cNvSpPr txBox="1"/>
          <p:nvPr/>
        </p:nvSpPr>
        <p:spPr>
          <a:xfrm>
            <a:off x="728868" y="5382989"/>
            <a:ext cx="5115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 4   </a:t>
            </a:r>
            <a:r>
              <a:rPr lang="fr-FR" sz="1400" b="1" dirty="0">
                <a:latin typeface="AMANDINE" pitchFamily="2" charset="0"/>
                <a:ea typeface="CHARLEEBOOTS" panose="02000603000000000000" pitchFamily="2" charset="-34"/>
                <a:cs typeface="CHARLEEBOOTS" panose="02000603000000000000" pitchFamily="2" charset="-34"/>
              </a:rPr>
              <a:t>T</a:t>
            </a:r>
            <a:r>
              <a:rPr lang="fr-FR" sz="1400" b="1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race la symétrie de ces figures.</a:t>
            </a:r>
            <a:endParaRPr lang="fr-FR" sz="1600" b="1" dirty="0">
              <a:latin typeface="CHARLEEBOOTS" panose="02000603000000000000" pitchFamily="2" charset="-34"/>
              <a:ea typeface="CHARLEEBOOTS" panose="02000603000000000000" pitchFamily="2" charset="-34"/>
              <a:cs typeface="CHARLEEBOOTS" panose="02000603000000000000" pitchFamily="2" charset="-34"/>
            </a:endParaRPr>
          </a:p>
        </p:txBody>
      </p:sp>
      <p:pic>
        <p:nvPicPr>
          <p:cNvPr id="38" name="Image 37">
            <a:extLst>
              <a:ext uri="{FF2B5EF4-FFF2-40B4-BE49-F238E27FC236}">
                <a16:creationId xmlns:a16="http://schemas.microsoft.com/office/drawing/2014/main" id="{6B119C36-1AC2-4576-AB3B-AC7F455352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86910" y="5899437"/>
            <a:ext cx="3513746" cy="2744745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5D1AAAAD-10A0-4824-8CAD-461D634255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0925" y="5815816"/>
            <a:ext cx="2319843" cy="3095565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56974DE5-50BA-41DA-9768-9DCF71392F5A}"/>
              </a:ext>
            </a:extLst>
          </p:cNvPr>
          <p:cNvSpPr/>
          <p:nvPr/>
        </p:nvSpPr>
        <p:spPr>
          <a:xfrm>
            <a:off x="612055" y="1174902"/>
            <a:ext cx="6734087" cy="1572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fr-FR" sz="1000" dirty="0">
                <a:latin typeface="Short Stack" panose="02010500040000000007" pitchFamily="2" charset="77"/>
                <a:cs typeface="Leelawadee UI" panose="020B0502040204020203" pitchFamily="34" charset="-34"/>
              </a:rPr>
              <a:t>Quel est le département dont la population a diminué ? ______________________________</a:t>
            </a:r>
          </a:p>
          <a:p>
            <a:pPr>
              <a:lnSpc>
                <a:spcPct val="250000"/>
              </a:lnSpc>
            </a:pPr>
            <a:r>
              <a:rPr lang="fr-FR" sz="1000" dirty="0">
                <a:latin typeface="Short Stack" panose="02010500040000000007" pitchFamily="2" charset="77"/>
                <a:cs typeface="Leelawadee UI" panose="020B0502040204020203" pitchFamily="34" charset="-34"/>
              </a:rPr>
              <a:t>Quel est le département dont la population a le plus augmenté ? ______________________</a:t>
            </a:r>
          </a:p>
          <a:p>
            <a:pPr>
              <a:lnSpc>
                <a:spcPct val="250000"/>
              </a:lnSpc>
            </a:pPr>
            <a:r>
              <a:rPr lang="fr-FR" sz="1000" dirty="0">
                <a:latin typeface="Short Stack" panose="02010500040000000007" pitchFamily="2" charset="77"/>
                <a:cs typeface="Leelawadee UI" panose="020B0502040204020203" pitchFamily="34" charset="-34"/>
              </a:rPr>
              <a:t>Quelle était la population du Gard vers 1950 ? _______________________________________</a:t>
            </a:r>
          </a:p>
          <a:p>
            <a:pPr>
              <a:lnSpc>
                <a:spcPct val="250000"/>
              </a:lnSpc>
            </a:pPr>
            <a:r>
              <a:rPr lang="fr-FR" sz="1000" dirty="0">
                <a:latin typeface="Short Stack" panose="02010500040000000007" pitchFamily="2" charset="77"/>
                <a:cs typeface="Leelawadee UI" panose="020B0502040204020203" pitchFamily="34" charset="-34"/>
              </a:rPr>
              <a:t>Quelle était la population de l’Hérault vers 2000 ? ___________________________________</a:t>
            </a:r>
          </a:p>
        </p:txBody>
      </p:sp>
      <p:sp>
        <p:nvSpPr>
          <p:cNvPr id="41" name="Rectangle à coins arrondis 74">
            <a:extLst>
              <a:ext uri="{FF2B5EF4-FFF2-40B4-BE49-F238E27FC236}">
                <a16:creationId xmlns:a16="http://schemas.microsoft.com/office/drawing/2014/main" id="{AB1D2D11-B944-4DBB-BDC4-301AFB8F745D}"/>
              </a:ext>
            </a:extLst>
          </p:cNvPr>
          <p:cNvSpPr/>
          <p:nvPr/>
        </p:nvSpPr>
        <p:spPr>
          <a:xfrm>
            <a:off x="107999" y="133152"/>
            <a:ext cx="2304257" cy="785341"/>
          </a:xfrm>
          <a:prstGeom prst="round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1A685B68-7377-4026-AA51-CD1AF717B1BF}"/>
              </a:ext>
            </a:extLst>
          </p:cNvPr>
          <p:cNvSpPr txBox="1"/>
          <p:nvPr/>
        </p:nvSpPr>
        <p:spPr>
          <a:xfrm>
            <a:off x="69995" y="181301"/>
            <a:ext cx="2451831" cy="59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900" dirty="0">
                <a:latin typeface="Short Stack" panose="02010500040000000007" pitchFamily="2" charset="77"/>
                <a:cs typeface="Dekko" panose="00000500000000000000" pitchFamily="2" charset="0"/>
              </a:rPr>
              <a:t>Prénom  : _____________________</a:t>
            </a:r>
          </a:p>
          <a:p>
            <a:pPr>
              <a:lnSpc>
                <a:spcPct val="250000"/>
              </a:lnSpc>
            </a:pPr>
            <a:r>
              <a:rPr lang="fr-FR" sz="900" dirty="0">
                <a:latin typeface="Short Stack" panose="02010500040000000007" pitchFamily="2" charset="77"/>
                <a:cs typeface="Dekko" panose="00000500000000000000" pitchFamily="2" charset="0"/>
              </a:rPr>
              <a:t>Date :  _______________________</a:t>
            </a:r>
          </a:p>
        </p:txBody>
      </p:sp>
      <p:sp>
        <p:nvSpPr>
          <p:cNvPr id="43" name="Rectangle à coins arrondis 80">
            <a:extLst>
              <a:ext uri="{FF2B5EF4-FFF2-40B4-BE49-F238E27FC236}">
                <a16:creationId xmlns:a16="http://schemas.microsoft.com/office/drawing/2014/main" id="{DDE099CF-5D6B-45DF-A9A2-C7A5ADD7D0FE}"/>
              </a:ext>
            </a:extLst>
          </p:cNvPr>
          <p:cNvSpPr/>
          <p:nvPr/>
        </p:nvSpPr>
        <p:spPr>
          <a:xfrm>
            <a:off x="5076552" y="129460"/>
            <a:ext cx="2219049" cy="789033"/>
          </a:xfrm>
          <a:prstGeom prst="round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56029EA9-6AE4-48F3-B189-2011FCB139B2}"/>
              </a:ext>
            </a:extLst>
          </p:cNvPr>
          <p:cNvSpPr txBox="1"/>
          <p:nvPr/>
        </p:nvSpPr>
        <p:spPr>
          <a:xfrm>
            <a:off x="5089752" y="165485"/>
            <a:ext cx="2219049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Short Stack" panose="02010500040000000007" pitchFamily="2" charset="77"/>
                <a:cs typeface="Dekko" panose="00000500000000000000" pitchFamily="2" charset="0"/>
              </a:rPr>
              <a:t>EVALUATION</a:t>
            </a:r>
            <a:r>
              <a:rPr lang="fr-FR" sz="1200" dirty="0">
                <a:latin typeface="Short Stack" panose="02010500040000000007" pitchFamily="2" charset="77"/>
                <a:cs typeface="Dekko" panose="00000500000000000000" pitchFamily="2" charset="0"/>
              </a:rPr>
              <a:t> </a:t>
            </a:r>
          </a:p>
          <a:p>
            <a:pPr algn="ctr"/>
            <a:r>
              <a:rPr lang="fr-FR" sz="1100" dirty="0">
                <a:latin typeface="Short Stack" panose="02010500040000000007" pitchFamily="2" charset="77"/>
                <a:cs typeface="Dekko" panose="00000500000000000000" pitchFamily="2" charset="0"/>
              </a:rPr>
              <a:t>de mathématiques    </a:t>
            </a:r>
          </a:p>
          <a:p>
            <a:pPr algn="ctr"/>
            <a:r>
              <a:rPr lang="fr-FR" sz="1200" dirty="0">
                <a:latin typeface="Short Stack" panose="02010500040000000007" pitchFamily="2" charset="77"/>
                <a:cs typeface="Dekko" panose="00000500000000000000" pitchFamily="2" charset="0"/>
              </a:rPr>
              <a:t>CM1</a:t>
            </a:r>
          </a:p>
        </p:txBody>
      </p:sp>
      <p:pic>
        <p:nvPicPr>
          <p:cNvPr id="49" name="Image 48">
            <a:extLst>
              <a:ext uri="{FF2B5EF4-FFF2-40B4-BE49-F238E27FC236}">
                <a16:creationId xmlns:a16="http://schemas.microsoft.com/office/drawing/2014/main" id="{421AF76A-8778-4330-87EE-9E7A46DAA48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4344" y="72011"/>
            <a:ext cx="1034961" cy="955349"/>
          </a:xfrm>
          <a:prstGeom prst="rect">
            <a:avLst/>
          </a:prstGeom>
        </p:spPr>
      </p:pic>
      <p:sp>
        <p:nvSpPr>
          <p:cNvPr id="50" name="ZoneTexte 49">
            <a:extLst>
              <a:ext uri="{FF2B5EF4-FFF2-40B4-BE49-F238E27FC236}">
                <a16:creationId xmlns:a16="http://schemas.microsoft.com/office/drawing/2014/main" id="{893226DF-E7A3-404D-A22B-B9A57B2E0CEA}"/>
              </a:ext>
            </a:extLst>
          </p:cNvPr>
          <p:cNvSpPr txBox="1"/>
          <p:nvPr/>
        </p:nvSpPr>
        <p:spPr>
          <a:xfrm rot="16200000">
            <a:off x="-1265263" y="5550679"/>
            <a:ext cx="3137990" cy="375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b="1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Géométrie : la symétrie</a:t>
            </a:r>
            <a:endParaRPr lang="fr-FR" sz="1600" b="1" dirty="0">
              <a:latin typeface="CHARLEEBOOTS" panose="02000603000000000000" pitchFamily="2" charset="-34"/>
              <a:ea typeface="CHARLEEBOOTS" panose="02000603000000000000" pitchFamily="2" charset="-34"/>
              <a:cs typeface="CHARLEEBOOTS" panose="02000603000000000000" pitchFamily="2" charset="-34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1D681B11-5C2A-6440-9BB6-2C94F8BF71E1}"/>
              </a:ext>
            </a:extLst>
          </p:cNvPr>
          <p:cNvSpPr txBox="1"/>
          <p:nvPr/>
        </p:nvSpPr>
        <p:spPr>
          <a:xfrm rot="16200000">
            <a:off x="6527310" y="9696851"/>
            <a:ext cx="1368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Love Is Complicated Again" pitchFamily="2" charset="0"/>
                <a:ea typeface="CHARLEEBOOTS" panose="02000603000000000000" pitchFamily="2" charset="-34"/>
                <a:cs typeface="CHARLEEBOOTS" panose="02000603000000000000" pitchFamily="2" charset="-34"/>
              </a:rPr>
              <a:t>La trousse de </a:t>
            </a:r>
            <a:r>
              <a:rPr lang="fr-FR" sz="900" dirty="0" err="1">
                <a:latin typeface="Love Is Complicated Again" pitchFamily="2" charset="0"/>
                <a:ea typeface="CHARLEEBOOTS" panose="02000603000000000000" pitchFamily="2" charset="-34"/>
                <a:cs typeface="CHARLEEBOOTS" panose="02000603000000000000" pitchFamily="2" charset="-34"/>
              </a:rPr>
              <a:t>Sobelle</a:t>
            </a:r>
            <a:endParaRPr lang="fr-FR" sz="900" dirty="0">
              <a:latin typeface="Love Is Complicated Again" pitchFamily="2" charset="0"/>
              <a:ea typeface="CHARLEEBOOTS" panose="02000603000000000000" pitchFamily="2" charset="-34"/>
              <a:cs typeface="CHARLEEBOOTS" panose="02000603000000000000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835588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>
              <a:lumMod val="50000"/>
              <a:lumOff val="50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3708</TotalTime>
  <Words>243</Words>
  <Application>Microsoft Macintosh PowerPoint</Application>
  <PresentationFormat>Personnalisé</PresentationFormat>
  <Paragraphs>42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2" baseType="lpstr">
      <vt:lpstr>AMANDINE</vt:lpstr>
      <vt:lpstr>Arial</vt:lpstr>
      <vt:lpstr>Calibri</vt:lpstr>
      <vt:lpstr>CHARLEEBOOTS</vt:lpstr>
      <vt:lpstr>Fineliner Script</vt:lpstr>
      <vt:lpstr>Love Is Complicated Again</vt:lpstr>
      <vt:lpstr>Mrs Chocolat</vt:lpstr>
      <vt:lpstr>Rostros y emociones</vt:lpstr>
      <vt:lpstr>Short Stack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 BonanBrou</cp:lastModifiedBy>
  <cp:revision>163</cp:revision>
  <cp:lastPrinted>2013-09-24T06:14:55Z</cp:lastPrinted>
  <dcterms:created xsi:type="dcterms:W3CDTF">2013-09-23T11:54:35Z</dcterms:created>
  <dcterms:modified xsi:type="dcterms:W3CDTF">2022-04-04T18:52:13Z</dcterms:modified>
</cp:coreProperties>
</file>