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7416800" cy="10621963"/>
  <p:notesSz cx="6735763" cy="9866313"/>
  <p:defaultTextStyle>
    <a:defPPr>
      <a:defRPr lang="fr-FR"/>
    </a:defPPr>
    <a:lvl1pPr marL="0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6">
          <p15:clr>
            <a:srgbClr val="A4A3A4"/>
          </p15:clr>
        </p15:guide>
        <p15:guide id="2" pos="2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2" autoAdjust="0"/>
    <p:restoredTop sz="87984" autoAdjust="0"/>
  </p:normalViewPr>
  <p:slideViewPr>
    <p:cSldViewPr>
      <p:cViewPr varScale="1">
        <p:scale>
          <a:sx n="69" d="100"/>
          <a:sy n="69" d="100"/>
        </p:scale>
        <p:origin x="2680" y="208"/>
      </p:cViewPr>
      <p:guideLst>
        <p:guide orient="horz" pos="3346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8" y="3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CBC15-BD79-4FD4-B050-D78D73096B9E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739775"/>
            <a:ext cx="25828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ECF6-F629-40DC-9E7C-029ED5651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54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6260" y="3299695"/>
            <a:ext cx="6304280" cy="22768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2520" y="6019112"/>
            <a:ext cx="5191760" cy="27145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0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3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032884" y="567981"/>
            <a:ext cx="1251586" cy="1208248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8131" y="567981"/>
            <a:ext cx="3631142" cy="1208248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0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7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876" y="6825595"/>
            <a:ext cx="6304280" cy="21096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5876" y="4502043"/>
            <a:ext cx="6304280" cy="232355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3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0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1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6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2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2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8131" y="3304611"/>
            <a:ext cx="2441363" cy="934585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43107" y="3304611"/>
            <a:ext cx="2441363" cy="934585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7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40" y="425371"/>
            <a:ext cx="6675120" cy="177032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0841" y="2377648"/>
            <a:ext cx="3277041" cy="990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0841" y="3368539"/>
            <a:ext cx="3277041" cy="61199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7632" y="2377648"/>
            <a:ext cx="3278328" cy="990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67632" y="3368539"/>
            <a:ext cx="3278328" cy="61199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6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41" y="422912"/>
            <a:ext cx="2440076" cy="179983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99763" y="422912"/>
            <a:ext cx="4146198" cy="906555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0841" y="2222745"/>
            <a:ext cx="2440076" cy="7265719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4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3745" y="7435375"/>
            <a:ext cx="4450080" cy="87778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53745" y="949092"/>
            <a:ext cx="4450080" cy="6373178"/>
          </a:xfrm>
        </p:spPr>
        <p:txBody>
          <a:bodyPr/>
          <a:lstStyle>
            <a:lvl1pPr marL="0" indent="0">
              <a:buNone/>
              <a:defRPr sz="3600"/>
            </a:lvl1pPr>
            <a:lvl2pPr marL="515356" indent="0">
              <a:buNone/>
              <a:defRPr sz="3200"/>
            </a:lvl2pPr>
            <a:lvl3pPr marL="1030712" indent="0">
              <a:buNone/>
              <a:defRPr sz="2700"/>
            </a:lvl3pPr>
            <a:lvl4pPr marL="1546068" indent="0">
              <a:buNone/>
              <a:defRPr sz="2300"/>
            </a:lvl4pPr>
            <a:lvl5pPr marL="2061423" indent="0">
              <a:buNone/>
              <a:defRPr sz="2300"/>
            </a:lvl5pPr>
            <a:lvl6pPr marL="2576779" indent="0">
              <a:buNone/>
              <a:defRPr sz="2300"/>
            </a:lvl6pPr>
            <a:lvl7pPr marL="3092135" indent="0">
              <a:buNone/>
              <a:defRPr sz="2300"/>
            </a:lvl7pPr>
            <a:lvl8pPr marL="3607491" indent="0">
              <a:buNone/>
              <a:defRPr sz="2300"/>
            </a:lvl8pPr>
            <a:lvl9pPr marL="4122847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53745" y="8313163"/>
            <a:ext cx="4450080" cy="1246604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1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0840" y="425371"/>
            <a:ext cx="6675120" cy="1770327"/>
          </a:xfrm>
          <a:prstGeom prst="rect">
            <a:avLst/>
          </a:prstGeom>
        </p:spPr>
        <p:txBody>
          <a:bodyPr vert="horz" lIns="103071" tIns="51536" rIns="103071" bIns="5153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0840" y="2478460"/>
            <a:ext cx="6675120" cy="7010004"/>
          </a:xfrm>
          <a:prstGeom prst="rect">
            <a:avLst/>
          </a:prstGeom>
        </p:spPr>
        <p:txBody>
          <a:bodyPr vert="horz" lIns="103071" tIns="51536" rIns="103071" bIns="5153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0840" y="9844987"/>
            <a:ext cx="1730587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E177-BF97-4017-B113-86F89845F476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34074" y="9844987"/>
            <a:ext cx="2348653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315373" y="9844987"/>
            <a:ext cx="1730587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8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071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517" indent="-386517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453" indent="-322097" algn="l" defTabSz="10307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390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45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101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457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813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169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525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6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12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68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423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79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135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491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847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à coins arrondis 54"/>
          <p:cNvSpPr/>
          <p:nvPr/>
        </p:nvSpPr>
        <p:spPr>
          <a:xfrm>
            <a:off x="89999" y="2640706"/>
            <a:ext cx="7256144" cy="7909247"/>
          </a:xfrm>
          <a:prstGeom prst="roundRect">
            <a:avLst>
              <a:gd name="adj" fmla="val 190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2327661" y="38267"/>
            <a:ext cx="5018482" cy="1536853"/>
          </a:xfrm>
          <a:prstGeom prst="roundRect">
            <a:avLst>
              <a:gd name="adj" fmla="val 7686"/>
            </a:avLst>
          </a:prstGeom>
          <a:solidFill>
            <a:srgbClr val="C9A07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2383639" y="109048"/>
            <a:ext cx="491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 Is Complicated Again" pitchFamily="2" charset="0"/>
                <a:ea typeface="123Marker" panose="02000603000000000000" pitchFamily="2" charset="0"/>
                <a:cs typeface="Browallia New" panose="020B0502040204020203" pitchFamily="34" charset="-34"/>
              </a:rPr>
              <a:t>Evaluation de Maths</a:t>
            </a:r>
          </a:p>
        </p:txBody>
      </p:sp>
      <p:sp>
        <p:nvSpPr>
          <p:cNvPr id="87" name="Ellipse 86"/>
          <p:cNvSpPr/>
          <p:nvPr/>
        </p:nvSpPr>
        <p:spPr>
          <a:xfrm rot="19456496">
            <a:off x="2386798" y="241389"/>
            <a:ext cx="576064" cy="31090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 rot="19456496">
            <a:off x="2381969" y="2221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Fineliner Script" pitchFamily="50" charset="0"/>
              </a:rPr>
              <a:t>CM1</a:t>
            </a:r>
            <a:endParaRPr lang="fr-FR" dirty="0">
              <a:latin typeface="Fineliner Script" pitchFamily="50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E65EAA-DA15-4983-A50D-C976E56851EA}"/>
              </a:ext>
            </a:extLst>
          </p:cNvPr>
          <p:cNvSpPr txBox="1"/>
          <p:nvPr/>
        </p:nvSpPr>
        <p:spPr>
          <a:xfrm>
            <a:off x="2435343" y="769747"/>
            <a:ext cx="3456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Mesures de durées</a:t>
            </a:r>
          </a:p>
          <a:p>
            <a:pPr algn="ctr"/>
            <a:r>
              <a:rPr lang="fr-FR" sz="14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Lecture de l’heure et calcule de durées</a:t>
            </a:r>
          </a:p>
        </p:txBody>
      </p:sp>
      <p:sp>
        <p:nvSpPr>
          <p:cNvPr id="53" name="Larme 52">
            <a:extLst>
              <a:ext uri="{FF2B5EF4-FFF2-40B4-BE49-F238E27FC236}">
                <a16:creationId xmlns:a16="http://schemas.microsoft.com/office/drawing/2014/main" id="{DFF78ED9-BD46-4EA9-9CDE-5781E6AFCB66}"/>
              </a:ext>
            </a:extLst>
          </p:cNvPr>
          <p:cNvSpPr/>
          <p:nvPr/>
        </p:nvSpPr>
        <p:spPr>
          <a:xfrm>
            <a:off x="66014" y="2714702"/>
            <a:ext cx="360040" cy="307777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F77E32E-D696-44D4-BBE5-590BAE60D6D9}"/>
              </a:ext>
            </a:extLst>
          </p:cNvPr>
          <p:cNvSpPr txBox="1"/>
          <p:nvPr/>
        </p:nvSpPr>
        <p:spPr>
          <a:xfrm>
            <a:off x="421713" y="2711408"/>
            <a:ext cx="2415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Pose et effectue ces additions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22F5404-1F87-4C4C-908F-85EEFA52FBA9}"/>
              </a:ext>
            </a:extLst>
          </p:cNvPr>
          <p:cNvSpPr txBox="1"/>
          <p:nvPr/>
        </p:nvSpPr>
        <p:spPr>
          <a:xfrm>
            <a:off x="139399" y="2646685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1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A3F6000-D9F2-411F-A42B-0F694B4E324D}"/>
              </a:ext>
            </a:extLst>
          </p:cNvPr>
          <p:cNvSpPr txBox="1"/>
          <p:nvPr/>
        </p:nvSpPr>
        <p:spPr>
          <a:xfrm>
            <a:off x="437825" y="4887506"/>
            <a:ext cx="537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Convertis comme demandé</a:t>
            </a:r>
          </a:p>
        </p:txBody>
      </p:sp>
      <p:sp>
        <p:nvSpPr>
          <p:cNvPr id="66" name="Larme 65">
            <a:extLst>
              <a:ext uri="{FF2B5EF4-FFF2-40B4-BE49-F238E27FC236}">
                <a16:creationId xmlns:a16="http://schemas.microsoft.com/office/drawing/2014/main" id="{FFC5532E-1520-423E-B696-F05BA535DBEF}"/>
              </a:ext>
            </a:extLst>
          </p:cNvPr>
          <p:cNvSpPr/>
          <p:nvPr/>
        </p:nvSpPr>
        <p:spPr>
          <a:xfrm>
            <a:off x="61673" y="6349871"/>
            <a:ext cx="360040" cy="307777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DC4A8BA-5605-41D0-8ADF-4DDEF9643675}"/>
              </a:ext>
            </a:extLst>
          </p:cNvPr>
          <p:cNvSpPr txBox="1"/>
          <p:nvPr/>
        </p:nvSpPr>
        <p:spPr>
          <a:xfrm>
            <a:off x="424732" y="6325811"/>
            <a:ext cx="6289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Résous ces petits problèmes sur les durées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DCD24ED5-4CF1-4C23-B50C-C4A952CC42E4}"/>
              </a:ext>
            </a:extLst>
          </p:cNvPr>
          <p:cNvSpPr txBox="1"/>
          <p:nvPr/>
        </p:nvSpPr>
        <p:spPr>
          <a:xfrm>
            <a:off x="149354" y="627885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3</a:t>
            </a:r>
          </a:p>
        </p:txBody>
      </p:sp>
      <p:sp>
        <p:nvSpPr>
          <p:cNvPr id="130" name="Rectangle à coins arrondis 64">
            <a:extLst>
              <a:ext uri="{FF2B5EF4-FFF2-40B4-BE49-F238E27FC236}">
                <a16:creationId xmlns:a16="http://schemas.microsoft.com/office/drawing/2014/main" id="{E46C9FE3-E359-49DF-B981-A4DBB0852036}"/>
              </a:ext>
            </a:extLst>
          </p:cNvPr>
          <p:cNvSpPr/>
          <p:nvPr/>
        </p:nvSpPr>
        <p:spPr>
          <a:xfrm>
            <a:off x="6108013" y="706947"/>
            <a:ext cx="1053048" cy="499578"/>
          </a:xfrm>
          <a:prstGeom prst="roundRect">
            <a:avLst>
              <a:gd name="adj" fmla="val 25804"/>
            </a:avLst>
          </a:prstGeom>
          <a:solidFill>
            <a:schemeClr val="bg1"/>
          </a:solidFill>
          <a:ln cap="rnd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4" tIns="45167" rIns="90334" bIns="45167" anchor="ctr"/>
          <a:lstStyle/>
          <a:p>
            <a:pPr algn="ctr" defTabSz="10163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1" name="ZoneTexte 8">
            <a:extLst>
              <a:ext uri="{FF2B5EF4-FFF2-40B4-BE49-F238E27FC236}">
                <a16:creationId xmlns:a16="http://schemas.microsoft.com/office/drawing/2014/main" id="{18886673-B518-4760-BB4D-EB7CDD2F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013" y="706947"/>
            <a:ext cx="1150937" cy="4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4" tIns="45167" rIns="90334" bIns="45167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Soin, présentation</a:t>
            </a:r>
          </a:p>
          <a:p>
            <a:endParaRPr lang="fr-FR" altLang="fr-FR" sz="1400" dirty="0">
              <a:latin typeface="Fineliner Script" pitchFamily="50" charset="0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73B74FD9-1DB5-4B0A-9F76-770C98D04735}"/>
              </a:ext>
            </a:extLst>
          </p:cNvPr>
          <p:cNvSpPr txBox="1"/>
          <p:nvPr/>
        </p:nvSpPr>
        <p:spPr>
          <a:xfrm>
            <a:off x="6076833" y="929526"/>
            <a:ext cx="115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pc="-150" dirty="0">
                <a:latin typeface="Rostros y emociones" panose="02000500000000000000" pitchFamily="2" charset="0"/>
              </a:rPr>
              <a:t>g c f b </a:t>
            </a:r>
          </a:p>
        </p:txBody>
      </p:sp>
      <p:graphicFrame>
        <p:nvGraphicFramePr>
          <p:cNvPr id="134" name="Tableau 133">
            <a:extLst>
              <a:ext uri="{FF2B5EF4-FFF2-40B4-BE49-F238E27FC236}">
                <a16:creationId xmlns:a16="http://schemas.microsoft.com/office/drawing/2014/main" id="{8354440E-97E9-4865-8FAB-E1D71DF7C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00012"/>
              </p:ext>
            </p:extLst>
          </p:nvPr>
        </p:nvGraphicFramePr>
        <p:xfrm>
          <a:off x="135003" y="1674205"/>
          <a:ext cx="7166136" cy="86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053">
                  <a:extLst>
                    <a:ext uri="{9D8B030D-6E8A-4147-A177-3AD203B41FA5}">
                      <a16:colId xmlns:a16="http://schemas.microsoft.com/office/drawing/2014/main" val="3712370915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79749952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7501407"/>
                    </a:ext>
                  </a:extLst>
                </a:gridCol>
                <a:gridCol w="568403">
                  <a:extLst>
                    <a:ext uri="{9D8B030D-6E8A-4147-A177-3AD203B41FA5}">
                      <a16:colId xmlns:a16="http://schemas.microsoft.com/office/drawing/2014/main" val="961899303"/>
                    </a:ext>
                  </a:extLst>
                </a:gridCol>
              </a:tblGrid>
              <a:tr h="282384">
                <a:tc rowSpan="3">
                  <a:txBody>
                    <a:bodyPr/>
                    <a:lstStyle/>
                    <a:p>
                      <a:pPr marL="0" marR="0" lvl="0" indent="0" algn="ctr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Compétences évaluées</a:t>
                      </a:r>
                    </a:p>
                  </a:txBody>
                  <a:tcPr marL="108000" marR="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lire l’heure sur un cadran à aiguille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80864"/>
                  </a:ext>
                </a:extLst>
              </a:tr>
              <a:tr h="282384">
                <a:tc vMerge="1"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convertir en heures, minutes et/ou secondes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5169"/>
                  </a:ext>
                </a:extLst>
              </a:tr>
              <a:tr h="302648">
                <a:tc vMerge="1"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0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Short Stack" panose="02010500040000000007" pitchFamily="2" charset="0"/>
                        </a:rPr>
                        <a:t>Savoir résoudre des petits problèmes sur les calculs de durée</a:t>
                      </a: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Short Stack" panose="02010500040000000007" pitchFamily="2" charset="0"/>
                        </a:rPr>
                        <a:t>Ex 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11044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C3EDFD7D-BEA9-425E-9240-6762DA70D785}"/>
              </a:ext>
            </a:extLst>
          </p:cNvPr>
          <p:cNvSpPr/>
          <p:nvPr/>
        </p:nvSpPr>
        <p:spPr>
          <a:xfrm>
            <a:off x="198748" y="2939467"/>
            <a:ext cx="7019303" cy="1899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fr-FR" sz="1000" dirty="0">
                <a:latin typeface="Short Stack" panose="02010500040000000007" pitchFamily="2" charset="77"/>
              </a:rPr>
              <a:t>Ecris l’heure : 	</a:t>
            </a:r>
          </a:p>
          <a:p>
            <a:pPr>
              <a:lnSpc>
                <a:spcPct val="200000"/>
              </a:lnSpc>
              <a:tabLst>
                <a:tab pos="1524000" algn="l"/>
              </a:tabLst>
            </a:pPr>
            <a:r>
              <a:rPr lang="fr-FR" sz="1000" dirty="0">
                <a:latin typeface="Short Stack" panose="02010500040000000007" pitchFamily="2" charset="77"/>
              </a:rPr>
              <a:t>      Du matin : _______________          Du soir : _______________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fr-FR" sz="1000" dirty="0">
                <a:latin typeface="Short Stack" panose="02010500040000000007" pitchFamily="2" charset="77"/>
              </a:rPr>
              <a:t>Ecris cette heure d’une autre façon :  </a:t>
            </a:r>
          </a:p>
          <a:p>
            <a:pPr>
              <a:lnSpc>
                <a:spcPct val="200000"/>
              </a:lnSpc>
              <a:tabLst>
                <a:tab pos="1524000" algn="l"/>
              </a:tabLst>
            </a:pPr>
            <a:r>
              <a:rPr lang="fr-FR" sz="1000" dirty="0">
                <a:latin typeface="Short Stack" panose="02010500040000000007" pitchFamily="2" charset="77"/>
              </a:rPr>
              <a:t>       __________________________________________________________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fr-FR" sz="1000" dirty="0">
                <a:latin typeface="Short Stack" panose="02010500040000000007" pitchFamily="2" charset="77"/>
              </a:rPr>
              <a:t>Quelle heure sera-t-il un quart d’heure plus tard ? </a:t>
            </a:r>
          </a:p>
          <a:p>
            <a:pPr>
              <a:lnSpc>
                <a:spcPct val="200000"/>
              </a:lnSpc>
              <a:tabLst>
                <a:tab pos="1524000" algn="l"/>
              </a:tabLst>
            </a:pPr>
            <a:r>
              <a:rPr lang="fr-FR" sz="1000" dirty="0">
                <a:latin typeface="Short Stack" panose="02010500040000000007" pitchFamily="2" charset="77"/>
              </a:rPr>
              <a:t>       Le matin : __________________    Le soir : __________________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1A726E-7943-4F2D-BEA6-EFE05C8A2676}"/>
              </a:ext>
            </a:extLst>
          </p:cNvPr>
          <p:cNvSpPr/>
          <p:nvPr/>
        </p:nvSpPr>
        <p:spPr>
          <a:xfrm>
            <a:off x="195180" y="5192950"/>
            <a:ext cx="6342189" cy="91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219575" algn="l"/>
              </a:tabLs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3 h = ______ min	60 min = ____ h 	2 min = _________ s 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219575" algn="l"/>
              </a:tabLs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1 h 15 min = ______ min	100 min = ____ h ____ min	8 min = _________ s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219575" algn="l"/>
              </a:tabLs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3 h 20 min = ______ min	150 min = ____ h ____ min	80 s = ____ min ____ s</a:t>
            </a:r>
          </a:p>
        </p:txBody>
      </p:sp>
      <p:sp>
        <p:nvSpPr>
          <p:cNvPr id="73" name="Larme 72">
            <a:extLst>
              <a:ext uri="{FF2B5EF4-FFF2-40B4-BE49-F238E27FC236}">
                <a16:creationId xmlns:a16="http://schemas.microsoft.com/office/drawing/2014/main" id="{8880C994-040B-4D6C-AD5D-F1DE09A85F35}"/>
              </a:ext>
            </a:extLst>
          </p:cNvPr>
          <p:cNvSpPr/>
          <p:nvPr/>
        </p:nvSpPr>
        <p:spPr>
          <a:xfrm>
            <a:off x="73504" y="4909711"/>
            <a:ext cx="360040" cy="307777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DFFBBFC-2843-4B2F-894F-CE9B2954D3F7}"/>
              </a:ext>
            </a:extLst>
          </p:cNvPr>
          <p:cNvSpPr txBox="1"/>
          <p:nvPr/>
        </p:nvSpPr>
        <p:spPr>
          <a:xfrm>
            <a:off x="154215" y="482787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F6156FA-25BC-401A-9441-C0894CC48B90}"/>
              </a:ext>
            </a:extLst>
          </p:cNvPr>
          <p:cNvSpPr/>
          <p:nvPr/>
        </p:nvSpPr>
        <p:spPr>
          <a:xfrm>
            <a:off x="180009" y="6662666"/>
            <a:ext cx="700131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Lara Tatouille prend le train n°812 à Antibes à 13 h 55 pour aller chez sa grand-mère. Elle doit arriver à Lyon à 16 h 15 .</a:t>
            </a:r>
          </a:p>
          <a:p>
            <a:pPr>
              <a:lnSpc>
                <a:spcPct val="200000"/>
              </a:lnSpc>
            </a:pP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  <a:sym typeface="Wingdings"/>
              </a:rPr>
              <a:t></a:t>
            </a: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 Combien de temps dure le voyage ? </a:t>
            </a:r>
          </a:p>
          <a:p>
            <a:endParaRPr lang="fr-FR" sz="1200" dirty="0">
              <a:latin typeface="Set Fire to the Rain" panose="02000506000000020004" pitchFamily="2" charset="0"/>
              <a:cs typeface="Dekko" panose="00000500000000000000" pitchFamily="2" charset="0"/>
            </a:endParaRPr>
          </a:p>
          <a:p>
            <a:endParaRPr lang="fr-FR" sz="1200" dirty="0">
              <a:latin typeface="Set Fire to the Rain" panose="02000506000000020004" pitchFamily="2" charset="0"/>
            </a:endParaRPr>
          </a:p>
          <a:p>
            <a:endParaRPr lang="fr-FR" sz="1200" dirty="0">
              <a:latin typeface="Set Fire to the Rain" panose="02000506000000020004" pitchFamily="2" charset="0"/>
            </a:endParaRPr>
          </a:p>
          <a:p>
            <a:r>
              <a:rPr lang="fr-FR" sz="1600" dirty="0">
                <a:latin typeface="Set Fire to the Rain" panose="02000506000000020004" pitchFamily="2" charset="0"/>
              </a:rPr>
              <a:t> </a:t>
            </a:r>
            <a:r>
              <a:rPr lang="fr-FR" sz="1800" dirty="0">
                <a:latin typeface="Set Fire to the Rain" panose="02000506000000020004" pitchFamily="2" charset="0"/>
              </a:rPr>
              <a:t> </a:t>
            </a:r>
            <a:r>
              <a:rPr lang="fr-FR" sz="1200" dirty="0">
                <a:latin typeface="Set Fire to the Rain" panose="02000506000000020004" pitchFamily="2" charset="0"/>
              </a:rPr>
              <a:t>	</a:t>
            </a:r>
            <a:endParaRPr lang="fr-FR" sz="1200" i="1" dirty="0">
              <a:latin typeface="Set Fire to the Rain" panose="02000506000000020004" pitchFamily="2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w"/>
            </a:pPr>
            <a:r>
              <a:rPr lang="fr-FR" sz="1000" dirty="0">
                <a:latin typeface="Short Stack" panose="02010500040000000007" pitchFamily="2" charset="77"/>
                <a:cs typeface="Dekko" panose="00000500000000000000" pitchFamily="2" charset="0"/>
              </a:rPr>
              <a:t>Quelle heure sera-t-il si le train arrive à Lyon avec trois quart d’heure de retard ?</a:t>
            </a:r>
          </a:p>
          <a:p>
            <a:pPr marL="171450" indent="-171450">
              <a:buFont typeface="Wingdings" panose="05000000000000000000" pitchFamily="2" charset="2"/>
              <a:buChar char="w"/>
            </a:pPr>
            <a:endParaRPr lang="fr-FR" sz="1200" dirty="0">
              <a:latin typeface="Set Fire to the Rain" panose="02000506000000020004" pitchFamily="2" charset="0"/>
              <a:cs typeface="Dekko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w"/>
            </a:pPr>
            <a:endParaRPr lang="fr-FR" sz="1200" dirty="0">
              <a:latin typeface="Set Fire to the Rain" panose="02000506000000020004" pitchFamily="2" charset="0"/>
              <a:cs typeface="Dekko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w"/>
            </a:pPr>
            <a:endParaRPr lang="fr-FR" sz="1200" dirty="0">
              <a:latin typeface="Set Fire to the Rain" panose="02000506000000020004" pitchFamily="2" charset="0"/>
              <a:cs typeface="Dekko" panose="00000500000000000000" pitchFamily="2" charset="0"/>
            </a:endParaRPr>
          </a:p>
          <a:p>
            <a:r>
              <a:rPr lang="fr-FR" sz="1400" dirty="0">
                <a:latin typeface="Set Fire to the Rain" panose="02000506000000020004" pitchFamily="2" charset="0"/>
                <a:cs typeface="Dekko" panose="00000500000000000000" pitchFamily="2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w"/>
            </a:pPr>
            <a:endParaRPr lang="fr-FR" sz="1000" dirty="0">
              <a:latin typeface="Short Stack" panose="02010500040000000007" pitchFamily="2" charset="77"/>
              <a:ea typeface="CHARLEEBOOTS" panose="02000603000000000000" pitchFamily="2" charset="-34"/>
              <a:cs typeface="CHARLEEBOOTS" panose="02000603000000000000" pitchFamily="2" charset="-34"/>
            </a:endParaRPr>
          </a:p>
          <a:p>
            <a:pPr marL="171450" indent="-171450">
              <a:buFont typeface="Wingdings" panose="05000000000000000000" pitchFamily="2" charset="2"/>
              <a:buChar char="w"/>
            </a:pPr>
            <a:r>
              <a:rPr lang="fr-FR" sz="100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A quelle heure arrivera-t-elle chez sa grand-mère si elle doit encore faire un trajet d’une heure et demi de voiture ?</a:t>
            </a:r>
            <a:endParaRPr lang="fr-FR" sz="1000" i="1" dirty="0">
              <a:latin typeface="Short Stack" panose="02010500040000000007" pitchFamily="2" charset="77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sp>
        <p:nvSpPr>
          <p:cNvPr id="97" name="Rectangle à coins arrondis 79">
            <a:extLst>
              <a:ext uri="{FF2B5EF4-FFF2-40B4-BE49-F238E27FC236}">
                <a16:creationId xmlns:a16="http://schemas.microsoft.com/office/drawing/2014/main" id="{6AC7CA5C-8F73-42AE-92C0-98672E77817B}"/>
              </a:ext>
            </a:extLst>
          </p:cNvPr>
          <p:cNvSpPr/>
          <p:nvPr/>
        </p:nvSpPr>
        <p:spPr>
          <a:xfrm>
            <a:off x="245594" y="7340838"/>
            <a:ext cx="4110877" cy="705825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80">
            <a:extLst>
              <a:ext uri="{FF2B5EF4-FFF2-40B4-BE49-F238E27FC236}">
                <a16:creationId xmlns:a16="http://schemas.microsoft.com/office/drawing/2014/main" id="{F98334B9-84B1-49B7-8888-6667B81AA01F}"/>
              </a:ext>
            </a:extLst>
          </p:cNvPr>
          <p:cNvSpPr/>
          <p:nvPr/>
        </p:nvSpPr>
        <p:spPr>
          <a:xfrm>
            <a:off x="4475415" y="7338066"/>
            <a:ext cx="2705913" cy="709219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F1E219CB-158C-41EF-8C20-E6422C4E3DCF}"/>
              </a:ext>
            </a:extLst>
          </p:cNvPr>
          <p:cNvSpPr txBox="1"/>
          <p:nvPr/>
        </p:nvSpPr>
        <p:spPr>
          <a:xfrm>
            <a:off x="205790" y="7295959"/>
            <a:ext cx="107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Calculs</a:t>
            </a:r>
            <a:endParaRPr lang="fr-FR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DFCFFAC-E170-4563-BA81-C9381E4B2780}"/>
              </a:ext>
            </a:extLst>
          </p:cNvPr>
          <p:cNvSpPr txBox="1"/>
          <p:nvPr/>
        </p:nvSpPr>
        <p:spPr>
          <a:xfrm>
            <a:off x="4470587" y="7304548"/>
            <a:ext cx="107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Réponse </a:t>
            </a:r>
            <a:endParaRPr lang="fr-FR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sp>
        <p:nvSpPr>
          <p:cNvPr id="44" name="Rectangle à coins arrondis 79">
            <a:extLst>
              <a:ext uri="{FF2B5EF4-FFF2-40B4-BE49-F238E27FC236}">
                <a16:creationId xmlns:a16="http://schemas.microsoft.com/office/drawing/2014/main" id="{F41C5314-7782-8E4D-BCE9-970D82C350F1}"/>
              </a:ext>
            </a:extLst>
          </p:cNvPr>
          <p:cNvSpPr/>
          <p:nvPr/>
        </p:nvSpPr>
        <p:spPr>
          <a:xfrm>
            <a:off x="245594" y="8420958"/>
            <a:ext cx="4110877" cy="705825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80">
            <a:extLst>
              <a:ext uri="{FF2B5EF4-FFF2-40B4-BE49-F238E27FC236}">
                <a16:creationId xmlns:a16="http://schemas.microsoft.com/office/drawing/2014/main" id="{2D2FB9AF-3413-6D40-903F-75D6D870F1E3}"/>
              </a:ext>
            </a:extLst>
          </p:cNvPr>
          <p:cNvSpPr/>
          <p:nvPr/>
        </p:nvSpPr>
        <p:spPr>
          <a:xfrm>
            <a:off x="4475415" y="8418186"/>
            <a:ext cx="2705913" cy="709219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622E77D-03B3-EC47-9636-E9F4C4806568}"/>
              </a:ext>
            </a:extLst>
          </p:cNvPr>
          <p:cNvSpPr txBox="1"/>
          <p:nvPr/>
        </p:nvSpPr>
        <p:spPr>
          <a:xfrm>
            <a:off x="205790" y="8376079"/>
            <a:ext cx="107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Calculs</a:t>
            </a:r>
            <a:endParaRPr lang="fr-FR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4B61475-BE66-6847-8215-F098190D29BE}"/>
              </a:ext>
            </a:extLst>
          </p:cNvPr>
          <p:cNvSpPr txBox="1"/>
          <p:nvPr/>
        </p:nvSpPr>
        <p:spPr>
          <a:xfrm>
            <a:off x="4470587" y="8384668"/>
            <a:ext cx="107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Réponse </a:t>
            </a:r>
            <a:endParaRPr lang="fr-FR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sp>
        <p:nvSpPr>
          <p:cNvPr id="60" name="Rectangle à coins arrondis 79">
            <a:extLst>
              <a:ext uri="{FF2B5EF4-FFF2-40B4-BE49-F238E27FC236}">
                <a16:creationId xmlns:a16="http://schemas.microsoft.com/office/drawing/2014/main" id="{6120830E-8C39-5E44-86F0-0307488775CD}"/>
              </a:ext>
            </a:extLst>
          </p:cNvPr>
          <p:cNvSpPr/>
          <p:nvPr/>
        </p:nvSpPr>
        <p:spPr>
          <a:xfrm>
            <a:off x="250639" y="9700544"/>
            <a:ext cx="4110877" cy="705825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à coins arrondis 80">
            <a:extLst>
              <a:ext uri="{FF2B5EF4-FFF2-40B4-BE49-F238E27FC236}">
                <a16:creationId xmlns:a16="http://schemas.microsoft.com/office/drawing/2014/main" id="{330D1ABA-1361-3940-9C07-EF6E504F0CA5}"/>
              </a:ext>
            </a:extLst>
          </p:cNvPr>
          <p:cNvSpPr/>
          <p:nvPr/>
        </p:nvSpPr>
        <p:spPr>
          <a:xfrm>
            <a:off x="4480460" y="9697772"/>
            <a:ext cx="2705913" cy="709219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6B73364-6D00-C242-A1C9-F2A5B14FB508}"/>
              </a:ext>
            </a:extLst>
          </p:cNvPr>
          <p:cNvSpPr txBox="1"/>
          <p:nvPr/>
        </p:nvSpPr>
        <p:spPr>
          <a:xfrm>
            <a:off x="210835" y="9655665"/>
            <a:ext cx="107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Calculs</a:t>
            </a:r>
            <a:endParaRPr lang="fr-FR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8CAAB99-BD1B-504F-989F-43D57D3DAB18}"/>
              </a:ext>
            </a:extLst>
          </p:cNvPr>
          <p:cNvSpPr txBox="1"/>
          <p:nvPr/>
        </p:nvSpPr>
        <p:spPr>
          <a:xfrm>
            <a:off x="4475632" y="9664254"/>
            <a:ext cx="107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Réponse </a:t>
            </a:r>
            <a:endParaRPr lang="fr-FR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pic>
        <p:nvPicPr>
          <p:cNvPr id="4" name="Image 3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B41C7771-0118-734F-81C5-09C5A779E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7"/>
          <a:stretch/>
        </p:blipFill>
        <p:spPr>
          <a:xfrm>
            <a:off x="5436592" y="2782086"/>
            <a:ext cx="1805444" cy="1829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B76BB3-4F08-C043-A454-A2B6CBCFCB62}"/>
              </a:ext>
            </a:extLst>
          </p:cNvPr>
          <p:cNvSpPr/>
          <p:nvPr/>
        </p:nvSpPr>
        <p:spPr>
          <a:xfrm>
            <a:off x="6804744" y="4518893"/>
            <a:ext cx="437292" cy="1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à coins arrondis 6">
            <a:extLst>
              <a:ext uri="{FF2B5EF4-FFF2-40B4-BE49-F238E27FC236}">
                <a16:creationId xmlns:a16="http://schemas.microsoft.com/office/drawing/2014/main" id="{EF9EE8B3-31EE-4C49-A866-71148516FBB1}"/>
              </a:ext>
            </a:extLst>
          </p:cNvPr>
          <p:cNvSpPr/>
          <p:nvPr/>
        </p:nvSpPr>
        <p:spPr>
          <a:xfrm>
            <a:off x="108662" y="47226"/>
            <a:ext cx="2157448" cy="616615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A9F292D-A15F-C34C-B949-DC757F764368}"/>
              </a:ext>
            </a:extLst>
          </p:cNvPr>
          <p:cNvSpPr txBox="1"/>
          <p:nvPr/>
        </p:nvSpPr>
        <p:spPr>
          <a:xfrm>
            <a:off x="78816" y="39982"/>
            <a:ext cx="2147927" cy="53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>
                <a:latin typeface="Love Is Complicated Again" pitchFamily="2" charset="0"/>
                <a:cs typeface="Dekko" panose="00000500000000000000" pitchFamily="2" charset="0"/>
              </a:rPr>
              <a:t>Prénom  : __________________</a:t>
            </a:r>
          </a:p>
          <a:p>
            <a:pPr>
              <a:lnSpc>
                <a:spcPct val="150000"/>
              </a:lnSpc>
            </a:pPr>
            <a:r>
              <a:rPr lang="fr-FR" sz="1000" dirty="0">
                <a:latin typeface="Love Is Complicated Again" pitchFamily="2" charset="0"/>
                <a:cs typeface="Dekko" panose="00000500000000000000" pitchFamily="2" charset="0"/>
              </a:rPr>
              <a:t>Date :  ____________________</a:t>
            </a:r>
          </a:p>
        </p:txBody>
      </p:sp>
      <p:sp>
        <p:nvSpPr>
          <p:cNvPr id="70" name="Rectangle à coins arrondis 8">
            <a:extLst>
              <a:ext uri="{FF2B5EF4-FFF2-40B4-BE49-F238E27FC236}">
                <a16:creationId xmlns:a16="http://schemas.microsoft.com/office/drawing/2014/main" id="{54A79E23-4535-ED45-B430-47DF289E6F7F}"/>
              </a:ext>
            </a:extLst>
          </p:cNvPr>
          <p:cNvSpPr/>
          <p:nvPr/>
        </p:nvSpPr>
        <p:spPr>
          <a:xfrm>
            <a:off x="98902" y="727692"/>
            <a:ext cx="2161960" cy="415234"/>
          </a:xfrm>
          <a:prstGeom prst="roundRect">
            <a:avLst>
              <a:gd name="adj" fmla="val 20341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F4F9844-E442-C643-978D-E7CB400D9803}"/>
              </a:ext>
            </a:extLst>
          </p:cNvPr>
          <p:cNvSpPr txBox="1"/>
          <p:nvPr/>
        </p:nvSpPr>
        <p:spPr>
          <a:xfrm>
            <a:off x="89611" y="734956"/>
            <a:ext cx="9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ove Is Complicated Again" pitchFamily="2" charset="0"/>
                <a:cs typeface="Dekko" panose="00000500000000000000" pitchFamily="2" charset="0"/>
              </a:rPr>
              <a:t>Appréciation</a:t>
            </a:r>
            <a:endParaRPr lang="fr-FR" sz="1000" dirty="0">
              <a:latin typeface="Love Is Complicated Again" pitchFamily="2" charset="0"/>
              <a:cs typeface="Dekko" panose="00000500000000000000" pitchFamily="2" charset="0"/>
            </a:endParaRPr>
          </a:p>
        </p:txBody>
      </p:sp>
      <p:sp>
        <p:nvSpPr>
          <p:cNvPr id="74" name="Rectangle à coins arrondis 55">
            <a:extLst>
              <a:ext uri="{FF2B5EF4-FFF2-40B4-BE49-F238E27FC236}">
                <a16:creationId xmlns:a16="http://schemas.microsoft.com/office/drawing/2014/main" id="{C430DAE7-AE98-9D47-B2DE-FBE2DD4A4B22}"/>
              </a:ext>
            </a:extLst>
          </p:cNvPr>
          <p:cNvSpPr/>
          <p:nvPr/>
        </p:nvSpPr>
        <p:spPr>
          <a:xfrm>
            <a:off x="105982" y="1191841"/>
            <a:ext cx="2151655" cy="402220"/>
          </a:xfrm>
          <a:prstGeom prst="roundRect">
            <a:avLst>
              <a:gd name="adj" fmla="val 20341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FB55463-587F-4348-AF6D-7FCD177A1E50}"/>
              </a:ext>
            </a:extLst>
          </p:cNvPr>
          <p:cNvSpPr txBox="1"/>
          <p:nvPr/>
        </p:nvSpPr>
        <p:spPr>
          <a:xfrm>
            <a:off x="70657" y="1183599"/>
            <a:ext cx="88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ove Is Complicated Again" pitchFamily="2" charset="0"/>
                <a:cs typeface="Dekko" panose="00000500000000000000" pitchFamily="2" charset="0"/>
              </a:rPr>
              <a:t>Signature des parents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4E8E3E9-B9A2-3548-824C-037FD2F55380}"/>
              </a:ext>
            </a:extLst>
          </p:cNvPr>
          <p:cNvSpPr txBox="1"/>
          <p:nvPr/>
        </p:nvSpPr>
        <p:spPr>
          <a:xfrm rot="16200000">
            <a:off x="6557960" y="5423809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ove Is Complicated Again" pitchFamily="2" charset="0"/>
                <a:ea typeface="CHARLEEBOOTS" panose="02000603000000000000" pitchFamily="2" charset="-34"/>
                <a:cs typeface="CHARLEEBOOTS" panose="02000603000000000000" pitchFamily="2" charset="-34"/>
              </a:rPr>
              <a:t>La trousse de </a:t>
            </a:r>
            <a:r>
              <a:rPr lang="fr-FR" sz="900" dirty="0" err="1">
                <a:latin typeface="Love Is Complicated Again" pitchFamily="2" charset="0"/>
                <a:ea typeface="CHARLEEBOOTS" panose="02000603000000000000" pitchFamily="2" charset="-34"/>
                <a:cs typeface="CHARLEEBOOTS" panose="02000603000000000000" pitchFamily="2" charset="-34"/>
              </a:rPr>
              <a:t>Sobelle</a:t>
            </a:r>
            <a:endParaRPr lang="fr-FR" sz="900" dirty="0">
              <a:latin typeface="Love Is Complicated Again" pitchFamily="2" charset="0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833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à coins arrondis 53"/>
          <p:cNvSpPr/>
          <p:nvPr/>
        </p:nvSpPr>
        <p:spPr>
          <a:xfrm>
            <a:off x="89999" y="54396"/>
            <a:ext cx="7196141" cy="1479602"/>
          </a:xfrm>
          <a:prstGeom prst="roundRect">
            <a:avLst>
              <a:gd name="adj" fmla="val 960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515374" y="68691"/>
            <a:ext cx="466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 Is Complicated Again" pitchFamily="2" charset="0"/>
                <a:ea typeface="123Marker" panose="02000603000000000000" pitchFamily="2" charset="0"/>
                <a:cs typeface="Browallia New" panose="020B0502040204020203" pitchFamily="34" charset="-34"/>
              </a:rPr>
              <a:t>Evaluation de Maths</a:t>
            </a:r>
          </a:p>
        </p:txBody>
      </p:sp>
      <p:sp>
        <p:nvSpPr>
          <p:cNvPr id="87" name="Ellipse 86"/>
          <p:cNvSpPr/>
          <p:nvPr/>
        </p:nvSpPr>
        <p:spPr>
          <a:xfrm rot="19456496">
            <a:off x="143625" y="182974"/>
            <a:ext cx="576064" cy="31090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 rot="19456496">
            <a:off x="143625" y="1592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prstClr val="black"/>
                </a:solidFill>
                <a:latin typeface="Fineliner Script" pitchFamily="50" charset="0"/>
              </a:rPr>
              <a:t>CM1</a:t>
            </a:r>
            <a:endParaRPr lang="fr-FR" dirty="0">
              <a:solidFill>
                <a:prstClr val="black"/>
              </a:solidFill>
              <a:latin typeface="Fineliner Script" pitchFamily="50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5E65EAA-DA15-4983-A50D-C976E56851EA}"/>
              </a:ext>
            </a:extLst>
          </p:cNvPr>
          <p:cNvSpPr txBox="1"/>
          <p:nvPr/>
        </p:nvSpPr>
        <p:spPr>
          <a:xfrm>
            <a:off x="2115043" y="1062764"/>
            <a:ext cx="318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Correction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3C90DFD-7019-4C6D-93C3-9B221E2840C5}"/>
              </a:ext>
            </a:extLst>
          </p:cNvPr>
          <p:cNvSpPr txBox="1"/>
          <p:nvPr/>
        </p:nvSpPr>
        <p:spPr>
          <a:xfrm>
            <a:off x="790372" y="472883"/>
            <a:ext cx="61148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u="sng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Mesures de durées</a:t>
            </a:r>
          </a:p>
          <a:p>
            <a:pPr algn="ctr"/>
            <a:r>
              <a:rPr lang="fr-FR" sz="16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Lecture de l’heure et calcule de durées</a:t>
            </a:r>
            <a:endParaRPr lang="fr-FR" sz="1400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sp>
        <p:nvSpPr>
          <p:cNvPr id="58" name="Rectangle à coins arrondis 54">
            <a:extLst>
              <a:ext uri="{FF2B5EF4-FFF2-40B4-BE49-F238E27FC236}">
                <a16:creationId xmlns:a16="http://schemas.microsoft.com/office/drawing/2014/main" id="{593BE5C4-A550-4DCA-8618-142046FA74FE}"/>
              </a:ext>
            </a:extLst>
          </p:cNvPr>
          <p:cNvSpPr/>
          <p:nvPr/>
        </p:nvSpPr>
        <p:spPr>
          <a:xfrm>
            <a:off x="89998" y="1638573"/>
            <a:ext cx="7256144" cy="7909247"/>
          </a:xfrm>
          <a:prstGeom prst="roundRect">
            <a:avLst>
              <a:gd name="adj" fmla="val 190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Larme 60">
            <a:extLst>
              <a:ext uri="{FF2B5EF4-FFF2-40B4-BE49-F238E27FC236}">
                <a16:creationId xmlns:a16="http://schemas.microsoft.com/office/drawing/2014/main" id="{08B2AEB8-9D68-403C-AD24-2F6A70B0AE02}"/>
              </a:ext>
            </a:extLst>
          </p:cNvPr>
          <p:cNvSpPr/>
          <p:nvPr/>
        </p:nvSpPr>
        <p:spPr>
          <a:xfrm>
            <a:off x="66013" y="1727593"/>
            <a:ext cx="360040" cy="307777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37C2F6B-C45B-40AE-87F5-B7099363B1B7}"/>
              </a:ext>
            </a:extLst>
          </p:cNvPr>
          <p:cNvSpPr txBox="1"/>
          <p:nvPr/>
        </p:nvSpPr>
        <p:spPr>
          <a:xfrm>
            <a:off x="430076" y="1721407"/>
            <a:ext cx="2415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Pose et effectue ces additions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F45A1D82-CAFA-4783-9E3B-8BA5E426BC49}"/>
              </a:ext>
            </a:extLst>
          </p:cNvPr>
          <p:cNvSpPr txBox="1"/>
          <p:nvPr/>
        </p:nvSpPr>
        <p:spPr>
          <a:xfrm>
            <a:off x="138021" y="169681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C3C6E08-EFDF-4CB7-A063-46CEF2C02AC6}"/>
              </a:ext>
            </a:extLst>
          </p:cNvPr>
          <p:cNvSpPr txBox="1"/>
          <p:nvPr/>
        </p:nvSpPr>
        <p:spPr>
          <a:xfrm>
            <a:off x="430076" y="3830752"/>
            <a:ext cx="537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Convertis comme demandé</a:t>
            </a:r>
          </a:p>
        </p:txBody>
      </p:sp>
      <p:sp>
        <p:nvSpPr>
          <p:cNvPr id="66" name="Larme 65">
            <a:extLst>
              <a:ext uri="{FF2B5EF4-FFF2-40B4-BE49-F238E27FC236}">
                <a16:creationId xmlns:a16="http://schemas.microsoft.com/office/drawing/2014/main" id="{EE246B3E-FC60-4E4D-AA23-F31DEC8B29AF}"/>
              </a:ext>
            </a:extLst>
          </p:cNvPr>
          <p:cNvSpPr/>
          <p:nvPr/>
        </p:nvSpPr>
        <p:spPr>
          <a:xfrm>
            <a:off x="61672" y="5395072"/>
            <a:ext cx="360040" cy="307777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208310E-4DBA-4212-8EEE-2DDB3EBA90CD}"/>
              </a:ext>
            </a:extLst>
          </p:cNvPr>
          <p:cNvSpPr txBox="1"/>
          <p:nvPr/>
        </p:nvSpPr>
        <p:spPr>
          <a:xfrm>
            <a:off x="436592" y="5385646"/>
            <a:ext cx="6289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Résous ces petits problèmes sur les durées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6E69231-FF93-4DA2-AD2E-4087FCEB2207}"/>
              </a:ext>
            </a:extLst>
          </p:cNvPr>
          <p:cNvSpPr txBox="1"/>
          <p:nvPr/>
        </p:nvSpPr>
        <p:spPr>
          <a:xfrm>
            <a:off x="133680" y="536429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271536A-FBB2-4162-B01A-D7FF2EC0EEA8}"/>
              </a:ext>
            </a:extLst>
          </p:cNvPr>
          <p:cNvSpPr/>
          <p:nvPr/>
        </p:nvSpPr>
        <p:spPr>
          <a:xfrm>
            <a:off x="171450" y="2004592"/>
            <a:ext cx="7019303" cy="159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fr-FR" sz="1100" dirty="0">
                <a:latin typeface="Short Stack" panose="02010500040000000007" pitchFamily="2" charset="77"/>
              </a:rPr>
              <a:t>Ecris l’heure : 	</a:t>
            </a:r>
          </a:p>
          <a:p>
            <a:pPr>
              <a:lnSpc>
                <a:spcPct val="150000"/>
              </a:lnSpc>
              <a:tabLst>
                <a:tab pos="1524000" algn="l"/>
              </a:tabLst>
            </a:pPr>
            <a:r>
              <a:rPr lang="fr-FR" sz="1100" dirty="0">
                <a:latin typeface="Short Stack" panose="02010500040000000007" pitchFamily="2" charset="77"/>
              </a:rPr>
              <a:t>      Du matin :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8 h 35</a:t>
            </a:r>
            <a:r>
              <a:rPr lang="fr-FR" sz="1100" dirty="0">
                <a:latin typeface="Short Stack" panose="02010500040000000007" pitchFamily="2" charset="77"/>
              </a:rPr>
              <a:t>          Du soir :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20 h 35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fr-FR" sz="1100" dirty="0">
                <a:latin typeface="Short Stack" panose="02010500040000000007" pitchFamily="2" charset="77"/>
              </a:rPr>
              <a:t>Ecris cette heure d’une autre façon :  </a:t>
            </a:r>
          </a:p>
          <a:p>
            <a:pPr>
              <a:lnSpc>
                <a:spcPct val="150000"/>
              </a:lnSpc>
              <a:tabLst>
                <a:tab pos="1524000" algn="l"/>
              </a:tabLst>
            </a:pP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      Neuf heures moins vingt-cinq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524000" algn="l"/>
              </a:tabLst>
            </a:pPr>
            <a:r>
              <a:rPr lang="fr-FR" sz="1100" dirty="0">
                <a:latin typeface="Short Stack" panose="02010500040000000007" pitchFamily="2" charset="77"/>
              </a:rPr>
              <a:t>Quelle heure sera-t-il un quart d’heure plus tard ? </a:t>
            </a:r>
          </a:p>
          <a:p>
            <a:pPr>
              <a:lnSpc>
                <a:spcPct val="150000"/>
              </a:lnSpc>
              <a:tabLst>
                <a:tab pos="1524000" algn="l"/>
              </a:tabLst>
            </a:pPr>
            <a:r>
              <a:rPr lang="fr-FR" sz="1100" dirty="0">
                <a:latin typeface="Short Stack" panose="02010500040000000007" pitchFamily="2" charset="77"/>
              </a:rPr>
              <a:t>      Le matin :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8 h 50</a:t>
            </a:r>
            <a:r>
              <a:rPr lang="fr-FR" sz="1100" dirty="0">
                <a:latin typeface="Short Stack" panose="02010500040000000007" pitchFamily="2" charset="77"/>
              </a:rPr>
              <a:t>    Le soir :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20 h 50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3B77974-8099-45E8-AC2E-33DD5F081BC8}"/>
              </a:ext>
            </a:extLst>
          </p:cNvPr>
          <p:cNvSpPr/>
          <p:nvPr/>
        </p:nvSpPr>
        <p:spPr>
          <a:xfrm>
            <a:off x="195179" y="4190817"/>
            <a:ext cx="6342189" cy="98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219575" algn="l"/>
              </a:tabLst>
            </a:pP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3 h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180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min	60 min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1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h 	2 min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120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s 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219575" algn="l"/>
              </a:tabLst>
            </a:pP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1 h 15 min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75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min	100 min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1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h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40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min	8 min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480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s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219575" algn="l"/>
              </a:tabLst>
            </a:pP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3 h 20 min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200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min	150 min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2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h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30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min	80 s =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1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min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20</a:t>
            </a: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77"/>
                <a:ea typeface="Script Ecole 2" panose="02000400000000000000" pitchFamily="2" charset="0"/>
              </a:rPr>
              <a:t> s</a:t>
            </a:r>
          </a:p>
        </p:txBody>
      </p:sp>
      <p:sp>
        <p:nvSpPr>
          <p:cNvPr id="73" name="Larme 72">
            <a:extLst>
              <a:ext uri="{FF2B5EF4-FFF2-40B4-BE49-F238E27FC236}">
                <a16:creationId xmlns:a16="http://schemas.microsoft.com/office/drawing/2014/main" id="{C9F72C6A-3670-40CC-AA6A-02C246D5EE04}"/>
              </a:ext>
            </a:extLst>
          </p:cNvPr>
          <p:cNvSpPr/>
          <p:nvPr/>
        </p:nvSpPr>
        <p:spPr>
          <a:xfrm>
            <a:off x="73503" y="3831917"/>
            <a:ext cx="360040" cy="307777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A4CB4264-7AC2-4A78-B723-57F552311850}"/>
              </a:ext>
            </a:extLst>
          </p:cNvPr>
          <p:cNvSpPr txBox="1"/>
          <p:nvPr/>
        </p:nvSpPr>
        <p:spPr>
          <a:xfrm>
            <a:off x="145511" y="380113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646F83-363C-4EB5-9E6A-0909DD784EE6}"/>
              </a:ext>
            </a:extLst>
          </p:cNvPr>
          <p:cNvSpPr/>
          <p:nvPr/>
        </p:nvSpPr>
        <p:spPr>
          <a:xfrm>
            <a:off x="180007" y="5801934"/>
            <a:ext cx="7010745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latin typeface="Short Stack" panose="02010500040000000007" pitchFamily="2" charset="77"/>
                <a:cs typeface="Dekko" panose="00000500000000000000" pitchFamily="2" charset="0"/>
              </a:rPr>
              <a:t>Lara Tatouille prend le train n°812 à Antibes à 13 h 55. Elle doit arriver à </a:t>
            </a:r>
            <a:r>
              <a:rPr lang="fr-FR" sz="1100" spc="-150" dirty="0">
                <a:latin typeface="Short Stack" panose="02010500040000000007" pitchFamily="2" charset="77"/>
                <a:cs typeface="Dekko" panose="00000500000000000000" pitchFamily="2" charset="0"/>
              </a:rPr>
              <a:t>Lyon</a:t>
            </a:r>
            <a:r>
              <a:rPr lang="fr-FR" sz="1100" dirty="0">
                <a:latin typeface="Short Stack" panose="02010500040000000007" pitchFamily="2" charset="77"/>
                <a:cs typeface="Dekko" panose="00000500000000000000" pitchFamily="2" charset="0"/>
              </a:rPr>
              <a:t> à 16 h 15 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100" dirty="0">
                <a:latin typeface="Short Stack" panose="02010500040000000007" pitchFamily="2" charset="77"/>
                <a:cs typeface="Dekko" panose="00000500000000000000" pitchFamily="2" charset="0"/>
              </a:rPr>
              <a:t>Combien de temps dure le voyage ? </a:t>
            </a:r>
          </a:p>
          <a:p>
            <a:endParaRPr lang="fr-FR" sz="110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endParaRPr lang="fr-FR" sz="1100" dirty="0">
              <a:latin typeface="Short Stack" panose="02010500040000000007" pitchFamily="2" charset="77"/>
            </a:endParaRPr>
          </a:p>
          <a:p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 13h55 – 14 h – 16 h 15 : 5 min + 2 h 15 = 2 h 20	    Le voyage dure 2 h 20</a:t>
            </a:r>
          </a:p>
          <a:p>
            <a:endParaRPr lang="fr-FR" sz="1100" dirty="0">
              <a:latin typeface="Short Stack" panose="02010500040000000007" pitchFamily="2" charset="77"/>
            </a:endParaRPr>
          </a:p>
          <a:p>
            <a:endParaRPr lang="fr-FR" sz="1100" i="1" dirty="0">
              <a:latin typeface="Short Stack" panose="02010500040000000007" pitchFamily="2" charset="77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latin typeface="Short Stack" panose="02010500040000000007" pitchFamily="2" charset="77"/>
                <a:cs typeface="Dekko" panose="00000500000000000000" pitchFamily="2" charset="0"/>
              </a:rPr>
              <a:t>Quelle heure sera-t-il, si le train arrive à Lyon avec trois quart d’heure de retard ?</a:t>
            </a:r>
          </a:p>
          <a:p>
            <a:endParaRPr lang="fr-FR" sz="110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endParaRPr lang="fr-FR" sz="110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endParaRPr lang="fr-FR" sz="110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cs typeface="Dekko" panose="00000500000000000000" pitchFamily="2" charset="0"/>
              </a:rPr>
              <a:t> 16 h 15 + 45 min = 17 h 00			    Il sera 17 h</a:t>
            </a:r>
          </a:p>
          <a:p>
            <a:endParaRPr lang="fr-FR" sz="110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endParaRPr lang="fr-FR" sz="1100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latin typeface="Short Stack" panose="02010500040000000007" pitchFamily="2" charset="77"/>
                <a:cs typeface="Dekko" panose="00000500000000000000" pitchFamily="2" charset="0"/>
              </a:rPr>
              <a:t>A quelle heure arrivera-t-elle chez sa grand-mère si elle doit encore faire un trajet d’une heure et demi de voiture ?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 i="1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 i="1" dirty="0">
              <a:latin typeface="Short Stack" panose="02010500040000000007" pitchFamily="2" charset="77"/>
              <a:cs typeface="Dekko" panose="00000500000000000000" pitchFamily="2" charset="0"/>
            </a:endParaRPr>
          </a:p>
          <a:p>
            <a:r>
              <a:rPr lang="fr-FR" sz="1100" b="1" i="1" dirty="0">
                <a:solidFill>
                  <a:srgbClr val="FF0000"/>
                </a:solidFill>
                <a:latin typeface="Short Stack" panose="02010500040000000007" pitchFamily="2" charset="77"/>
                <a:cs typeface="Dekko" panose="00000500000000000000" pitchFamily="2" charset="0"/>
              </a:rPr>
              <a:t> </a:t>
            </a:r>
          </a:p>
          <a:p>
            <a:r>
              <a:rPr lang="fr-FR" sz="1100" b="1" i="1" dirty="0">
                <a:solidFill>
                  <a:srgbClr val="FF0000"/>
                </a:solidFill>
                <a:latin typeface="Short Stack" panose="02010500040000000007" pitchFamily="2" charset="77"/>
                <a:cs typeface="Dekko" panose="00000500000000000000" pitchFamily="2" charset="0"/>
              </a:rPr>
              <a:t> 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  <a:cs typeface="Dekko" panose="00000500000000000000" pitchFamily="2" charset="0"/>
              </a:rPr>
              <a:t>17 h + 1 h 30 = 18 h 30			    Elle arrivera vers 18 h 30</a:t>
            </a:r>
            <a:endParaRPr lang="fr-FR" sz="1100" i="1" dirty="0">
              <a:solidFill>
                <a:srgbClr val="FF0000"/>
              </a:solidFill>
              <a:latin typeface="Short Stack" panose="02010500040000000007" pitchFamily="2" charset="77"/>
              <a:cs typeface="Dekko" panose="00000500000000000000" pitchFamily="2" charset="0"/>
            </a:endParaRPr>
          </a:p>
        </p:txBody>
      </p:sp>
      <p:sp>
        <p:nvSpPr>
          <p:cNvPr id="76" name="Rectangle à coins arrondis 79">
            <a:extLst>
              <a:ext uri="{FF2B5EF4-FFF2-40B4-BE49-F238E27FC236}">
                <a16:creationId xmlns:a16="http://schemas.microsoft.com/office/drawing/2014/main" id="{F69FB96A-8DD7-4521-8918-F905750DD097}"/>
              </a:ext>
            </a:extLst>
          </p:cNvPr>
          <p:cNvSpPr/>
          <p:nvPr/>
        </p:nvSpPr>
        <p:spPr>
          <a:xfrm>
            <a:off x="245593" y="6301188"/>
            <a:ext cx="4110877" cy="634131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à coins arrondis 80">
            <a:extLst>
              <a:ext uri="{FF2B5EF4-FFF2-40B4-BE49-F238E27FC236}">
                <a16:creationId xmlns:a16="http://schemas.microsoft.com/office/drawing/2014/main" id="{96890017-ED95-4997-A7A5-50F2CDBFFCF6}"/>
              </a:ext>
            </a:extLst>
          </p:cNvPr>
          <p:cNvSpPr/>
          <p:nvPr/>
        </p:nvSpPr>
        <p:spPr>
          <a:xfrm>
            <a:off x="4475414" y="6298417"/>
            <a:ext cx="2705913" cy="636902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F3195867-B467-4A11-95E8-0E1E48B8E4A7}"/>
              </a:ext>
            </a:extLst>
          </p:cNvPr>
          <p:cNvSpPr txBox="1"/>
          <p:nvPr/>
        </p:nvSpPr>
        <p:spPr>
          <a:xfrm>
            <a:off x="266703" y="6312220"/>
            <a:ext cx="1075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RawengulkSans" panose="00000A03000000000000" pitchFamily="2" charset="0"/>
              </a:rPr>
              <a:t>Calculs</a:t>
            </a:r>
            <a:endParaRPr lang="fr-FR" dirty="0">
              <a:latin typeface="RawengulkSans" panose="00000A03000000000000" pitchFamily="2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8B28DB30-0030-4D9C-B9BD-0578262B3704}"/>
              </a:ext>
            </a:extLst>
          </p:cNvPr>
          <p:cNvSpPr txBox="1"/>
          <p:nvPr/>
        </p:nvSpPr>
        <p:spPr>
          <a:xfrm>
            <a:off x="4531316" y="6298416"/>
            <a:ext cx="1075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RawengulkSans" panose="00000A03000000000000" pitchFamily="2" charset="0"/>
              </a:rPr>
              <a:t>réponse</a:t>
            </a:r>
            <a:endParaRPr lang="fr-FR" dirty="0">
              <a:latin typeface="RawengulkSans" panose="00000A03000000000000" pitchFamily="2" charset="0"/>
            </a:endParaRPr>
          </a:p>
        </p:txBody>
      </p:sp>
      <p:sp>
        <p:nvSpPr>
          <p:cNvPr id="102" name="Rectangle à coins arrondis 79">
            <a:extLst>
              <a:ext uri="{FF2B5EF4-FFF2-40B4-BE49-F238E27FC236}">
                <a16:creationId xmlns:a16="http://schemas.microsoft.com/office/drawing/2014/main" id="{1318A663-5239-4092-96D4-D0D2422060D4}"/>
              </a:ext>
            </a:extLst>
          </p:cNvPr>
          <p:cNvSpPr/>
          <p:nvPr/>
        </p:nvSpPr>
        <p:spPr>
          <a:xfrm>
            <a:off x="241117" y="7455298"/>
            <a:ext cx="4110877" cy="705825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à coins arrondis 80">
            <a:extLst>
              <a:ext uri="{FF2B5EF4-FFF2-40B4-BE49-F238E27FC236}">
                <a16:creationId xmlns:a16="http://schemas.microsoft.com/office/drawing/2014/main" id="{A771DC6C-00F1-4AE7-97D8-B2348A6A8ADB}"/>
              </a:ext>
            </a:extLst>
          </p:cNvPr>
          <p:cNvSpPr/>
          <p:nvPr/>
        </p:nvSpPr>
        <p:spPr>
          <a:xfrm>
            <a:off x="4470938" y="7452527"/>
            <a:ext cx="2705913" cy="707920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4DFA4B8A-0096-4268-B64F-0E56563F223A}"/>
              </a:ext>
            </a:extLst>
          </p:cNvPr>
          <p:cNvSpPr txBox="1"/>
          <p:nvPr/>
        </p:nvSpPr>
        <p:spPr>
          <a:xfrm>
            <a:off x="262227" y="7466330"/>
            <a:ext cx="1075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RawengulkSans" panose="00000A03000000000000" pitchFamily="2" charset="0"/>
              </a:rPr>
              <a:t>Calculs</a:t>
            </a:r>
            <a:endParaRPr lang="fr-FR" dirty="0">
              <a:latin typeface="RawengulkSans" panose="00000A03000000000000" pitchFamily="2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D6E2BDCC-E9B1-4115-B7C0-2C3B6381D29F}"/>
              </a:ext>
            </a:extLst>
          </p:cNvPr>
          <p:cNvSpPr txBox="1"/>
          <p:nvPr/>
        </p:nvSpPr>
        <p:spPr>
          <a:xfrm>
            <a:off x="4526840" y="7452526"/>
            <a:ext cx="1075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RawengulkSans" panose="00000A03000000000000" pitchFamily="2" charset="0"/>
              </a:rPr>
              <a:t>réponse</a:t>
            </a:r>
            <a:endParaRPr lang="fr-FR" dirty="0">
              <a:latin typeface="RawengulkSans" panose="00000A03000000000000" pitchFamily="2" charset="0"/>
            </a:endParaRPr>
          </a:p>
        </p:txBody>
      </p:sp>
      <p:sp>
        <p:nvSpPr>
          <p:cNvPr id="106" name="Rectangle à coins arrondis 79">
            <a:extLst>
              <a:ext uri="{FF2B5EF4-FFF2-40B4-BE49-F238E27FC236}">
                <a16:creationId xmlns:a16="http://schemas.microsoft.com/office/drawing/2014/main" id="{411C9A03-7B4C-40B2-8060-DFD14A6F29FC}"/>
              </a:ext>
            </a:extLst>
          </p:cNvPr>
          <p:cNvSpPr/>
          <p:nvPr/>
        </p:nvSpPr>
        <p:spPr>
          <a:xfrm>
            <a:off x="241117" y="8730143"/>
            <a:ext cx="4110877" cy="666599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80">
            <a:extLst>
              <a:ext uri="{FF2B5EF4-FFF2-40B4-BE49-F238E27FC236}">
                <a16:creationId xmlns:a16="http://schemas.microsoft.com/office/drawing/2014/main" id="{1FDC8578-A19C-44D9-9CC3-E4FDB8479E05}"/>
              </a:ext>
            </a:extLst>
          </p:cNvPr>
          <p:cNvSpPr/>
          <p:nvPr/>
        </p:nvSpPr>
        <p:spPr>
          <a:xfrm>
            <a:off x="4470938" y="8727371"/>
            <a:ext cx="2705913" cy="668577"/>
          </a:xfrm>
          <a:prstGeom prst="roundRect">
            <a:avLst>
              <a:gd name="adj" fmla="val 1088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EEE42699-E6BC-466B-9792-9C6EF3268098}"/>
              </a:ext>
            </a:extLst>
          </p:cNvPr>
          <p:cNvSpPr txBox="1"/>
          <p:nvPr/>
        </p:nvSpPr>
        <p:spPr>
          <a:xfrm>
            <a:off x="262227" y="8741175"/>
            <a:ext cx="1075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RawengulkSans" panose="00000A03000000000000" pitchFamily="2" charset="0"/>
              </a:rPr>
              <a:t>Calculs</a:t>
            </a:r>
            <a:endParaRPr lang="fr-FR" dirty="0">
              <a:latin typeface="RawengulkSans" panose="00000A03000000000000" pitchFamily="2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5CAF714-6BDC-4331-9E73-0681DC7E8CEF}"/>
              </a:ext>
            </a:extLst>
          </p:cNvPr>
          <p:cNvSpPr txBox="1"/>
          <p:nvPr/>
        </p:nvSpPr>
        <p:spPr>
          <a:xfrm>
            <a:off x="4526840" y="8727371"/>
            <a:ext cx="1075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RawengulkSans" panose="00000A03000000000000" pitchFamily="2" charset="0"/>
              </a:rPr>
              <a:t>réponse</a:t>
            </a:r>
            <a:endParaRPr lang="fr-FR" dirty="0">
              <a:latin typeface="RawengulkSans" panose="00000A03000000000000" pitchFamily="2" charset="0"/>
            </a:endParaRPr>
          </a:p>
        </p:txBody>
      </p:sp>
      <p:pic>
        <p:nvPicPr>
          <p:cNvPr id="35" name="Image 34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66E5D110-4358-3B41-998C-360F042C5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7"/>
          <a:stretch/>
        </p:blipFill>
        <p:spPr>
          <a:xfrm>
            <a:off x="5371407" y="1813713"/>
            <a:ext cx="1805444" cy="182963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F18CFC9-4848-CA4F-B29F-4B7CA436CE09}"/>
              </a:ext>
            </a:extLst>
          </p:cNvPr>
          <p:cNvSpPr/>
          <p:nvPr/>
        </p:nvSpPr>
        <p:spPr>
          <a:xfrm>
            <a:off x="6739559" y="3550520"/>
            <a:ext cx="437292" cy="1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E0F2807-0C73-C84F-AEA9-550414C5A5C2}"/>
              </a:ext>
            </a:extLst>
          </p:cNvPr>
          <p:cNvSpPr txBox="1"/>
          <p:nvPr/>
        </p:nvSpPr>
        <p:spPr>
          <a:xfrm rot="16200000">
            <a:off x="6543805" y="4556245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ove Is Complicated Again" pitchFamily="2" charset="0"/>
                <a:ea typeface="CHARLEEBOOTS" panose="02000603000000000000" pitchFamily="2" charset="-34"/>
                <a:cs typeface="CHARLEEBOOTS" panose="02000603000000000000" pitchFamily="2" charset="-34"/>
              </a:rPr>
              <a:t>La trousse de </a:t>
            </a:r>
            <a:r>
              <a:rPr lang="fr-FR" sz="900" dirty="0" err="1">
                <a:latin typeface="Love Is Complicated Again" pitchFamily="2" charset="0"/>
                <a:ea typeface="CHARLEEBOOTS" panose="02000603000000000000" pitchFamily="2" charset="-34"/>
                <a:cs typeface="CHARLEEBOOTS" panose="02000603000000000000" pitchFamily="2" charset="-34"/>
              </a:rPr>
              <a:t>Sobelle</a:t>
            </a:r>
            <a:endParaRPr lang="fr-FR" sz="900" dirty="0">
              <a:latin typeface="Love Is Complicated Again" pitchFamily="2" charset="0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74694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568</Words>
  <Application>Microsoft Macintosh PowerPoint</Application>
  <PresentationFormat>Personnalisé</PresentationFormat>
  <Paragraphs>98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Arial</vt:lpstr>
      <vt:lpstr>Calibri</vt:lpstr>
      <vt:lpstr>CHARLEEBOOTS</vt:lpstr>
      <vt:lpstr>Courier New</vt:lpstr>
      <vt:lpstr>Fineliner Script</vt:lpstr>
      <vt:lpstr>Love Is Complicated Again</vt:lpstr>
      <vt:lpstr>Mrs Chocolat</vt:lpstr>
      <vt:lpstr>RawengulkSans</vt:lpstr>
      <vt:lpstr>Rostros y emociones</vt:lpstr>
      <vt:lpstr>Set Fire to the Rain</vt:lpstr>
      <vt:lpstr>Short Stack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 BonanBrou</cp:lastModifiedBy>
  <cp:revision>158</cp:revision>
  <cp:lastPrinted>2013-09-24T06:14:55Z</cp:lastPrinted>
  <dcterms:created xsi:type="dcterms:W3CDTF">2013-09-23T11:54:35Z</dcterms:created>
  <dcterms:modified xsi:type="dcterms:W3CDTF">2022-04-04T18:49:46Z</dcterms:modified>
</cp:coreProperties>
</file>