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2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D41-99B2-4F3D-910A-2BAAF8CAEFC8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FBC5-6818-4D59-B3C0-280DC29B7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73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D41-99B2-4F3D-910A-2BAAF8CAEFC8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FBC5-6818-4D59-B3C0-280DC29B7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7814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D41-99B2-4F3D-910A-2BAAF8CAEFC8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FBC5-6818-4D59-B3C0-280DC29B7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5278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D41-99B2-4F3D-910A-2BAAF8CAEFC8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FBC5-6818-4D59-B3C0-280DC29B7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7431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D41-99B2-4F3D-910A-2BAAF8CAEFC8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FBC5-6818-4D59-B3C0-280DC29B7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890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D41-99B2-4F3D-910A-2BAAF8CAEFC8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FBC5-6818-4D59-B3C0-280DC29B7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8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D41-99B2-4F3D-910A-2BAAF8CAEFC8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FBC5-6818-4D59-B3C0-280DC29B7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96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D41-99B2-4F3D-910A-2BAAF8CAEFC8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FBC5-6818-4D59-B3C0-280DC29B7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07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D41-99B2-4F3D-910A-2BAAF8CAEFC8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FBC5-6818-4D59-B3C0-280DC29B7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07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D41-99B2-4F3D-910A-2BAAF8CAEFC8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FBC5-6818-4D59-B3C0-280DC29B7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6150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83D41-99B2-4F3D-910A-2BAAF8CAEFC8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BFBC5-6818-4D59-B3C0-280DC29B7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224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83D41-99B2-4F3D-910A-2BAAF8CAEFC8}" type="datetimeFigureOut">
              <a:rPr lang="fr-FR" smtClean="0"/>
              <a:t>01/04/2022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FBC5-6818-4D59-B3C0-280DC29B7C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266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465220"/>
              </p:ext>
            </p:extLst>
          </p:nvPr>
        </p:nvGraphicFramePr>
        <p:xfrm>
          <a:off x="196770" y="807743"/>
          <a:ext cx="4698889" cy="57694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615">
                  <a:extLst>
                    <a:ext uri="{9D8B030D-6E8A-4147-A177-3AD203B41FA5}">
                      <a16:colId xmlns:a16="http://schemas.microsoft.com/office/drawing/2014/main" val="574445222"/>
                    </a:ext>
                  </a:extLst>
                </a:gridCol>
                <a:gridCol w="365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6456"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CM1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Domaine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Notions 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301">
                <a:tc rowSpan="4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Période  1</a:t>
                      </a: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Numération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Les grands nombres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7301">
                <a:tc vMerge="1">
                  <a:txBody>
                    <a:bodyPr/>
                    <a:lstStyle/>
                    <a:p>
                      <a:endParaRPr lang="fr-FR" sz="16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Géométrie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Droites parallèles et perpendiculaires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301">
                <a:tc vMerge="1">
                  <a:txBody>
                    <a:bodyPr/>
                    <a:lstStyle/>
                    <a:p>
                      <a:endParaRPr lang="fr-FR" sz="16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Calcul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Addition, soustraction, multiplication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7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Mesures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L’heure et les calculs de durée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879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Période  2</a:t>
                      </a:r>
                      <a:endParaRPr lang="fr-FR" sz="2000" dirty="0">
                        <a:latin typeface="CHARLEEBOOTS" panose="02000603000000000000" pitchFamily="2" charset="-34"/>
                        <a:ea typeface="CHARLEEBOOTS" panose="02000603000000000000" pitchFamily="2" charset="-34"/>
                        <a:cs typeface="CHARLEEBOOTS" panose="02000603000000000000" pitchFamily="2" charset="-34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Calcul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Tableaux et graphiques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1252913"/>
                  </a:ext>
                </a:extLst>
              </a:tr>
              <a:tr h="295884">
                <a:tc vMerge="1">
                  <a:txBody>
                    <a:bodyPr/>
                    <a:lstStyle/>
                    <a:p>
                      <a:endParaRPr lang="fr-FR" sz="16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Géométrie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La symétrie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590"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Calcul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La division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4640178"/>
                  </a:ext>
                </a:extLst>
              </a:tr>
              <a:tr h="50300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Période  3</a:t>
                      </a: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Géométrie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Cercle, triangle, les quadrilatères / reproduction de figures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1520528"/>
                  </a:ext>
                </a:extLst>
              </a:tr>
              <a:tr h="307301"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Numération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Les fractions : simples et décimales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995735"/>
                  </a:ext>
                </a:extLst>
              </a:tr>
              <a:tr h="295884"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Géométrie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Repérage sur un plan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0956613"/>
                  </a:ext>
                </a:extLst>
              </a:tr>
              <a:tr h="30730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Période  4</a:t>
                      </a: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Mesures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Les aires et les périmètres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666732"/>
                  </a:ext>
                </a:extLst>
              </a:tr>
              <a:tr h="307301"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Numération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Les nombres décimaux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962680"/>
                  </a:ext>
                </a:extLst>
              </a:tr>
              <a:tr h="415039"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itchFamily="2" charset="77"/>
                        </a:rPr>
                        <a:t>Mesures</a:t>
                      </a:r>
                      <a:endParaRPr lang="fr-FR" sz="1400" dirty="0">
                        <a:latin typeface="Montserrat" pitchFamily="2" charset="77"/>
                        <a:cs typeface="Dekko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itchFamily="2" charset="77"/>
                        </a:rPr>
                        <a:t>Unités de longueur, masse, contenance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7514465"/>
                  </a:ext>
                </a:extLst>
              </a:tr>
              <a:tr h="307301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Période  5</a:t>
                      </a: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itchFamily="2" charset="77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Géométrie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Les solides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5537889"/>
                  </a:ext>
                </a:extLst>
              </a:tr>
              <a:tr h="30730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Mesures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Les angles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0290753"/>
                  </a:ext>
                </a:extLst>
              </a:tr>
              <a:tr h="307301"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Calcul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Les opérations sur les nombres déc.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9127176"/>
                  </a:ext>
                </a:extLst>
              </a:tr>
              <a:tr h="307301"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Mesures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Grandeurs proportionnelles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9899204"/>
                  </a:ext>
                </a:extLst>
              </a:tr>
            </a:tbl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CD64D7C4-714B-394E-9D9E-BF96B346492F}"/>
              </a:ext>
            </a:extLst>
          </p:cNvPr>
          <p:cNvSpPr txBox="1"/>
          <p:nvPr/>
        </p:nvSpPr>
        <p:spPr>
          <a:xfrm>
            <a:off x="2305076" y="6624733"/>
            <a:ext cx="55789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>
                <a:latin typeface="Montserrat" pitchFamily="2" charset="77"/>
                <a:cs typeface="Dekko" pitchFamily="2" charset="77"/>
              </a:rPr>
              <a:t>Progressions élaborées à partir les fichiers </a:t>
            </a:r>
            <a:r>
              <a:rPr lang="fr-FR" sz="1100" dirty="0" err="1">
                <a:latin typeface="Montserrat" pitchFamily="2" charset="77"/>
                <a:cs typeface="Dekko" pitchFamily="2" charset="77"/>
              </a:rPr>
              <a:t>Iparcours</a:t>
            </a:r>
            <a:r>
              <a:rPr lang="fr-FR" sz="1100" dirty="0">
                <a:latin typeface="Montserrat" pitchFamily="2" charset="77"/>
                <a:cs typeface="Dekko" pitchFamily="2" charset="77"/>
              </a:rPr>
              <a:t> de génération 5</a:t>
            </a:r>
          </a:p>
        </p:txBody>
      </p:sp>
      <p:graphicFrame>
        <p:nvGraphicFramePr>
          <p:cNvPr id="13" name="Tableau 12">
            <a:extLst>
              <a:ext uri="{FF2B5EF4-FFF2-40B4-BE49-F238E27FC236}">
                <a16:creationId xmlns:a16="http://schemas.microsoft.com/office/drawing/2014/main" id="{9752EA5D-40EC-6F43-9659-8E89521C8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606272"/>
              </p:ext>
            </p:extLst>
          </p:nvPr>
        </p:nvGraphicFramePr>
        <p:xfrm>
          <a:off x="5094575" y="805608"/>
          <a:ext cx="4698889" cy="55851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615">
                  <a:extLst>
                    <a:ext uri="{9D8B030D-6E8A-4147-A177-3AD203B41FA5}">
                      <a16:colId xmlns:a16="http://schemas.microsoft.com/office/drawing/2014/main" val="574445222"/>
                    </a:ext>
                  </a:extLst>
                </a:gridCol>
                <a:gridCol w="365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3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6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211">
                <a:tc gridSpan="2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Dekko" panose="00000500000000000000" pitchFamily="2" charset="0"/>
                          <a:cs typeface="Dekko" panose="00000500000000000000" pitchFamily="2" charset="0"/>
                        </a:rPr>
                        <a:t>CM2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16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Domaine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Notions </a:t>
                      </a:r>
                    </a:p>
                  </a:txBody>
                  <a:tcPr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5950">
                <a:tc rowSpan="4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Période  1</a:t>
                      </a: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Numération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Les grands nombres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5950">
                <a:tc vMerge="1">
                  <a:txBody>
                    <a:bodyPr/>
                    <a:lstStyle/>
                    <a:p>
                      <a:endParaRPr lang="fr-FR" sz="16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Géométrie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Droites parallèles et perpendiculaires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5950">
                <a:tc vMerge="1">
                  <a:txBody>
                    <a:bodyPr/>
                    <a:lstStyle/>
                    <a:p>
                      <a:endParaRPr lang="fr-FR" sz="16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Calcul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 err="1">
                          <a:latin typeface="Montserrat" pitchFamily="2" charset="77"/>
                          <a:cs typeface="Dekko" panose="00000500000000000000" pitchFamily="2" charset="0"/>
                        </a:rPr>
                        <a:t>Addit</a:t>
                      </a:r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°, </a:t>
                      </a:r>
                      <a:r>
                        <a:rPr lang="fr-FR" sz="1100" dirty="0" err="1">
                          <a:latin typeface="Montserrat" pitchFamily="2" charset="77"/>
                          <a:cs typeface="Dekko" panose="00000500000000000000" pitchFamily="2" charset="0"/>
                        </a:rPr>
                        <a:t>soustract</a:t>
                      </a:r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°, </a:t>
                      </a:r>
                      <a:r>
                        <a:rPr lang="fr-FR" sz="1100" dirty="0" err="1">
                          <a:latin typeface="Montserrat" pitchFamily="2" charset="77"/>
                          <a:cs typeface="Dekko" panose="00000500000000000000" pitchFamily="2" charset="0"/>
                        </a:rPr>
                        <a:t>multiplicat</a:t>
                      </a:r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°, divis°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1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Mesures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Unités de longueur, masse, capacité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375">
                <a:tc rowSpan="3"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Période  2</a:t>
                      </a:r>
                      <a:endParaRPr lang="fr-FR" sz="2000" dirty="0">
                        <a:latin typeface="CHARLEEBOOTS" panose="02000603000000000000" pitchFamily="2" charset="-34"/>
                        <a:ea typeface="CHARLEEBOOTS" panose="02000603000000000000" pitchFamily="2" charset="-34"/>
                        <a:cs typeface="CHARLEEBOOTS" panose="02000603000000000000" pitchFamily="2" charset="-34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Numération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Les fractions simples et décimales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1252913"/>
                  </a:ext>
                </a:extLst>
              </a:tr>
              <a:tr h="304211">
                <a:tc vMerge="1">
                  <a:txBody>
                    <a:bodyPr/>
                    <a:lstStyle/>
                    <a:p>
                      <a:endParaRPr lang="fr-FR" sz="16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Numération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Les nombres décimaux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3163"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Géométrie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Cercles et triangles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94640178"/>
                  </a:ext>
                </a:extLst>
              </a:tr>
              <a:tr h="301787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Période  3</a:t>
                      </a: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Calcul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Opérations sur les nombres décimaux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1520528"/>
                  </a:ext>
                </a:extLst>
              </a:tr>
              <a:tr h="315950"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Géométrie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Déplacements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7995735"/>
                  </a:ext>
                </a:extLst>
              </a:tr>
              <a:tr h="304211"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Géométrie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Repérage sur un plan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0956613"/>
                  </a:ext>
                </a:extLst>
              </a:tr>
              <a:tr h="3159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Période  4</a:t>
                      </a: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Mesures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Les aires et les périmètres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8666732"/>
                  </a:ext>
                </a:extLst>
              </a:tr>
              <a:tr h="315950"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Géométrie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La symétrie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962680"/>
                  </a:ext>
                </a:extLst>
              </a:tr>
              <a:tr h="315950">
                <a:tc vMerge="1">
                  <a:txBody>
                    <a:bodyPr/>
                    <a:lstStyle/>
                    <a:p>
                      <a:pPr algn="ctr"/>
                      <a:endParaRPr lang="fr-FR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itchFamily="2" charset="77"/>
                        </a:rPr>
                        <a:t>Mesures</a:t>
                      </a:r>
                      <a:endParaRPr lang="fr-FR" sz="1400" dirty="0">
                        <a:latin typeface="Montserrat" pitchFamily="2" charset="77"/>
                        <a:cs typeface="Dekko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itchFamily="2" charset="77"/>
                        </a:rPr>
                        <a:t>Les solides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7514465"/>
                  </a:ext>
                </a:extLst>
              </a:tr>
              <a:tr h="315950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latin typeface="CHARLEEBOOTS" panose="02000603000000000000" pitchFamily="2" charset="-34"/>
                          <a:ea typeface="CHARLEEBOOTS" panose="02000603000000000000" pitchFamily="2" charset="-34"/>
                          <a:cs typeface="CHARLEEBOOTS" panose="02000603000000000000" pitchFamily="2" charset="-34"/>
                        </a:rPr>
                        <a:t>Période  5</a:t>
                      </a: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itchFamily="2" charset="77"/>
                        </a:rPr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Géométrie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Les angles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85537889"/>
                  </a:ext>
                </a:extLst>
              </a:tr>
              <a:tr h="31595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Géométrie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itchFamily="2" charset="77"/>
                        </a:rPr>
                        <a:t>Figures usuelles et constructions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80290753"/>
                  </a:ext>
                </a:extLst>
              </a:tr>
              <a:tr h="315950"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Mesures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La proportionnalité : vitesse et échelles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9127176"/>
                  </a:ext>
                </a:extLst>
              </a:tr>
              <a:tr h="315950">
                <a:tc vMerge="1">
                  <a:txBody>
                    <a:bodyPr/>
                    <a:lstStyle/>
                    <a:p>
                      <a:pPr algn="ctr"/>
                      <a:endParaRPr lang="fr-FR" sz="1200" dirty="0">
                        <a:latin typeface="Dekko" panose="00000500000000000000" pitchFamily="2" charset="0"/>
                        <a:cs typeface="Dekko" panose="00000500000000000000" pitchFamily="2" charset="0"/>
                      </a:endParaRPr>
                    </a:p>
                  </a:txBody>
                  <a:tcPr vert="vert270" anchor="ctr">
                    <a:solidFill>
                      <a:srgbClr val="FFC2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Calcul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100" dirty="0">
                          <a:latin typeface="Montserrat" pitchFamily="2" charset="77"/>
                          <a:cs typeface="Dekko" panose="00000500000000000000" pitchFamily="2" charset="0"/>
                        </a:rPr>
                        <a:t>Gestion des données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19899204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456FEBF4-B146-C544-AAEE-01AE6745ACFA}"/>
              </a:ext>
            </a:extLst>
          </p:cNvPr>
          <p:cNvSpPr/>
          <p:nvPr/>
        </p:nvSpPr>
        <p:spPr>
          <a:xfrm>
            <a:off x="196770" y="157036"/>
            <a:ext cx="9596694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2A1CE88-20B3-C142-A7E2-0C439BB6D666}"/>
              </a:ext>
            </a:extLst>
          </p:cNvPr>
          <p:cNvSpPr txBox="1"/>
          <p:nvPr/>
        </p:nvSpPr>
        <p:spPr>
          <a:xfrm>
            <a:off x="526898" y="157036"/>
            <a:ext cx="8850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Programmation en mathématiques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83346373-2CBA-4C4A-A923-669C5C9F4C4D}"/>
              </a:ext>
            </a:extLst>
          </p:cNvPr>
          <p:cNvSpPr txBox="1"/>
          <p:nvPr/>
        </p:nvSpPr>
        <p:spPr>
          <a:xfrm>
            <a:off x="8185225" y="6581813"/>
            <a:ext cx="14031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La Trousse de </a:t>
            </a:r>
            <a:r>
              <a:rPr lang="fr-FR" sz="900" dirty="0" err="1">
                <a:latin typeface="CHARLEEBOOTS" panose="02000603000000000000" pitchFamily="2" charset="-34"/>
                <a:ea typeface="CHARLEEBOOTS" panose="02000603000000000000" pitchFamily="2" charset="-34"/>
                <a:cs typeface="CHARLEEBOOTS" panose="02000603000000000000" pitchFamily="2" charset="-34"/>
              </a:rPr>
              <a:t>Sobelle</a:t>
            </a:r>
            <a:endParaRPr lang="fr-FR" sz="900" dirty="0">
              <a:latin typeface="CHARLEEBOOTS" panose="02000603000000000000" pitchFamily="2" charset="-34"/>
              <a:ea typeface="CHARLEEBOOTS" panose="02000603000000000000" pitchFamily="2" charset="-34"/>
              <a:cs typeface="CHARLEEBOOTS" panose="02000603000000000000" pitchFamily="2" charset="-34"/>
            </a:endParaRPr>
          </a:p>
        </p:txBody>
      </p:sp>
      <p:pic>
        <p:nvPicPr>
          <p:cNvPr id="10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CA76A7E5-102C-BE48-BD2D-FEF9C4E32D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115"/>
          <a:stretch/>
        </p:blipFill>
        <p:spPr>
          <a:xfrm>
            <a:off x="9590437" y="6527380"/>
            <a:ext cx="227969" cy="24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98953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169</TotalTime>
  <Words>251</Words>
  <Application>Microsoft Macintosh PowerPoint</Application>
  <PresentationFormat>Format A4 (210 x 297 mm)</PresentationFormat>
  <Paragraphs>121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CHARLEEBOOTS</vt:lpstr>
      <vt:lpstr>Dekko</vt:lpstr>
      <vt:lpstr>Montserrat</vt:lpstr>
      <vt:lpstr>Thème Office</vt:lpstr>
      <vt:lpstr>Présentation PowerPoint</vt:lpstr>
    </vt:vector>
  </TitlesOfParts>
  <Company>Ecole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 BonanBrou</cp:lastModifiedBy>
  <cp:revision>18</cp:revision>
  <cp:lastPrinted>2019-08-05T15:31:12Z</cp:lastPrinted>
  <dcterms:created xsi:type="dcterms:W3CDTF">2018-07-17T12:51:46Z</dcterms:created>
  <dcterms:modified xsi:type="dcterms:W3CDTF">2022-04-01T09:35:29Z</dcterms:modified>
</cp:coreProperties>
</file>