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3"/>
    <a:srgbClr val="F2D9FF"/>
    <a:srgbClr val="DAF7FE"/>
    <a:srgbClr val="FFFFB3"/>
    <a:srgbClr val="FFF3FF"/>
    <a:srgbClr val="FFEB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08" d="100"/>
          <a:sy n="108" d="100"/>
        </p:scale>
        <p:origin x="144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EC923-4C16-FC46-A712-FF2EBEC7B355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7C07-9AE4-A041-82ED-E315A83FF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91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06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4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4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45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19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3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62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89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09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5680-0DFB-491A-94E1-8B69FFFA20F7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33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89740"/>
              </p:ext>
            </p:extLst>
          </p:nvPr>
        </p:nvGraphicFramePr>
        <p:xfrm>
          <a:off x="273132" y="829710"/>
          <a:ext cx="5293579" cy="5800085"/>
        </p:xfrm>
        <a:graphic>
          <a:graphicData uri="http://schemas.openxmlformats.org/drawingml/2006/table">
            <a:tbl>
              <a:tblPr/>
              <a:tblGrid>
                <a:gridCol w="397175">
                  <a:extLst>
                    <a:ext uri="{9D8B030D-6E8A-4147-A177-3AD203B41FA5}">
                      <a16:colId xmlns:a16="http://schemas.microsoft.com/office/drawing/2014/main" val="2039378528"/>
                    </a:ext>
                  </a:extLst>
                </a:gridCol>
                <a:gridCol w="1224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01">
                  <a:extLst>
                    <a:ext uri="{9D8B030D-6E8A-4147-A177-3AD203B41FA5}">
                      <a16:colId xmlns:a16="http://schemas.microsoft.com/office/drawing/2014/main" val="606744180"/>
                    </a:ext>
                  </a:extLst>
                </a:gridCol>
                <a:gridCol w="1224101">
                  <a:extLst>
                    <a:ext uri="{9D8B030D-6E8A-4147-A177-3AD203B41FA5}">
                      <a16:colId xmlns:a16="http://schemas.microsoft.com/office/drawing/2014/main" val="509780743"/>
                    </a:ext>
                  </a:extLst>
                </a:gridCol>
                <a:gridCol w="1224101">
                  <a:extLst>
                    <a:ext uri="{9D8B030D-6E8A-4147-A177-3AD203B41FA5}">
                      <a16:colId xmlns:a16="http://schemas.microsoft.com/office/drawing/2014/main" val="4186191832"/>
                    </a:ext>
                  </a:extLst>
                </a:gridCol>
              </a:tblGrid>
              <a:tr h="333586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Histoire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Géographie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15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itchFamily="2" charset="77"/>
                        </a:rPr>
                        <a:t>CM1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itchFamily="2" charset="77"/>
                        </a:rPr>
                        <a:t>CM2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itchFamily="2" charset="77"/>
                        </a:rPr>
                        <a:t>CM1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itchFamily="2" charset="77"/>
                        </a:rPr>
                        <a:t>CM2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Clovis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Révolution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Ma commune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Montserrat" pitchFamily="2" charset="77"/>
                          <a:cs typeface="Dekko" pitchFamily="2" charset="77"/>
                        </a:rPr>
                        <a:t>Les lignes imaginaires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27622"/>
                  </a:ext>
                </a:extLst>
              </a:tr>
              <a:tr h="58357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Charlemagne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Napoléon Bonaparte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Mon département, ma région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Montserrat" pitchFamily="2" charset="77"/>
                          <a:cs typeface="Dekko" pitchFamily="2" charset="77"/>
                        </a:rPr>
                        <a:t>Les zones climatiques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47167"/>
                  </a:ext>
                </a:extLst>
              </a:tr>
              <a:tr h="70677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vie au Moyen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De la restauration à la 3</a:t>
                      </a:r>
                      <a:r>
                        <a:rPr lang="fr-FR" sz="1050" baseline="3000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ème</a:t>
                      </a:r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 république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France d’outre-mer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Montserrat" pitchFamily="2" charset="77"/>
                          <a:cs typeface="Dekko" pitchFamily="2" charset="77"/>
                        </a:rPr>
                        <a:t>La population mondiale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758221"/>
                  </a:ext>
                </a:extLst>
              </a:tr>
              <a:tr h="64352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fin du Moyen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Un siècle d’innovations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 relief de la France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6038" indent="0" algn="l">
                        <a:tabLst/>
                      </a:pPr>
                      <a:r>
                        <a:rPr lang="fr-FR" sz="1050" dirty="0">
                          <a:latin typeface="Montserrat" pitchFamily="2" charset="77"/>
                          <a:cs typeface="Dekko" pitchFamily="2" charset="77"/>
                        </a:rPr>
                        <a:t>Les grandes villes du monde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66674"/>
                  </a:ext>
                </a:extLst>
              </a:tr>
              <a:tr h="54827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Les grandes découvertes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première guerre mondiale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Montserrat" pitchFamily="2" charset="77"/>
                          <a:cs typeface="Dekko" pitchFamily="2" charset="77"/>
                        </a:rPr>
                        <a:t>Le globe, le planisphère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itchFamily="2" charset="77"/>
                        </a:rPr>
                        <a:t>Se déplacer en France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97986"/>
                  </a:ext>
                </a:extLst>
              </a:tr>
              <a:tr h="5767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Renaissance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De 1919 à 1945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Se loger, travailler, avoir des loisirs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Mieux habiter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319973"/>
                  </a:ext>
                </a:extLst>
              </a:tr>
              <a:tr h="53706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Les réformes religieuses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  L’époque   </a:t>
                      </a:r>
                    </a:p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  contemporaine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 littoral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Communiquer avec Internet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971688"/>
                  </a:ext>
                </a:extLst>
              </a:tr>
              <a:tr h="54386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La monarchie absolue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855270"/>
                  </a:ext>
                </a:extLst>
              </a:tr>
              <a:tr h="48242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 siècle des lumières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effectLst/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4364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12F010A-15D5-F24D-8CCE-21671D17F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10446"/>
              </p:ext>
            </p:extLst>
          </p:nvPr>
        </p:nvGraphicFramePr>
        <p:xfrm>
          <a:off x="7535419" y="829709"/>
          <a:ext cx="2189823" cy="5324299"/>
        </p:xfrm>
        <a:graphic>
          <a:graphicData uri="http://schemas.openxmlformats.org/drawingml/2006/table">
            <a:tbl>
              <a:tblPr/>
              <a:tblGrid>
                <a:gridCol w="2189823">
                  <a:extLst>
                    <a:ext uri="{9D8B030D-6E8A-4147-A177-3AD203B41FA5}">
                      <a16:colId xmlns:a16="http://schemas.microsoft.com/office/drawing/2014/main" val="56000313"/>
                    </a:ext>
                  </a:extLst>
                </a:gridCol>
              </a:tblGrid>
              <a:tr h="37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EMC</a:t>
                      </a: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spiralaire</a:t>
                      </a: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sur 2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96793"/>
                  </a:ext>
                </a:extLst>
              </a:tr>
              <a:tr h="3730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Les règles de vie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02523"/>
                  </a:ext>
                </a:extLst>
              </a:tr>
              <a:tr h="6217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1 : La politesse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2 : Le harcèlement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94220"/>
                  </a:ext>
                </a:extLst>
              </a:tr>
              <a:tr h="3730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Le 11 novembre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93809"/>
                  </a:ext>
                </a:extLst>
              </a:tr>
              <a:tr h="6217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1 : La tolérance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2 : La sécurité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12039"/>
                  </a:ext>
                </a:extLst>
              </a:tr>
              <a:tr h="10377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1 : Les symboles de la république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2 : Les pouvoirs républicains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06535"/>
                  </a:ext>
                </a:extLst>
              </a:tr>
              <a:tr h="6421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1 : Protéger sa santé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Année 2 : les dangers du tabac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14851"/>
                  </a:ext>
                </a:extLst>
              </a:tr>
              <a:tr h="3730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L’appel du 18 juin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09784"/>
                  </a:ext>
                </a:extLst>
              </a:tr>
              <a:tr h="28538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Au besoin :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76218"/>
                  </a:ext>
                </a:extLst>
              </a:tr>
              <a:tr h="6217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cs typeface="Dekko" panose="00000500000000000000" pitchFamily="2" charset="0"/>
                        </a:rPr>
                        <a:t>Les élections (municipales, présidentielles)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880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34D28D6-EF4D-9644-AA61-3B21717E05F4}"/>
              </a:ext>
            </a:extLst>
          </p:cNvPr>
          <p:cNvSpPr/>
          <p:nvPr/>
        </p:nvSpPr>
        <p:spPr>
          <a:xfrm>
            <a:off x="267048" y="193132"/>
            <a:ext cx="945819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BB770A4-42EB-DA47-98E3-A5E3637F9F2D}"/>
              </a:ext>
            </a:extLst>
          </p:cNvPr>
          <p:cNvSpPr txBox="1"/>
          <p:nvPr/>
        </p:nvSpPr>
        <p:spPr>
          <a:xfrm>
            <a:off x="591710" y="193132"/>
            <a:ext cx="872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Programmation en Histoire, géographie, sciences et EMC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038546A-B680-1444-AAEF-32B3F9112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90803"/>
              </p:ext>
            </p:extLst>
          </p:nvPr>
        </p:nvGraphicFramePr>
        <p:xfrm>
          <a:off x="5697457" y="829709"/>
          <a:ext cx="1707214" cy="5800083"/>
        </p:xfrm>
        <a:graphic>
          <a:graphicData uri="http://schemas.openxmlformats.org/drawingml/2006/table">
            <a:tbl>
              <a:tblPr/>
              <a:tblGrid>
                <a:gridCol w="335208">
                  <a:extLst>
                    <a:ext uri="{9D8B030D-6E8A-4147-A177-3AD203B41FA5}">
                      <a16:colId xmlns:a16="http://schemas.microsoft.com/office/drawing/2014/main" val="2560602013"/>
                    </a:ext>
                  </a:extLst>
                </a:gridCol>
                <a:gridCol w="1372006">
                  <a:extLst>
                    <a:ext uri="{9D8B030D-6E8A-4147-A177-3AD203B41FA5}">
                      <a16:colId xmlns:a16="http://schemas.microsoft.com/office/drawing/2014/main" val="1688395896"/>
                    </a:ext>
                  </a:extLst>
                </a:gridCol>
              </a:tblGrid>
              <a:tr h="459652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Sciences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03139"/>
                  </a:ext>
                </a:extLst>
              </a:tr>
              <a:tr h="505038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1</a:t>
                      </a:r>
                    </a:p>
                  </a:txBody>
                  <a:tcPr marL="72000" marR="0" marT="0" marB="0" vert="vert270"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La matière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56117"/>
                  </a:ext>
                </a:extLst>
              </a:tr>
              <a:tr h="5050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Mélange et solution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36595"/>
                  </a:ext>
                </a:extLst>
              </a:tr>
              <a:tr h="5411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2</a:t>
                      </a:r>
                    </a:p>
                    <a:p>
                      <a:pPr algn="ctr"/>
                      <a:endParaRPr lang="fr-FR" sz="12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marL="72000" marR="0" marT="0" marB="0"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Les fonctions de nutrition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88591"/>
                  </a:ext>
                </a:extLst>
              </a:tr>
              <a:tr h="541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Le squelette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35318"/>
                  </a:ext>
                </a:extLst>
              </a:tr>
              <a:tr h="5411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3</a:t>
                      </a:r>
                    </a:p>
                    <a:p>
                      <a:pPr algn="ctr"/>
                      <a:endParaRPr lang="fr-FR" sz="12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marL="72000" marR="0" marT="0" marB="0"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La digestion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6879"/>
                  </a:ext>
                </a:extLst>
              </a:tr>
              <a:tr h="505207">
                <a:tc vMerge="1">
                  <a:txBody>
                    <a:bodyPr/>
                    <a:lstStyle/>
                    <a:p>
                      <a:endParaRPr lang="fr-FR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vert="vert270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Le l’eau pour les plantes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178760"/>
                  </a:ext>
                </a:extLst>
              </a:tr>
              <a:tr h="6861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4</a:t>
                      </a:r>
                    </a:p>
                    <a:p>
                      <a:pPr algn="ctr"/>
                      <a:endParaRPr lang="fr-FR" sz="12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marL="72000" marR="0" marT="0" marB="0" vert="vert270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Ecologie : la protection de la forêt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2150"/>
                  </a:ext>
                </a:extLst>
              </a:tr>
              <a:tr h="505207">
                <a:tc vMerge="1">
                  <a:txBody>
                    <a:bodyPr/>
                    <a:lstStyle/>
                    <a:p>
                      <a:endParaRPr lang="fr-FR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vert="vert270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Les énergies en France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44404"/>
                  </a:ext>
                </a:extLst>
              </a:tr>
              <a:tr h="5052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5</a:t>
                      </a:r>
                    </a:p>
                    <a:p>
                      <a:pPr algn="ctr"/>
                      <a:endParaRPr lang="fr-FR" sz="12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marL="72000" marR="0" marT="0" marB="0" vert="vert270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Les séismes et volcans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04982"/>
                  </a:ext>
                </a:extLst>
              </a:tr>
              <a:tr h="505207">
                <a:tc vMerge="1">
                  <a:txBody>
                    <a:bodyPr/>
                    <a:lstStyle/>
                    <a:p>
                      <a:endParaRPr lang="fr-FR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vert="vert270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Montserrat" pitchFamily="2" charset="77"/>
                          <a:cs typeface="Dekko" pitchFamily="2" charset="77"/>
                        </a:rPr>
                        <a:t>Le système solaire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764801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57F96929-4E56-1F47-9FCE-ED8DE0E97AC8}"/>
              </a:ext>
            </a:extLst>
          </p:cNvPr>
          <p:cNvSpPr txBox="1"/>
          <p:nvPr/>
        </p:nvSpPr>
        <p:spPr>
          <a:xfrm>
            <a:off x="8185225" y="6581813"/>
            <a:ext cx="1403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La Trousse de </a:t>
            </a:r>
            <a:r>
              <a:rPr lang="fr-FR" sz="900" dirty="0" err="1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Sobelle</a:t>
            </a:r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D0704BD1-5C39-4C48-A34C-52BDC52720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15"/>
          <a:stretch/>
        </p:blipFill>
        <p:spPr>
          <a:xfrm>
            <a:off x="9590437" y="6527380"/>
            <a:ext cx="227969" cy="2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773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21571</TotalTime>
  <Words>254</Words>
  <Application>Microsoft Macintosh PowerPoint</Application>
  <PresentationFormat>Format A4 (210 x 297 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CHARLEEBOOTS</vt:lpstr>
      <vt:lpstr>Montserrat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50</cp:revision>
  <dcterms:created xsi:type="dcterms:W3CDTF">2017-08-21T09:40:38Z</dcterms:created>
  <dcterms:modified xsi:type="dcterms:W3CDTF">2022-04-01T09:11:18Z</dcterms:modified>
</cp:coreProperties>
</file>