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D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4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5337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084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2086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1162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4147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5146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87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241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243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1958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7722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380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33233E9-4087-4EB1-AA20-EE2851F482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037889"/>
              </p:ext>
            </p:extLst>
          </p:nvPr>
        </p:nvGraphicFramePr>
        <p:xfrm>
          <a:off x="284537" y="163693"/>
          <a:ext cx="9342167" cy="4102375"/>
        </p:xfrm>
        <a:graphic>
          <a:graphicData uri="http://schemas.openxmlformats.org/drawingml/2006/table">
            <a:tbl>
              <a:tblPr/>
              <a:tblGrid>
                <a:gridCol w="684303">
                  <a:extLst>
                    <a:ext uri="{9D8B030D-6E8A-4147-A177-3AD203B41FA5}">
                      <a16:colId xmlns:a16="http://schemas.microsoft.com/office/drawing/2014/main" val="3392667952"/>
                    </a:ext>
                  </a:extLst>
                </a:gridCol>
                <a:gridCol w="2164466">
                  <a:extLst>
                    <a:ext uri="{9D8B030D-6E8A-4147-A177-3AD203B41FA5}">
                      <a16:colId xmlns:a16="http://schemas.microsoft.com/office/drawing/2014/main" val="313604594"/>
                    </a:ext>
                  </a:extLst>
                </a:gridCol>
                <a:gridCol w="2164466">
                  <a:extLst>
                    <a:ext uri="{9D8B030D-6E8A-4147-A177-3AD203B41FA5}">
                      <a16:colId xmlns:a16="http://schemas.microsoft.com/office/drawing/2014/main" val="539363263"/>
                    </a:ext>
                  </a:extLst>
                </a:gridCol>
                <a:gridCol w="2164466">
                  <a:extLst>
                    <a:ext uri="{9D8B030D-6E8A-4147-A177-3AD203B41FA5}">
                      <a16:colId xmlns:a16="http://schemas.microsoft.com/office/drawing/2014/main" val="3796279828"/>
                    </a:ext>
                  </a:extLst>
                </a:gridCol>
                <a:gridCol w="2164466">
                  <a:extLst>
                    <a:ext uri="{9D8B030D-6E8A-4147-A177-3AD203B41FA5}">
                      <a16:colId xmlns:a16="http://schemas.microsoft.com/office/drawing/2014/main" val="1665258744"/>
                    </a:ext>
                  </a:extLst>
                </a:gridCol>
              </a:tblGrid>
              <a:tr h="256078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Programmation en étude de la langue</a:t>
                      </a:r>
                    </a:p>
                  </a:txBody>
                  <a:tcPr marL="26330" marR="26330" marT="26330" marB="2633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731012"/>
                  </a:ext>
                </a:extLst>
              </a:tr>
              <a:tr h="133921">
                <a:tc gridSpan="5"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fr-FR" sz="5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hort Stack" panose="02010500040000000007" pitchFamily="2" charset="77"/>
                        <a:cs typeface="Dekko" pitchFamily="2" charset="77"/>
                      </a:endParaRPr>
                    </a:p>
                  </a:txBody>
                  <a:tcPr marL="26330" marR="26330" marT="26330" marB="2633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hort Stack" panose="02010500040000000007" pitchFamily="2" charset="77"/>
                        <a:cs typeface="Dekko" pitchFamily="2" charset="77"/>
                      </a:endParaRP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CDC"/>
                    </a:solidFill>
                  </a:tcPr>
                </a:tc>
                <a:tc hMerge="1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hort Stack" panose="02010500040000000007" pitchFamily="2" charset="77"/>
                        <a:cs typeface="Dekko" pitchFamily="2" charset="77"/>
                      </a:endParaRP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CDC"/>
                    </a:solidFill>
                  </a:tcPr>
                </a:tc>
                <a:tc hMerge="1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hort Stack" panose="02010500040000000007" pitchFamily="2" charset="77"/>
                        <a:cs typeface="Dekko" pitchFamily="2" charset="77"/>
                      </a:endParaRP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CDC"/>
                    </a:solidFill>
                  </a:tcPr>
                </a:tc>
                <a:tc hMerge="1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hort Stack" panose="02010500040000000007" pitchFamily="2" charset="77"/>
                        <a:cs typeface="Dekko" pitchFamily="2" charset="77"/>
                      </a:endParaRP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C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459547"/>
                  </a:ext>
                </a:extLst>
              </a:tr>
              <a:tr h="256078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 </a:t>
                      </a:r>
                    </a:p>
                  </a:txBody>
                  <a:tcPr marL="26330" marR="26330" marT="26330" marB="2633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2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Grammaire cm1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CDC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2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Grammaire cm2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CDC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2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Conjugaison Cm1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CDC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2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Conjugaison CM2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C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7617023"/>
                  </a:ext>
                </a:extLst>
              </a:tr>
              <a:tr h="303839">
                <a:tc rowSpan="2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050" b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ur First Kiss" panose="02000603000000020004" pitchFamily="2" charset="77"/>
                          <a:cs typeface="Dekko" pitchFamily="2" charset="77"/>
                        </a:rPr>
                        <a:t>Période 1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G1. La transformation négative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G1. Phrase simple et phrase complexe 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C1. Le verbe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C1. Le</a:t>
                      </a:r>
                      <a:r>
                        <a:rPr lang="fr-FR" sz="900" kern="14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 </a:t>
                      </a: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verbe 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0452593"/>
                  </a:ext>
                </a:extLst>
              </a:tr>
              <a:tr h="3038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G2. Les types de phrases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G2. Les types et formes de phrases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C2. Le présent (1) : </a:t>
                      </a:r>
                      <a:r>
                        <a:rPr lang="fr-FR" sz="9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vb</a:t>
                      </a: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 du 1</a:t>
                      </a:r>
                      <a:r>
                        <a:rPr lang="fr-FR" sz="900" kern="140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er</a:t>
                      </a: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 et 2ème </a:t>
                      </a:r>
                      <a:r>
                        <a:rPr lang="fr-FR" sz="9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gpe</a:t>
                      </a:r>
                      <a:endParaRPr lang="fr-FR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hort Stack" panose="02010500040000000007" pitchFamily="2" charset="77"/>
                        <a:cs typeface="Dekko" pitchFamily="2" charset="77"/>
                      </a:endParaRP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C2. Le présent (1)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1450250"/>
                  </a:ext>
                </a:extLst>
              </a:tr>
              <a:tr h="303839">
                <a:tc rowSpan="2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050" b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ur First Kiss" panose="02000603000000020004" pitchFamily="2" charset="77"/>
                          <a:cs typeface="Dekko" pitchFamily="2" charset="77"/>
                        </a:rPr>
                        <a:t>Période 2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G3. La ponctuation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G3. Juxtaposition et coordination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C3. Le présent (2) : </a:t>
                      </a:r>
                      <a:r>
                        <a:rPr lang="fr-FR" sz="9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vb</a:t>
                      </a: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 du 3ème </a:t>
                      </a:r>
                      <a:r>
                        <a:rPr lang="fr-FR" sz="9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gpe</a:t>
                      </a:r>
                      <a:endParaRPr lang="fr-FR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hort Stack" panose="02010500040000000007" pitchFamily="2" charset="77"/>
                        <a:cs typeface="Dekko" pitchFamily="2" charset="77"/>
                      </a:endParaRP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C3. le présent (2)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887934"/>
                  </a:ext>
                </a:extLst>
              </a:tr>
              <a:tr h="3038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G4. La fonction sujet 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G4. La fonction sujet et ses natures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900" b="0" i="0" u="none" strike="noStrike" kern="14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Short Stack" panose="02010500040000000007" pitchFamily="2" charset="77"/>
                          <a:ea typeface="+mn-ea"/>
                          <a:cs typeface="Dekko" pitchFamily="2" charset="77"/>
                        </a:rPr>
                        <a:t>C4. Le présent de l’impératif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C4. Le présent de l’impératif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177751"/>
                  </a:ext>
                </a:extLst>
              </a:tr>
              <a:tr h="303839">
                <a:tc rowSpan="2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050" b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ur First Kiss" panose="02000603000000020004" pitchFamily="2" charset="77"/>
                          <a:cs typeface="Dekko" pitchFamily="2" charset="77"/>
                        </a:rPr>
                        <a:t>Période 3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G5. la nature du sujet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G5. Les compléments</a:t>
                      </a:r>
                      <a:r>
                        <a:rPr lang="fr-FR" sz="900" kern="14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 d’objets</a:t>
                      </a:r>
                      <a:endParaRPr lang="fr-FR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hort Stack" panose="02010500040000000007" pitchFamily="2" charset="77"/>
                        <a:cs typeface="Dekko" pitchFamily="2" charset="77"/>
                      </a:endParaRP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C5. Le futur 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C5. le futur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8908797"/>
                  </a:ext>
                </a:extLst>
              </a:tr>
              <a:tr h="29347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G6 : Les déterminants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G6 : Les expansions du nom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C6. L’imparfait (1)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C6. l’imparfait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8791332"/>
                  </a:ext>
                </a:extLst>
              </a:tr>
              <a:tr h="303839">
                <a:tc rowSpan="2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050" b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ur First Kiss" panose="02000603000000020004" pitchFamily="2" charset="77"/>
                          <a:cs typeface="Dekko" pitchFamily="2" charset="77"/>
                        </a:rPr>
                        <a:t>Période  4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G7. La fonction complément d’objet : COD, COI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G7 : L’attribut du sujet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C7. l’imparfait (2)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C7. Le passé simple 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57185"/>
                  </a:ext>
                </a:extLst>
              </a:tr>
              <a:tr h="3038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G8. Les </a:t>
                      </a:r>
                      <a:r>
                        <a:rPr lang="fr-FR" sz="9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comp</a:t>
                      </a: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 circonstanciels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G8. Les </a:t>
                      </a:r>
                      <a:r>
                        <a:rPr lang="fr-FR" sz="9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comp</a:t>
                      </a: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 circonstanciels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C8. le passé composé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C8. Le passé composé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880305"/>
                  </a:ext>
                </a:extLst>
              </a:tr>
              <a:tr h="303839">
                <a:tc rowSpan="2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050" b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ur First Kiss" panose="02000603000000020004" pitchFamily="2" charset="77"/>
                          <a:cs typeface="Dekko" pitchFamily="2" charset="77"/>
                        </a:rPr>
                        <a:t>Période 5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G9. Les expansions du nom : l’adjectif épithète et le CDN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G9. La nature des mots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C9. Le passé simple (1)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C9. Le plus-que-parfait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4202591"/>
                  </a:ext>
                </a:extLst>
              </a:tr>
              <a:tr h="3038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G10. L’attribut du sujet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G10. La fonction des mots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C10. Le passé simple (2)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G10. Le présent du conditionnel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5605902"/>
                  </a:ext>
                </a:extLst>
              </a:tr>
            </a:tbl>
          </a:graphicData>
        </a:graphic>
      </p:graphicFrame>
      <p:sp>
        <p:nvSpPr>
          <p:cNvPr id="5" name="Control 1">
            <a:extLst>
              <a:ext uri="{FF2B5EF4-FFF2-40B4-BE49-F238E27FC236}">
                <a16:creationId xmlns:a16="http://schemas.microsoft.com/office/drawing/2014/main" id="{2F17DAD4-66F9-4490-B56E-C3E8E50711B5}"/>
              </a:ext>
            </a:extLst>
          </p:cNvPr>
          <p:cNvSpPr>
            <a:spLocks noChangeArrowheads="1" noChangeShapeType="1"/>
          </p:cNvSpPr>
          <p:nvPr/>
        </p:nvSpPr>
        <p:spPr bwMode="auto">
          <a:xfrm>
            <a:off x="1549400" y="2835275"/>
            <a:ext cx="10175875" cy="5903913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D1A5618F-949F-B54A-B034-831C482BC0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531047"/>
              </p:ext>
            </p:extLst>
          </p:nvPr>
        </p:nvGraphicFramePr>
        <p:xfrm>
          <a:off x="279295" y="4406128"/>
          <a:ext cx="9347409" cy="2199945"/>
        </p:xfrm>
        <a:graphic>
          <a:graphicData uri="http://schemas.openxmlformats.org/drawingml/2006/table">
            <a:tbl>
              <a:tblPr/>
              <a:tblGrid>
                <a:gridCol w="691141">
                  <a:extLst>
                    <a:ext uri="{9D8B030D-6E8A-4147-A177-3AD203B41FA5}">
                      <a16:colId xmlns:a16="http://schemas.microsoft.com/office/drawing/2014/main" val="3507212864"/>
                    </a:ext>
                  </a:extLst>
                </a:gridCol>
                <a:gridCol w="2164067">
                  <a:extLst>
                    <a:ext uri="{9D8B030D-6E8A-4147-A177-3AD203B41FA5}">
                      <a16:colId xmlns:a16="http://schemas.microsoft.com/office/drawing/2014/main" val="3940536074"/>
                    </a:ext>
                  </a:extLst>
                </a:gridCol>
                <a:gridCol w="2164067">
                  <a:extLst>
                    <a:ext uri="{9D8B030D-6E8A-4147-A177-3AD203B41FA5}">
                      <a16:colId xmlns:a16="http://schemas.microsoft.com/office/drawing/2014/main" val="3164194763"/>
                    </a:ext>
                  </a:extLst>
                </a:gridCol>
                <a:gridCol w="2164067">
                  <a:extLst>
                    <a:ext uri="{9D8B030D-6E8A-4147-A177-3AD203B41FA5}">
                      <a16:colId xmlns:a16="http://schemas.microsoft.com/office/drawing/2014/main" val="1125713718"/>
                    </a:ext>
                  </a:extLst>
                </a:gridCol>
                <a:gridCol w="2164067">
                  <a:extLst>
                    <a:ext uri="{9D8B030D-6E8A-4147-A177-3AD203B41FA5}">
                      <a16:colId xmlns:a16="http://schemas.microsoft.com/office/drawing/2014/main" val="336120151"/>
                    </a:ext>
                  </a:extLst>
                </a:gridCol>
              </a:tblGrid>
              <a:tr h="248858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hort Stack" panose="02010500040000000007" pitchFamily="2" charset="77"/>
                        <a:cs typeface="Dekko" pitchFamily="2" charset="77"/>
                      </a:endParaRP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CDC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2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Orthographe CM1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CDC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2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Orthographe CM2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CDC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2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Lexique CM1 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CDC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2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Lexique CM2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C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954848"/>
                  </a:ext>
                </a:extLst>
              </a:tr>
              <a:tr h="3678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ur First Kiss" panose="02000603000000020004" pitchFamily="2" charset="77"/>
                          <a:cs typeface="Dekko" pitchFamily="2" charset="77"/>
                        </a:rPr>
                        <a:t>Période 1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O1. Le féminin et le pluriel des adjectifs qualificatifs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O1. les homonymes : </a:t>
                      </a:r>
                      <a:r>
                        <a:rPr lang="fr-FR" sz="7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s’est/ c’est, si/s’y, dans/d’en, sans/s’en</a:t>
                      </a:r>
                      <a:endParaRPr lang="fr-FR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hort Stack" panose="02010500040000000007" pitchFamily="2" charset="77"/>
                        <a:cs typeface="Dekko" pitchFamily="2" charset="77"/>
                      </a:endParaRP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V2. Les synonymes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V1. La polysémie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9997391"/>
                  </a:ext>
                </a:extLst>
              </a:tr>
              <a:tr h="3562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ur First Kiss" panose="02000603000000020004" pitchFamily="2" charset="77"/>
                          <a:cs typeface="Dekko" pitchFamily="2" charset="77"/>
                        </a:rPr>
                        <a:t>Période 2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O2. Le pluriel des noms en –eu,   -au, -eau, -ail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O2. Les homonymes : quel/qu’elle/quelle, là/la/l’a, 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V3. les contraires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V2. sens propre sens figuré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797430"/>
                  </a:ext>
                </a:extLst>
              </a:tr>
              <a:tr h="3562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ur First Kiss" panose="02000603000000020004" pitchFamily="2" charset="77"/>
                          <a:cs typeface="Dekko" pitchFamily="2" charset="77"/>
                        </a:rPr>
                        <a:t>Période 3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O3. Les homophones </a:t>
                      </a:r>
                      <a:r>
                        <a:rPr lang="fr-FR" sz="9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gramma</a:t>
                      </a: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 : </a:t>
                      </a:r>
                      <a:r>
                        <a:rPr lang="fr-FR" sz="7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où, ou / la, là / mais, mes / sont, son</a:t>
                      </a:r>
                      <a:endParaRPr lang="fr-FR" sz="9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hort Stack" panose="02010500040000000007" pitchFamily="2" charset="77"/>
                        <a:cs typeface="Dekko" pitchFamily="2" charset="77"/>
                      </a:endParaRP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O5. les mots commençant par </a:t>
                      </a:r>
                      <a:r>
                        <a:rPr lang="fr-FR" sz="9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ac</a:t>
                      </a: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, </a:t>
                      </a:r>
                      <a:r>
                        <a:rPr lang="fr-FR" sz="9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af</a:t>
                      </a: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, </a:t>
                      </a:r>
                      <a:r>
                        <a:rPr lang="fr-FR" sz="9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ap</a:t>
                      </a: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, </a:t>
                      </a:r>
                      <a:r>
                        <a:rPr lang="fr-FR" sz="9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ef</a:t>
                      </a: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, of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V4. La construction des mots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V3. les synonymes et contraires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4760886"/>
                  </a:ext>
                </a:extLst>
              </a:tr>
              <a:tr h="2508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ur First Kiss" panose="02000603000000020004" pitchFamily="2" charset="77"/>
                          <a:cs typeface="Dekko" pitchFamily="2" charset="77"/>
                        </a:rPr>
                        <a:t>Période 4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O4. –</a:t>
                      </a:r>
                      <a:r>
                        <a:rPr lang="fr-FR" sz="9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é</a:t>
                      </a: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 ou –er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O4. –é ou –er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V5. Les préfixes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V4. les homonymes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394740"/>
                  </a:ext>
                </a:extLst>
              </a:tr>
              <a:tr h="35624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Our First Kiss" panose="02000603000000020004" pitchFamily="2" charset="77"/>
                          <a:cs typeface="Dekko" pitchFamily="2" charset="77"/>
                        </a:rPr>
                        <a:t>Période 5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O5. Les accords dans le groupe nominal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O8. Ecrire la fin des mots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V6. Les suffixes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V6. Les préfixes et les suffixes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2826580"/>
                  </a:ext>
                </a:extLst>
              </a:tr>
              <a:tr h="252073">
                <a:tc vMerge="1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fr-FR" sz="105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et Fire to the Rain" panose="02000506000000020004" pitchFamily="2" charset="0"/>
                      </a:endParaRPr>
                    </a:p>
                  </a:txBody>
                  <a:tcPr marL="31256" marR="31256" marT="31256" marB="31256" anchor="ctr">
                    <a:lnL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O6. les adverbes en –ment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O9. Les adjectifs de couleur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V7. Les niveaux de langage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cs typeface="Dekko" pitchFamily="2" charset="77"/>
                        </a:rPr>
                        <a:t>V7. les niveaux de langage</a:t>
                      </a:r>
                    </a:p>
                  </a:txBody>
                  <a:tcPr marL="31256" marR="31256" marT="31256" marB="31256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5994138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2D13C394-F70B-1D4B-AF69-FF35E31DDF40}"/>
              </a:ext>
            </a:extLst>
          </p:cNvPr>
          <p:cNvSpPr txBox="1"/>
          <p:nvPr/>
        </p:nvSpPr>
        <p:spPr>
          <a:xfrm>
            <a:off x="8185225" y="6581813"/>
            <a:ext cx="14031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9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La Trousse de </a:t>
            </a:r>
            <a:r>
              <a:rPr lang="fr-FR" sz="900" dirty="0" err="1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Sobelle</a:t>
            </a:r>
            <a:endParaRPr lang="fr-FR" sz="900" dirty="0"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pic>
        <p:nvPicPr>
          <p:cNvPr id="9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6FEB6495-4FAC-F644-BEDD-A8731C128E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15"/>
          <a:stretch/>
        </p:blipFill>
        <p:spPr>
          <a:xfrm>
            <a:off x="9590437" y="6527380"/>
            <a:ext cx="227969" cy="24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50499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6136</TotalTime>
  <Words>498</Words>
  <Application>Microsoft Macintosh PowerPoint</Application>
  <PresentationFormat>Format A4 (210 x 297 mm)</PresentationFormat>
  <Paragraphs>85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CHARLEEBOOTS</vt:lpstr>
      <vt:lpstr>Our First Kiss</vt:lpstr>
      <vt:lpstr>Short Stack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sandrine_brou@hotmail.fr</dc:creator>
  <cp:lastModifiedBy>Sandrine BonanBrou</cp:lastModifiedBy>
  <cp:revision>27</cp:revision>
  <dcterms:created xsi:type="dcterms:W3CDTF">2018-07-22T16:03:20Z</dcterms:created>
  <dcterms:modified xsi:type="dcterms:W3CDTF">2022-04-01T09:13:06Z</dcterms:modified>
</cp:coreProperties>
</file>