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308850" cy="10548938"/>
  <p:notesSz cx="6735763" cy="9866313"/>
  <p:defaultTextStyle>
    <a:defPPr>
      <a:defRPr lang="fr-FR"/>
    </a:defPPr>
    <a:lvl1pPr marL="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2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4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361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48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60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72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84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2961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3">
          <p15:clr>
            <a:srgbClr val="A4A3A4"/>
          </p15:clr>
        </p15:guide>
        <p15:guide id="2" pos="23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 autoAdjust="0"/>
    <p:restoredTop sz="94599"/>
  </p:normalViewPr>
  <p:slideViewPr>
    <p:cSldViewPr>
      <p:cViewPr>
        <p:scale>
          <a:sx n="141" d="100"/>
          <a:sy n="141" d="100"/>
        </p:scale>
        <p:origin x="1672" y="144"/>
      </p:cViewPr>
      <p:guideLst>
        <p:guide orient="horz" pos="3323"/>
        <p:guide pos="23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9382E-950F-4E1E-B6B3-66C42847D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3136-D7F4-4ED5-AF73-A3B78BC000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70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413136-D7F4-4ED5-AF73-A3B78BC000C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55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8165" y="3277010"/>
            <a:ext cx="6212522" cy="226118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6329" y="5977731"/>
            <a:ext cx="5116195" cy="2695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2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74187" y="564078"/>
            <a:ext cx="1233369" cy="119994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4083" y="564078"/>
            <a:ext cx="3578292" cy="119994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7350" y="6778670"/>
            <a:ext cx="6212522" cy="209513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7350" y="4471093"/>
            <a:ext cx="6212522" cy="230757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91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7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2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4083" y="3281893"/>
            <a:ext cx="2405830" cy="92816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01727" y="3281893"/>
            <a:ext cx="2405830" cy="92816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443" y="422447"/>
            <a:ext cx="6577965" cy="17581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5444" y="2361302"/>
            <a:ext cx="3229344" cy="9840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20" indent="0">
              <a:buNone/>
              <a:defRPr sz="2300" b="1"/>
            </a:lvl2pPr>
            <a:lvl3pPr marL="1018240" indent="0">
              <a:buNone/>
              <a:defRPr sz="2000" b="1"/>
            </a:lvl3pPr>
            <a:lvl4pPr marL="1527361" indent="0">
              <a:buNone/>
              <a:defRPr sz="1800" b="1"/>
            </a:lvl4pPr>
            <a:lvl5pPr marL="2036480" indent="0">
              <a:buNone/>
              <a:defRPr sz="1800" b="1"/>
            </a:lvl5pPr>
            <a:lvl6pPr marL="2545600" indent="0">
              <a:buNone/>
              <a:defRPr sz="1800" b="1"/>
            </a:lvl6pPr>
            <a:lvl7pPr marL="3054720" indent="0">
              <a:buNone/>
              <a:defRPr sz="1800" b="1"/>
            </a:lvl7pPr>
            <a:lvl8pPr marL="3563840" indent="0">
              <a:buNone/>
              <a:defRPr sz="1800" b="1"/>
            </a:lvl8pPr>
            <a:lvl9pPr marL="4072961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5444" y="3345382"/>
            <a:ext cx="3229344" cy="607784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12794" y="2361302"/>
            <a:ext cx="3230613" cy="9840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20" indent="0">
              <a:buNone/>
              <a:defRPr sz="2300" b="1"/>
            </a:lvl2pPr>
            <a:lvl3pPr marL="1018240" indent="0">
              <a:buNone/>
              <a:defRPr sz="2000" b="1"/>
            </a:lvl3pPr>
            <a:lvl4pPr marL="1527361" indent="0">
              <a:buNone/>
              <a:defRPr sz="1800" b="1"/>
            </a:lvl4pPr>
            <a:lvl5pPr marL="2036480" indent="0">
              <a:buNone/>
              <a:defRPr sz="1800" b="1"/>
            </a:lvl5pPr>
            <a:lvl6pPr marL="2545600" indent="0">
              <a:buNone/>
              <a:defRPr sz="1800" b="1"/>
            </a:lvl6pPr>
            <a:lvl7pPr marL="3054720" indent="0">
              <a:buNone/>
              <a:defRPr sz="1800" b="1"/>
            </a:lvl7pPr>
            <a:lvl8pPr marL="3563840" indent="0">
              <a:buNone/>
              <a:defRPr sz="1800" b="1"/>
            </a:lvl8pPr>
            <a:lvl9pPr marL="4072961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12794" y="3345382"/>
            <a:ext cx="3230613" cy="607784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444" y="420006"/>
            <a:ext cx="2404561" cy="178745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57" y="420006"/>
            <a:ext cx="4085851" cy="900322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5444" y="2207464"/>
            <a:ext cx="2404561" cy="7215768"/>
          </a:xfrm>
        </p:spPr>
        <p:txBody>
          <a:bodyPr/>
          <a:lstStyle>
            <a:lvl1pPr marL="0" indent="0">
              <a:buNone/>
              <a:defRPr sz="1600"/>
            </a:lvl1pPr>
            <a:lvl2pPr marL="509120" indent="0">
              <a:buNone/>
              <a:defRPr sz="1400"/>
            </a:lvl2pPr>
            <a:lvl3pPr marL="1018240" indent="0">
              <a:buNone/>
              <a:defRPr sz="1100"/>
            </a:lvl3pPr>
            <a:lvl4pPr marL="1527361" indent="0">
              <a:buNone/>
              <a:defRPr sz="1000"/>
            </a:lvl4pPr>
            <a:lvl5pPr marL="2036480" indent="0">
              <a:buNone/>
              <a:defRPr sz="1000"/>
            </a:lvl5pPr>
            <a:lvl6pPr marL="2545600" indent="0">
              <a:buNone/>
              <a:defRPr sz="1000"/>
            </a:lvl6pPr>
            <a:lvl7pPr marL="3054720" indent="0">
              <a:buNone/>
              <a:defRPr sz="1000"/>
            </a:lvl7pPr>
            <a:lvl8pPr marL="3563840" indent="0">
              <a:buNone/>
              <a:defRPr sz="1000"/>
            </a:lvl8pPr>
            <a:lvl9pPr marL="40729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586" y="7384259"/>
            <a:ext cx="4385310" cy="87175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2586" y="942568"/>
            <a:ext cx="4385310" cy="6329363"/>
          </a:xfrm>
        </p:spPr>
        <p:txBody>
          <a:bodyPr/>
          <a:lstStyle>
            <a:lvl1pPr marL="0" indent="0">
              <a:buNone/>
              <a:defRPr sz="3600"/>
            </a:lvl1pPr>
            <a:lvl2pPr marL="509120" indent="0">
              <a:buNone/>
              <a:defRPr sz="3200"/>
            </a:lvl2pPr>
            <a:lvl3pPr marL="1018240" indent="0">
              <a:buNone/>
              <a:defRPr sz="2700"/>
            </a:lvl3pPr>
            <a:lvl4pPr marL="1527361" indent="0">
              <a:buNone/>
              <a:defRPr sz="2300"/>
            </a:lvl4pPr>
            <a:lvl5pPr marL="2036480" indent="0">
              <a:buNone/>
              <a:defRPr sz="2300"/>
            </a:lvl5pPr>
            <a:lvl6pPr marL="2545600" indent="0">
              <a:buNone/>
              <a:defRPr sz="2300"/>
            </a:lvl6pPr>
            <a:lvl7pPr marL="3054720" indent="0">
              <a:buNone/>
              <a:defRPr sz="2300"/>
            </a:lvl7pPr>
            <a:lvl8pPr marL="3563840" indent="0">
              <a:buNone/>
              <a:defRPr sz="2300"/>
            </a:lvl8pPr>
            <a:lvl9pPr marL="407296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2586" y="8256011"/>
            <a:ext cx="4385310" cy="1238034"/>
          </a:xfrm>
        </p:spPr>
        <p:txBody>
          <a:bodyPr/>
          <a:lstStyle>
            <a:lvl1pPr marL="0" indent="0">
              <a:buNone/>
              <a:defRPr sz="1600"/>
            </a:lvl1pPr>
            <a:lvl2pPr marL="509120" indent="0">
              <a:buNone/>
              <a:defRPr sz="1400"/>
            </a:lvl2pPr>
            <a:lvl3pPr marL="1018240" indent="0">
              <a:buNone/>
              <a:defRPr sz="1100"/>
            </a:lvl3pPr>
            <a:lvl4pPr marL="1527361" indent="0">
              <a:buNone/>
              <a:defRPr sz="1000"/>
            </a:lvl4pPr>
            <a:lvl5pPr marL="2036480" indent="0">
              <a:buNone/>
              <a:defRPr sz="1000"/>
            </a:lvl5pPr>
            <a:lvl6pPr marL="2545600" indent="0">
              <a:buNone/>
              <a:defRPr sz="1000"/>
            </a:lvl6pPr>
            <a:lvl7pPr marL="3054720" indent="0">
              <a:buNone/>
              <a:defRPr sz="1000"/>
            </a:lvl7pPr>
            <a:lvl8pPr marL="3563840" indent="0">
              <a:buNone/>
              <a:defRPr sz="1000"/>
            </a:lvl8pPr>
            <a:lvl9pPr marL="40729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5443" y="422447"/>
            <a:ext cx="6577965" cy="1758156"/>
          </a:xfrm>
          <a:prstGeom prst="rect">
            <a:avLst/>
          </a:prstGeom>
        </p:spPr>
        <p:txBody>
          <a:bodyPr vert="horz" lIns="101824" tIns="50912" rIns="101824" bIns="50912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5443" y="2461422"/>
            <a:ext cx="6577965" cy="6961811"/>
          </a:xfrm>
          <a:prstGeom prst="rect">
            <a:avLst/>
          </a:prstGeom>
        </p:spPr>
        <p:txBody>
          <a:bodyPr vert="horz" lIns="101824" tIns="50912" rIns="101824" bIns="5091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5443" y="9777305"/>
            <a:ext cx="1705398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97192" y="9777305"/>
            <a:ext cx="2314469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38010" y="9777305"/>
            <a:ext cx="1705398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24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40" indent="-38184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320" indent="-318200" algn="l" defTabSz="10182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80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92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04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16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28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40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521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2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4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61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48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0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72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84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2961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à coins arrondis 30"/>
          <p:cNvSpPr/>
          <p:nvPr/>
        </p:nvSpPr>
        <p:spPr bwMode="auto">
          <a:xfrm>
            <a:off x="2286273" y="68915"/>
            <a:ext cx="4943559" cy="1956196"/>
          </a:xfrm>
          <a:prstGeom prst="roundRect">
            <a:avLst>
              <a:gd name="adj" fmla="val 712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2810" y="75662"/>
            <a:ext cx="2088232" cy="653991"/>
          </a:xfrm>
          <a:prstGeom prst="roundRect">
            <a:avLst>
              <a:gd name="adj" fmla="val 168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62810" y="113485"/>
            <a:ext cx="2111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Prénom</a:t>
            </a:r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  :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__________________</a:t>
            </a:r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Date</a:t>
            </a:r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 : 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70233" y="1465245"/>
            <a:ext cx="2088232" cy="568864"/>
          </a:xfrm>
          <a:prstGeom prst="roundRect">
            <a:avLst>
              <a:gd name="adj" fmla="val 15979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54025" y="1466134"/>
            <a:ext cx="929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Signature des parents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302481" y="593949"/>
            <a:ext cx="39914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200" dirty="0">
                <a:latin typeface="Our First Kiss" panose="02000603000000020004" pitchFamily="2" charset="77"/>
                <a:ea typeface="Clensey" panose="02000603000000000000" pitchFamily="2" charset="0"/>
              </a:rPr>
              <a:t>Compétences évaluées</a:t>
            </a:r>
          </a:p>
          <a:p>
            <a:pPr marL="171450" lvl="0" indent="-17145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prstClr val="black"/>
                </a:solidFill>
                <a:latin typeface="Short Stack" panose="02010500040000000007" pitchFamily="2" charset="0"/>
              </a:rPr>
              <a:t>Distinguer nom propre et nom commun</a:t>
            </a:r>
          </a:p>
          <a:p>
            <a:pPr marL="171450" indent="-171450" defTabSz="914400">
              <a:spcAft>
                <a:spcPts val="90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>
                <a:latin typeface="Short Stack" panose="02010500040000000007" pitchFamily="2" charset="0"/>
                <a:cs typeface="Dekko" panose="00000500000000000000" pitchFamily="2" charset="0"/>
              </a:rPr>
              <a:t>Savoir conjuguer les verbes fréquents au futur</a:t>
            </a:r>
          </a:p>
          <a:p>
            <a:pPr marL="171450" indent="-171450" defTabSz="914400">
              <a:spcAft>
                <a:spcPts val="900"/>
              </a:spcAft>
              <a:buFont typeface="Courier New" panose="02070309020205020404" pitchFamily="49" charset="0"/>
              <a:buChar char="o"/>
              <a:defRPr/>
            </a:pPr>
            <a:r>
              <a:rPr lang="fr-FR" altLang="fr-FR" sz="900" dirty="0">
                <a:latin typeface="Short Stack" panose="02010500040000000007" pitchFamily="2" charset="0"/>
                <a:cs typeface="Dekko" panose="00000500000000000000" pitchFamily="2" charset="0"/>
              </a:rPr>
              <a:t>Trouver le mot-étiquette correspondant à une liste de mots donnés</a:t>
            </a:r>
            <a:endParaRPr lang="fr-FR" altLang="fr-FR" sz="900" dirty="0">
              <a:latin typeface="Short Stack" panose="02010500040000000007" pitchFamily="2" charset="77"/>
              <a:cs typeface="Arial" pitchFamily="34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6428209" y="881981"/>
            <a:ext cx="466576" cy="294819"/>
          </a:xfrm>
          <a:prstGeom prst="roundRect">
            <a:avLst>
              <a:gd name="adj" fmla="val 25630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6428209" y="1235233"/>
            <a:ext cx="466576" cy="294819"/>
          </a:xfrm>
          <a:prstGeom prst="roundRect">
            <a:avLst>
              <a:gd name="adj" fmla="val 25630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67920" y="809973"/>
            <a:ext cx="2088232" cy="556591"/>
          </a:xfrm>
          <a:prstGeom prst="roundRect">
            <a:avLst>
              <a:gd name="adj" fmla="val 1533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54025" y="833011"/>
            <a:ext cx="2120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Appréciation</a:t>
            </a:r>
          </a:p>
        </p:txBody>
      </p:sp>
      <p:sp>
        <p:nvSpPr>
          <p:cNvPr id="60" name="ZoneTexte 5"/>
          <p:cNvSpPr txBox="1">
            <a:spLocks noChangeArrowheads="1"/>
          </p:cNvSpPr>
          <p:nvPr/>
        </p:nvSpPr>
        <p:spPr bwMode="auto">
          <a:xfrm>
            <a:off x="3360290" y="500962"/>
            <a:ext cx="2482850" cy="27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 dirty="0">
                <a:latin typeface="Short Stack" panose="02010500040000000007" pitchFamily="2" charset="77"/>
                <a:ea typeface="Clensey" pitchFamily="2" charset="0"/>
                <a:cs typeface="Dekko" panose="00000500000000000000" pitchFamily="2" charset="0"/>
              </a:rPr>
              <a:t>n°6 : G6, C6, V3</a:t>
            </a:r>
          </a:p>
        </p:txBody>
      </p:sp>
      <p:sp>
        <p:nvSpPr>
          <p:cNvPr id="61" name="Ellipse 60"/>
          <p:cNvSpPr/>
          <p:nvPr/>
        </p:nvSpPr>
        <p:spPr>
          <a:xfrm rot="20120740">
            <a:off x="2185736" y="120120"/>
            <a:ext cx="566738" cy="30956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2" name="ZoneTexte 16"/>
          <p:cNvSpPr txBox="1">
            <a:spLocks noChangeArrowheads="1"/>
          </p:cNvSpPr>
          <p:nvPr/>
        </p:nvSpPr>
        <p:spPr bwMode="auto">
          <a:xfrm rot="-1479260">
            <a:off x="2192911" y="128422"/>
            <a:ext cx="566738" cy="30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400" dirty="0">
                <a:latin typeface="Short Stack" panose="02010500040000000007" pitchFamily="2" charset="77"/>
                <a:cs typeface="Cavolini" panose="03000502040302020204" pitchFamily="66" charset="0"/>
              </a:rPr>
              <a:t>CE2</a:t>
            </a:r>
            <a:endParaRPr lang="fr-FR" altLang="fr-FR" dirty="0">
              <a:latin typeface="Short Stack" panose="02010500040000000007" pitchFamily="2" charset="77"/>
              <a:cs typeface="Cavolini" panose="03000502040302020204" pitchFamily="66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6428209" y="1595273"/>
            <a:ext cx="466576" cy="294820"/>
          </a:xfrm>
          <a:prstGeom prst="roundRect">
            <a:avLst>
              <a:gd name="adj" fmla="val 25630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25">
            <a:extLst>
              <a:ext uri="{FF2B5EF4-FFF2-40B4-BE49-F238E27FC236}">
                <a16:creationId xmlns:a16="http://schemas.microsoft.com/office/drawing/2014/main" id="{A860F06F-D3FB-4E45-91E2-C89CE204723E}"/>
              </a:ext>
            </a:extLst>
          </p:cNvPr>
          <p:cNvSpPr/>
          <p:nvPr/>
        </p:nvSpPr>
        <p:spPr>
          <a:xfrm>
            <a:off x="496708" y="2132791"/>
            <a:ext cx="6758118" cy="8340486"/>
          </a:xfrm>
          <a:prstGeom prst="roundRect">
            <a:avLst>
              <a:gd name="adj" fmla="val 1248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3">
            <a:extLst>
              <a:ext uri="{FF2B5EF4-FFF2-40B4-BE49-F238E27FC236}">
                <a16:creationId xmlns:a16="http://schemas.microsoft.com/office/drawing/2014/main" id="{012103BE-6701-4CC3-9B16-D29C273F5F81}"/>
              </a:ext>
            </a:extLst>
          </p:cNvPr>
          <p:cNvSpPr/>
          <p:nvPr/>
        </p:nvSpPr>
        <p:spPr>
          <a:xfrm>
            <a:off x="63980" y="2132791"/>
            <a:ext cx="352679" cy="2831126"/>
          </a:xfrm>
          <a:prstGeom prst="roundRect">
            <a:avLst>
              <a:gd name="adj" fmla="val 182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44D5A727-6FD0-4FD3-A2FB-AD91A2AD3D84}"/>
              </a:ext>
            </a:extLst>
          </p:cNvPr>
          <p:cNvSpPr txBox="1"/>
          <p:nvPr/>
        </p:nvSpPr>
        <p:spPr>
          <a:xfrm rot="16200000">
            <a:off x="-1175242" y="3394461"/>
            <a:ext cx="2831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Our First Kiss" panose="02000603000000020004" pitchFamily="2" charset="77"/>
              </a:rPr>
              <a:t>Nom propre, nom commun</a:t>
            </a:r>
          </a:p>
        </p:txBody>
      </p:sp>
      <p:sp>
        <p:nvSpPr>
          <p:cNvPr id="82" name="Rectangle à coins arrondis 73">
            <a:extLst>
              <a:ext uri="{FF2B5EF4-FFF2-40B4-BE49-F238E27FC236}">
                <a16:creationId xmlns:a16="http://schemas.microsoft.com/office/drawing/2014/main" id="{31298AE1-4764-49F1-8F20-A50344556F50}"/>
              </a:ext>
            </a:extLst>
          </p:cNvPr>
          <p:cNvSpPr/>
          <p:nvPr/>
        </p:nvSpPr>
        <p:spPr>
          <a:xfrm>
            <a:off x="63981" y="5085150"/>
            <a:ext cx="352678" cy="3584616"/>
          </a:xfrm>
          <a:prstGeom prst="roundRect">
            <a:avLst>
              <a:gd name="adj" fmla="val 1563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3FC05B61-D4B8-4350-A97F-90A89D5F7DA6}"/>
              </a:ext>
            </a:extLst>
          </p:cNvPr>
          <p:cNvSpPr txBox="1"/>
          <p:nvPr/>
        </p:nvSpPr>
        <p:spPr>
          <a:xfrm rot="16200000">
            <a:off x="-1195990" y="6692705"/>
            <a:ext cx="2963927" cy="24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400" spc="-40" dirty="0">
                <a:latin typeface="Our First Kiss" panose="02000603000000020004" pitchFamily="2" charset="77"/>
              </a:rPr>
              <a:t>Le futur (2)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F57646FC-A298-42A9-937F-4E88E2512DF4}"/>
              </a:ext>
            </a:extLst>
          </p:cNvPr>
          <p:cNvSpPr txBox="1"/>
          <p:nvPr/>
        </p:nvSpPr>
        <p:spPr bwMode="ltGray">
          <a:xfrm>
            <a:off x="2800272" y="50400"/>
            <a:ext cx="3831260" cy="522103"/>
          </a:xfrm>
          <a:prstGeom prst="rect">
            <a:avLst/>
          </a:prstGeom>
          <a:noFill/>
        </p:spPr>
        <p:txBody>
          <a:bodyPr wrap="square" lIns="90334" tIns="45167" rIns="90334" bIns="45167">
            <a:spAutoFit/>
          </a:bodyPr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Français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B29089-048A-D540-B74C-0740CC24F714}"/>
              </a:ext>
            </a:extLst>
          </p:cNvPr>
          <p:cNvSpPr/>
          <p:nvPr/>
        </p:nvSpPr>
        <p:spPr>
          <a:xfrm>
            <a:off x="543997" y="2122593"/>
            <a:ext cx="6678423" cy="666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spc="-30" dirty="0">
                <a:latin typeface="Our First Kiss" panose="02000603000000020004" pitchFamily="2" charset="77"/>
                <a:ea typeface="Chewy" panose="02000000000000000000" pitchFamily="2" charset="0"/>
                <a:cs typeface="Dekko" panose="00000500000000000000" pitchFamily="2" charset="0"/>
              </a:rPr>
              <a:t>1. Ecris un nom propre pour chaque groupe nominal. N’oublie pas la majuscule !</a:t>
            </a:r>
          </a:p>
          <a:p>
            <a:pPr>
              <a:lnSpc>
                <a:spcPct val="170000"/>
              </a:lnSpc>
            </a:pP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 département :		_____________________________</a:t>
            </a:r>
          </a:p>
          <a:p>
            <a:pPr>
              <a:lnSpc>
                <a:spcPct val="170000"/>
              </a:lnSpc>
            </a:pP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Une ville : 			_____________________________</a:t>
            </a:r>
          </a:p>
          <a:p>
            <a:pPr>
              <a:lnSpc>
                <a:spcPct val="170000"/>
              </a:lnSpc>
            </a:pP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 prénom :			_____________________________</a:t>
            </a:r>
          </a:p>
          <a:p>
            <a:pPr>
              <a:lnSpc>
                <a:spcPct val="170000"/>
              </a:lnSpc>
            </a:pP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 personnage de BD : 		_____________________________</a:t>
            </a:r>
          </a:p>
          <a:p>
            <a:pPr>
              <a:lnSpc>
                <a:spcPct val="200000"/>
              </a:lnSpc>
            </a:pPr>
            <a:r>
              <a:rPr lang="fr-FR" sz="1200" b="1" spc="-30" dirty="0">
                <a:latin typeface="Our First Kiss" panose="02000603000000020004" pitchFamily="2" charset="77"/>
                <a:ea typeface="Chewy" panose="02000000000000000000" pitchFamily="2" charset="0"/>
                <a:cs typeface="Dekko" panose="00000500000000000000" pitchFamily="2" charset="0"/>
              </a:rPr>
              <a:t>2. Indique si les mots soulignés sont des noms propres </a:t>
            </a:r>
            <a:r>
              <a:rPr lang="fr-FR" sz="1200" b="1" spc="-30" dirty="0">
                <a:latin typeface="Short Stack" panose="02010500040000000007" pitchFamily="2" charset="77"/>
                <a:ea typeface="Chewy" panose="02000000000000000000" pitchFamily="2" charset="0"/>
                <a:cs typeface="Dekko" panose="00000500000000000000" pitchFamily="2" charset="0"/>
              </a:rPr>
              <a:t>(NP) </a:t>
            </a:r>
            <a:r>
              <a:rPr lang="fr-FR" sz="1200" b="1" spc="-30" dirty="0">
                <a:latin typeface="Our First Kiss" panose="02000603000000020004" pitchFamily="2" charset="77"/>
                <a:ea typeface="Chewy" panose="02000000000000000000" pitchFamily="2" charset="0"/>
                <a:cs typeface="Dekko" panose="00000500000000000000" pitchFamily="2" charset="0"/>
              </a:rPr>
              <a:t>ou des noms communs </a:t>
            </a:r>
            <a:r>
              <a:rPr lang="fr-FR" sz="1200" b="1" spc="-30" dirty="0">
                <a:latin typeface="Short Stack" panose="02010500040000000007" pitchFamily="2" charset="77"/>
                <a:ea typeface="Chewy" panose="02000000000000000000" pitchFamily="2" charset="0"/>
                <a:cs typeface="Dekko" panose="00000500000000000000" pitchFamily="2" charset="0"/>
              </a:rPr>
              <a:t>(NC).</a:t>
            </a:r>
          </a:p>
          <a:p>
            <a:pPr>
              <a:lnSpc>
                <a:spcPct val="170000"/>
              </a:lnSpc>
            </a:pP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Sophie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______ ) est une petite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fille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______ ) de 5 ans qui ne fait que des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bêtises </a:t>
            </a:r>
          </a:p>
          <a:p>
            <a:pPr>
              <a:lnSpc>
                <a:spcPct val="170000"/>
              </a:lnSpc>
            </a:pP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 ______ ) . Avec son cousin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Paul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______ ) ils se disputent souvent. Sa maman, Madame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De </a:t>
            </a:r>
            <a:r>
              <a:rPr lang="fr-FR" sz="1050" u="sng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Réan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 ______ ) , la punit souvent. Un jour, Sophie a décidé de jouer à la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dinette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______ ) et a coupé des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poissons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______ ) vivants.</a:t>
            </a:r>
          </a:p>
          <a:p>
            <a:pPr>
              <a:lnSpc>
                <a:spcPct val="200000"/>
              </a:lnSpc>
            </a:pPr>
            <a:r>
              <a:rPr lang="fr-FR" sz="1200" b="1" dirty="0">
                <a:latin typeface="Our First Kiss" panose="02000603000000020004" pitchFamily="2" charset="77"/>
              </a:rPr>
              <a:t>3. Dans chaque liste, souligne le verbe au futur</a:t>
            </a:r>
            <a:r>
              <a:rPr lang="fr-FR" sz="700" b="1" dirty="0">
                <a:latin typeface="Our First Kiss" panose="02000603000000020004" pitchFamily="2" charset="77"/>
              </a:rPr>
              <a:t> </a:t>
            </a:r>
            <a:r>
              <a:rPr lang="fr-FR" sz="1200" b="1" dirty="0">
                <a:latin typeface="Our First Kiss" panose="02000603000000020004" pitchFamily="2" charset="77"/>
              </a:rPr>
              <a:t>.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Je prends – nous prenons – vous prendrez – ils prenaient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Tu voyais – il verra – nous voyons – elles voient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Je ferai – tu fais – on faisait – nous faisons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Elle allait – nous irons – vous allez - ils vont</a:t>
            </a:r>
          </a:p>
          <a:p>
            <a:pPr>
              <a:lnSpc>
                <a:spcPct val="200000"/>
              </a:lnSpc>
            </a:pPr>
            <a:r>
              <a:rPr lang="fr-FR" sz="1200" b="1" spc="-30" dirty="0">
                <a:latin typeface="Our First Kiss" panose="02000603000000020004" pitchFamily="2" charset="77"/>
                <a:cs typeface="Dekko" panose="00000500000000000000" pitchFamily="2" charset="0"/>
              </a:rPr>
              <a:t>4. </a:t>
            </a:r>
            <a:r>
              <a:rPr lang="fr-FR" sz="1200" b="1" dirty="0">
                <a:latin typeface="Our First Kiss" panose="02000603000000020004" pitchFamily="2" charset="77"/>
                <a:cs typeface="Dekko" panose="00000500000000000000" pitchFamily="2" charset="0"/>
              </a:rPr>
              <a:t>Ecris les verbes entre parenthèses au futur</a:t>
            </a:r>
            <a:r>
              <a:rPr lang="fr-FR" sz="700" b="1" dirty="0">
                <a:latin typeface="Our First Kiss" panose="02000603000000020004" pitchFamily="2" charset="77"/>
              </a:rPr>
              <a:t> </a:t>
            </a:r>
            <a:r>
              <a:rPr lang="fr-FR" sz="1200" b="1" dirty="0">
                <a:latin typeface="Our First Kiss" panose="02000603000000020004" pitchFamily="2" charset="77"/>
              </a:rPr>
              <a:t>.</a:t>
            </a:r>
            <a:endParaRPr lang="fr-FR" sz="1200" b="1" dirty="0">
              <a:latin typeface="Our First Kiss" panose="02000603000000020004" pitchFamily="2" charset="77"/>
              <a:cs typeface="Dekko" panose="00000500000000000000" pitchFamily="2" charset="0"/>
            </a:endParaRP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(venir) _____________________________ demain.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Tu (vouloir) _____________________________ un chocolat chaud.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Vous (voir) __________________________ que ce chien est gentil.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Il (aller) __________________________ au Canada en vacances.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Elles (faire) __________________________ attention à ne pas tomber.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(pouvoir) __________________________ retourner en Espagne un jour.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Vous (dire) __________________________ la vérité.</a:t>
            </a:r>
          </a:p>
        </p:txBody>
      </p:sp>
      <p:sp>
        <p:nvSpPr>
          <p:cNvPr id="74" name="Rectangle à coins arrondis 73">
            <a:extLst>
              <a:ext uri="{FF2B5EF4-FFF2-40B4-BE49-F238E27FC236}">
                <a16:creationId xmlns:a16="http://schemas.microsoft.com/office/drawing/2014/main" id="{D2FD8DC1-48D2-4F46-933C-DB7E96672F2E}"/>
              </a:ext>
            </a:extLst>
          </p:cNvPr>
          <p:cNvSpPr/>
          <p:nvPr/>
        </p:nvSpPr>
        <p:spPr>
          <a:xfrm>
            <a:off x="63981" y="8789354"/>
            <a:ext cx="352678" cy="1680073"/>
          </a:xfrm>
          <a:prstGeom prst="roundRect">
            <a:avLst>
              <a:gd name="adj" fmla="val 2118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B316F2A7-41E4-5F45-8F82-1EF7505F4DD5}"/>
              </a:ext>
            </a:extLst>
          </p:cNvPr>
          <p:cNvSpPr txBox="1"/>
          <p:nvPr/>
        </p:nvSpPr>
        <p:spPr>
          <a:xfrm rot="16200000">
            <a:off x="-663972" y="9428730"/>
            <a:ext cx="1799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Our First Kiss" panose="02000603000000020004" pitchFamily="2" charset="77"/>
                <a:cs typeface="Arial" pitchFamily="34" charset="0"/>
              </a:rPr>
              <a:t>Les mots-étiquettes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2A91F9A-9314-8944-8814-B0E37313450A}"/>
              </a:ext>
            </a:extLst>
          </p:cNvPr>
          <p:cNvSpPr txBox="1"/>
          <p:nvPr/>
        </p:nvSpPr>
        <p:spPr>
          <a:xfrm rot="16200000">
            <a:off x="6334473" y="9579536"/>
            <a:ext cx="1559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Our First Kiss" panose="02000603000000020004" pitchFamily="2" charset="77"/>
              </a:rPr>
              <a:t>La trousse de Sobelle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204937-6746-E443-9205-DEDC9F0E416F}"/>
              </a:ext>
            </a:extLst>
          </p:cNvPr>
          <p:cNvSpPr/>
          <p:nvPr/>
        </p:nvSpPr>
        <p:spPr>
          <a:xfrm>
            <a:off x="539534" y="8682790"/>
            <a:ext cx="6446210" cy="1776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>
                <a:latin typeface="Our First Kiss" panose="02000603000000020004" pitchFamily="2" charset="77"/>
                <a:cs typeface="Dekko" panose="00000500000000000000" pitchFamily="2" charset="0"/>
              </a:rPr>
              <a:t>5. Trouve le mot-étiquette de chaque liste</a:t>
            </a:r>
            <a:r>
              <a:rPr lang="fr-FR" sz="100" b="1" dirty="0">
                <a:latin typeface="Our First Kiss" panose="02000603000000020004" pitchFamily="2" charset="77"/>
              </a:rPr>
              <a:t> </a:t>
            </a:r>
            <a:r>
              <a:rPr lang="fr-FR" sz="1200" b="1" dirty="0">
                <a:latin typeface="Our First Kiss" panose="02000603000000020004" pitchFamily="2" charset="77"/>
              </a:rPr>
              <a:t>.</a:t>
            </a:r>
            <a:endParaRPr lang="fr-FR" sz="1200" b="1" dirty="0">
              <a:latin typeface="Our First Kiss" panose="02000603000000020004" pitchFamily="2" charset="77"/>
              <a:ea typeface="Script Ecole 2" panose="02000400000000000000" pitchFamily="2" charset="0"/>
              <a:cs typeface="Dekko" panose="00000500000000000000" pitchFamily="2" charset="0"/>
            </a:endParaRP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tulipe, marguerite, coquelicot, rose.	________________________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boa, anaconda, python, cobra. 	________________________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cerise, fraise, pomme, mangue.	________________________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sandales, tongs, baskets, bottes.	________________________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camembert, brie, emmental, comté.	________________________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68475" y="71518"/>
            <a:ext cx="7171900" cy="975523"/>
          </a:xfrm>
          <a:prstGeom prst="roundRect">
            <a:avLst>
              <a:gd name="adj" fmla="val 1938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828126" y="141664"/>
            <a:ext cx="4968551" cy="583659"/>
          </a:xfrm>
          <a:prstGeom prst="rect">
            <a:avLst/>
          </a:prstGeom>
          <a:noFill/>
        </p:spPr>
        <p:txBody>
          <a:bodyPr wrap="square" lIns="90334" tIns="45167" rIns="90334" bIns="45167">
            <a:spAutoFit/>
          </a:bodyPr>
          <a:lstStyle/>
          <a:p>
            <a:pPr algn="ctr"/>
            <a:r>
              <a:rPr lang="fr-FR" sz="3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Français </a:t>
            </a:r>
          </a:p>
        </p:txBody>
      </p:sp>
      <p:sp>
        <p:nvSpPr>
          <p:cNvPr id="58" name="ZoneTexte 5"/>
          <p:cNvSpPr txBox="1">
            <a:spLocks noChangeArrowheads="1"/>
          </p:cNvSpPr>
          <p:nvPr/>
        </p:nvSpPr>
        <p:spPr bwMode="auto">
          <a:xfrm>
            <a:off x="2070977" y="694704"/>
            <a:ext cx="2482850" cy="27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 dirty="0">
                <a:latin typeface="Short Stack" pitchFamily="2" charset="0"/>
                <a:ea typeface="Clensey" pitchFamily="2" charset="0"/>
                <a:cs typeface="Clensey" pitchFamily="2" charset="0"/>
              </a:rPr>
              <a:t>N°6 : G6, C6, V3</a:t>
            </a:r>
          </a:p>
        </p:txBody>
      </p:sp>
      <p:sp>
        <p:nvSpPr>
          <p:cNvPr id="59" name="Ellipse 58"/>
          <p:cNvSpPr/>
          <p:nvPr/>
        </p:nvSpPr>
        <p:spPr>
          <a:xfrm>
            <a:off x="219034" y="247564"/>
            <a:ext cx="885674" cy="37186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0" name="ZoneTexte 16"/>
          <p:cNvSpPr txBox="1">
            <a:spLocks noChangeArrowheads="1"/>
          </p:cNvSpPr>
          <p:nvPr/>
        </p:nvSpPr>
        <p:spPr bwMode="auto">
          <a:xfrm>
            <a:off x="227883" y="264776"/>
            <a:ext cx="867975" cy="3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600" b="1" dirty="0">
                <a:latin typeface="Short Stack" panose="02010500040000000007" pitchFamily="2" charset="77"/>
              </a:rPr>
              <a:t>CE2</a:t>
            </a:r>
          </a:p>
        </p:txBody>
      </p:sp>
      <p:sp>
        <p:nvSpPr>
          <p:cNvPr id="61" name="ZoneTexte 60"/>
          <p:cNvSpPr txBox="1"/>
          <p:nvPr/>
        </p:nvSpPr>
        <p:spPr>
          <a:xfrm rot="719506">
            <a:off x="5264568" y="268968"/>
            <a:ext cx="1949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  <a:ea typeface="Chewy" panose="02000000000000000000" pitchFamily="2" charset="0"/>
              </a:rPr>
              <a:t>Correction</a:t>
            </a:r>
            <a:endParaRPr lang="fr-FR" sz="1600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t Fire to the Rain" panose="02000506000000020004" pitchFamily="2" charset="0"/>
              <a:ea typeface="Chewy" panose="02000000000000000000" pitchFamily="2" charset="0"/>
            </a:endParaRPr>
          </a:p>
        </p:txBody>
      </p:sp>
      <p:sp>
        <p:nvSpPr>
          <p:cNvPr id="46" name="Rectangle à coins arrondis 25">
            <a:extLst>
              <a:ext uri="{FF2B5EF4-FFF2-40B4-BE49-F238E27FC236}">
                <a16:creationId xmlns:a16="http://schemas.microsoft.com/office/drawing/2014/main" id="{4B4C664E-8E2F-D845-AC90-D6A57D684C5B}"/>
              </a:ext>
            </a:extLst>
          </p:cNvPr>
          <p:cNvSpPr/>
          <p:nvPr/>
        </p:nvSpPr>
        <p:spPr>
          <a:xfrm>
            <a:off x="482257" y="1223088"/>
            <a:ext cx="6758118" cy="7939814"/>
          </a:xfrm>
          <a:prstGeom prst="roundRect">
            <a:avLst>
              <a:gd name="adj" fmla="val 1248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73">
            <a:extLst>
              <a:ext uri="{FF2B5EF4-FFF2-40B4-BE49-F238E27FC236}">
                <a16:creationId xmlns:a16="http://schemas.microsoft.com/office/drawing/2014/main" id="{8B3E8AFF-FA73-D24C-A416-679064AC4F2E}"/>
              </a:ext>
            </a:extLst>
          </p:cNvPr>
          <p:cNvSpPr/>
          <p:nvPr/>
        </p:nvSpPr>
        <p:spPr>
          <a:xfrm>
            <a:off x="63980" y="1242026"/>
            <a:ext cx="352679" cy="2520275"/>
          </a:xfrm>
          <a:prstGeom prst="roundRect">
            <a:avLst>
              <a:gd name="adj" fmla="val 182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0AC328D-A240-C74D-B8E7-CF34334001D9}"/>
              </a:ext>
            </a:extLst>
          </p:cNvPr>
          <p:cNvSpPr txBox="1"/>
          <p:nvPr/>
        </p:nvSpPr>
        <p:spPr>
          <a:xfrm rot="16200000">
            <a:off x="-1019818" y="2348272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Our First Kiss" panose="02000603000000020004" pitchFamily="2" charset="77"/>
              </a:rPr>
              <a:t>Nom propre, nom commun</a:t>
            </a:r>
          </a:p>
        </p:txBody>
      </p:sp>
      <p:sp>
        <p:nvSpPr>
          <p:cNvPr id="34" name="Rectangle à coins arrondis 73">
            <a:extLst>
              <a:ext uri="{FF2B5EF4-FFF2-40B4-BE49-F238E27FC236}">
                <a16:creationId xmlns:a16="http://schemas.microsoft.com/office/drawing/2014/main" id="{0E03E954-A541-934A-8110-0E8ED1CE3909}"/>
              </a:ext>
            </a:extLst>
          </p:cNvPr>
          <p:cNvSpPr/>
          <p:nvPr/>
        </p:nvSpPr>
        <p:spPr>
          <a:xfrm>
            <a:off x="63981" y="3868867"/>
            <a:ext cx="352678" cy="3539174"/>
          </a:xfrm>
          <a:prstGeom prst="roundRect">
            <a:avLst>
              <a:gd name="adj" fmla="val 1563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34A7B7E-564C-3A48-94E8-BC29403BA76A}"/>
              </a:ext>
            </a:extLst>
          </p:cNvPr>
          <p:cNvSpPr txBox="1"/>
          <p:nvPr/>
        </p:nvSpPr>
        <p:spPr>
          <a:xfrm rot="16200000">
            <a:off x="-1483614" y="5514315"/>
            <a:ext cx="3539175" cy="248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400" spc="-40" dirty="0">
                <a:latin typeface="Our First Kiss" panose="02000603000000020004" pitchFamily="2" charset="77"/>
              </a:rPr>
              <a:t>Le futur (2)</a:t>
            </a:r>
          </a:p>
        </p:txBody>
      </p:sp>
      <p:sp>
        <p:nvSpPr>
          <p:cNvPr id="36" name="Rectangle à coins arrondis 73">
            <a:extLst>
              <a:ext uri="{FF2B5EF4-FFF2-40B4-BE49-F238E27FC236}">
                <a16:creationId xmlns:a16="http://schemas.microsoft.com/office/drawing/2014/main" id="{D6F09114-E37C-4F4A-9CBA-CE1EF0982DD3}"/>
              </a:ext>
            </a:extLst>
          </p:cNvPr>
          <p:cNvSpPr/>
          <p:nvPr/>
        </p:nvSpPr>
        <p:spPr>
          <a:xfrm>
            <a:off x="63981" y="7506717"/>
            <a:ext cx="352678" cy="1680073"/>
          </a:xfrm>
          <a:prstGeom prst="roundRect">
            <a:avLst>
              <a:gd name="adj" fmla="val 2118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6327C976-CF11-B74F-A924-CC75AE98477E}"/>
              </a:ext>
            </a:extLst>
          </p:cNvPr>
          <p:cNvSpPr txBox="1"/>
          <p:nvPr/>
        </p:nvSpPr>
        <p:spPr>
          <a:xfrm rot="16200000">
            <a:off x="-663972" y="8180650"/>
            <a:ext cx="1799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Our First Kiss" panose="02000603000000020004" pitchFamily="2" charset="77"/>
                <a:cs typeface="Arial" pitchFamily="34" charset="0"/>
              </a:rPr>
              <a:t>Les mots-étiquettes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E711374-F0DA-D94D-98E8-427FE79820A6}"/>
              </a:ext>
            </a:extLst>
          </p:cNvPr>
          <p:cNvSpPr/>
          <p:nvPr/>
        </p:nvSpPr>
        <p:spPr>
          <a:xfrm>
            <a:off x="519364" y="1231828"/>
            <a:ext cx="6678423" cy="7864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spc="-30" dirty="0">
                <a:latin typeface="Our First Kiss" panose="02000603000000020004" pitchFamily="2" charset="77"/>
                <a:ea typeface="Chewy" panose="02000000000000000000" pitchFamily="2" charset="0"/>
                <a:cs typeface="Dekko" panose="00000500000000000000" pitchFamily="2" charset="0"/>
              </a:rPr>
              <a:t>1. Ecris un nom propre pour chaque groupe nominal. N’oublie pas la majuscule !</a:t>
            </a:r>
          </a:p>
          <a:p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 département :		_____________________________</a:t>
            </a:r>
          </a:p>
          <a:p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Une ville : 			_____________________________</a:t>
            </a:r>
          </a:p>
          <a:p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 prénom :			_____________________________</a:t>
            </a:r>
          </a:p>
          <a:p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Un personnage de BD : 		_____________________________</a:t>
            </a:r>
          </a:p>
          <a:p>
            <a:pPr>
              <a:lnSpc>
                <a:spcPct val="200000"/>
              </a:lnSpc>
            </a:pPr>
            <a:r>
              <a:rPr lang="fr-FR" sz="1200" b="1" spc="-30" dirty="0">
                <a:latin typeface="Our First Kiss" panose="02000603000000020004" pitchFamily="2" charset="77"/>
                <a:ea typeface="Chewy" panose="02000000000000000000" pitchFamily="2" charset="0"/>
                <a:cs typeface="Dekko" panose="00000500000000000000" pitchFamily="2" charset="0"/>
              </a:rPr>
              <a:t>2. Indique si les mots soulignés sont des noms propres </a:t>
            </a:r>
            <a:r>
              <a:rPr lang="fr-FR" sz="1200" b="1" spc="-30" dirty="0">
                <a:latin typeface="Short Stack" panose="02010500040000000007" pitchFamily="2" charset="77"/>
                <a:ea typeface="Chewy" panose="02000000000000000000" pitchFamily="2" charset="0"/>
                <a:cs typeface="Dekko" panose="00000500000000000000" pitchFamily="2" charset="0"/>
              </a:rPr>
              <a:t>(NP) </a:t>
            </a:r>
            <a:r>
              <a:rPr lang="fr-FR" sz="1200" b="1" spc="-30" dirty="0">
                <a:latin typeface="Our First Kiss" panose="02000603000000020004" pitchFamily="2" charset="77"/>
                <a:ea typeface="Chewy" panose="02000000000000000000" pitchFamily="2" charset="0"/>
                <a:cs typeface="Dekko" panose="00000500000000000000" pitchFamily="2" charset="0"/>
              </a:rPr>
              <a:t>ou des noms communs </a:t>
            </a:r>
            <a:r>
              <a:rPr lang="fr-FR" sz="1200" b="1" spc="-30" dirty="0">
                <a:latin typeface="Short Stack" panose="02010500040000000007" pitchFamily="2" charset="77"/>
                <a:ea typeface="Chewy" panose="02000000000000000000" pitchFamily="2" charset="0"/>
                <a:cs typeface="Dekko" panose="00000500000000000000" pitchFamily="2" charset="0"/>
              </a:rPr>
              <a:t>(NC).</a:t>
            </a:r>
          </a:p>
          <a:p>
            <a:pPr>
              <a:lnSpc>
                <a:spcPct val="170000"/>
              </a:lnSpc>
            </a:pP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Sophie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NP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) est une petite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fille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NC 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) de 5 ans qui ne fait que des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bêtises </a:t>
            </a:r>
          </a:p>
          <a:p>
            <a:pPr>
              <a:lnSpc>
                <a:spcPct val="170000"/>
              </a:lnSpc>
            </a:pP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NC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) . Avec son cousin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Paul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NP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) ils se disputent souvent. Sa maman, Madame </a:t>
            </a:r>
          </a:p>
          <a:p>
            <a:pPr>
              <a:lnSpc>
                <a:spcPct val="170000"/>
              </a:lnSpc>
            </a:pP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De </a:t>
            </a:r>
            <a:r>
              <a:rPr lang="fr-FR" sz="1050" u="sng" dirty="0" err="1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Réan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NP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) , la punit souvent. Un jour, Sophie a décidé de jouer à la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dinette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NC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) et a coupé des </a:t>
            </a:r>
            <a:r>
              <a:rPr lang="fr-FR" sz="1050" u="sng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poissons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NC</a:t>
            </a:r>
            <a:r>
              <a:rPr lang="fr-FR" sz="1050" dirty="0"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) vivants.</a:t>
            </a:r>
          </a:p>
          <a:p>
            <a:pPr>
              <a:lnSpc>
                <a:spcPct val="200000"/>
              </a:lnSpc>
            </a:pPr>
            <a:r>
              <a:rPr lang="fr-FR" sz="1200" b="1" dirty="0">
                <a:latin typeface="Our First Kiss" panose="02000603000000020004" pitchFamily="2" charset="77"/>
              </a:rPr>
              <a:t>3. Dans chaque liste, souligne le verbe au futur</a:t>
            </a:r>
            <a:r>
              <a:rPr lang="fr-FR" sz="700" b="1" dirty="0">
                <a:latin typeface="Our First Kiss" panose="02000603000000020004" pitchFamily="2" charset="77"/>
              </a:rPr>
              <a:t> </a:t>
            </a:r>
            <a:r>
              <a:rPr lang="fr-FR" sz="1200" b="1" dirty="0">
                <a:latin typeface="Our First Kiss" panose="02000603000000020004" pitchFamily="2" charset="77"/>
              </a:rPr>
              <a:t>.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Je prends – nous prenons – vous 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</a:rPr>
              <a:t>prendrez</a:t>
            </a:r>
            <a:r>
              <a:rPr lang="fr-FR" sz="1050" dirty="0">
                <a:latin typeface="Short Stack" panose="02010500040000000007" pitchFamily="2" charset="77"/>
              </a:rPr>
              <a:t> – ils prenaient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Tu voyais – il 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</a:rPr>
              <a:t>verra</a:t>
            </a:r>
            <a:r>
              <a:rPr lang="fr-FR" sz="1050" dirty="0">
                <a:latin typeface="Short Stack" panose="02010500040000000007" pitchFamily="2" charset="77"/>
              </a:rPr>
              <a:t> – nous voyons – elles voient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Je 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</a:rPr>
              <a:t>ferai</a:t>
            </a:r>
            <a:r>
              <a:rPr lang="fr-FR" sz="1050" dirty="0">
                <a:latin typeface="Short Stack" panose="02010500040000000007" pitchFamily="2" charset="77"/>
              </a:rPr>
              <a:t> – tu fais – on faisait – nous faisons</a:t>
            </a:r>
          </a:p>
          <a:p>
            <a:pPr marL="228600" indent="-228600">
              <a:lnSpc>
                <a:spcPct val="170000"/>
              </a:lnSpc>
              <a:buAutoNum type="alphaLcParenR"/>
            </a:pPr>
            <a:r>
              <a:rPr lang="fr-FR" sz="1050" dirty="0">
                <a:latin typeface="Short Stack" panose="02010500040000000007" pitchFamily="2" charset="77"/>
              </a:rPr>
              <a:t>Elle allait – nous 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</a:rPr>
              <a:t>irons</a:t>
            </a:r>
            <a:r>
              <a:rPr lang="fr-FR" sz="1050" dirty="0">
                <a:latin typeface="Short Stack" panose="02010500040000000007" pitchFamily="2" charset="77"/>
              </a:rPr>
              <a:t> – vous allez - ils vont</a:t>
            </a:r>
          </a:p>
          <a:p>
            <a:pPr>
              <a:lnSpc>
                <a:spcPct val="200000"/>
              </a:lnSpc>
            </a:pPr>
            <a:r>
              <a:rPr lang="fr-FR" sz="1200" b="1" spc="-30" dirty="0">
                <a:latin typeface="Our First Kiss" panose="02000603000000020004" pitchFamily="2" charset="77"/>
                <a:cs typeface="Dekko" panose="00000500000000000000" pitchFamily="2" charset="0"/>
              </a:rPr>
              <a:t>4. </a:t>
            </a:r>
            <a:r>
              <a:rPr lang="fr-FR" sz="1200" b="1" dirty="0">
                <a:latin typeface="Our First Kiss" panose="02000603000000020004" pitchFamily="2" charset="77"/>
                <a:cs typeface="Dekko" panose="00000500000000000000" pitchFamily="2" charset="0"/>
              </a:rPr>
              <a:t>Ecris les verbes entre parenthèses au futur</a:t>
            </a:r>
            <a:r>
              <a:rPr lang="fr-FR" sz="700" b="1" dirty="0">
                <a:latin typeface="Our First Kiss" panose="02000603000000020004" pitchFamily="2" charset="77"/>
              </a:rPr>
              <a:t> </a:t>
            </a:r>
            <a:r>
              <a:rPr lang="fr-FR" sz="1200" b="1" dirty="0">
                <a:latin typeface="Our First Kiss" panose="02000603000000020004" pitchFamily="2" charset="77"/>
              </a:rPr>
              <a:t>.</a:t>
            </a:r>
            <a:endParaRPr lang="fr-FR" sz="1200" b="1" dirty="0">
              <a:latin typeface="Our First Kiss" panose="02000603000000020004" pitchFamily="2" charset="77"/>
              <a:cs typeface="Dekko" panose="00000500000000000000" pitchFamily="2" charset="0"/>
            </a:endParaRP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(venir) </a:t>
            </a:r>
            <a:r>
              <a:rPr lang="fr-FR" sz="1050" u="sng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viendrai</a:t>
            </a: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demain.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Tu (vouloir) </a:t>
            </a:r>
            <a:r>
              <a:rPr lang="fr-FR" sz="1050" u="sng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voudras</a:t>
            </a: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un chocolat chaud.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Vous (voir) </a:t>
            </a:r>
            <a:r>
              <a:rPr lang="fr-FR" sz="1050" u="sng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verrez</a:t>
            </a: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que ce chien est gentil.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Il (aller) </a:t>
            </a:r>
            <a:r>
              <a:rPr lang="fr-FR" sz="1050" u="sng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ira</a:t>
            </a: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au Canada en vacances.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Elles (faire) </a:t>
            </a:r>
            <a:r>
              <a:rPr lang="fr-FR" sz="1050" u="sng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feront</a:t>
            </a: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attention à ne pas tomber.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(pouvoir) </a:t>
            </a:r>
            <a:r>
              <a:rPr lang="fr-FR" sz="1050" u="sng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pourrai</a:t>
            </a: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retourner en Espagne un jour.</a:t>
            </a:r>
          </a:p>
          <a:p>
            <a:pPr lvl="0">
              <a:lnSpc>
                <a:spcPct val="170000"/>
              </a:lnSpc>
            </a:pP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Vous (dire) </a:t>
            </a:r>
            <a:r>
              <a:rPr lang="fr-FR" sz="1050" u="sng" spc="-30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dites</a:t>
            </a:r>
            <a:r>
              <a:rPr lang="fr-FR" sz="1050" spc="-3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la vérité.</a:t>
            </a:r>
          </a:p>
          <a:p>
            <a:pPr>
              <a:lnSpc>
                <a:spcPct val="150000"/>
              </a:lnSpc>
            </a:pPr>
            <a:r>
              <a:rPr lang="fr-FR" sz="1200" b="1" dirty="0">
                <a:latin typeface="Our First Kiss" panose="02000603000000020004" pitchFamily="2" charset="77"/>
                <a:cs typeface="Dekko" panose="00000500000000000000" pitchFamily="2" charset="0"/>
              </a:rPr>
              <a:t>5. Trouve le mot-étiquette de chaque liste</a:t>
            </a:r>
            <a:r>
              <a:rPr lang="fr-FR" sz="100" b="1" dirty="0">
                <a:latin typeface="Our First Kiss" panose="02000603000000020004" pitchFamily="2" charset="77"/>
              </a:rPr>
              <a:t> </a:t>
            </a:r>
            <a:r>
              <a:rPr lang="fr-FR" sz="1200" b="1" dirty="0">
                <a:latin typeface="Our First Kiss" panose="02000603000000020004" pitchFamily="2" charset="77"/>
              </a:rPr>
              <a:t>.</a:t>
            </a:r>
            <a:endParaRPr lang="fr-FR" sz="1200" b="1" dirty="0">
              <a:latin typeface="Our First Kiss" panose="02000603000000020004" pitchFamily="2" charset="77"/>
              <a:ea typeface="Script Ecole 2" panose="02000400000000000000" pitchFamily="2" charset="0"/>
              <a:cs typeface="Dekko" panose="00000500000000000000" pitchFamily="2" charset="0"/>
            </a:endParaRP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tulipe, marguerite, coquelicot, rose.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fleurs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boa, anaconda, python, cobra. 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serpents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cerise, fraise, pomme, mangue.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fruits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sandales, tongs, baskets, bottes.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chaussures</a:t>
            </a:r>
          </a:p>
          <a:p>
            <a:pPr marL="228600" indent="-228600">
              <a:lnSpc>
                <a:spcPct val="170000"/>
              </a:lnSpc>
              <a:buAutoNum type="alphaLcParenR"/>
              <a:tabLst>
                <a:tab pos="1619250" algn="l"/>
              </a:tabLst>
            </a:pPr>
            <a:r>
              <a:rPr lang="fr-FR" sz="1050" dirty="0">
                <a:latin typeface="Short Stack" panose="02010500040000000007" pitchFamily="2" charset="77"/>
                <a:cs typeface="Dekko" panose="00000500000000000000" pitchFamily="2" charset="0"/>
              </a:rPr>
              <a:t>camembert, brie, emmental, comté.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77"/>
                <a:cs typeface="Dekko" panose="00000500000000000000" pitchFamily="2" charset="0"/>
              </a:rPr>
              <a:t>fromage</a:t>
            </a:r>
            <a:endParaRPr lang="fr-FR" sz="1050" u="sng" spc="-30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7D00729-C37C-6048-AF86-F4CC1B8327C1}"/>
              </a:ext>
            </a:extLst>
          </p:cNvPr>
          <p:cNvSpPr txBox="1"/>
          <p:nvPr/>
        </p:nvSpPr>
        <p:spPr>
          <a:xfrm>
            <a:off x="3798441" y="1818085"/>
            <a:ext cx="2232248" cy="2539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solidFill>
                  <a:srgbClr val="FF0000"/>
                </a:solidFill>
                <a:latin typeface="Short Stack" panose="02010500040000000007" pitchFamily="2" charset="77"/>
              </a:rPr>
              <a:t>A l’enseignant de corriger</a:t>
            </a:r>
          </a:p>
        </p:txBody>
      </p:sp>
    </p:spTree>
    <p:extLst>
      <p:ext uri="{BB962C8B-B14F-4D97-AF65-F5344CB8AC3E}">
        <p14:creationId xmlns:p14="http://schemas.microsoft.com/office/powerpoint/2010/main" val="1587945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12882</TotalTime>
  <Words>757</Words>
  <Application>Microsoft Macintosh PowerPoint</Application>
  <PresentationFormat>Personnalisé</PresentationFormat>
  <Paragraphs>79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Dekko</vt:lpstr>
      <vt:lpstr>Our First Kiss</vt:lpstr>
      <vt:lpstr>Set Fire to the Rain</vt:lpstr>
      <vt:lpstr>Short Stack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Sobelle Brou</cp:lastModifiedBy>
  <cp:revision>103</cp:revision>
  <cp:lastPrinted>2013-09-24T06:15:40Z</cp:lastPrinted>
  <dcterms:created xsi:type="dcterms:W3CDTF">2013-09-23T11:54:35Z</dcterms:created>
  <dcterms:modified xsi:type="dcterms:W3CDTF">2021-02-09T15:07:15Z</dcterms:modified>
</cp:coreProperties>
</file>