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71" r:id="rId3"/>
    <p:sldId id="267" r:id="rId4"/>
    <p:sldId id="272" r:id="rId5"/>
    <p:sldId id="273" r:id="rId6"/>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4F"/>
    <a:srgbClr val="FAB900"/>
    <a:srgbClr val="F4AF88"/>
    <a:srgbClr val="FFD357"/>
    <a:srgbClr val="FFF2CD"/>
    <a:srgbClr val="FEE3AC"/>
    <a:srgbClr val="DEA400"/>
    <a:srgbClr val="C08E00"/>
    <a:srgbClr val="FEDD9C"/>
    <a:srgbClr val="FFC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varScale="1">
        <p:scale>
          <a:sx n="44" d="100"/>
          <a:sy n="44" d="100"/>
        </p:scale>
        <p:origin x="2358" y="60"/>
      </p:cViewPr>
      <p:guideLst>
        <p:guide orient="horz" pos="3289"/>
        <p:guide pos="2314"/>
      </p:guideLst>
    </p:cSldViewPr>
  </p:slideViewPr>
  <p:notesTextViewPr>
    <p:cViewPr>
      <p:scale>
        <a:sx n="1" d="1"/>
        <a:sy n="1" d="1"/>
      </p:scale>
      <p:origin x="0" y="0"/>
    </p:cViewPr>
  </p:notesTextViewPr>
  <p:notesViewPr>
    <p:cSldViewPr>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14/04/2018</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smtClean="0"/>
              <a:t>Modifiez le style du titre</a:t>
            </a:r>
            <a:endParaRPr lang="fr-F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smtClean="0"/>
              <a:t>Modifiez le style du titre</a:t>
            </a:r>
            <a:endParaRPr lang="fr-F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D46EECC-1494-4A94-92E8-2069CFE9F7B8}" type="datetimeFigureOut">
              <a:rPr lang="fr-FR" smtClean="0"/>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D46EECC-1494-4A94-92E8-2069CFE9F7B8}" type="datetimeFigureOut">
              <a:rPr lang="fr-FR" smtClean="0"/>
              <a:t>14/04/2018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D46EECC-1494-4A94-92E8-2069CFE9F7B8}" type="datetimeFigureOut">
              <a:rPr lang="fr-FR" smtClean="0"/>
              <a:t>14/04/2018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14/04/2018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14/04/2018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14/04/2018</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Rectangle à coins arrondis 6"/>
          <p:cNvSpPr/>
          <p:nvPr/>
        </p:nvSpPr>
        <p:spPr>
          <a:xfrm>
            <a:off x="202046" y="1274125"/>
            <a:ext cx="4046699" cy="2171790"/>
          </a:xfrm>
          <a:prstGeom prst="roundRect">
            <a:avLst>
              <a:gd name="adj" fmla="val 8758"/>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8" name="ZoneTexte 7"/>
          <p:cNvSpPr txBox="1"/>
          <p:nvPr/>
        </p:nvSpPr>
        <p:spPr>
          <a:xfrm>
            <a:off x="202047" y="1311961"/>
            <a:ext cx="4046698" cy="2133954"/>
          </a:xfrm>
          <a:prstGeom prst="rect">
            <a:avLst/>
          </a:prstGeom>
          <a:noFill/>
        </p:spPr>
        <p:txBody>
          <a:bodyPr wrap="square" lIns="101636" tIns="50818" rIns="101636" bIns="50818" rtlCol="0">
            <a:spAutoFit/>
          </a:bodyPr>
          <a:lstStyle/>
          <a:p>
            <a:pPr>
              <a:lnSpc>
                <a:spcPct val="80000"/>
              </a:lnSpc>
            </a:pPr>
            <a:r>
              <a:rPr lang="fr-FR" sz="1500" dirty="0" smtClean="0">
                <a:latin typeface="KG Primary Italics" panose="02000506000000020003" pitchFamily="2" charset="0"/>
                <a:ea typeface="Clensey" panose="02000603000000000000" pitchFamily="2" charset="0"/>
              </a:rPr>
              <a:t>A la mort de Henri IV en 1610, son fils, Louis XIII n’a que 9 ans. Marie de Médicis, la mère du jeune roi, est nommée régente. Mal conseillée, elle renvoie les ministres qu’avait choisis Henri IV. En 1617, Louis XIII alors âgé de 16 ans prend le pouvoir. Il choisit comme ministre un homme énergique, le cardinal de Richelieu.</a:t>
            </a:r>
          </a:p>
          <a:p>
            <a:pPr>
              <a:lnSpc>
                <a:spcPct val="80000"/>
              </a:lnSpc>
            </a:pPr>
            <a:r>
              <a:rPr lang="fr-FR" sz="1500" dirty="0" smtClean="0">
                <a:latin typeface="KG Primary Italics" panose="02000506000000020003" pitchFamily="2" charset="0"/>
                <a:ea typeface="Clensey" panose="02000603000000000000" pitchFamily="2" charset="0"/>
              </a:rPr>
              <a:t>Celui-ci met en place le pouvoir royal absolu. Il soumet les protestants et les nobles qui s’opposent au roi. Il assiège et prend le port de la Rochelle en 1628. Il fait de nombreuses guerres qui coûtent cher (contre l’Autriche et l’Espagne).</a:t>
            </a:r>
          </a:p>
        </p:txBody>
      </p:sp>
      <p:sp>
        <p:nvSpPr>
          <p:cNvPr id="10" name="ZoneTexte 9"/>
          <p:cNvSpPr txBox="1"/>
          <p:nvPr/>
        </p:nvSpPr>
        <p:spPr>
          <a:xfrm>
            <a:off x="569659" y="817012"/>
            <a:ext cx="3321815" cy="471960"/>
          </a:xfrm>
          <a:prstGeom prst="rect">
            <a:avLst/>
          </a:prstGeom>
          <a:noFill/>
        </p:spPr>
        <p:txBody>
          <a:bodyPr wrap="square" lIns="101636" tIns="50818" rIns="101636" bIns="50818" rtlCol="0">
            <a:spAutoFit/>
          </a:bodyPr>
          <a:lstStyle/>
          <a:p>
            <a:r>
              <a:rPr lang="fr-FR" sz="2400" spc="-50" dirty="0" smtClean="0">
                <a:latin typeface="Fineliner Script" pitchFamily="50" charset="0"/>
              </a:rPr>
              <a:t>Louis XIII et </a:t>
            </a:r>
            <a:r>
              <a:rPr lang="fr-FR" sz="2400" dirty="0" smtClean="0">
                <a:latin typeface="Fineliner Script" pitchFamily="50" charset="0"/>
              </a:rPr>
              <a:t>Richelieu</a:t>
            </a:r>
            <a:endParaRPr lang="fr-FR" sz="2400" dirty="0">
              <a:latin typeface="Fineliner Script" pitchFamily="50" charset="0"/>
            </a:endParaRPr>
          </a:p>
        </p:txBody>
      </p:sp>
      <p:sp>
        <p:nvSpPr>
          <p:cNvPr id="41" name="Ellipse 40"/>
          <p:cNvSpPr/>
          <p:nvPr/>
        </p:nvSpPr>
        <p:spPr>
          <a:xfrm>
            <a:off x="163909" y="105614"/>
            <a:ext cx="689706" cy="739995"/>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2" name="Rectangle 41"/>
          <p:cNvSpPr/>
          <p:nvPr/>
        </p:nvSpPr>
        <p:spPr>
          <a:xfrm>
            <a:off x="193514" y="153716"/>
            <a:ext cx="614023"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H8</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4" name="Rectangle 43"/>
          <p:cNvSpPr/>
          <p:nvPr/>
        </p:nvSpPr>
        <p:spPr>
          <a:xfrm>
            <a:off x="1391302" y="88919"/>
            <a:ext cx="4299328" cy="595071"/>
          </a:xfrm>
          <a:prstGeom prst="rect">
            <a:avLst/>
          </a:prstGeom>
          <a:noFill/>
          <a:ln>
            <a:noFill/>
          </a:ln>
        </p:spPr>
        <p:txBody>
          <a:bodyPr wrap="none" lIns="101636" tIns="50818" rIns="101636" bIns="50818">
            <a:spAutoFit/>
          </a:bodyPr>
          <a:lstStyle/>
          <a:p>
            <a:pPr algn="ctr"/>
            <a:r>
              <a:rPr lang="fr-F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monarchie absolue</a:t>
            </a: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39" name="ZoneTexte 38"/>
          <p:cNvSpPr txBox="1"/>
          <p:nvPr/>
        </p:nvSpPr>
        <p:spPr>
          <a:xfrm>
            <a:off x="264586" y="5336330"/>
            <a:ext cx="3143863" cy="414124"/>
          </a:xfrm>
          <a:prstGeom prst="rect">
            <a:avLst/>
          </a:prstGeom>
          <a:noFill/>
        </p:spPr>
        <p:txBody>
          <a:bodyPr wrap="square" lIns="101636" tIns="50818" rIns="101636" bIns="50818" rtlCol="0">
            <a:spAutoFit/>
          </a:bodyPr>
          <a:lstStyle/>
          <a:p>
            <a:pPr>
              <a:lnSpc>
                <a:spcPct val="80000"/>
              </a:lnSpc>
            </a:pPr>
            <a:r>
              <a:rPr lang="fr-FR" sz="2400" dirty="0" smtClean="0">
                <a:latin typeface="Fineliner Script" pitchFamily="50" charset="0"/>
              </a:rPr>
              <a:t>    De grands savants</a:t>
            </a:r>
            <a:endParaRPr lang="fr-FR" sz="2400" dirty="0">
              <a:latin typeface="Fineliner Script" pitchFamily="50" charset="0"/>
            </a:endParaRPr>
          </a:p>
        </p:txBody>
      </p:sp>
      <p:sp>
        <p:nvSpPr>
          <p:cNvPr id="46" name="Rectangle à coins arrondis 45"/>
          <p:cNvSpPr/>
          <p:nvPr/>
        </p:nvSpPr>
        <p:spPr>
          <a:xfrm>
            <a:off x="181491" y="5759219"/>
            <a:ext cx="3695411" cy="2277677"/>
          </a:xfrm>
          <a:prstGeom prst="roundRect">
            <a:avLst>
              <a:gd name="adj" fmla="val 747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47" name="ZoneTexte 46"/>
          <p:cNvSpPr txBox="1"/>
          <p:nvPr/>
        </p:nvSpPr>
        <p:spPr>
          <a:xfrm>
            <a:off x="188428" y="5779832"/>
            <a:ext cx="3688474" cy="2257064"/>
          </a:xfrm>
          <a:prstGeom prst="rect">
            <a:avLst/>
          </a:prstGeom>
          <a:noFill/>
        </p:spPr>
        <p:txBody>
          <a:bodyPr wrap="square" lIns="101636" tIns="50818" rIns="101636" bIns="50818" rtlCol="0">
            <a:spAutoFit/>
          </a:bodyPr>
          <a:lstStyle/>
          <a:p>
            <a:pPr>
              <a:lnSpc>
                <a:spcPct val="80000"/>
              </a:lnSpc>
              <a:spcAft>
                <a:spcPts val="600"/>
              </a:spcAft>
            </a:pPr>
            <a:r>
              <a:rPr lang="fr-FR" sz="1500" dirty="0" smtClean="0">
                <a:latin typeface="KG Primary Italics" panose="02000506000000020003" pitchFamily="2" charset="0"/>
              </a:rPr>
              <a:t>Au 15</a:t>
            </a:r>
            <a:r>
              <a:rPr lang="fr-FR" sz="1500" baseline="30000" dirty="0" smtClean="0">
                <a:latin typeface="KG Primary Italics" panose="02000506000000020003" pitchFamily="2" charset="0"/>
              </a:rPr>
              <a:t>ème</a:t>
            </a:r>
            <a:r>
              <a:rPr lang="fr-FR" sz="1500" dirty="0" smtClean="0">
                <a:latin typeface="KG Primary Italics" panose="02000506000000020003" pitchFamily="2" charset="0"/>
              </a:rPr>
              <a:t> et 16</a:t>
            </a:r>
            <a:r>
              <a:rPr lang="fr-FR" sz="1500" baseline="30000" dirty="0" smtClean="0">
                <a:latin typeface="KG Primary Italics" panose="02000506000000020003" pitchFamily="2" charset="0"/>
              </a:rPr>
              <a:t>ème</a:t>
            </a:r>
            <a:r>
              <a:rPr lang="fr-FR" sz="1500" dirty="0" smtClean="0">
                <a:latin typeface="KG Primary Italics" panose="02000506000000020003" pitchFamily="2" charset="0"/>
              </a:rPr>
              <a:t> siècle, de grands savants réalisent d’importants progrès scientifiques.</a:t>
            </a:r>
          </a:p>
          <a:p>
            <a:pPr>
              <a:lnSpc>
                <a:spcPct val="80000"/>
              </a:lnSpc>
              <a:spcAft>
                <a:spcPts val="600"/>
              </a:spcAft>
            </a:pPr>
            <a:r>
              <a:rPr lang="fr-FR" sz="1500" dirty="0" smtClean="0">
                <a:latin typeface="KG Primary Italics" panose="02000506000000020003" pitchFamily="2" charset="0"/>
              </a:rPr>
              <a:t>Copernic découvre que la Terre tourne autour du soleil et non l’inverse. </a:t>
            </a: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Galilée construit l’un des premiers microscopes et réalise une lunette astronomique.</a:t>
            </a: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Descartes fait progresser l’algèbre, la géométrie et la logique. </a:t>
            </a: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Pascal invente une machine à calculer et écrit des livres de philosophie.</a:t>
            </a:r>
          </a:p>
        </p:txBody>
      </p:sp>
      <p:sp>
        <p:nvSpPr>
          <p:cNvPr id="13" name="Rectangle 12"/>
          <p:cNvSpPr/>
          <p:nvPr/>
        </p:nvSpPr>
        <p:spPr>
          <a:xfrm>
            <a:off x="144289" y="3472230"/>
            <a:ext cx="3385117" cy="400110"/>
          </a:xfrm>
          <a:prstGeom prst="rect">
            <a:avLst/>
          </a:prstGeom>
        </p:spPr>
        <p:txBody>
          <a:bodyPr wrap="square">
            <a:spAutoFit/>
          </a:bodyPr>
          <a:lstStyle/>
          <a:p>
            <a:r>
              <a:rPr lang="fr-FR" dirty="0" smtClean="0">
                <a:latin typeface="Short Stack" panose="02010500040000000007" pitchFamily="2" charset="0"/>
                <a:sym typeface="Wingdings"/>
              </a:rPr>
              <a:t> </a:t>
            </a:r>
            <a:r>
              <a:rPr lang="fr-FR" dirty="0" smtClean="0">
                <a:latin typeface="Fineliner Script" pitchFamily="50" charset="0"/>
              </a:rPr>
              <a:t>Vrai ou faux ?</a:t>
            </a:r>
            <a:endParaRPr lang="fr-FR" dirty="0"/>
          </a:p>
        </p:txBody>
      </p:sp>
      <p:sp>
        <p:nvSpPr>
          <p:cNvPr id="28" name="Rectangle à coins arrondis 27"/>
          <p:cNvSpPr/>
          <p:nvPr/>
        </p:nvSpPr>
        <p:spPr>
          <a:xfrm>
            <a:off x="6162061" y="251942"/>
            <a:ext cx="1042749"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36977" y="666402"/>
            <a:ext cx="658723"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7" name="ZoneTexte 26"/>
          <p:cNvSpPr txBox="1"/>
          <p:nvPr/>
        </p:nvSpPr>
        <p:spPr>
          <a:xfrm>
            <a:off x="6336977" y="630997"/>
            <a:ext cx="631409"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CM2</a:t>
            </a:r>
            <a:endParaRPr lang="fr-FR" sz="1800" b="1" dirty="0">
              <a:latin typeface="Fineliner Script" pitchFamily="50" charset="0"/>
            </a:endParaRPr>
          </a:p>
        </p:txBody>
      </p:sp>
      <p:sp>
        <p:nvSpPr>
          <p:cNvPr id="29" name="ZoneTexte 28"/>
          <p:cNvSpPr txBox="1"/>
          <p:nvPr/>
        </p:nvSpPr>
        <p:spPr>
          <a:xfrm>
            <a:off x="6162062" y="251942"/>
            <a:ext cx="1042748" cy="464202"/>
          </a:xfrm>
          <a:prstGeom prst="rect">
            <a:avLst/>
          </a:prstGeom>
          <a:noFill/>
        </p:spPr>
        <p:txBody>
          <a:bodyPr wrap="square" lIns="101636" tIns="50818" rIns="101636" bIns="50818" rtlCol="0">
            <a:spAutoFit/>
          </a:bodyPr>
          <a:lstStyle/>
          <a:p>
            <a:pPr algn="ctr">
              <a:lnSpc>
                <a:spcPct val="70000"/>
              </a:lnSpc>
            </a:pPr>
            <a:r>
              <a:rPr lang="fr-FR" sz="1600" b="1" dirty="0" smtClean="0">
                <a:solidFill>
                  <a:schemeClr val="bg1"/>
                </a:solidFill>
                <a:latin typeface="Fineliner Script" pitchFamily="50" charset="0"/>
              </a:rPr>
              <a:t>Les temps modernes</a:t>
            </a:r>
            <a:endParaRPr lang="fr-FR" sz="1800" b="1" dirty="0">
              <a:solidFill>
                <a:schemeClr val="bg1"/>
              </a:solidFill>
              <a:latin typeface="Fineliner Script" pitchFamily="50" charset="0"/>
            </a:endParaRPr>
          </a:p>
        </p:txBody>
      </p:sp>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89" y="829372"/>
            <a:ext cx="487640" cy="458823"/>
          </a:xfrm>
          <a:prstGeom prst="rect">
            <a:avLst/>
          </a:prstGeom>
        </p:spPr>
      </p:pic>
      <p:sp>
        <p:nvSpPr>
          <p:cNvPr id="11" name="ZoneTexte 10"/>
          <p:cNvSpPr txBox="1"/>
          <p:nvPr/>
        </p:nvSpPr>
        <p:spPr>
          <a:xfrm>
            <a:off x="151772" y="859860"/>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1</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pic>
        <p:nvPicPr>
          <p:cNvPr id="40" name="Imag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852" y="5292502"/>
            <a:ext cx="451732" cy="479259"/>
          </a:xfrm>
          <a:prstGeom prst="rect">
            <a:avLst/>
          </a:prstGeom>
        </p:spPr>
      </p:pic>
      <p:sp>
        <p:nvSpPr>
          <p:cNvPr id="48" name="ZoneTexte 47"/>
          <p:cNvSpPr txBox="1"/>
          <p:nvPr/>
        </p:nvSpPr>
        <p:spPr>
          <a:xfrm>
            <a:off x="275717" y="5322990"/>
            <a:ext cx="183141"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2</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15" name="ZoneTexte 14"/>
          <p:cNvSpPr txBox="1"/>
          <p:nvPr/>
        </p:nvSpPr>
        <p:spPr>
          <a:xfrm>
            <a:off x="175004" y="3845607"/>
            <a:ext cx="4289765" cy="1446550"/>
          </a:xfrm>
          <a:prstGeom prst="rect">
            <a:avLst/>
          </a:prstGeom>
          <a:noFill/>
        </p:spPr>
        <p:txBody>
          <a:bodyPr wrap="square" rtlCol="0">
            <a:spAutoFit/>
          </a:bodyPr>
          <a:lstStyle/>
          <a:p>
            <a:pPr marL="228600" indent="-228600">
              <a:spcAft>
                <a:spcPts val="600"/>
              </a:spcAft>
              <a:buAutoNum type="arabicParenR"/>
            </a:pPr>
            <a:r>
              <a:rPr lang="fr-FR" sz="1050" dirty="0" smtClean="0">
                <a:latin typeface="Short Stack" panose="02010500040000000007" pitchFamily="2" charset="0"/>
              </a:rPr>
              <a:t>Henri IV est le père de Louis XIII	_________</a:t>
            </a:r>
          </a:p>
          <a:p>
            <a:pPr marL="228600" indent="-228600">
              <a:spcAft>
                <a:spcPts val="600"/>
              </a:spcAft>
              <a:buAutoNum type="arabicParenR"/>
            </a:pPr>
            <a:r>
              <a:rPr lang="fr-FR" sz="1050" dirty="0" smtClean="0">
                <a:latin typeface="Short Stack" panose="02010500040000000007" pitchFamily="2" charset="0"/>
              </a:rPr>
              <a:t>Richelieu est un homme d’Eglise	_________</a:t>
            </a:r>
          </a:p>
          <a:p>
            <a:pPr marL="228600" indent="-228600">
              <a:spcAft>
                <a:spcPts val="600"/>
              </a:spcAft>
              <a:buAutoNum type="arabicParenR"/>
            </a:pPr>
            <a:r>
              <a:rPr lang="fr-FR" sz="1050" dirty="0" smtClean="0">
                <a:latin typeface="Short Stack" panose="02010500040000000007" pitchFamily="2" charset="0"/>
              </a:rPr>
              <a:t>Richelieu est roi de 1585 </a:t>
            </a:r>
            <a:r>
              <a:rPr lang="fr-FR" sz="1050" dirty="0">
                <a:latin typeface="Short Stack" panose="02010500040000000007" pitchFamily="2" charset="0"/>
              </a:rPr>
              <a:t>à 1642	</a:t>
            </a:r>
            <a:r>
              <a:rPr lang="fr-FR" sz="1050" dirty="0" smtClean="0">
                <a:latin typeface="Short Stack" panose="02010500040000000007" pitchFamily="2" charset="0"/>
              </a:rPr>
              <a:t>_________</a:t>
            </a:r>
          </a:p>
          <a:p>
            <a:pPr marL="228600" indent="-228600">
              <a:spcAft>
                <a:spcPts val="600"/>
              </a:spcAft>
              <a:buAutoNum type="arabicParenR"/>
            </a:pPr>
            <a:r>
              <a:rPr lang="fr-FR" sz="1050" dirty="0" smtClean="0">
                <a:latin typeface="Short Stack" panose="02010500040000000007" pitchFamily="2" charset="0"/>
              </a:rPr>
              <a:t>Richelieu fait confiance aux nobles	_________</a:t>
            </a:r>
          </a:p>
          <a:p>
            <a:pPr marL="228600" indent="-228600">
              <a:spcAft>
                <a:spcPts val="600"/>
              </a:spcAft>
              <a:buAutoNum type="arabicParenR"/>
            </a:pPr>
            <a:r>
              <a:rPr lang="fr-FR" sz="1050" dirty="0" smtClean="0">
                <a:latin typeface="Short Stack" panose="02010500040000000007" pitchFamily="2" charset="0"/>
              </a:rPr>
              <a:t>Richelieu impose </a:t>
            </a:r>
            <a:r>
              <a:rPr lang="fr-FR" sz="1050" dirty="0">
                <a:latin typeface="Short Stack" panose="02010500040000000007" pitchFamily="2" charset="0"/>
              </a:rPr>
              <a:t>l’autorité royale	</a:t>
            </a:r>
            <a:r>
              <a:rPr lang="fr-FR" sz="1050" dirty="0" smtClean="0">
                <a:latin typeface="Short Stack" panose="02010500040000000007" pitchFamily="2" charset="0"/>
              </a:rPr>
              <a:t>_________</a:t>
            </a:r>
          </a:p>
          <a:p>
            <a:pPr marL="228600" indent="-228600">
              <a:spcAft>
                <a:spcPts val="600"/>
              </a:spcAft>
              <a:buAutoNum type="arabicParenR"/>
            </a:pPr>
            <a:r>
              <a:rPr lang="fr-FR" sz="1050" dirty="0" smtClean="0">
                <a:latin typeface="Short Stack" panose="02010500040000000007" pitchFamily="2" charset="0"/>
              </a:rPr>
              <a:t>Richelieu fait la guerre </a:t>
            </a:r>
            <a:r>
              <a:rPr lang="fr-FR" sz="1050" smtClean="0">
                <a:latin typeface="Short Stack" panose="02010500040000000007" pitchFamily="2" charset="0"/>
              </a:rPr>
              <a:t>à l’Autriche</a:t>
            </a:r>
            <a:r>
              <a:rPr lang="fr-FR" sz="1050" dirty="0" smtClean="0">
                <a:latin typeface="Short Stack" panose="02010500040000000007" pitchFamily="2" charset="0"/>
              </a:rPr>
              <a:t>	_________</a:t>
            </a:r>
          </a:p>
        </p:txBody>
      </p:sp>
      <p:sp>
        <p:nvSpPr>
          <p:cNvPr id="53" name="ZoneTexte 52"/>
          <p:cNvSpPr txBox="1"/>
          <p:nvPr/>
        </p:nvSpPr>
        <p:spPr>
          <a:xfrm>
            <a:off x="4505957" y="4891117"/>
            <a:ext cx="1958228" cy="257369"/>
          </a:xfrm>
          <a:prstGeom prst="rect">
            <a:avLst/>
          </a:prstGeom>
          <a:noFill/>
        </p:spPr>
        <p:txBody>
          <a:bodyPr wrap="square" lIns="36000" tIns="36000" rIns="36000" bIns="36000" rtlCol="0">
            <a:spAutoFit/>
          </a:bodyPr>
          <a:lstStyle/>
          <a:p>
            <a:r>
              <a:rPr lang="fr-FR" sz="1200" b="1" dirty="0" smtClean="0">
                <a:latin typeface="KG Primary Italics" panose="02000506000000020003" pitchFamily="2" charset="0"/>
              </a:rPr>
              <a:t>Doc 1</a:t>
            </a:r>
            <a:r>
              <a:rPr lang="fr-FR" sz="1200" dirty="0" smtClean="0">
                <a:latin typeface="KG Primary Italics" panose="02000506000000020003" pitchFamily="2" charset="0"/>
              </a:rPr>
              <a:t> : Louis XIII et Richelieu</a:t>
            </a:r>
            <a:endParaRPr lang="fr-FR" sz="1200" dirty="0">
              <a:latin typeface="KG Primary Italics" panose="02000506000000020003" pitchFamily="2" charset="0"/>
            </a:endParaRPr>
          </a:p>
        </p:txBody>
      </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5957" y="1243727"/>
            <a:ext cx="2579587" cy="363935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32"/>
          <p:cNvSpPr/>
          <p:nvPr/>
        </p:nvSpPr>
        <p:spPr>
          <a:xfrm>
            <a:off x="4031981" y="5436518"/>
            <a:ext cx="3172830" cy="842667"/>
          </a:xfrm>
          <a:prstGeom prst="rect">
            <a:avLst/>
          </a:prstGeom>
        </p:spPr>
        <p:txBody>
          <a:bodyPr wrap="square">
            <a:spAutoFit/>
          </a:bodyPr>
          <a:lstStyle/>
          <a:p>
            <a:pPr>
              <a:lnSpc>
                <a:spcPct val="80000"/>
              </a:lnSpc>
            </a:pPr>
            <a:r>
              <a:rPr lang="fr-FR" dirty="0" smtClean="0">
                <a:latin typeface="Short Stack" panose="02010500040000000007" pitchFamily="2" charset="0"/>
                <a:sym typeface="Wingdings"/>
              </a:rPr>
              <a:t> </a:t>
            </a:r>
            <a:r>
              <a:rPr lang="fr-FR" dirty="0" smtClean="0">
                <a:latin typeface="Fineliner Script" pitchFamily="50" charset="0"/>
              </a:rPr>
              <a:t>Ecris R pour Richelieu,         C pour Copernic, G pour Galilée et D pour Descartes</a:t>
            </a:r>
            <a:endParaRPr lang="fr-FR" dirty="0"/>
          </a:p>
        </p:txBody>
      </p:sp>
      <p:sp>
        <p:nvSpPr>
          <p:cNvPr id="34" name="ZoneTexte 33"/>
          <p:cNvSpPr txBox="1"/>
          <p:nvPr/>
        </p:nvSpPr>
        <p:spPr>
          <a:xfrm>
            <a:off x="4030482" y="6241390"/>
            <a:ext cx="3196839" cy="1931298"/>
          </a:xfrm>
          <a:prstGeom prst="rect">
            <a:avLst/>
          </a:prstGeom>
          <a:noFill/>
        </p:spPr>
        <p:txBody>
          <a:bodyPr wrap="square" rtlCol="0">
            <a:spAutoFit/>
          </a:bodyPr>
          <a:lstStyle/>
          <a:p>
            <a:pPr marL="228600" indent="-228600">
              <a:spcAft>
                <a:spcPts val="600"/>
              </a:spcAft>
              <a:buAutoNum type="arabicParenR"/>
              <a:tabLst>
                <a:tab pos="2695575" algn="l"/>
              </a:tabLst>
            </a:pPr>
            <a:r>
              <a:rPr lang="fr-FR" sz="1050" dirty="0" smtClean="0">
                <a:latin typeface="Short Stack" panose="02010500040000000007" pitchFamily="2" charset="0"/>
              </a:rPr>
              <a:t>Il fait progresser l’algèbre.	___</a:t>
            </a:r>
          </a:p>
          <a:p>
            <a:pPr marL="228600" indent="-228600">
              <a:spcAft>
                <a:spcPts val="600"/>
              </a:spcAft>
              <a:buAutoNum type="arabicParenR"/>
              <a:tabLst>
                <a:tab pos="2695575" algn="l"/>
              </a:tabLst>
            </a:pPr>
            <a:r>
              <a:rPr lang="fr-FR" sz="1050" dirty="0" smtClean="0">
                <a:latin typeface="Short Stack" panose="02010500040000000007" pitchFamily="2" charset="0"/>
              </a:rPr>
              <a:t>Il assiège la Rochelle en 1628.	___</a:t>
            </a:r>
          </a:p>
          <a:p>
            <a:pPr marL="228600" indent="-228600">
              <a:spcAft>
                <a:spcPts val="600"/>
              </a:spcAft>
              <a:buAutoNum type="arabicParenR"/>
              <a:tabLst>
                <a:tab pos="2695575" algn="l"/>
              </a:tabLst>
            </a:pPr>
            <a:r>
              <a:rPr lang="fr-FR" sz="1050" dirty="0" smtClean="0">
                <a:latin typeface="Short Stack" panose="02010500040000000007" pitchFamily="2" charset="0"/>
              </a:rPr>
              <a:t>Il fait la guerre à </a:t>
            </a:r>
            <a:r>
              <a:rPr lang="fr-FR" sz="1050" dirty="0">
                <a:latin typeface="Short Stack" panose="02010500040000000007" pitchFamily="2" charset="0"/>
              </a:rPr>
              <a:t>l’Espagne.	</a:t>
            </a:r>
            <a:r>
              <a:rPr lang="fr-FR" sz="1050" dirty="0" smtClean="0">
                <a:latin typeface="Short Stack" panose="02010500040000000007" pitchFamily="2" charset="0"/>
              </a:rPr>
              <a:t>___</a:t>
            </a:r>
          </a:p>
          <a:p>
            <a:pPr marL="228600" indent="-228600">
              <a:spcAft>
                <a:spcPts val="600"/>
              </a:spcAft>
              <a:buAutoNum type="arabicParenR"/>
              <a:tabLst>
                <a:tab pos="2695575" algn="l"/>
              </a:tabLst>
            </a:pPr>
            <a:r>
              <a:rPr lang="fr-FR" sz="1050" dirty="0" smtClean="0">
                <a:latin typeface="Short Stack" panose="02010500040000000007" pitchFamily="2" charset="0"/>
              </a:rPr>
              <a:t>Il découvre que la Terre tourne autour du soleil.	___</a:t>
            </a:r>
          </a:p>
          <a:p>
            <a:pPr marL="228600" indent="-228600">
              <a:spcAft>
                <a:spcPts val="600"/>
              </a:spcAft>
              <a:buAutoNum type="arabicParenR"/>
              <a:tabLst>
                <a:tab pos="2695575" algn="l"/>
              </a:tabLst>
            </a:pPr>
            <a:r>
              <a:rPr lang="fr-FR" sz="1050" dirty="0" smtClean="0">
                <a:latin typeface="Short Stack" panose="02010500040000000007" pitchFamily="2" charset="0"/>
              </a:rPr>
              <a:t>Il invente une machine </a:t>
            </a:r>
            <a:r>
              <a:rPr lang="fr-FR" sz="1050" dirty="0">
                <a:latin typeface="Short Stack" panose="02010500040000000007" pitchFamily="2" charset="0"/>
              </a:rPr>
              <a:t>à </a:t>
            </a:r>
            <a:r>
              <a:rPr lang="fr-FR" sz="1050" dirty="0" smtClean="0">
                <a:latin typeface="Short Stack" panose="02010500040000000007" pitchFamily="2" charset="0"/>
              </a:rPr>
              <a:t>          calculer</a:t>
            </a:r>
            <a:r>
              <a:rPr lang="fr-FR" sz="1050" dirty="0">
                <a:latin typeface="Short Stack" panose="02010500040000000007" pitchFamily="2" charset="0"/>
              </a:rPr>
              <a:t>. </a:t>
            </a:r>
            <a:r>
              <a:rPr lang="fr-FR" sz="1050" dirty="0" smtClean="0">
                <a:latin typeface="Short Stack" panose="02010500040000000007" pitchFamily="2" charset="0"/>
              </a:rPr>
              <a:t>	___ </a:t>
            </a:r>
          </a:p>
          <a:p>
            <a:pPr marL="228600" indent="-228600">
              <a:spcAft>
                <a:spcPts val="600"/>
              </a:spcAft>
              <a:buAutoNum type="arabicParenR"/>
              <a:tabLst>
                <a:tab pos="2695575" algn="l"/>
              </a:tabLst>
            </a:pPr>
            <a:r>
              <a:rPr lang="fr-FR" sz="1050" dirty="0" smtClean="0">
                <a:latin typeface="Short Stack" panose="02010500040000000007" pitchFamily="2" charset="0"/>
              </a:rPr>
              <a:t>Il réalise une lunette    astronomique.	___</a:t>
            </a:r>
          </a:p>
        </p:txBody>
      </p:sp>
      <p:sp>
        <p:nvSpPr>
          <p:cNvPr id="58" name="ZoneTexte 57"/>
          <p:cNvSpPr txBox="1"/>
          <p:nvPr/>
        </p:nvSpPr>
        <p:spPr>
          <a:xfrm>
            <a:off x="3223321" y="8102525"/>
            <a:ext cx="2747352" cy="471960"/>
          </a:xfrm>
          <a:prstGeom prst="rect">
            <a:avLst/>
          </a:prstGeom>
          <a:noFill/>
        </p:spPr>
        <p:txBody>
          <a:bodyPr wrap="square" lIns="101636" tIns="50818" rIns="101636" bIns="50818" rtlCol="0">
            <a:spAutoFit/>
          </a:bodyPr>
          <a:lstStyle/>
          <a:p>
            <a:r>
              <a:rPr lang="fr-FR" sz="2400" dirty="0" smtClean="0">
                <a:latin typeface="Fineliner Script" pitchFamily="50" charset="0"/>
              </a:rPr>
              <a:t>Louis XIV et Mazarin</a:t>
            </a:r>
            <a:endParaRPr lang="fr-FR" sz="2400" dirty="0">
              <a:latin typeface="Fineliner Script" pitchFamily="50" charset="0"/>
            </a:endParaRPr>
          </a:p>
        </p:txBody>
      </p:sp>
      <p:sp>
        <p:nvSpPr>
          <p:cNvPr id="59" name="Rectangle à coins arrondis 58"/>
          <p:cNvSpPr/>
          <p:nvPr/>
        </p:nvSpPr>
        <p:spPr>
          <a:xfrm>
            <a:off x="2808585" y="8532862"/>
            <a:ext cx="4382577" cy="1672430"/>
          </a:xfrm>
          <a:prstGeom prst="roundRect">
            <a:avLst>
              <a:gd name="adj" fmla="val 747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60" name="ZoneTexte 59"/>
          <p:cNvSpPr txBox="1"/>
          <p:nvPr/>
        </p:nvSpPr>
        <p:spPr>
          <a:xfrm>
            <a:off x="2808585" y="8548392"/>
            <a:ext cx="4382578" cy="1656900"/>
          </a:xfrm>
          <a:prstGeom prst="rect">
            <a:avLst/>
          </a:prstGeom>
          <a:noFill/>
        </p:spPr>
        <p:txBody>
          <a:bodyPr wrap="square" lIns="101636" tIns="50818" rIns="101636" bIns="50818" rtlCol="0">
            <a:spAutoFit/>
          </a:bodyPr>
          <a:lstStyle/>
          <a:p>
            <a:pPr>
              <a:lnSpc>
                <a:spcPct val="80000"/>
              </a:lnSpc>
              <a:spcAft>
                <a:spcPts val="600"/>
              </a:spcAft>
            </a:pPr>
            <a:r>
              <a:rPr lang="fr-FR" sz="1500" dirty="0" smtClean="0">
                <a:latin typeface="KG Primary Italics" panose="02000506000000020003" pitchFamily="2" charset="0"/>
              </a:rPr>
              <a:t>Louis XIII meurt en 1643. Son fils, le jeune roi Louis XIV n’ai que 5 ans. C’est son ministre le Cardinal Mazarin et sa mère, Anne d’Autriche qui gouvernent à sa place.  Ils augmentent les impôts et renforce le pouvoir royal. Leur politique provoque la colère des nobles, qui organisent une révolte, la Fronde (1648 – 1653).</a:t>
            </a: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A la mort de Mazarin en 1661, Louis XIV décide de gouverne seul. : c’est le début de la monarchie absolue.</a:t>
            </a:r>
          </a:p>
        </p:txBody>
      </p:sp>
      <p:pic>
        <p:nvPicPr>
          <p:cNvPr id="61" name="Image 6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8585" y="8100814"/>
            <a:ext cx="487640" cy="458823"/>
          </a:xfrm>
          <a:prstGeom prst="rect">
            <a:avLst/>
          </a:prstGeom>
        </p:spPr>
      </p:pic>
      <p:sp>
        <p:nvSpPr>
          <p:cNvPr id="62" name="ZoneTexte 61"/>
          <p:cNvSpPr txBox="1"/>
          <p:nvPr/>
        </p:nvSpPr>
        <p:spPr>
          <a:xfrm>
            <a:off x="2816068" y="8131302"/>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3</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63" name="Rectangle 62"/>
          <p:cNvSpPr/>
          <p:nvPr/>
        </p:nvSpPr>
        <p:spPr>
          <a:xfrm>
            <a:off x="144289" y="8100814"/>
            <a:ext cx="1964553" cy="400110"/>
          </a:xfrm>
          <a:prstGeom prst="rect">
            <a:avLst/>
          </a:prstGeom>
        </p:spPr>
        <p:txBody>
          <a:bodyPr wrap="square">
            <a:spAutoFit/>
          </a:bodyPr>
          <a:lstStyle/>
          <a:p>
            <a:r>
              <a:rPr lang="fr-FR" dirty="0" smtClean="0">
                <a:latin typeface="Short Stack" panose="02010500040000000007" pitchFamily="2" charset="0"/>
                <a:sym typeface="Wingdings"/>
              </a:rPr>
              <a:t> </a:t>
            </a:r>
            <a:r>
              <a:rPr lang="fr-FR" dirty="0" smtClean="0">
                <a:latin typeface="Fineliner Script" pitchFamily="50" charset="0"/>
              </a:rPr>
              <a:t>Questions</a:t>
            </a:r>
            <a:endParaRPr lang="fr-FR" dirty="0"/>
          </a:p>
        </p:txBody>
      </p:sp>
      <p:sp>
        <p:nvSpPr>
          <p:cNvPr id="64" name="ZoneTexte 63"/>
          <p:cNvSpPr txBox="1"/>
          <p:nvPr/>
        </p:nvSpPr>
        <p:spPr>
          <a:xfrm>
            <a:off x="175004" y="8474191"/>
            <a:ext cx="2489565" cy="1750085"/>
          </a:xfrm>
          <a:prstGeom prst="rect">
            <a:avLst/>
          </a:prstGeom>
          <a:noFill/>
        </p:spPr>
        <p:txBody>
          <a:bodyPr wrap="square" lIns="36000" tIns="36000" rIns="36000" bIns="36000" rtlCol="0">
            <a:spAutoFit/>
          </a:bodyPr>
          <a:lstStyle/>
          <a:p>
            <a:pPr>
              <a:spcAft>
                <a:spcPts val="600"/>
              </a:spcAft>
            </a:pPr>
            <a:r>
              <a:rPr lang="fr-FR" sz="1050" dirty="0" smtClean="0">
                <a:latin typeface="Short Stack" panose="02010500040000000007" pitchFamily="2" charset="0"/>
              </a:rPr>
              <a:t>1) Qui gouverne le pays à la place de Louis XIV ? __________</a:t>
            </a:r>
          </a:p>
          <a:p>
            <a:pPr>
              <a:spcAft>
                <a:spcPts val="600"/>
              </a:spcAft>
            </a:pPr>
            <a:r>
              <a:rPr lang="fr-FR" sz="1050" dirty="0" smtClean="0">
                <a:latin typeface="Short Stack" panose="02010500040000000007" pitchFamily="2" charset="0"/>
              </a:rPr>
              <a:t>____________________________</a:t>
            </a:r>
          </a:p>
          <a:p>
            <a:pPr>
              <a:spcAft>
                <a:spcPts val="600"/>
              </a:spcAft>
            </a:pPr>
            <a:r>
              <a:rPr lang="fr-FR" sz="1050" dirty="0" smtClean="0">
                <a:latin typeface="Short Stack" panose="02010500040000000007" pitchFamily="2" charset="0"/>
              </a:rPr>
              <a:t>____________________________</a:t>
            </a:r>
          </a:p>
          <a:p>
            <a:pPr>
              <a:spcAft>
                <a:spcPts val="600"/>
              </a:spcAft>
            </a:pPr>
            <a:r>
              <a:rPr lang="fr-FR" sz="1050" dirty="0" smtClean="0">
                <a:latin typeface="Short Stack" panose="02010500040000000007" pitchFamily="2" charset="0"/>
              </a:rPr>
              <a:t>2) Que font les nobles pour montrer leur colère ?</a:t>
            </a:r>
          </a:p>
          <a:p>
            <a:pPr>
              <a:spcAft>
                <a:spcPts val="600"/>
              </a:spcAft>
            </a:pPr>
            <a:r>
              <a:rPr lang="fr-FR" sz="1050" dirty="0">
                <a:latin typeface="Short Stack" panose="02010500040000000007" pitchFamily="2" charset="0"/>
              </a:rPr>
              <a:t>____________________________</a:t>
            </a:r>
          </a:p>
          <a:p>
            <a:pPr>
              <a:spcAft>
                <a:spcPts val="600"/>
              </a:spcAft>
            </a:pPr>
            <a:r>
              <a:rPr lang="fr-FR" sz="1050" dirty="0" smtClean="0">
                <a:latin typeface="Short Stack" panose="02010500040000000007" pitchFamily="2" charset="0"/>
              </a:rPr>
              <a:t>____________________________</a:t>
            </a:r>
            <a:endParaRPr lang="fr-FR" sz="1050" dirty="0">
              <a:latin typeface="Short Stack" panose="02010500040000000007" pitchFamily="2" charset="0"/>
            </a:endParaRPr>
          </a:p>
        </p:txBody>
      </p:sp>
      <p:pic>
        <p:nvPicPr>
          <p:cNvPr id="2" name="Imag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86152" y="10188499"/>
            <a:ext cx="1341169" cy="275960"/>
          </a:xfrm>
          <a:prstGeom prst="rect">
            <a:avLst/>
          </a:prstGeom>
        </p:spPr>
      </p:pic>
    </p:spTree>
    <p:extLst>
      <p:ext uri="{BB962C8B-B14F-4D97-AF65-F5344CB8AC3E}">
        <p14:creationId xmlns:p14="http://schemas.microsoft.com/office/powerpoint/2010/main" val="78677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1" name="Ellipse 40"/>
          <p:cNvSpPr/>
          <p:nvPr/>
        </p:nvSpPr>
        <p:spPr>
          <a:xfrm>
            <a:off x="163909" y="105614"/>
            <a:ext cx="689706" cy="739995"/>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2" name="Rectangle 41"/>
          <p:cNvSpPr/>
          <p:nvPr/>
        </p:nvSpPr>
        <p:spPr>
          <a:xfrm>
            <a:off x="193514" y="153716"/>
            <a:ext cx="614023"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H8</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4" name="Rectangle 43"/>
          <p:cNvSpPr/>
          <p:nvPr/>
        </p:nvSpPr>
        <p:spPr>
          <a:xfrm>
            <a:off x="1391302" y="88919"/>
            <a:ext cx="4299328" cy="595071"/>
          </a:xfrm>
          <a:prstGeom prst="rect">
            <a:avLst/>
          </a:prstGeom>
          <a:noFill/>
          <a:ln>
            <a:noFill/>
          </a:ln>
        </p:spPr>
        <p:txBody>
          <a:bodyPr wrap="none" lIns="101636" tIns="50818" rIns="101636" bIns="50818">
            <a:spAutoFit/>
          </a:bodyPr>
          <a:lstStyle/>
          <a:p>
            <a:pPr algn="ctr"/>
            <a:r>
              <a:rPr lang="fr-F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monarchie absolue</a:t>
            </a: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28" name="Rectangle à coins arrondis 27"/>
          <p:cNvSpPr/>
          <p:nvPr/>
        </p:nvSpPr>
        <p:spPr>
          <a:xfrm>
            <a:off x="6162061" y="251942"/>
            <a:ext cx="1042749"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36977" y="666402"/>
            <a:ext cx="658723"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7" name="ZoneTexte 26"/>
          <p:cNvSpPr txBox="1"/>
          <p:nvPr/>
        </p:nvSpPr>
        <p:spPr>
          <a:xfrm>
            <a:off x="6336977" y="630997"/>
            <a:ext cx="631409"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CM2</a:t>
            </a:r>
            <a:endParaRPr lang="fr-FR" sz="1800" b="1" dirty="0">
              <a:latin typeface="Fineliner Script" pitchFamily="50" charset="0"/>
            </a:endParaRPr>
          </a:p>
        </p:txBody>
      </p:sp>
      <p:sp>
        <p:nvSpPr>
          <p:cNvPr id="29" name="ZoneTexte 28"/>
          <p:cNvSpPr txBox="1"/>
          <p:nvPr/>
        </p:nvSpPr>
        <p:spPr>
          <a:xfrm>
            <a:off x="6162062" y="251942"/>
            <a:ext cx="1042748" cy="464202"/>
          </a:xfrm>
          <a:prstGeom prst="rect">
            <a:avLst/>
          </a:prstGeom>
          <a:noFill/>
        </p:spPr>
        <p:txBody>
          <a:bodyPr wrap="square" lIns="101636" tIns="50818" rIns="101636" bIns="50818" rtlCol="0">
            <a:spAutoFit/>
          </a:bodyPr>
          <a:lstStyle/>
          <a:p>
            <a:pPr algn="ctr">
              <a:lnSpc>
                <a:spcPct val="70000"/>
              </a:lnSpc>
            </a:pPr>
            <a:r>
              <a:rPr lang="fr-FR" sz="1600" b="1" dirty="0" smtClean="0">
                <a:solidFill>
                  <a:schemeClr val="bg1"/>
                </a:solidFill>
                <a:latin typeface="Fineliner Script" pitchFamily="50" charset="0"/>
              </a:rPr>
              <a:t>Les temps modernes</a:t>
            </a:r>
            <a:endParaRPr lang="fr-FR" sz="1800" b="1" dirty="0">
              <a:solidFill>
                <a:schemeClr val="bg1"/>
              </a:solidFill>
              <a:latin typeface="Fineliner Script" pitchFamily="50" charset="0"/>
            </a:endParaRPr>
          </a:p>
        </p:txBody>
      </p:sp>
      <p:sp>
        <p:nvSpPr>
          <p:cNvPr id="38" name="ZoneTexte 37"/>
          <p:cNvSpPr txBox="1"/>
          <p:nvPr/>
        </p:nvSpPr>
        <p:spPr>
          <a:xfrm>
            <a:off x="3692693" y="930502"/>
            <a:ext cx="3474230" cy="606164"/>
          </a:xfrm>
          <a:prstGeom prst="rect">
            <a:avLst/>
          </a:prstGeom>
          <a:noFill/>
        </p:spPr>
        <p:txBody>
          <a:bodyPr wrap="square" lIns="101636" tIns="50818" rIns="101636" bIns="50818" rtlCol="0">
            <a:spAutoFit/>
          </a:bodyPr>
          <a:lstStyle/>
          <a:p>
            <a:pPr>
              <a:lnSpc>
                <a:spcPct val="64000"/>
              </a:lnSpc>
            </a:pPr>
            <a:r>
              <a:rPr lang="fr-FR" sz="2400" dirty="0" smtClean="0">
                <a:latin typeface="Fineliner Script" pitchFamily="50" charset="0"/>
              </a:rPr>
              <a:t>Qu’est-ce que la monarchie absolue ?</a:t>
            </a:r>
            <a:endParaRPr lang="fr-FR" sz="2400" dirty="0">
              <a:latin typeface="Fineliner Script" pitchFamily="50" charset="0"/>
            </a:endParaRPr>
          </a:p>
        </p:txBody>
      </p:sp>
      <p:sp>
        <p:nvSpPr>
          <p:cNvPr id="49" name="Rectangle à coins arrondis 48"/>
          <p:cNvSpPr/>
          <p:nvPr/>
        </p:nvSpPr>
        <p:spPr>
          <a:xfrm>
            <a:off x="3269023" y="1476078"/>
            <a:ext cx="3846830" cy="1057270"/>
          </a:xfrm>
          <a:prstGeom prst="roundRect">
            <a:avLst>
              <a:gd name="adj" fmla="val 747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50" name="ZoneTexte 49"/>
          <p:cNvSpPr txBox="1"/>
          <p:nvPr/>
        </p:nvSpPr>
        <p:spPr>
          <a:xfrm>
            <a:off x="3269557" y="1507390"/>
            <a:ext cx="3860042" cy="1025958"/>
          </a:xfrm>
          <a:prstGeom prst="rect">
            <a:avLst/>
          </a:prstGeom>
          <a:noFill/>
        </p:spPr>
        <p:txBody>
          <a:bodyPr wrap="square" lIns="101636" tIns="50818" rIns="101636" bIns="50818" rtlCol="0">
            <a:spAutoFit/>
          </a:bodyPr>
          <a:lstStyle/>
          <a:p>
            <a:pPr>
              <a:lnSpc>
                <a:spcPct val="80000"/>
              </a:lnSpc>
              <a:spcAft>
                <a:spcPts val="600"/>
              </a:spcAft>
            </a:pPr>
            <a:r>
              <a:rPr lang="fr-FR" sz="1500" dirty="0" smtClean="0">
                <a:latin typeface="KG Primary Italics" panose="02000506000000020003" pitchFamily="2" charset="0"/>
              </a:rPr>
              <a:t>Sous l’ancien régime, la France est une monarchie absolue de droit divin. Cela veut dire que les rois ont pratiquement tous les pouvoirs, les sujets leur doivent obéissance, et que c’est par la volonté de Dieu qui sont devenus rois.</a:t>
            </a:r>
            <a:endParaRPr lang="fr-FR" sz="1500" dirty="0" smtClean="0">
              <a:latin typeface="KG Primary Italics" panose="02000506000000020003" pitchFamily="2" charset="0"/>
              <a:ea typeface="Clensey" panose="02000603000000000000" pitchFamily="2" charset="0"/>
            </a:endParaRPr>
          </a:p>
        </p:txBody>
      </p:sp>
      <p:pic>
        <p:nvPicPr>
          <p:cNvPr id="51" name="Image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0633" y="900014"/>
            <a:ext cx="487640" cy="458823"/>
          </a:xfrm>
          <a:prstGeom prst="rect">
            <a:avLst/>
          </a:prstGeom>
        </p:spPr>
      </p:pic>
      <p:sp>
        <p:nvSpPr>
          <p:cNvPr id="55" name="ZoneTexte 54"/>
          <p:cNvSpPr txBox="1"/>
          <p:nvPr/>
        </p:nvSpPr>
        <p:spPr>
          <a:xfrm>
            <a:off x="3248116" y="930502"/>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4</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54" name="ZoneTexte 53"/>
          <p:cNvSpPr txBox="1"/>
          <p:nvPr/>
        </p:nvSpPr>
        <p:spPr>
          <a:xfrm>
            <a:off x="3727377" y="2629917"/>
            <a:ext cx="2747352" cy="471960"/>
          </a:xfrm>
          <a:prstGeom prst="rect">
            <a:avLst/>
          </a:prstGeom>
          <a:noFill/>
        </p:spPr>
        <p:txBody>
          <a:bodyPr wrap="square" lIns="101636" tIns="50818" rIns="101636" bIns="50818" rtlCol="0">
            <a:spAutoFit/>
          </a:bodyPr>
          <a:lstStyle/>
          <a:p>
            <a:r>
              <a:rPr lang="fr-FR" sz="2400" dirty="0" smtClean="0">
                <a:latin typeface="Fineliner Script" pitchFamily="50" charset="0"/>
              </a:rPr>
              <a:t>L’œuvre de Louis XIV</a:t>
            </a:r>
            <a:endParaRPr lang="fr-FR" sz="2400" dirty="0">
              <a:latin typeface="Fineliner Script" pitchFamily="50" charset="0"/>
            </a:endParaRPr>
          </a:p>
        </p:txBody>
      </p:sp>
      <p:sp>
        <p:nvSpPr>
          <p:cNvPr id="56" name="Rectangle à coins arrondis 55"/>
          <p:cNvSpPr/>
          <p:nvPr/>
        </p:nvSpPr>
        <p:spPr>
          <a:xfrm>
            <a:off x="3312995" y="3101787"/>
            <a:ext cx="3802857" cy="2118707"/>
          </a:xfrm>
          <a:prstGeom prst="roundRect">
            <a:avLst>
              <a:gd name="adj" fmla="val 5079"/>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57" name="ZoneTexte 56"/>
          <p:cNvSpPr txBox="1"/>
          <p:nvPr/>
        </p:nvSpPr>
        <p:spPr>
          <a:xfrm>
            <a:off x="3322351" y="3117318"/>
            <a:ext cx="3807247" cy="2103176"/>
          </a:xfrm>
          <a:prstGeom prst="rect">
            <a:avLst/>
          </a:prstGeom>
          <a:noFill/>
        </p:spPr>
        <p:txBody>
          <a:bodyPr wrap="square" lIns="101636" tIns="50818" rIns="101636" bIns="50818" rtlCol="0">
            <a:spAutoFit/>
          </a:bodyPr>
          <a:lstStyle/>
          <a:p>
            <a:pPr>
              <a:lnSpc>
                <a:spcPct val="80000"/>
              </a:lnSpc>
              <a:spcAft>
                <a:spcPts val="600"/>
              </a:spcAft>
            </a:pPr>
            <a:r>
              <a:rPr lang="fr-FR" sz="1500" dirty="0" smtClean="0">
                <a:latin typeface="KG Primary Italics" panose="02000506000000020003" pitchFamily="2" charset="0"/>
              </a:rPr>
              <a:t>Louis XIV choisit Colbert, un bourgeois, comme ministre. Celui-ci réorganise le commerce, les finances et l’administration. </a:t>
            </a:r>
            <a:endParaRPr lang="fr-FR" sz="1500" dirty="0" smtClean="0">
              <a:latin typeface="KG Primary Italics" panose="02000506000000020003" pitchFamily="2" charset="0"/>
              <a:ea typeface="Clensey" panose="02000603000000000000" pitchFamily="2" charset="0"/>
            </a:endParaRP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Louis XIV fait construire un immense château à Versailles reflet de sa gloire et de sa puissance. Il se fait appeler, le Roi-Soleil.</a:t>
            </a:r>
          </a:p>
          <a:p>
            <a:pPr>
              <a:lnSpc>
                <a:spcPct val="80000"/>
              </a:lnSpc>
              <a:spcAft>
                <a:spcPts val="600"/>
              </a:spcAft>
            </a:pPr>
            <a:r>
              <a:rPr lang="fr-FR" sz="1500" dirty="0" smtClean="0">
                <a:latin typeface="KG Primary Italics" panose="02000506000000020003" pitchFamily="2" charset="0"/>
                <a:ea typeface="Clensey" panose="02000603000000000000" pitchFamily="2" charset="0"/>
              </a:rPr>
              <a:t>Il révoque l’Edit de Nantes en 1685, forçant les protestants à se convertir au catholicisme. Des milliers de protestants émigrent  (partent dans un autre pays) pour échapper aux persécutions.</a:t>
            </a:r>
          </a:p>
        </p:txBody>
      </p:sp>
      <p:pic>
        <p:nvPicPr>
          <p:cNvPr id="58" name="Imag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2641" y="2628206"/>
            <a:ext cx="487640" cy="458823"/>
          </a:xfrm>
          <a:prstGeom prst="rect">
            <a:avLst/>
          </a:prstGeom>
        </p:spPr>
      </p:pic>
      <p:sp>
        <p:nvSpPr>
          <p:cNvPr id="59" name="ZoneTexte 58"/>
          <p:cNvSpPr txBox="1"/>
          <p:nvPr/>
        </p:nvSpPr>
        <p:spPr>
          <a:xfrm>
            <a:off x="3320124" y="2658694"/>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5</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2" name="Pentagone 1"/>
          <p:cNvSpPr/>
          <p:nvPr/>
        </p:nvSpPr>
        <p:spPr>
          <a:xfrm>
            <a:off x="365309" y="9829006"/>
            <a:ext cx="6839501" cy="360040"/>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181491" y="8785702"/>
            <a:ext cx="6739738" cy="634020"/>
          </a:xfrm>
          <a:prstGeom prst="rect">
            <a:avLst/>
          </a:prstGeom>
        </p:spPr>
        <p:txBody>
          <a:bodyPr wrap="square">
            <a:spAutoFit/>
          </a:bodyPr>
          <a:lstStyle/>
          <a:p>
            <a:pPr marL="342900" indent="-342900">
              <a:lnSpc>
                <a:spcPct val="80000"/>
              </a:lnSpc>
              <a:buFont typeface="Arial" charset="0"/>
              <a:buChar char="•"/>
            </a:pPr>
            <a:r>
              <a:rPr lang="fr-FR" sz="1050" dirty="0" smtClean="0">
                <a:latin typeface="Short Stack" panose="02010500040000000007" pitchFamily="2" charset="0"/>
              </a:rPr>
              <a:t>Entoure en bleu la date de prise de pouvoir par Louis XIII et en rouge celle par Louis XIV</a:t>
            </a:r>
            <a:endParaRPr lang="fr-FR" sz="1050" dirty="0">
              <a:latin typeface="Short Stack" panose="02010500040000000007" pitchFamily="2" charset="0"/>
            </a:endParaRPr>
          </a:p>
          <a:p>
            <a:pPr marL="342900" indent="-342900">
              <a:lnSpc>
                <a:spcPct val="80000"/>
              </a:lnSpc>
              <a:buFont typeface="Arial" charset="0"/>
              <a:buChar char="•"/>
            </a:pPr>
            <a:r>
              <a:rPr lang="fr-FR" sz="1050" dirty="0" smtClean="0">
                <a:latin typeface="Short Stack" panose="02010500040000000007" pitchFamily="2" charset="0"/>
              </a:rPr>
              <a:t>Colorie en jaune la période où Louis XIII gouverne, en violet celle où Mazarin gouverne et en orange celle où Louis XIV gouverne.</a:t>
            </a:r>
          </a:p>
        </p:txBody>
      </p:sp>
      <p:cxnSp>
        <p:nvCxnSpPr>
          <p:cNvPr id="4" name="Connecteur droit 3"/>
          <p:cNvCxnSpPr/>
          <p:nvPr/>
        </p:nvCxnSpPr>
        <p:spPr>
          <a:xfrm>
            <a:off x="360313" y="9684990"/>
            <a:ext cx="6560916"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892755" y="9612982"/>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2881807" y="9612982"/>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3914698" y="9612982"/>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6594968" y="9612982"/>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76731" y="9396958"/>
            <a:ext cx="432104" cy="234286"/>
          </a:xfrm>
          <a:prstGeom prst="rect">
            <a:avLst/>
          </a:prstGeom>
          <a:noFill/>
        </p:spPr>
        <p:txBody>
          <a:bodyPr wrap="square" lIns="36000" tIns="36000" rIns="36000" bIns="36000" rtlCol="0">
            <a:spAutoFit/>
          </a:bodyPr>
          <a:lstStyle/>
          <a:p>
            <a:pPr algn="ctr"/>
            <a:r>
              <a:rPr lang="fr-FR" sz="1050" dirty="0" smtClean="0"/>
              <a:t>1617</a:t>
            </a:r>
            <a:endParaRPr lang="fr-FR" sz="1050" dirty="0"/>
          </a:p>
        </p:txBody>
      </p:sp>
      <p:sp>
        <p:nvSpPr>
          <p:cNvPr id="60" name="ZoneTexte 59"/>
          <p:cNvSpPr txBox="1"/>
          <p:nvPr/>
        </p:nvSpPr>
        <p:spPr>
          <a:xfrm>
            <a:off x="2664513" y="9396958"/>
            <a:ext cx="432104" cy="234286"/>
          </a:xfrm>
          <a:prstGeom prst="rect">
            <a:avLst/>
          </a:prstGeom>
          <a:noFill/>
        </p:spPr>
        <p:txBody>
          <a:bodyPr wrap="square" lIns="36000" tIns="36000" rIns="36000" bIns="36000" rtlCol="0">
            <a:spAutoFit/>
          </a:bodyPr>
          <a:lstStyle/>
          <a:p>
            <a:pPr algn="ctr"/>
            <a:r>
              <a:rPr lang="fr-FR" sz="1050" dirty="0" smtClean="0"/>
              <a:t>1643</a:t>
            </a:r>
            <a:endParaRPr lang="fr-FR" sz="1050" dirty="0"/>
          </a:p>
        </p:txBody>
      </p:sp>
      <p:sp>
        <p:nvSpPr>
          <p:cNvPr id="62" name="ZoneTexte 61"/>
          <p:cNvSpPr txBox="1"/>
          <p:nvPr/>
        </p:nvSpPr>
        <p:spPr>
          <a:xfrm>
            <a:off x="3692693" y="9396958"/>
            <a:ext cx="432104" cy="234286"/>
          </a:xfrm>
          <a:prstGeom prst="rect">
            <a:avLst/>
          </a:prstGeom>
          <a:noFill/>
        </p:spPr>
        <p:txBody>
          <a:bodyPr wrap="square" lIns="36000" tIns="36000" rIns="36000" bIns="36000" rtlCol="0">
            <a:spAutoFit/>
          </a:bodyPr>
          <a:lstStyle/>
          <a:p>
            <a:pPr algn="ctr"/>
            <a:r>
              <a:rPr lang="fr-FR" sz="1050" dirty="0" smtClean="0"/>
              <a:t>1661</a:t>
            </a:r>
            <a:endParaRPr lang="fr-FR" sz="1050" dirty="0"/>
          </a:p>
        </p:txBody>
      </p:sp>
      <p:sp>
        <p:nvSpPr>
          <p:cNvPr id="65" name="ZoneTexte 64"/>
          <p:cNvSpPr txBox="1"/>
          <p:nvPr/>
        </p:nvSpPr>
        <p:spPr>
          <a:xfrm>
            <a:off x="6365363" y="9396958"/>
            <a:ext cx="432104" cy="234286"/>
          </a:xfrm>
          <a:prstGeom prst="rect">
            <a:avLst/>
          </a:prstGeom>
          <a:noFill/>
        </p:spPr>
        <p:txBody>
          <a:bodyPr wrap="square" lIns="36000" tIns="36000" rIns="36000" bIns="36000" rtlCol="0">
            <a:spAutoFit/>
          </a:bodyPr>
          <a:lstStyle/>
          <a:p>
            <a:pPr algn="ctr"/>
            <a:r>
              <a:rPr lang="fr-FR" sz="1050" dirty="0" smtClean="0"/>
              <a:t>1715</a:t>
            </a:r>
            <a:endParaRPr lang="fr-FR" sz="1050" dirty="0"/>
          </a:p>
        </p:txBody>
      </p:sp>
      <p:sp>
        <p:nvSpPr>
          <p:cNvPr id="17" name="Rectangle 16"/>
          <p:cNvSpPr/>
          <p:nvPr/>
        </p:nvSpPr>
        <p:spPr>
          <a:xfrm>
            <a:off x="109290" y="4964400"/>
            <a:ext cx="1534288"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Questions</a:t>
            </a:r>
          </a:p>
        </p:txBody>
      </p:sp>
      <p:sp>
        <p:nvSpPr>
          <p:cNvPr id="72" name="ZoneTexte 71"/>
          <p:cNvSpPr txBox="1"/>
          <p:nvPr/>
        </p:nvSpPr>
        <p:spPr>
          <a:xfrm>
            <a:off x="1530543" y="4782022"/>
            <a:ext cx="1575123" cy="276999"/>
          </a:xfrm>
          <a:prstGeom prst="rect">
            <a:avLst/>
          </a:prstGeom>
          <a:noFill/>
        </p:spPr>
        <p:txBody>
          <a:bodyPr wrap="square" rtlCol="0">
            <a:spAutoFit/>
          </a:bodyPr>
          <a:lstStyle/>
          <a:p>
            <a:pPr algn="r"/>
            <a:r>
              <a:rPr lang="fr-FR" sz="1200" dirty="0" smtClean="0">
                <a:latin typeface="KG Primary Italics" panose="02000506000000020003" pitchFamily="2" charset="0"/>
              </a:rPr>
              <a:t>Doc 2 : Le roi Louis XIV</a:t>
            </a:r>
            <a:endParaRPr lang="fr-FR" sz="1200" dirty="0">
              <a:latin typeface="KG Primary Italics" panose="02000506000000020003" pitchFamily="2" charset="0"/>
            </a:endParaRPr>
          </a:p>
        </p:txBody>
      </p:sp>
      <p:pic>
        <p:nvPicPr>
          <p:cNvPr id="3" name="Picture 2"/>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81491" y="972022"/>
            <a:ext cx="2924175" cy="3810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63909" y="5295984"/>
            <a:ext cx="6965690" cy="1531188"/>
          </a:xfrm>
          <a:prstGeom prst="rect">
            <a:avLst/>
          </a:prstGeom>
        </p:spPr>
        <p:txBody>
          <a:bodyPr wrap="square">
            <a:spAutoFit/>
          </a:bodyPr>
          <a:lstStyle/>
          <a:p>
            <a:pPr lvl="0">
              <a:lnSpc>
                <a:spcPct val="140000"/>
              </a:lnSpc>
              <a:spcAft>
                <a:spcPts val="600"/>
              </a:spcAft>
            </a:pPr>
            <a:r>
              <a:rPr lang="fr-FR" sz="1050" dirty="0" smtClean="0">
                <a:solidFill>
                  <a:prstClr val="black"/>
                </a:solidFill>
                <a:latin typeface="Short Stack" panose="02010500040000000007" pitchFamily="2" charset="0"/>
              </a:rPr>
              <a:t>1) Que signifie la monarchie absolue ? ______________________________________________</a:t>
            </a:r>
          </a:p>
          <a:p>
            <a:pPr lvl="0">
              <a:lnSpc>
                <a:spcPct val="140000"/>
              </a:lnSpc>
              <a:spcAft>
                <a:spcPts val="600"/>
              </a:spcAft>
            </a:pPr>
            <a:r>
              <a:rPr lang="fr-FR" sz="1050" dirty="0" smtClean="0">
                <a:solidFill>
                  <a:prstClr val="black"/>
                </a:solidFill>
                <a:latin typeface="Short Stack" panose="02010500040000000007" pitchFamily="2" charset="0"/>
              </a:rPr>
              <a:t>________________________________________________________________________________</a:t>
            </a:r>
          </a:p>
          <a:p>
            <a:pPr lvl="0">
              <a:lnSpc>
                <a:spcPct val="140000"/>
              </a:lnSpc>
              <a:spcAft>
                <a:spcPts val="600"/>
              </a:spcAft>
            </a:pPr>
            <a:r>
              <a:rPr lang="fr-FR" sz="1050" dirty="0" smtClean="0">
                <a:solidFill>
                  <a:prstClr val="black"/>
                </a:solidFill>
                <a:latin typeface="Short Stack" panose="02010500040000000007" pitchFamily="2" charset="0"/>
              </a:rPr>
              <a:t>2) Qui est le ministre de Louis XIV ? ________________________________________________</a:t>
            </a:r>
          </a:p>
          <a:p>
            <a:pPr lvl="0">
              <a:lnSpc>
                <a:spcPct val="140000"/>
              </a:lnSpc>
              <a:spcAft>
                <a:spcPts val="600"/>
              </a:spcAft>
            </a:pPr>
            <a:r>
              <a:rPr lang="fr-FR" sz="1050" dirty="0" smtClean="0">
                <a:solidFill>
                  <a:prstClr val="black"/>
                </a:solidFill>
                <a:latin typeface="Short Stack" panose="02010500040000000007" pitchFamily="2" charset="0"/>
              </a:rPr>
              <a:t>3) Comment se fait appeler Louis XIV ? _____________________________________________</a:t>
            </a:r>
          </a:p>
          <a:p>
            <a:pPr lvl="0">
              <a:lnSpc>
                <a:spcPct val="140000"/>
              </a:lnSpc>
              <a:spcAft>
                <a:spcPts val="600"/>
              </a:spcAft>
            </a:pPr>
            <a:r>
              <a:rPr lang="fr-FR" sz="1050" dirty="0">
                <a:solidFill>
                  <a:prstClr val="black"/>
                </a:solidFill>
                <a:latin typeface="Short Stack" panose="02010500040000000007" pitchFamily="2" charset="0"/>
              </a:rPr>
              <a:t>4</a:t>
            </a:r>
            <a:r>
              <a:rPr lang="fr-FR" sz="1050" dirty="0" smtClean="0">
                <a:solidFill>
                  <a:prstClr val="black"/>
                </a:solidFill>
                <a:latin typeface="Short Stack" panose="02010500040000000007" pitchFamily="2" charset="0"/>
              </a:rPr>
              <a:t>) Que fait Louis XIV en 1685 ? _____________________________________________________</a:t>
            </a:r>
            <a:endParaRPr lang="fr-FR" sz="1050" dirty="0">
              <a:solidFill>
                <a:prstClr val="black"/>
              </a:solidFill>
              <a:latin typeface="Short Stack" panose="02010500040000000007" pitchFamily="2" charset="0"/>
            </a:endParaRPr>
          </a:p>
        </p:txBody>
      </p:sp>
      <p:sp>
        <p:nvSpPr>
          <p:cNvPr id="61" name="Rectangle 60"/>
          <p:cNvSpPr/>
          <p:nvPr/>
        </p:nvSpPr>
        <p:spPr>
          <a:xfrm>
            <a:off x="163909" y="8403104"/>
            <a:ext cx="2679770"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Sur cette ligne du temps</a:t>
            </a:r>
          </a:p>
        </p:txBody>
      </p:sp>
      <p:sp>
        <p:nvSpPr>
          <p:cNvPr id="63" name="ZoneTexte 62"/>
          <p:cNvSpPr txBox="1"/>
          <p:nvPr/>
        </p:nvSpPr>
        <p:spPr>
          <a:xfrm>
            <a:off x="576337" y="6921043"/>
            <a:ext cx="3368793" cy="338975"/>
          </a:xfrm>
          <a:prstGeom prst="rect">
            <a:avLst/>
          </a:prstGeom>
          <a:noFill/>
        </p:spPr>
        <p:txBody>
          <a:bodyPr wrap="square" lIns="101636" tIns="50818" rIns="101636" bIns="50818" rtlCol="0">
            <a:spAutoFit/>
          </a:bodyPr>
          <a:lstStyle/>
          <a:p>
            <a:pPr>
              <a:lnSpc>
                <a:spcPct val="64000"/>
              </a:lnSpc>
            </a:pPr>
            <a:r>
              <a:rPr lang="fr-FR" sz="2400" dirty="0" smtClean="0">
                <a:latin typeface="Fineliner Script" pitchFamily="50" charset="0"/>
              </a:rPr>
              <a:t>Des poètes et écrivains célèbres</a:t>
            </a:r>
            <a:endParaRPr lang="fr-FR" sz="2400" dirty="0">
              <a:latin typeface="Fineliner Script" pitchFamily="50" charset="0"/>
            </a:endParaRPr>
          </a:p>
        </p:txBody>
      </p:sp>
      <p:sp>
        <p:nvSpPr>
          <p:cNvPr id="66" name="Rectangle à coins arrondis 65"/>
          <p:cNvSpPr/>
          <p:nvPr/>
        </p:nvSpPr>
        <p:spPr>
          <a:xfrm>
            <a:off x="198694" y="7321893"/>
            <a:ext cx="3601587" cy="1057270"/>
          </a:xfrm>
          <a:prstGeom prst="roundRect">
            <a:avLst>
              <a:gd name="adj" fmla="val 747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67" name="ZoneTexte 66"/>
          <p:cNvSpPr txBox="1"/>
          <p:nvPr/>
        </p:nvSpPr>
        <p:spPr>
          <a:xfrm>
            <a:off x="199228" y="7353205"/>
            <a:ext cx="3601053" cy="1035641"/>
          </a:xfrm>
          <a:prstGeom prst="rect">
            <a:avLst/>
          </a:prstGeom>
          <a:noFill/>
        </p:spPr>
        <p:txBody>
          <a:bodyPr wrap="square" lIns="101636" tIns="50818" rIns="101636" bIns="50818" rtlCol="0">
            <a:spAutoFit/>
          </a:bodyPr>
          <a:lstStyle/>
          <a:p>
            <a:pPr>
              <a:lnSpc>
                <a:spcPct val="80000"/>
              </a:lnSpc>
              <a:spcAft>
                <a:spcPts val="600"/>
              </a:spcAft>
            </a:pPr>
            <a:r>
              <a:rPr lang="fr-FR" sz="1500" dirty="0" smtClean="0">
                <a:latin typeface="KG Primary Italics" panose="02000506000000020003" pitchFamily="2" charset="0"/>
              </a:rPr>
              <a:t>Molière (1622-1673) est un écrivain, auteur de célèbres comédies dans lesquelles il se moque des nobles. </a:t>
            </a:r>
            <a:r>
              <a:rPr lang="fr-FR" sz="1500" dirty="0" smtClean="0">
                <a:latin typeface="KG Primary Italics" panose="02000506000000020003" pitchFamily="2" charset="0"/>
                <a:ea typeface="Clensey" panose="02000603000000000000" pitchFamily="2" charset="0"/>
              </a:rPr>
              <a:t>Racine et Corneille écrivent des pièces de théâtre. Jean de la Fontaine (1621 – 1695) , est l’auteur de fables, sortes de contes moralisants.</a:t>
            </a:r>
          </a:p>
        </p:txBody>
      </p:sp>
      <p:pic>
        <p:nvPicPr>
          <p:cNvPr id="74" name="Image 7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577" y="6849903"/>
            <a:ext cx="487640" cy="458823"/>
          </a:xfrm>
          <a:prstGeom prst="rect">
            <a:avLst/>
          </a:prstGeom>
        </p:spPr>
      </p:pic>
      <p:sp>
        <p:nvSpPr>
          <p:cNvPr id="75" name="ZoneTexte 74"/>
          <p:cNvSpPr txBox="1"/>
          <p:nvPr/>
        </p:nvSpPr>
        <p:spPr>
          <a:xfrm>
            <a:off x="197060" y="6880391"/>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6</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76" name="Rectangle 75"/>
          <p:cNvSpPr/>
          <p:nvPr/>
        </p:nvSpPr>
        <p:spPr>
          <a:xfrm>
            <a:off x="3902705" y="7018948"/>
            <a:ext cx="1096973"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Relie</a:t>
            </a:r>
          </a:p>
        </p:txBody>
      </p:sp>
      <p:sp>
        <p:nvSpPr>
          <p:cNvPr id="8" name="Rectangle 7"/>
          <p:cNvSpPr/>
          <p:nvPr/>
        </p:nvSpPr>
        <p:spPr>
          <a:xfrm>
            <a:off x="3925588" y="7399025"/>
            <a:ext cx="1765042" cy="1061829"/>
          </a:xfrm>
          <a:prstGeom prst="rect">
            <a:avLst/>
          </a:prstGeom>
        </p:spPr>
        <p:txBody>
          <a:bodyPr wrap="square">
            <a:spAutoFit/>
          </a:bodyPr>
          <a:lstStyle/>
          <a:p>
            <a:pPr>
              <a:lnSpc>
                <a:spcPct val="150000"/>
              </a:lnSpc>
              <a:tabLst>
                <a:tab pos="1343025" algn="l"/>
              </a:tabLst>
            </a:pPr>
            <a:r>
              <a:rPr lang="fr-FR" sz="1050" dirty="0" smtClean="0">
                <a:solidFill>
                  <a:prstClr val="black"/>
                </a:solidFill>
                <a:latin typeface="Short Stack" panose="02010500040000000007" pitchFamily="2" charset="0"/>
              </a:rPr>
              <a:t>Molière	*</a:t>
            </a:r>
          </a:p>
          <a:p>
            <a:pPr>
              <a:lnSpc>
                <a:spcPct val="150000"/>
              </a:lnSpc>
              <a:tabLst>
                <a:tab pos="1343025" algn="l"/>
              </a:tabLst>
            </a:pPr>
            <a:r>
              <a:rPr lang="fr-FR" sz="1050" spc="-70" dirty="0" smtClean="0">
                <a:solidFill>
                  <a:prstClr val="black"/>
                </a:solidFill>
                <a:latin typeface="Short Stack" panose="02010500040000000007" pitchFamily="2" charset="0"/>
              </a:rPr>
              <a:t>Jean de la Fontaine	*</a:t>
            </a:r>
          </a:p>
          <a:p>
            <a:pPr>
              <a:lnSpc>
                <a:spcPct val="150000"/>
              </a:lnSpc>
              <a:tabLst>
                <a:tab pos="1343025" algn="l"/>
              </a:tabLst>
            </a:pPr>
            <a:r>
              <a:rPr lang="fr-FR" sz="1050" dirty="0" smtClean="0">
                <a:solidFill>
                  <a:prstClr val="black"/>
                </a:solidFill>
                <a:latin typeface="Short Stack" panose="02010500040000000007" pitchFamily="2" charset="0"/>
              </a:rPr>
              <a:t>Racine	*</a:t>
            </a:r>
          </a:p>
          <a:p>
            <a:pPr>
              <a:lnSpc>
                <a:spcPct val="150000"/>
              </a:lnSpc>
              <a:tabLst>
                <a:tab pos="1343025" algn="l"/>
              </a:tabLst>
            </a:pPr>
            <a:r>
              <a:rPr lang="fr-FR" sz="1050" dirty="0" smtClean="0">
                <a:solidFill>
                  <a:prstClr val="black"/>
                </a:solidFill>
                <a:latin typeface="Short Stack" panose="02010500040000000007" pitchFamily="2" charset="0"/>
              </a:rPr>
              <a:t>Corneille	*</a:t>
            </a:r>
            <a:endParaRPr lang="fr-FR" dirty="0"/>
          </a:p>
        </p:txBody>
      </p:sp>
      <p:sp>
        <p:nvSpPr>
          <p:cNvPr id="77" name="Rectangle 76"/>
          <p:cNvSpPr/>
          <p:nvPr/>
        </p:nvSpPr>
        <p:spPr>
          <a:xfrm>
            <a:off x="6126010" y="7551229"/>
            <a:ext cx="1080655" cy="892552"/>
          </a:xfrm>
          <a:prstGeom prst="rect">
            <a:avLst/>
          </a:prstGeom>
        </p:spPr>
        <p:txBody>
          <a:bodyPr wrap="square">
            <a:spAutoFit/>
          </a:bodyPr>
          <a:lstStyle/>
          <a:p>
            <a:pPr>
              <a:spcAft>
                <a:spcPts val="600"/>
              </a:spcAft>
            </a:pPr>
            <a:r>
              <a:rPr lang="fr-FR" sz="1050" dirty="0" smtClean="0">
                <a:solidFill>
                  <a:prstClr val="black"/>
                </a:solidFill>
                <a:latin typeface="Short Stack" panose="02010500040000000007" pitchFamily="2" charset="0"/>
              </a:rPr>
              <a:t>* fables</a:t>
            </a:r>
          </a:p>
          <a:p>
            <a:pPr>
              <a:spcAft>
                <a:spcPts val="600"/>
              </a:spcAft>
            </a:pPr>
            <a:r>
              <a:rPr lang="fr-FR" sz="1050" dirty="0" smtClean="0">
                <a:solidFill>
                  <a:prstClr val="black"/>
                </a:solidFill>
                <a:latin typeface="Short Stack" panose="02010500040000000007" pitchFamily="2" charset="0"/>
              </a:rPr>
              <a:t>* comédies</a:t>
            </a:r>
          </a:p>
          <a:p>
            <a:r>
              <a:rPr lang="fr-FR" sz="1050" dirty="0" smtClean="0">
                <a:solidFill>
                  <a:prstClr val="black"/>
                </a:solidFill>
                <a:latin typeface="Short Stack" panose="02010500040000000007" pitchFamily="2" charset="0"/>
              </a:rPr>
              <a:t>* pièces de </a:t>
            </a:r>
          </a:p>
          <a:p>
            <a:r>
              <a:rPr lang="fr-FR" sz="1050" dirty="0" smtClean="0">
                <a:solidFill>
                  <a:prstClr val="black"/>
                </a:solidFill>
                <a:latin typeface="Short Stack" panose="02010500040000000007" pitchFamily="2" charset="0"/>
              </a:rPr>
              <a:t>théâtre</a:t>
            </a:r>
            <a:endParaRPr lang="fr-FR" dirty="0"/>
          </a:p>
        </p:txBody>
      </p:sp>
      <p:pic>
        <p:nvPicPr>
          <p:cNvPr id="47" name="Image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6152" y="10188499"/>
            <a:ext cx="1341169" cy="275960"/>
          </a:xfrm>
          <a:prstGeom prst="rect">
            <a:avLst/>
          </a:prstGeom>
        </p:spPr>
      </p:pic>
    </p:spTree>
    <p:extLst>
      <p:ext uri="{BB962C8B-B14F-4D97-AF65-F5344CB8AC3E}">
        <p14:creationId xmlns:p14="http://schemas.microsoft.com/office/powerpoint/2010/main" val="357785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3026414" y="744330"/>
            <a:ext cx="1234004"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3026414" y="820853"/>
            <a:ext cx="1234005" cy="421718"/>
          </a:xfrm>
          <a:prstGeom prst="rect">
            <a:avLst/>
          </a:prstGeom>
          <a:noFill/>
        </p:spPr>
        <p:txBody>
          <a:bodyPr wrap="square" lIns="101636" tIns="50818" rIns="101636" bIns="50818" rtlCol="0">
            <a:spAutoFit/>
          </a:bodyPr>
          <a:lstStyle/>
          <a:p>
            <a:pPr algn="ctr"/>
            <a:r>
              <a:rPr lang="fr-FR" b="1" spc="50" dirty="0" smtClean="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sp>
        <p:nvSpPr>
          <p:cNvPr id="42" name="Rectangle à coins arrondis 41"/>
          <p:cNvSpPr/>
          <p:nvPr/>
        </p:nvSpPr>
        <p:spPr>
          <a:xfrm>
            <a:off x="144573" y="3531333"/>
            <a:ext cx="6984492" cy="4857513"/>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3" name="Rectangle 42"/>
          <p:cNvSpPr/>
          <p:nvPr/>
        </p:nvSpPr>
        <p:spPr>
          <a:xfrm>
            <a:off x="157769" y="3555409"/>
            <a:ext cx="6971296" cy="4968576"/>
          </a:xfrm>
          <a:prstGeom prst="rect">
            <a:avLst/>
          </a:prstGeom>
        </p:spPr>
        <p:txBody>
          <a:bodyPr wrap="square" lIns="101636" tIns="50818" rIns="101636" bIns="50818">
            <a:spAutoFit/>
          </a:bodyPr>
          <a:lstStyle/>
          <a:p>
            <a:r>
              <a:rPr lang="fr-FR" sz="1600" dirty="0" smtClean="0">
                <a:latin typeface="KG Primary Italics" panose="02000506000000020003" pitchFamily="2" charset="0"/>
              </a:rPr>
              <a:t>	         </a:t>
            </a:r>
            <a:r>
              <a:rPr lang="fr-FR" sz="1800" dirty="0" smtClean="0">
                <a:effectLst>
                  <a:outerShdw blurRad="38100" dist="38100" dir="2700000" algn="tl">
                    <a:srgbClr val="000000">
                      <a:alpha val="43137"/>
                    </a:srgbClr>
                  </a:outerShdw>
                </a:effectLst>
                <a:latin typeface="KG Primary Italics" panose="02000506000000020003" pitchFamily="2" charset="0"/>
              </a:rPr>
              <a:t>Louis XIII et Richelieu</a:t>
            </a:r>
            <a:endParaRPr lang="fr-FR" sz="1800" dirty="0">
              <a:effectLst>
                <a:outerShdw blurRad="38100" dist="38100" dir="2700000" algn="tl">
                  <a:srgbClr val="000000">
                    <a:alpha val="43137"/>
                  </a:srgbClr>
                </a:outerShdw>
              </a:effectLst>
              <a:latin typeface="KG Primary Italics" panose="02000506000000020003" pitchFamily="2" charset="0"/>
            </a:endParaRPr>
          </a:p>
          <a:p>
            <a:pPr>
              <a:lnSpc>
                <a:spcPct val="150000"/>
              </a:lnSpc>
            </a:pPr>
            <a:r>
              <a:rPr lang="fr-FR" sz="1000" dirty="0" smtClean="0">
                <a:latin typeface="Short Stack" panose="02010500040000000007" pitchFamily="2" charset="0"/>
                <a:ea typeface="Clensey" panose="02000603000000000000" pitchFamily="2" charset="0"/>
              </a:rPr>
              <a:t>En 1610, comme Louis XIII n’a que ___ ans quand il devient roi, c’est sa ____________ qui gouverne le pays jusqu’en __________ où il prend le pouvoir. Il choisit _____________________ comme ministre qui met </a:t>
            </a:r>
            <a:r>
              <a:rPr lang="fr-FR" sz="1000" dirty="0">
                <a:latin typeface="Short Stack" panose="02010500040000000007" pitchFamily="2" charset="0"/>
                <a:ea typeface="Clensey" panose="02000603000000000000" pitchFamily="2" charset="0"/>
              </a:rPr>
              <a:t>en place le pouvoir royal </a:t>
            </a:r>
            <a:r>
              <a:rPr lang="fr-FR" sz="1000" dirty="0" smtClean="0">
                <a:latin typeface="Short Stack" panose="02010500040000000007" pitchFamily="2" charset="0"/>
                <a:ea typeface="Clensey" panose="02000603000000000000" pitchFamily="2" charset="0"/>
              </a:rPr>
              <a:t>________________ . </a:t>
            </a:r>
          </a:p>
          <a:p>
            <a:endParaRPr lang="fr-FR" sz="600" dirty="0"/>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De grands scientifiques</a:t>
            </a:r>
            <a:endParaRPr lang="fr-FR" sz="1000" dirty="0">
              <a:latin typeface="Short Stack" panose="02010500040000000007" pitchFamily="2" charset="0"/>
            </a:endParaRPr>
          </a:p>
          <a:p>
            <a:pPr>
              <a:lnSpc>
                <a:spcPct val="150000"/>
              </a:lnSpc>
            </a:pPr>
            <a:r>
              <a:rPr lang="fr-FR" sz="1000" dirty="0" smtClean="0">
                <a:latin typeface="Short Stack" panose="02010500040000000007" pitchFamily="2" charset="0"/>
              </a:rPr>
              <a:t>_________________ découvre que la Terre tourne autour du soleil et non l’inverse. </a:t>
            </a:r>
          </a:p>
          <a:p>
            <a:pPr>
              <a:lnSpc>
                <a:spcPct val="150000"/>
              </a:lnSpc>
            </a:pPr>
            <a:r>
              <a:rPr lang="fr-FR" sz="1000" dirty="0" smtClean="0">
                <a:latin typeface="Short Stack" panose="02010500040000000007" pitchFamily="2" charset="0"/>
              </a:rPr>
              <a:t>_________________ </a:t>
            </a:r>
            <a:r>
              <a:rPr lang="fr-FR" sz="1000" dirty="0" smtClean="0">
                <a:latin typeface="Short Stack" panose="02010500040000000007" pitchFamily="2" charset="0"/>
                <a:ea typeface="Clensey" panose="02000603000000000000" pitchFamily="2" charset="0"/>
              </a:rPr>
              <a:t>construit </a:t>
            </a:r>
            <a:r>
              <a:rPr lang="fr-FR" sz="1000" dirty="0">
                <a:latin typeface="Short Stack" panose="02010500040000000007" pitchFamily="2" charset="0"/>
                <a:ea typeface="Clensey" panose="02000603000000000000" pitchFamily="2" charset="0"/>
              </a:rPr>
              <a:t>l’un des </a:t>
            </a:r>
            <a:r>
              <a:rPr lang="fr-FR" sz="1000" dirty="0" smtClean="0">
                <a:latin typeface="Short Stack" panose="02010500040000000007" pitchFamily="2" charset="0"/>
                <a:ea typeface="Clensey" panose="02000603000000000000" pitchFamily="2" charset="0"/>
              </a:rPr>
              <a:t>1ers microscopes </a:t>
            </a:r>
            <a:r>
              <a:rPr lang="fr-FR" sz="1000" dirty="0">
                <a:latin typeface="Short Stack" panose="02010500040000000007" pitchFamily="2" charset="0"/>
                <a:ea typeface="Clensey" panose="02000603000000000000" pitchFamily="2" charset="0"/>
              </a:rPr>
              <a:t>et réalise une lunette astronomique.</a:t>
            </a:r>
          </a:p>
          <a:p>
            <a:pPr>
              <a:lnSpc>
                <a:spcPct val="150000"/>
              </a:lnSpc>
            </a:pPr>
            <a:r>
              <a:rPr lang="fr-FR" sz="1000" dirty="0">
                <a:latin typeface="Short Stack" panose="02010500040000000007" pitchFamily="2" charset="0"/>
              </a:rPr>
              <a:t>_________________ </a:t>
            </a:r>
            <a:r>
              <a:rPr lang="fr-FR" sz="1000" dirty="0" smtClean="0">
                <a:latin typeface="Short Stack" panose="02010500040000000007" pitchFamily="2" charset="0"/>
                <a:ea typeface="Clensey" panose="02000603000000000000" pitchFamily="2" charset="0"/>
              </a:rPr>
              <a:t>fait </a:t>
            </a:r>
            <a:r>
              <a:rPr lang="fr-FR" sz="1000" dirty="0">
                <a:latin typeface="Short Stack" panose="02010500040000000007" pitchFamily="2" charset="0"/>
                <a:ea typeface="Clensey" panose="02000603000000000000" pitchFamily="2" charset="0"/>
              </a:rPr>
              <a:t>progresser l’algèbre, la géométrie et la logique. </a:t>
            </a:r>
          </a:p>
          <a:p>
            <a:pPr>
              <a:lnSpc>
                <a:spcPct val="150000"/>
              </a:lnSpc>
            </a:pPr>
            <a:r>
              <a:rPr lang="fr-FR" sz="1000" dirty="0">
                <a:latin typeface="Short Stack" panose="02010500040000000007" pitchFamily="2" charset="0"/>
              </a:rPr>
              <a:t>_________________ </a:t>
            </a:r>
            <a:r>
              <a:rPr lang="fr-FR" sz="1000" dirty="0" smtClean="0">
                <a:latin typeface="Short Stack" panose="02010500040000000007" pitchFamily="2" charset="0"/>
                <a:ea typeface="Clensey" panose="02000603000000000000" pitchFamily="2" charset="0"/>
              </a:rPr>
              <a:t>invente </a:t>
            </a:r>
            <a:r>
              <a:rPr lang="fr-FR" sz="1000" dirty="0">
                <a:latin typeface="Short Stack" panose="02010500040000000007" pitchFamily="2" charset="0"/>
                <a:ea typeface="Clensey" panose="02000603000000000000" pitchFamily="2" charset="0"/>
              </a:rPr>
              <a:t>une machine à </a:t>
            </a:r>
            <a:r>
              <a:rPr lang="fr-FR" sz="1000" dirty="0" smtClean="0">
                <a:latin typeface="Short Stack" panose="02010500040000000007" pitchFamily="2" charset="0"/>
                <a:ea typeface="Clensey" panose="02000603000000000000" pitchFamily="2" charset="0"/>
              </a:rPr>
              <a:t>calculer et écrit des livres de philosophie.</a:t>
            </a:r>
            <a:endParaRPr lang="fr-FR" sz="1000" dirty="0">
              <a:latin typeface="Short Stack" panose="02010500040000000007" pitchFamily="2" charset="0"/>
              <a:ea typeface="Clensey" panose="02000603000000000000" pitchFamily="2" charset="0"/>
            </a:endParaRPr>
          </a:p>
          <a:p>
            <a:endParaRPr lang="fr-FR" sz="600" dirty="0">
              <a:latin typeface="Short Stack" panose="02010500040000000007" pitchFamily="2" charset="0"/>
              <a:ea typeface="Clensey" panose="02000603000000000000" pitchFamily="2" charset="0"/>
            </a:endParaRPr>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Louis XIV</a:t>
            </a:r>
          </a:p>
          <a:p>
            <a:pPr>
              <a:lnSpc>
                <a:spcPct val="150000"/>
              </a:lnSpc>
            </a:pPr>
            <a:r>
              <a:rPr lang="fr-FR" sz="1000" dirty="0" smtClean="0">
                <a:latin typeface="Short Stack" panose="02010500040000000007" pitchFamily="2" charset="0"/>
              </a:rPr>
              <a:t>Son </a:t>
            </a:r>
            <a:r>
              <a:rPr lang="fr-FR" sz="1000" dirty="0">
                <a:latin typeface="Short Stack" panose="02010500040000000007" pitchFamily="2" charset="0"/>
              </a:rPr>
              <a:t>ministre _________________ gouverne </a:t>
            </a:r>
            <a:r>
              <a:rPr lang="fr-FR" sz="1000" dirty="0" smtClean="0">
                <a:latin typeface="Short Stack" panose="02010500040000000007" pitchFamily="2" charset="0"/>
              </a:rPr>
              <a:t>à sa place jusqu’en 1661 où il reprend le pouvoir. C’est le début de la </a:t>
            </a:r>
            <a:r>
              <a:rPr lang="fr-FR" sz="1000" dirty="0">
                <a:latin typeface="Short Stack" panose="02010500040000000007" pitchFamily="2" charset="0"/>
              </a:rPr>
              <a:t>_________________ </a:t>
            </a:r>
            <a:r>
              <a:rPr lang="fr-FR" sz="1000" dirty="0" smtClean="0">
                <a:latin typeface="Short Stack" panose="02010500040000000007" pitchFamily="2" charset="0"/>
              </a:rPr>
              <a:t>______________ : le roi a presque tous les pouvoirs et tout le monde lui doit </a:t>
            </a:r>
            <a:r>
              <a:rPr lang="fr-FR" sz="1000" dirty="0">
                <a:latin typeface="Short Stack" panose="02010500040000000007" pitchFamily="2" charset="0"/>
              </a:rPr>
              <a:t>_________________ </a:t>
            </a:r>
            <a:r>
              <a:rPr lang="fr-FR" sz="1000" dirty="0" smtClean="0">
                <a:latin typeface="Short Stack" panose="02010500040000000007" pitchFamily="2" charset="0"/>
              </a:rPr>
              <a:t>. Son ministre </a:t>
            </a:r>
            <a:r>
              <a:rPr lang="fr-FR" sz="1000" dirty="0">
                <a:latin typeface="Short Stack" panose="02010500040000000007" pitchFamily="2" charset="0"/>
              </a:rPr>
              <a:t>_________________ </a:t>
            </a:r>
            <a:r>
              <a:rPr lang="fr-FR" sz="1000" dirty="0" smtClean="0">
                <a:latin typeface="Short Stack" panose="02010500040000000007" pitchFamily="2" charset="0"/>
              </a:rPr>
              <a:t>améliore la condition économique du pays.  Louis XIV fait construire le </a:t>
            </a:r>
            <a:r>
              <a:rPr lang="fr-FR" sz="1000" dirty="0">
                <a:latin typeface="Short Stack" panose="02010500040000000007" pitchFamily="2" charset="0"/>
              </a:rPr>
              <a:t>_________________ </a:t>
            </a:r>
            <a:r>
              <a:rPr lang="fr-FR" sz="1000" dirty="0" smtClean="0">
                <a:latin typeface="Short Stack" panose="02010500040000000007" pitchFamily="2" charset="0"/>
              </a:rPr>
              <a:t>de Versailles et se fait appeler le _______ ____________ . Il révoque l’Edit de Nantes en 1685 forçant les ____________________ à se convertir au _______________________ .</a:t>
            </a:r>
            <a:endParaRPr lang="fr-FR" sz="1000" dirty="0">
              <a:latin typeface="Short Stack" panose="02010500040000000007" pitchFamily="2" charset="0"/>
              <a:ea typeface="Clensey" panose="02000603000000000000" pitchFamily="2" charset="0"/>
            </a:endParaRPr>
          </a:p>
          <a:p>
            <a:endParaRPr lang="fr-FR" sz="600" dirty="0" smtClean="0">
              <a:latin typeface="Short Stack" panose="02010500040000000007" pitchFamily="2" charset="0"/>
              <a:ea typeface="Clensey" panose="02000603000000000000" pitchFamily="2" charset="0"/>
            </a:endParaRPr>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Des grands poètes et écrivains</a:t>
            </a:r>
            <a:endParaRPr lang="fr-FR" sz="1800" dirty="0">
              <a:effectLst>
                <a:outerShdw blurRad="38100" dist="38100" dir="2700000" algn="tl">
                  <a:srgbClr val="000000">
                    <a:alpha val="43137"/>
                  </a:srgbClr>
                </a:outerShdw>
              </a:effectLst>
              <a:latin typeface="KG Primary Italics" panose="02000506000000020003" pitchFamily="2" charset="0"/>
            </a:endParaRPr>
          </a:p>
          <a:p>
            <a:pPr>
              <a:lnSpc>
                <a:spcPct val="150000"/>
              </a:lnSpc>
            </a:pPr>
            <a:r>
              <a:rPr lang="fr-FR" sz="1000" dirty="0">
                <a:latin typeface="Short Stack" panose="02010500040000000007" pitchFamily="2" charset="0"/>
              </a:rPr>
              <a:t>_________________ auteur </a:t>
            </a:r>
            <a:r>
              <a:rPr lang="fr-FR" sz="1000" dirty="0" smtClean="0">
                <a:latin typeface="Short Stack" panose="02010500040000000007" pitchFamily="2" charset="0"/>
              </a:rPr>
              <a:t>de comédies</a:t>
            </a:r>
            <a:r>
              <a:rPr lang="fr-FR" sz="1000" dirty="0">
                <a:latin typeface="Short Stack" panose="02010500040000000007" pitchFamily="2" charset="0"/>
              </a:rPr>
              <a:t>, </a:t>
            </a:r>
            <a:r>
              <a:rPr lang="fr-FR" sz="1000" dirty="0" smtClean="0">
                <a:latin typeface="Short Stack" panose="02010500040000000007" pitchFamily="2" charset="0"/>
              </a:rPr>
              <a:t>________ ____ ____ ______________ </a:t>
            </a:r>
            <a:r>
              <a:rPr lang="fr-FR" sz="1000" dirty="0">
                <a:latin typeface="Short Stack" panose="02010500040000000007" pitchFamily="2" charset="0"/>
              </a:rPr>
              <a:t>auteur </a:t>
            </a:r>
            <a:r>
              <a:rPr lang="fr-FR" sz="1000" dirty="0" smtClean="0">
                <a:latin typeface="Short Stack" panose="02010500040000000007" pitchFamily="2" charset="0"/>
              </a:rPr>
              <a:t>des fables</a:t>
            </a:r>
            <a:r>
              <a:rPr lang="fr-FR" sz="1000" dirty="0">
                <a:latin typeface="Short Stack" panose="02010500040000000007" pitchFamily="2" charset="0"/>
              </a:rPr>
              <a:t>, _________________ et _________________ des </a:t>
            </a:r>
            <a:r>
              <a:rPr lang="fr-FR" sz="1000" dirty="0" smtClean="0">
                <a:latin typeface="Short Stack" panose="02010500040000000007" pitchFamily="2" charset="0"/>
              </a:rPr>
              <a:t>écrivains se font connaître.</a:t>
            </a:r>
          </a:p>
        </p:txBody>
      </p:sp>
      <p:sp>
        <p:nvSpPr>
          <p:cNvPr id="44" name="Ellipse 43"/>
          <p:cNvSpPr/>
          <p:nvPr/>
        </p:nvSpPr>
        <p:spPr>
          <a:xfrm>
            <a:off x="155019" y="3420294"/>
            <a:ext cx="1373185" cy="471960"/>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32133" y="3420294"/>
            <a:ext cx="1266198" cy="471960"/>
          </a:xfrm>
          <a:prstGeom prst="rect">
            <a:avLst/>
          </a:prstGeom>
          <a:noFill/>
        </p:spPr>
        <p:txBody>
          <a:bodyPr wrap="square" lIns="101636" tIns="50818" rIns="101636" bIns="50818" rtlCol="0">
            <a:spAutoFit/>
          </a:bodyPr>
          <a:lstStyle/>
          <a:p>
            <a:r>
              <a:rPr lang="fr-FR" sz="2400" dirty="0">
                <a:latin typeface="Fineliner Script" pitchFamily="50" charset="0"/>
              </a:rPr>
              <a:t>Je retiens</a:t>
            </a:r>
          </a:p>
        </p:txBody>
      </p:sp>
      <p:grpSp>
        <p:nvGrpSpPr>
          <p:cNvPr id="18" name="Groupe 17"/>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1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Ellipse 20"/>
          <p:cNvSpPr/>
          <p:nvPr/>
        </p:nvSpPr>
        <p:spPr>
          <a:xfrm>
            <a:off x="163909" y="105614"/>
            <a:ext cx="689706" cy="739995"/>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2" name="Rectangle 21"/>
          <p:cNvSpPr/>
          <p:nvPr/>
        </p:nvSpPr>
        <p:spPr>
          <a:xfrm>
            <a:off x="193514" y="153716"/>
            <a:ext cx="614023" cy="656626"/>
          </a:xfrm>
          <a:prstGeom prst="rect">
            <a:avLst/>
          </a:prstGeom>
        </p:spPr>
        <p:txBody>
          <a:bodyPr wrap="none" lIns="101636" tIns="50818" rIns="101636" bIns="50818">
            <a:spAutoFit/>
          </a:bodyPr>
          <a:lstStyle/>
          <a:p>
            <a:pPr lvl="0" algn="ctr"/>
            <a:r>
              <a:rPr lang="fr-FR" sz="360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H8</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3" name="Rectangle 22"/>
          <p:cNvSpPr/>
          <p:nvPr/>
        </p:nvSpPr>
        <p:spPr>
          <a:xfrm>
            <a:off x="1391297" y="88919"/>
            <a:ext cx="4299328" cy="595071"/>
          </a:xfrm>
          <a:prstGeom prst="rect">
            <a:avLst/>
          </a:prstGeom>
          <a:noFill/>
          <a:ln>
            <a:noFill/>
          </a:ln>
        </p:spPr>
        <p:txBody>
          <a:bodyPr wrap="none" lIns="101636" tIns="50818" rIns="101636" bIns="50818">
            <a:spAutoFit/>
          </a:bodyPr>
          <a:lstStyle/>
          <a:p>
            <a:pPr algn="ctr"/>
            <a:r>
              <a:rPr lang="fr-F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monarchie absolue</a:t>
            </a: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24" name="Rectangle à coins arrondis 23"/>
          <p:cNvSpPr/>
          <p:nvPr/>
        </p:nvSpPr>
        <p:spPr>
          <a:xfrm>
            <a:off x="6162061" y="251942"/>
            <a:ext cx="1042749"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36977" y="666402"/>
            <a:ext cx="658723"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6" name="ZoneTexte 25"/>
          <p:cNvSpPr txBox="1"/>
          <p:nvPr/>
        </p:nvSpPr>
        <p:spPr>
          <a:xfrm>
            <a:off x="6336977" y="630997"/>
            <a:ext cx="631409"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CM2</a:t>
            </a:r>
            <a:endParaRPr lang="fr-FR" sz="1800" b="1" dirty="0">
              <a:latin typeface="Fineliner Script" pitchFamily="50" charset="0"/>
            </a:endParaRPr>
          </a:p>
        </p:txBody>
      </p:sp>
      <p:sp>
        <p:nvSpPr>
          <p:cNvPr id="27" name="ZoneTexte 26"/>
          <p:cNvSpPr txBox="1"/>
          <p:nvPr/>
        </p:nvSpPr>
        <p:spPr>
          <a:xfrm>
            <a:off x="6162062" y="251942"/>
            <a:ext cx="1042748" cy="464202"/>
          </a:xfrm>
          <a:prstGeom prst="rect">
            <a:avLst/>
          </a:prstGeom>
          <a:noFill/>
        </p:spPr>
        <p:txBody>
          <a:bodyPr wrap="square" lIns="101636" tIns="50818" rIns="101636" bIns="50818" rtlCol="0">
            <a:spAutoFit/>
          </a:bodyPr>
          <a:lstStyle/>
          <a:p>
            <a:pPr algn="ctr">
              <a:lnSpc>
                <a:spcPct val="70000"/>
              </a:lnSpc>
            </a:pPr>
            <a:r>
              <a:rPr lang="fr-FR" sz="1600" b="1" dirty="0" smtClean="0">
                <a:solidFill>
                  <a:schemeClr val="bg1"/>
                </a:solidFill>
                <a:latin typeface="Fineliner Script" pitchFamily="50" charset="0"/>
              </a:rPr>
              <a:t>Les temps modernes</a:t>
            </a:r>
            <a:endParaRPr lang="fr-FR" sz="1800" b="1" dirty="0">
              <a:solidFill>
                <a:schemeClr val="bg1"/>
              </a:solidFill>
              <a:latin typeface="Fineliner Script" pitchFamily="50" charset="0"/>
            </a:endParaRPr>
          </a:p>
        </p:txBody>
      </p:sp>
      <p:sp>
        <p:nvSpPr>
          <p:cNvPr id="3" name="Pentagone 2"/>
          <p:cNvSpPr/>
          <p:nvPr/>
        </p:nvSpPr>
        <p:spPr>
          <a:xfrm>
            <a:off x="112285" y="1339335"/>
            <a:ext cx="7092525" cy="1504895"/>
          </a:xfrm>
          <a:prstGeom prst="homePlate">
            <a:avLst>
              <a:gd name="adj" fmla="val 3987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659099" y="1332062"/>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467411" y="1332062"/>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a:off x="443075" y="254892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28"/>
          <p:cNvCxnSpPr/>
          <p:nvPr/>
        </p:nvCxnSpPr>
        <p:spPr>
          <a:xfrm>
            <a:off x="6135219" y="1339335"/>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43075" y="2548925"/>
            <a:ext cx="493302" cy="246221"/>
          </a:xfrm>
          <a:prstGeom prst="rect">
            <a:avLst/>
          </a:prstGeom>
          <a:noFill/>
        </p:spPr>
        <p:txBody>
          <a:bodyPr wrap="square" rtlCol="0">
            <a:spAutoFit/>
          </a:bodyPr>
          <a:lstStyle/>
          <a:p>
            <a:r>
              <a:rPr lang="fr-FR" sz="1000" dirty="0" smtClean="0">
                <a:latin typeface="Chinacat" panose="00000400000000000000" pitchFamily="2" charset="0"/>
              </a:rPr>
              <a:t>1600</a:t>
            </a:r>
            <a:endParaRPr lang="fr-FR" sz="1000" dirty="0">
              <a:latin typeface="Chinacat" panose="00000400000000000000" pitchFamily="2" charset="0"/>
            </a:endParaRPr>
          </a:p>
        </p:txBody>
      </p:sp>
      <p:sp>
        <p:nvSpPr>
          <p:cNvPr id="39" name="ZoneTexte 38"/>
          <p:cNvSpPr txBox="1"/>
          <p:nvPr/>
        </p:nvSpPr>
        <p:spPr>
          <a:xfrm>
            <a:off x="4436124" y="1592665"/>
            <a:ext cx="1891007" cy="215444"/>
          </a:xfrm>
          <a:prstGeom prst="rect">
            <a:avLst/>
          </a:prstGeom>
          <a:solidFill>
            <a:schemeClr val="bg1"/>
          </a:solidFill>
        </p:spPr>
        <p:txBody>
          <a:bodyPr wrap="square" rtlCol="0">
            <a:spAutoFit/>
          </a:bodyPr>
          <a:lstStyle/>
          <a:p>
            <a:pPr algn="ctr"/>
            <a:r>
              <a:rPr lang="fr-FR" sz="800" dirty="0" smtClean="0">
                <a:latin typeface="Short Stack" panose="02010500040000000007" pitchFamily="2" charset="0"/>
              </a:rPr>
              <a:t>Règne personnel de Louis XIV</a:t>
            </a:r>
            <a:endParaRPr lang="fr-FR" sz="800" dirty="0">
              <a:latin typeface="Short Stack" panose="02010500040000000007" pitchFamily="2" charset="0"/>
            </a:endParaRPr>
          </a:p>
        </p:txBody>
      </p:sp>
      <p:sp>
        <p:nvSpPr>
          <p:cNvPr id="30" name="Ellipse 29"/>
          <p:cNvSpPr/>
          <p:nvPr/>
        </p:nvSpPr>
        <p:spPr>
          <a:xfrm>
            <a:off x="3251387" y="254892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3251387" y="2548925"/>
            <a:ext cx="493302" cy="246221"/>
          </a:xfrm>
          <a:prstGeom prst="rect">
            <a:avLst/>
          </a:prstGeom>
          <a:noFill/>
        </p:spPr>
        <p:txBody>
          <a:bodyPr wrap="square" rtlCol="0">
            <a:spAutoFit/>
          </a:bodyPr>
          <a:lstStyle/>
          <a:p>
            <a:r>
              <a:rPr lang="fr-FR" sz="1000" dirty="0" smtClean="0">
                <a:latin typeface="Chinacat" panose="00000400000000000000" pitchFamily="2" charset="0"/>
              </a:rPr>
              <a:t>1650</a:t>
            </a:r>
            <a:endParaRPr lang="fr-FR" sz="1000" dirty="0">
              <a:latin typeface="Chinacat" panose="00000400000000000000" pitchFamily="2" charset="0"/>
            </a:endParaRPr>
          </a:p>
        </p:txBody>
      </p:sp>
      <p:sp>
        <p:nvSpPr>
          <p:cNvPr id="32" name="Ellipse 31"/>
          <p:cNvSpPr/>
          <p:nvPr/>
        </p:nvSpPr>
        <p:spPr>
          <a:xfrm>
            <a:off x="5888568" y="2556198"/>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5888568" y="2556198"/>
            <a:ext cx="493302" cy="246221"/>
          </a:xfrm>
          <a:prstGeom prst="rect">
            <a:avLst/>
          </a:prstGeom>
          <a:noFill/>
        </p:spPr>
        <p:txBody>
          <a:bodyPr wrap="square" rtlCol="0">
            <a:spAutoFit/>
          </a:bodyPr>
          <a:lstStyle/>
          <a:p>
            <a:r>
              <a:rPr lang="fr-FR" sz="1000" dirty="0" smtClean="0">
                <a:latin typeface="Chinacat" panose="00000400000000000000" pitchFamily="2" charset="0"/>
              </a:rPr>
              <a:t>1700</a:t>
            </a:r>
            <a:endParaRPr lang="fr-FR" sz="1000" dirty="0">
              <a:latin typeface="Chinacat" panose="00000400000000000000" pitchFamily="2" charset="0"/>
            </a:endParaRPr>
          </a:p>
        </p:txBody>
      </p:sp>
      <p:sp>
        <p:nvSpPr>
          <p:cNvPr id="38" name="ZoneTexte 37"/>
          <p:cNvSpPr txBox="1"/>
          <p:nvPr/>
        </p:nvSpPr>
        <p:spPr>
          <a:xfrm>
            <a:off x="4824809" y="1373873"/>
            <a:ext cx="1235945" cy="246221"/>
          </a:xfrm>
          <a:prstGeom prst="rect">
            <a:avLst/>
          </a:prstGeom>
          <a:solidFill>
            <a:schemeClr val="bg1"/>
          </a:solidFill>
        </p:spPr>
        <p:txBody>
          <a:bodyPr wrap="square" rtlCol="0">
            <a:spAutoFit/>
          </a:bodyPr>
          <a:lstStyle/>
          <a:p>
            <a:pPr algn="ctr"/>
            <a:r>
              <a:rPr lang="fr-FR" sz="1000" dirty="0" smtClean="0">
                <a:latin typeface="Chinacat" panose="00000400000000000000" pitchFamily="2" charset="0"/>
              </a:rPr>
              <a:t>De 1661 à  1715</a:t>
            </a:r>
            <a:endParaRPr lang="fr-FR" sz="1000" dirty="0">
              <a:latin typeface="Chinacat" panose="00000400000000000000" pitchFamily="2" charset="0"/>
            </a:endParaRPr>
          </a:p>
        </p:txBody>
      </p:sp>
      <p:sp>
        <p:nvSpPr>
          <p:cNvPr id="46" name="Double flèche horizontale 45"/>
          <p:cNvSpPr/>
          <p:nvPr/>
        </p:nvSpPr>
        <p:spPr>
          <a:xfrm>
            <a:off x="77604" y="2988246"/>
            <a:ext cx="7127206" cy="360040"/>
          </a:xfrm>
          <a:prstGeom prst="leftRightArrow">
            <a:avLst>
              <a:gd name="adj1" fmla="val 98502"/>
              <a:gd name="adj2" fmla="val 36772"/>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2736577" y="2983649"/>
            <a:ext cx="1590178" cy="369332"/>
          </a:xfrm>
          <a:prstGeom prst="rect">
            <a:avLst/>
          </a:prstGeom>
          <a:noFill/>
        </p:spPr>
        <p:txBody>
          <a:bodyPr wrap="square" rtlCol="0">
            <a:spAutoFit/>
          </a:bodyPr>
          <a:lstStyle/>
          <a:p>
            <a:pPr algn="ctr"/>
            <a:r>
              <a:rPr lang="fr-FR" sz="1800" b="1" dirty="0" smtClean="0">
                <a:solidFill>
                  <a:schemeClr val="bg1"/>
                </a:solidFill>
                <a:latin typeface="Fineliner Script" pitchFamily="50" charset="0"/>
              </a:rPr>
              <a:t>Temps modernes</a:t>
            </a:r>
            <a:endParaRPr lang="fr-FR" sz="1800" b="1" dirty="0">
              <a:solidFill>
                <a:schemeClr val="bg1"/>
              </a:solidFill>
              <a:latin typeface="Fineliner Script" pitchFamily="50" charset="0"/>
            </a:endParaRPr>
          </a:p>
        </p:txBody>
      </p:sp>
      <p:cxnSp>
        <p:nvCxnSpPr>
          <p:cNvPr id="14" name="Connecteur droit 13"/>
          <p:cNvCxnSpPr/>
          <p:nvPr/>
        </p:nvCxnSpPr>
        <p:spPr>
          <a:xfrm flipH="1">
            <a:off x="6841033"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6926622"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H="1">
            <a:off x="6997806" y="2983442"/>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H="1">
            <a:off x="343751"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429340"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flipH="1">
            <a:off x="500524" y="2983442"/>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ZoneTexte 57"/>
          <p:cNvSpPr txBox="1"/>
          <p:nvPr/>
        </p:nvSpPr>
        <p:spPr>
          <a:xfrm>
            <a:off x="229390" y="1365696"/>
            <a:ext cx="1170109" cy="246221"/>
          </a:xfrm>
          <a:prstGeom prst="rect">
            <a:avLst/>
          </a:prstGeom>
          <a:solidFill>
            <a:schemeClr val="bg1"/>
          </a:solidFill>
        </p:spPr>
        <p:txBody>
          <a:bodyPr wrap="square" lIns="36000" rIns="36000" rtlCol="0">
            <a:spAutoFit/>
          </a:bodyPr>
          <a:lstStyle/>
          <a:p>
            <a:r>
              <a:rPr lang="fr-FR" sz="1000" dirty="0" smtClean="0">
                <a:latin typeface="Chinacat" panose="00000400000000000000" pitchFamily="2" charset="0"/>
              </a:rPr>
              <a:t>De 1589 à 1610</a:t>
            </a:r>
            <a:endParaRPr lang="fr-FR" sz="1000" dirty="0">
              <a:latin typeface="Chinacat" panose="00000400000000000000" pitchFamily="2" charset="0"/>
            </a:endParaRPr>
          </a:p>
        </p:txBody>
      </p:sp>
      <p:sp>
        <p:nvSpPr>
          <p:cNvPr id="59" name="ZoneTexte 58"/>
          <p:cNvSpPr txBox="1"/>
          <p:nvPr/>
        </p:nvSpPr>
        <p:spPr>
          <a:xfrm>
            <a:off x="343752" y="1589202"/>
            <a:ext cx="790283" cy="31892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Règne de Henri IV</a:t>
            </a:r>
            <a:endParaRPr lang="fr-FR" sz="800" dirty="0">
              <a:latin typeface="Short Stack" panose="02010500040000000007" pitchFamily="2" charset="0"/>
            </a:endParaRPr>
          </a:p>
        </p:txBody>
      </p:sp>
      <p:sp>
        <p:nvSpPr>
          <p:cNvPr id="62" name="ZoneTexte 61"/>
          <p:cNvSpPr txBox="1"/>
          <p:nvPr/>
        </p:nvSpPr>
        <p:spPr>
          <a:xfrm>
            <a:off x="3168625" y="1362403"/>
            <a:ext cx="604874" cy="380480"/>
          </a:xfrm>
          <a:prstGeom prst="rect">
            <a:avLst/>
          </a:prstGeom>
          <a:solidFill>
            <a:schemeClr val="bg1"/>
          </a:solidFill>
        </p:spPr>
        <p:txBody>
          <a:bodyPr wrap="square" lIns="36000" tIns="36000" rIns="36000" bIns="36000" rtlCol="0">
            <a:spAutoFit/>
          </a:bodyPr>
          <a:lstStyle/>
          <a:p>
            <a:pPr algn="ctr"/>
            <a:r>
              <a:rPr lang="fr-FR" sz="1000" dirty="0" smtClean="0">
                <a:latin typeface="Chinacat" panose="00000400000000000000" pitchFamily="2" charset="0"/>
              </a:rPr>
              <a:t>De 1648 à 1653</a:t>
            </a:r>
            <a:endParaRPr lang="fr-FR" sz="1000" dirty="0">
              <a:latin typeface="Chinacat" panose="00000400000000000000" pitchFamily="2" charset="0"/>
            </a:endParaRPr>
          </a:p>
        </p:txBody>
      </p:sp>
      <p:sp>
        <p:nvSpPr>
          <p:cNvPr id="63" name="ZoneTexte 62"/>
          <p:cNvSpPr txBox="1"/>
          <p:nvPr/>
        </p:nvSpPr>
        <p:spPr>
          <a:xfrm>
            <a:off x="3112498" y="1700387"/>
            <a:ext cx="745383"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La Fronde</a:t>
            </a:r>
            <a:endParaRPr lang="fr-FR" sz="800" dirty="0">
              <a:latin typeface="Short Stack" panose="02010500040000000007" pitchFamily="2" charset="0"/>
            </a:endParaRPr>
          </a:p>
        </p:txBody>
      </p:sp>
      <p:sp>
        <p:nvSpPr>
          <p:cNvPr id="6" name="Explosion 1 5"/>
          <p:cNvSpPr/>
          <p:nvPr/>
        </p:nvSpPr>
        <p:spPr>
          <a:xfrm>
            <a:off x="3727238" y="1558488"/>
            <a:ext cx="225007" cy="189468"/>
          </a:xfrm>
          <a:prstGeom prst="irregularSeal1">
            <a:avLst/>
          </a:prstGeom>
          <a:solidFill>
            <a:schemeClr val="bg1"/>
          </a:solidFill>
          <a:ln w="12700">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p:nvPr/>
        </p:nvCxnSpPr>
        <p:spPr>
          <a:xfrm>
            <a:off x="4104729" y="1620094"/>
            <a:ext cx="2578707"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Connecteur droit avec flèche 66"/>
          <p:cNvCxnSpPr/>
          <p:nvPr/>
        </p:nvCxnSpPr>
        <p:spPr>
          <a:xfrm>
            <a:off x="249176" y="1601555"/>
            <a:ext cx="979436"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1638476" y="1369159"/>
            <a:ext cx="1170109" cy="246221"/>
          </a:xfrm>
          <a:prstGeom prst="rect">
            <a:avLst/>
          </a:prstGeom>
          <a:solidFill>
            <a:schemeClr val="bg1"/>
          </a:solidFill>
        </p:spPr>
        <p:txBody>
          <a:bodyPr wrap="square" lIns="36000" rIns="36000" rtlCol="0">
            <a:spAutoFit/>
          </a:bodyPr>
          <a:lstStyle/>
          <a:p>
            <a:r>
              <a:rPr lang="fr-FR" sz="1000" dirty="0" smtClean="0">
                <a:latin typeface="Chinacat" panose="00000400000000000000" pitchFamily="2" charset="0"/>
              </a:rPr>
              <a:t>De 1610 à 1643</a:t>
            </a:r>
            <a:endParaRPr lang="fr-FR" sz="1000" dirty="0">
              <a:latin typeface="Chinacat" panose="00000400000000000000" pitchFamily="2" charset="0"/>
            </a:endParaRPr>
          </a:p>
        </p:txBody>
      </p:sp>
      <p:sp>
        <p:nvSpPr>
          <p:cNvPr id="57" name="ZoneTexte 56"/>
          <p:cNvSpPr txBox="1"/>
          <p:nvPr/>
        </p:nvSpPr>
        <p:spPr>
          <a:xfrm>
            <a:off x="1479732" y="1592665"/>
            <a:ext cx="1400861"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Règne de Louis XIII</a:t>
            </a:r>
            <a:endParaRPr lang="fr-FR" sz="800" dirty="0">
              <a:latin typeface="Short Stack" panose="02010500040000000007" pitchFamily="2" charset="0"/>
            </a:endParaRPr>
          </a:p>
        </p:txBody>
      </p:sp>
      <p:cxnSp>
        <p:nvCxnSpPr>
          <p:cNvPr id="64" name="Connecteur droit avec flèche 63"/>
          <p:cNvCxnSpPr/>
          <p:nvPr/>
        </p:nvCxnSpPr>
        <p:spPr>
          <a:xfrm>
            <a:off x="1217541" y="1603236"/>
            <a:ext cx="1925241"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3073492" y="2109188"/>
            <a:ext cx="1170109" cy="246221"/>
          </a:xfrm>
          <a:prstGeom prst="rect">
            <a:avLst/>
          </a:prstGeom>
          <a:solidFill>
            <a:schemeClr val="bg1"/>
          </a:solidFill>
        </p:spPr>
        <p:txBody>
          <a:bodyPr wrap="square" lIns="36000" rIns="36000" rtlCol="0">
            <a:spAutoFit/>
          </a:bodyPr>
          <a:lstStyle/>
          <a:p>
            <a:pPr algn="ctr"/>
            <a:r>
              <a:rPr lang="fr-FR" sz="1000" dirty="0" smtClean="0">
                <a:latin typeface="Chinacat" panose="00000400000000000000" pitchFamily="2" charset="0"/>
              </a:rPr>
              <a:t>De 1643 à 1661</a:t>
            </a:r>
            <a:endParaRPr lang="fr-FR" sz="1000" dirty="0">
              <a:latin typeface="Chinacat" panose="00000400000000000000" pitchFamily="2" charset="0"/>
            </a:endParaRPr>
          </a:p>
        </p:txBody>
      </p:sp>
      <p:sp>
        <p:nvSpPr>
          <p:cNvPr id="70" name="ZoneTexte 69"/>
          <p:cNvSpPr txBox="1"/>
          <p:nvPr/>
        </p:nvSpPr>
        <p:spPr>
          <a:xfrm>
            <a:off x="3026414" y="2360384"/>
            <a:ext cx="1217187"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Mazarin, ministre</a:t>
            </a:r>
            <a:endParaRPr lang="fr-FR" sz="800" dirty="0">
              <a:latin typeface="Short Stack" panose="02010500040000000007" pitchFamily="2" charset="0"/>
            </a:endParaRPr>
          </a:p>
        </p:txBody>
      </p:sp>
      <p:cxnSp>
        <p:nvCxnSpPr>
          <p:cNvPr id="68" name="Connecteur droit avec flèche 67"/>
          <p:cNvCxnSpPr/>
          <p:nvPr/>
        </p:nvCxnSpPr>
        <p:spPr>
          <a:xfrm>
            <a:off x="3138397" y="2340174"/>
            <a:ext cx="979436"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814" y="1820709"/>
            <a:ext cx="517898" cy="912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390" y="8604870"/>
            <a:ext cx="3601654" cy="157678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01512" y="8608293"/>
            <a:ext cx="2955545" cy="1600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ZoneTexte 15"/>
          <p:cNvSpPr txBox="1"/>
          <p:nvPr/>
        </p:nvSpPr>
        <p:spPr>
          <a:xfrm>
            <a:off x="4727668" y="9900716"/>
            <a:ext cx="1657056" cy="307777"/>
          </a:xfrm>
          <a:prstGeom prst="rect">
            <a:avLst/>
          </a:prstGeom>
          <a:noFill/>
        </p:spPr>
        <p:txBody>
          <a:bodyPr wrap="square" rtlCol="0">
            <a:spAutoFit/>
          </a:bodyPr>
          <a:lstStyle/>
          <a:p>
            <a:r>
              <a:rPr lang="fr-FR" sz="1400" dirty="0" smtClean="0">
                <a:latin typeface="KG Primary Italics" panose="02000506000000020003" pitchFamily="2" charset="0"/>
              </a:rPr>
              <a:t>La galerie des glaces</a:t>
            </a:r>
            <a:endParaRPr lang="fr-FR" sz="1400" dirty="0">
              <a:latin typeface="KG Primary Italics" panose="02000506000000020003" pitchFamily="2" charset="0"/>
            </a:endParaRPr>
          </a:p>
        </p:txBody>
      </p:sp>
      <p:pic>
        <p:nvPicPr>
          <p:cNvPr id="60" name="Image 5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6152" y="10188499"/>
            <a:ext cx="1341169" cy="275960"/>
          </a:xfrm>
          <a:prstGeom prst="rect">
            <a:avLst/>
          </a:prstGeom>
        </p:spPr>
      </p:pic>
    </p:spTree>
    <p:extLst>
      <p:ext uri="{BB962C8B-B14F-4D97-AF65-F5344CB8AC3E}">
        <p14:creationId xmlns:p14="http://schemas.microsoft.com/office/powerpoint/2010/main" val="90239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2304530" y="845134"/>
            <a:ext cx="3024336"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2304530" y="921657"/>
            <a:ext cx="3024336" cy="410405"/>
          </a:xfrm>
          <a:prstGeom prst="rect">
            <a:avLst/>
          </a:prstGeom>
          <a:noFill/>
        </p:spPr>
        <p:txBody>
          <a:bodyPr wrap="square" lIns="101636" tIns="50818" rIns="101636" bIns="50818" rtlCol="0">
            <a:spAutoFit/>
          </a:bodyPr>
          <a:lstStyle/>
          <a:p>
            <a:pPr algn="ctr"/>
            <a:r>
              <a:rPr lang="fr-FR" b="1" spc="50" dirty="0" smtClean="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Correction des exercices</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grpSp>
        <p:nvGrpSpPr>
          <p:cNvPr id="18" name="Groupe 17"/>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1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Ellipse 20"/>
          <p:cNvSpPr/>
          <p:nvPr/>
        </p:nvSpPr>
        <p:spPr>
          <a:xfrm>
            <a:off x="163909" y="105614"/>
            <a:ext cx="689706" cy="739995"/>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2" name="Rectangle 21"/>
          <p:cNvSpPr/>
          <p:nvPr/>
        </p:nvSpPr>
        <p:spPr>
          <a:xfrm>
            <a:off x="183896" y="153716"/>
            <a:ext cx="633259"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H3</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3" name="Rectangle 22"/>
          <p:cNvSpPr/>
          <p:nvPr/>
        </p:nvSpPr>
        <p:spPr>
          <a:xfrm>
            <a:off x="1082202" y="88919"/>
            <a:ext cx="4917509" cy="595071"/>
          </a:xfrm>
          <a:prstGeom prst="rect">
            <a:avLst/>
          </a:prstGeom>
          <a:noFill/>
          <a:ln>
            <a:noFill/>
          </a:ln>
        </p:spPr>
        <p:txBody>
          <a:bodyPr wrap="none" lIns="101636" tIns="50818" rIns="101636" bIns="50818">
            <a:spAutoFit/>
          </a:bodyPr>
          <a:lstStyle/>
          <a:p>
            <a:pPr algn="ctr"/>
            <a:r>
              <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Les réformes religieuses</a:t>
            </a:r>
          </a:p>
        </p:txBody>
      </p:sp>
      <p:sp>
        <p:nvSpPr>
          <p:cNvPr id="24" name="Rectangle à coins arrondis 23"/>
          <p:cNvSpPr/>
          <p:nvPr/>
        </p:nvSpPr>
        <p:spPr>
          <a:xfrm>
            <a:off x="6162061" y="251942"/>
            <a:ext cx="1042749"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36977" y="666402"/>
            <a:ext cx="658723"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6" name="ZoneTexte 25"/>
          <p:cNvSpPr txBox="1"/>
          <p:nvPr/>
        </p:nvSpPr>
        <p:spPr>
          <a:xfrm>
            <a:off x="6336977" y="630997"/>
            <a:ext cx="631409"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CM2</a:t>
            </a:r>
            <a:endParaRPr lang="fr-FR" sz="1800" b="1" dirty="0">
              <a:latin typeface="Fineliner Script" pitchFamily="50" charset="0"/>
            </a:endParaRPr>
          </a:p>
        </p:txBody>
      </p:sp>
      <p:sp>
        <p:nvSpPr>
          <p:cNvPr id="27" name="ZoneTexte 26"/>
          <p:cNvSpPr txBox="1"/>
          <p:nvPr/>
        </p:nvSpPr>
        <p:spPr>
          <a:xfrm>
            <a:off x="6162062" y="251942"/>
            <a:ext cx="1042748" cy="464202"/>
          </a:xfrm>
          <a:prstGeom prst="rect">
            <a:avLst/>
          </a:prstGeom>
          <a:noFill/>
        </p:spPr>
        <p:txBody>
          <a:bodyPr wrap="square" lIns="101636" tIns="50818" rIns="101636" bIns="50818" rtlCol="0">
            <a:spAutoFit/>
          </a:bodyPr>
          <a:lstStyle/>
          <a:p>
            <a:pPr algn="ctr">
              <a:lnSpc>
                <a:spcPct val="70000"/>
              </a:lnSpc>
            </a:pPr>
            <a:r>
              <a:rPr lang="fr-FR" sz="1600" b="1" dirty="0" smtClean="0">
                <a:solidFill>
                  <a:schemeClr val="bg1"/>
                </a:solidFill>
                <a:latin typeface="Fineliner Script" pitchFamily="50" charset="0"/>
              </a:rPr>
              <a:t>Les temps modernes</a:t>
            </a:r>
            <a:endParaRPr lang="fr-FR" sz="1800" b="1" dirty="0">
              <a:solidFill>
                <a:schemeClr val="bg1"/>
              </a:solidFill>
              <a:latin typeface="Fineliner Script" pitchFamily="50" charset="0"/>
            </a:endParaRPr>
          </a:p>
        </p:txBody>
      </p:sp>
      <p:sp>
        <p:nvSpPr>
          <p:cNvPr id="42" name="Rectangle 41"/>
          <p:cNvSpPr/>
          <p:nvPr/>
        </p:nvSpPr>
        <p:spPr>
          <a:xfrm>
            <a:off x="144289" y="1332062"/>
            <a:ext cx="3385117" cy="400110"/>
          </a:xfrm>
          <a:prstGeom prst="rect">
            <a:avLst/>
          </a:prstGeom>
        </p:spPr>
        <p:txBody>
          <a:bodyPr wrap="square">
            <a:spAutoFit/>
          </a:bodyPr>
          <a:lstStyle/>
          <a:p>
            <a:r>
              <a:rPr lang="fr-FR" dirty="0" smtClean="0">
                <a:latin typeface="Short Stack" panose="02010500040000000007" pitchFamily="2" charset="0"/>
                <a:sym typeface="Wingdings"/>
              </a:rPr>
              <a:t> </a:t>
            </a:r>
            <a:r>
              <a:rPr lang="fr-FR" dirty="0" smtClean="0">
                <a:latin typeface="Fineliner Script" pitchFamily="50" charset="0"/>
              </a:rPr>
              <a:t>Vrai ou faux ?</a:t>
            </a:r>
            <a:endParaRPr lang="fr-FR" dirty="0"/>
          </a:p>
        </p:txBody>
      </p:sp>
      <p:sp>
        <p:nvSpPr>
          <p:cNvPr id="43" name="ZoneTexte 42"/>
          <p:cNvSpPr txBox="1"/>
          <p:nvPr/>
        </p:nvSpPr>
        <p:spPr>
          <a:xfrm>
            <a:off x="175004" y="1705439"/>
            <a:ext cx="4289765" cy="1585049"/>
          </a:xfrm>
          <a:prstGeom prst="rect">
            <a:avLst/>
          </a:prstGeom>
          <a:noFill/>
        </p:spPr>
        <p:txBody>
          <a:bodyPr wrap="square" rtlCol="0">
            <a:spAutoFit/>
          </a:bodyPr>
          <a:lstStyle/>
          <a:p>
            <a:pPr marL="228600" indent="-228600">
              <a:spcAft>
                <a:spcPts val="600"/>
              </a:spcAft>
              <a:buAutoNum type="arabicParenR"/>
            </a:pPr>
            <a:r>
              <a:rPr lang="fr-FR" sz="1050" dirty="0" smtClean="0">
                <a:latin typeface="Short Stack" panose="02010500040000000007" pitchFamily="2" charset="0"/>
              </a:rPr>
              <a:t>Henri IV est le père de Louis XIII	</a:t>
            </a:r>
            <a:r>
              <a:rPr lang="fr-FR" sz="1200" dirty="0" smtClean="0">
                <a:solidFill>
                  <a:srgbClr val="FF0000"/>
                </a:solidFill>
                <a:latin typeface="SimpleRonde" panose="02000503000000000000" pitchFamily="2" charset="0"/>
              </a:rPr>
              <a:t>vrai</a:t>
            </a:r>
            <a:endParaRPr lang="fr-FR" sz="1050" dirty="0" smtClean="0">
              <a:solidFill>
                <a:srgbClr val="FF0000"/>
              </a:solidFill>
              <a:latin typeface="SimpleRonde" panose="02000503000000000000" pitchFamily="2" charset="0"/>
            </a:endParaRPr>
          </a:p>
          <a:p>
            <a:pPr marL="228600" indent="-228600">
              <a:spcAft>
                <a:spcPts val="600"/>
              </a:spcAft>
              <a:buAutoNum type="arabicParenR"/>
            </a:pPr>
            <a:r>
              <a:rPr lang="fr-FR" sz="1050" dirty="0" smtClean="0">
                <a:latin typeface="Short Stack" panose="02010500040000000007" pitchFamily="2" charset="0"/>
              </a:rPr>
              <a:t>Richelieu est un homme d’Eglise	</a:t>
            </a:r>
            <a:r>
              <a:rPr lang="fr-FR" sz="1200" dirty="0" smtClean="0">
                <a:solidFill>
                  <a:srgbClr val="FF0000"/>
                </a:solidFill>
                <a:latin typeface="SimpleRonde" panose="02000503000000000000" pitchFamily="2" charset="0"/>
              </a:rPr>
              <a:t>vrai</a:t>
            </a:r>
            <a:endParaRPr lang="fr-FR" sz="1050" dirty="0" smtClean="0">
              <a:solidFill>
                <a:srgbClr val="FF0000"/>
              </a:solidFill>
              <a:latin typeface="SimpleRonde" panose="02000503000000000000" pitchFamily="2" charset="0"/>
            </a:endParaRPr>
          </a:p>
          <a:p>
            <a:pPr marL="228600" indent="-228600">
              <a:spcAft>
                <a:spcPts val="600"/>
              </a:spcAft>
              <a:buAutoNum type="arabicParenR"/>
            </a:pPr>
            <a:r>
              <a:rPr lang="fr-FR" sz="1050" dirty="0" smtClean="0">
                <a:latin typeface="Short Stack" panose="02010500040000000007" pitchFamily="2" charset="0"/>
              </a:rPr>
              <a:t>Richelieu est roi de 1585 </a:t>
            </a:r>
            <a:r>
              <a:rPr lang="fr-FR" sz="1050" dirty="0">
                <a:latin typeface="Short Stack" panose="02010500040000000007" pitchFamily="2" charset="0"/>
              </a:rPr>
              <a:t>à 1642	</a:t>
            </a:r>
            <a:r>
              <a:rPr lang="fr-FR" sz="1200" dirty="0" smtClean="0">
                <a:solidFill>
                  <a:srgbClr val="FF0000"/>
                </a:solidFill>
                <a:latin typeface="SimpleRonde" panose="02000503000000000000" pitchFamily="2" charset="0"/>
              </a:rPr>
              <a:t>faux</a:t>
            </a:r>
            <a:endParaRPr lang="fr-FR" sz="1050" dirty="0" smtClean="0">
              <a:solidFill>
                <a:srgbClr val="FF0000"/>
              </a:solidFill>
              <a:latin typeface="SimpleRonde" panose="02000503000000000000" pitchFamily="2" charset="0"/>
            </a:endParaRPr>
          </a:p>
          <a:p>
            <a:pPr marL="228600" indent="-228600">
              <a:spcAft>
                <a:spcPts val="600"/>
              </a:spcAft>
              <a:buAutoNum type="arabicParenR"/>
            </a:pPr>
            <a:r>
              <a:rPr lang="fr-FR" sz="1050" dirty="0" smtClean="0">
                <a:latin typeface="Short Stack" panose="02010500040000000007" pitchFamily="2" charset="0"/>
              </a:rPr>
              <a:t>Richelieu fait confiance aux nobles	</a:t>
            </a:r>
            <a:r>
              <a:rPr lang="fr-FR" sz="1200" dirty="0" smtClean="0">
                <a:solidFill>
                  <a:srgbClr val="FF0000"/>
                </a:solidFill>
                <a:latin typeface="SimpleRonde" panose="02000503000000000000" pitchFamily="2" charset="0"/>
              </a:rPr>
              <a:t>faux</a:t>
            </a:r>
            <a:endParaRPr lang="fr-FR" sz="1050" dirty="0" smtClean="0">
              <a:solidFill>
                <a:srgbClr val="FF0000"/>
              </a:solidFill>
              <a:latin typeface="SimpleRonde" panose="02000503000000000000" pitchFamily="2" charset="0"/>
            </a:endParaRPr>
          </a:p>
          <a:p>
            <a:pPr marL="228600" indent="-228600">
              <a:spcAft>
                <a:spcPts val="600"/>
              </a:spcAft>
              <a:buAutoNum type="arabicParenR"/>
            </a:pPr>
            <a:r>
              <a:rPr lang="fr-FR" sz="1050" dirty="0" smtClean="0">
                <a:latin typeface="Short Stack" panose="02010500040000000007" pitchFamily="2" charset="0"/>
              </a:rPr>
              <a:t>Richelieu impose </a:t>
            </a:r>
            <a:r>
              <a:rPr lang="fr-FR" sz="1050" dirty="0">
                <a:latin typeface="Short Stack" panose="02010500040000000007" pitchFamily="2" charset="0"/>
              </a:rPr>
              <a:t>l’autorité royale	</a:t>
            </a:r>
            <a:r>
              <a:rPr lang="fr-FR" sz="1200" dirty="0" smtClean="0">
                <a:solidFill>
                  <a:srgbClr val="FF0000"/>
                </a:solidFill>
                <a:latin typeface="SimpleRonde" panose="02000503000000000000" pitchFamily="2" charset="0"/>
              </a:rPr>
              <a:t>vrai</a:t>
            </a:r>
            <a:endParaRPr lang="fr-FR" sz="1050" dirty="0" smtClean="0">
              <a:solidFill>
                <a:srgbClr val="FF0000"/>
              </a:solidFill>
              <a:latin typeface="SimpleRonde" panose="02000503000000000000" pitchFamily="2" charset="0"/>
            </a:endParaRPr>
          </a:p>
          <a:p>
            <a:pPr marL="228600" indent="-228600">
              <a:spcAft>
                <a:spcPts val="600"/>
              </a:spcAft>
              <a:buAutoNum type="arabicParenR"/>
            </a:pPr>
            <a:r>
              <a:rPr lang="fr-FR" sz="1050" dirty="0" smtClean="0">
                <a:latin typeface="Short Stack" panose="02010500040000000007" pitchFamily="2" charset="0"/>
              </a:rPr>
              <a:t>Richelieu fait la guerre à l’Autriche	</a:t>
            </a:r>
            <a:r>
              <a:rPr lang="fr-FR" sz="1200" dirty="0" smtClean="0">
                <a:solidFill>
                  <a:srgbClr val="FF0000"/>
                </a:solidFill>
                <a:latin typeface="SimpleRonde" panose="02000503000000000000" pitchFamily="2" charset="0"/>
              </a:rPr>
              <a:t>vrai</a:t>
            </a:r>
            <a:endParaRPr lang="fr-FR" sz="1050" dirty="0" smtClean="0">
              <a:solidFill>
                <a:srgbClr val="FF0000"/>
              </a:solidFill>
              <a:latin typeface="SimpleRonde" panose="02000503000000000000" pitchFamily="2" charset="0"/>
            </a:endParaRPr>
          </a:p>
        </p:txBody>
      </p:sp>
      <p:sp>
        <p:nvSpPr>
          <p:cNvPr id="44" name="Rectangle 43"/>
          <p:cNvSpPr/>
          <p:nvPr/>
        </p:nvSpPr>
        <p:spPr>
          <a:xfrm>
            <a:off x="4077741" y="1476212"/>
            <a:ext cx="3172830" cy="842667"/>
          </a:xfrm>
          <a:prstGeom prst="rect">
            <a:avLst/>
          </a:prstGeom>
        </p:spPr>
        <p:txBody>
          <a:bodyPr wrap="square">
            <a:spAutoFit/>
          </a:bodyPr>
          <a:lstStyle/>
          <a:p>
            <a:pPr>
              <a:lnSpc>
                <a:spcPct val="80000"/>
              </a:lnSpc>
            </a:pPr>
            <a:r>
              <a:rPr lang="fr-FR" dirty="0" smtClean="0">
                <a:latin typeface="Short Stack" panose="02010500040000000007" pitchFamily="2" charset="0"/>
                <a:sym typeface="Wingdings"/>
              </a:rPr>
              <a:t> </a:t>
            </a:r>
            <a:r>
              <a:rPr lang="fr-FR" dirty="0" smtClean="0">
                <a:latin typeface="Fineliner Script" pitchFamily="50" charset="0"/>
              </a:rPr>
              <a:t>Ecris R pour Richelieu,         C pour Copernic, G pour Galilée et D pour Descartes</a:t>
            </a:r>
            <a:endParaRPr lang="fr-FR" dirty="0"/>
          </a:p>
        </p:txBody>
      </p:sp>
      <p:sp>
        <p:nvSpPr>
          <p:cNvPr id="45" name="ZoneTexte 44"/>
          <p:cNvSpPr txBox="1"/>
          <p:nvPr/>
        </p:nvSpPr>
        <p:spPr>
          <a:xfrm>
            <a:off x="4076242" y="2281084"/>
            <a:ext cx="3196839" cy="1931298"/>
          </a:xfrm>
          <a:prstGeom prst="rect">
            <a:avLst/>
          </a:prstGeom>
          <a:noFill/>
        </p:spPr>
        <p:txBody>
          <a:bodyPr wrap="square" rtlCol="0">
            <a:spAutoFit/>
          </a:bodyPr>
          <a:lstStyle/>
          <a:p>
            <a:pPr marL="228600" indent="-228600">
              <a:spcAft>
                <a:spcPts val="600"/>
              </a:spcAft>
              <a:buAutoNum type="arabicParenR"/>
              <a:tabLst>
                <a:tab pos="2695575" algn="l"/>
              </a:tabLst>
            </a:pPr>
            <a:r>
              <a:rPr lang="fr-FR" sz="1050" dirty="0" smtClean="0">
                <a:latin typeface="Short Stack" panose="02010500040000000007" pitchFamily="2" charset="0"/>
              </a:rPr>
              <a:t>Il fait progresser l’algèbre.	</a:t>
            </a:r>
            <a:r>
              <a:rPr lang="fr-FR" sz="1050" b="1" dirty="0" smtClean="0">
                <a:solidFill>
                  <a:srgbClr val="FF0000"/>
                </a:solidFill>
                <a:latin typeface="Short Stack" panose="02010500040000000007" pitchFamily="2" charset="0"/>
              </a:rPr>
              <a:t>D</a:t>
            </a:r>
          </a:p>
          <a:p>
            <a:pPr marL="228600" indent="-228600">
              <a:spcAft>
                <a:spcPts val="600"/>
              </a:spcAft>
              <a:buAutoNum type="arabicParenR"/>
              <a:tabLst>
                <a:tab pos="2695575" algn="l"/>
              </a:tabLst>
            </a:pPr>
            <a:r>
              <a:rPr lang="fr-FR" sz="1050" dirty="0" smtClean="0">
                <a:latin typeface="Short Stack" panose="02010500040000000007" pitchFamily="2" charset="0"/>
              </a:rPr>
              <a:t>Il assiège la Rochelle en 1628.	</a:t>
            </a:r>
            <a:r>
              <a:rPr lang="fr-FR" sz="1050" b="1" dirty="0" smtClean="0">
                <a:solidFill>
                  <a:srgbClr val="FF0000"/>
                </a:solidFill>
                <a:latin typeface="Short Stack" panose="02010500040000000007" pitchFamily="2" charset="0"/>
              </a:rPr>
              <a:t>R</a:t>
            </a:r>
          </a:p>
          <a:p>
            <a:pPr marL="228600" indent="-228600">
              <a:spcAft>
                <a:spcPts val="600"/>
              </a:spcAft>
              <a:buAutoNum type="arabicParenR"/>
              <a:tabLst>
                <a:tab pos="2695575" algn="l"/>
              </a:tabLst>
            </a:pPr>
            <a:r>
              <a:rPr lang="fr-FR" sz="1050" dirty="0" smtClean="0">
                <a:latin typeface="Short Stack" panose="02010500040000000007" pitchFamily="2" charset="0"/>
              </a:rPr>
              <a:t>Il fait la guerre à </a:t>
            </a:r>
            <a:r>
              <a:rPr lang="fr-FR" sz="1050" dirty="0">
                <a:latin typeface="Short Stack" panose="02010500040000000007" pitchFamily="2" charset="0"/>
              </a:rPr>
              <a:t>l’Espagne.	</a:t>
            </a:r>
            <a:r>
              <a:rPr lang="fr-FR" sz="1050" b="1" dirty="0" smtClean="0">
                <a:solidFill>
                  <a:srgbClr val="FF0000"/>
                </a:solidFill>
                <a:latin typeface="Short Stack" panose="02010500040000000007" pitchFamily="2" charset="0"/>
              </a:rPr>
              <a:t>R</a:t>
            </a:r>
          </a:p>
          <a:p>
            <a:pPr marL="228600" indent="-228600">
              <a:spcAft>
                <a:spcPts val="600"/>
              </a:spcAft>
              <a:buAutoNum type="arabicParenR"/>
              <a:tabLst>
                <a:tab pos="2695575" algn="l"/>
              </a:tabLst>
            </a:pPr>
            <a:r>
              <a:rPr lang="fr-FR" sz="1050" dirty="0" smtClean="0">
                <a:latin typeface="Short Stack" panose="02010500040000000007" pitchFamily="2" charset="0"/>
              </a:rPr>
              <a:t>Il découvre que la Terre tourne autour du soleil.	</a:t>
            </a:r>
            <a:r>
              <a:rPr lang="fr-FR" sz="1050" b="1" dirty="0" smtClean="0">
                <a:solidFill>
                  <a:srgbClr val="FF0000"/>
                </a:solidFill>
                <a:latin typeface="Short Stack" panose="02010500040000000007" pitchFamily="2" charset="0"/>
              </a:rPr>
              <a:t>C</a:t>
            </a:r>
          </a:p>
          <a:p>
            <a:pPr marL="228600" indent="-228600">
              <a:spcAft>
                <a:spcPts val="600"/>
              </a:spcAft>
              <a:buAutoNum type="arabicParenR"/>
              <a:tabLst>
                <a:tab pos="2695575" algn="l"/>
              </a:tabLst>
            </a:pPr>
            <a:r>
              <a:rPr lang="fr-FR" sz="1050" dirty="0" smtClean="0">
                <a:latin typeface="Short Stack" panose="02010500040000000007" pitchFamily="2" charset="0"/>
              </a:rPr>
              <a:t>Il invente une machine </a:t>
            </a:r>
            <a:r>
              <a:rPr lang="fr-FR" sz="1050" dirty="0">
                <a:latin typeface="Short Stack" panose="02010500040000000007" pitchFamily="2" charset="0"/>
              </a:rPr>
              <a:t>à </a:t>
            </a:r>
            <a:r>
              <a:rPr lang="fr-FR" sz="1050" dirty="0" smtClean="0">
                <a:latin typeface="Short Stack" panose="02010500040000000007" pitchFamily="2" charset="0"/>
              </a:rPr>
              <a:t>          calculer</a:t>
            </a:r>
            <a:r>
              <a:rPr lang="fr-FR" sz="1050" dirty="0">
                <a:latin typeface="Short Stack" panose="02010500040000000007" pitchFamily="2" charset="0"/>
              </a:rPr>
              <a:t>. </a:t>
            </a:r>
            <a:r>
              <a:rPr lang="fr-FR" sz="1050" dirty="0" smtClean="0">
                <a:latin typeface="Short Stack" panose="02010500040000000007" pitchFamily="2" charset="0"/>
              </a:rPr>
              <a:t>	</a:t>
            </a:r>
            <a:r>
              <a:rPr lang="fr-FR" sz="1050" b="1" dirty="0" smtClean="0">
                <a:solidFill>
                  <a:srgbClr val="FF0000"/>
                </a:solidFill>
                <a:latin typeface="Short Stack" panose="02010500040000000007" pitchFamily="2" charset="0"/>
              </a:rPr>
              <a:t>P</a:t>
            </a:r>
          </a:p>
          <a:p>
            <a:pPr marL="228600" indent="-228600">
              <a:spcAft>
                <a:spcPts val="600"/>
              </a:spcAft>
              <a:buAutoNum type="arabicParenR"/>
              <a:tabLst>
                <a:tab pos="2695575" algn="l"/>
              </a:tabLst>
            </a:pPr>
            <a:r>
              <a:rPr lang="fr-FR" sz="1050" dirty="0" smtClean="0">
                <a:latin typeface="Short Stack" panose="02010500040000000007" pitchFamily="2" charset="0"/>
              </a:rPr>
              <a:t>Il réalise une lunette    astronomique.	</a:t>
            </a:r>
            <a:r>
              <a:rPr lang="fr-FR" sz="1050" b="1" dirty="0" smtClean="0">
                <a:solidFill>
                  <a:srgbClr val="FF0000"/>
                </a:solidFill>
                <a:latin typeface="Short Stack" panose="02010500040000000007" pitchFamily="2" charset="0"/>
              </a:rPr>
              <a:t>G</a:t>
            </a:r>
          </a:p>
        </p:txBody>
      </p:sp>
      <p:sp>
        <p:nvSpPr>
          <p:cNvPr id="46" name="Rectangle 45"/>
          <p:cNvSpPr/>
          <p:nvPr/>
        </p:nvSpPr>
        <p:spPr>
          <a:xfrm>
            <a:off x="109290" y="3420294"/>
            <a:ext cx="1964553" cy="400110"/>
          </a:xfrm>
          <a:prstGeom prst="rect">
            <a:avLst/>
          </a:prstGeom>
        </p:spPr>
        <p:txBody>
          <a:bodyPr wrap="square">
            <a:spAutoFit/>
          </a:bodyPr>
          <a:lstStyle/>
          <a:p>
            <a:r>
              <a:rPr lang="fr-FR" dirty="0" smtClean="0">
                <a:latin typeface="Short Stack" panose="02010500040000000007" pitchFamily="2" charset="0"/>
                <a:sym typeface="Wingdings"/>
              </a:rPr>
              <a:t> </a:t>
            </a:r>
            <a:r>
              <a:rPr lang="fr-FR" dirty="0" smtClean="0">
                <a:latin typeface="Fineliner Script" pitchFamily="50" charset="0"/>
              </a:rPr>
              <a:t>Questions</a:t>
            </a:r>
            <a:endParaRPr lang="fr-FR" dirty="0"/>
          </a:p>
        </p:txBody>
      </p:sp>
      <p:sp>
        <p:nvSpPr>
          <p:cNvPr id="47" name="ZoneTexte 46"/>
          <p:cNvSpPr txBox="1"/>
          <p:nvPr/>
        </p:nvSpPr>
        <p:spPr>
          <a:xfrm>
            <a:off x="214252" y="3793671"/>
            <a:ext cx="3855478" cy="1369212"/>
          </a:xfrm>
          <a:prstGeom prst="rect">
            <a:avLst/>
          </a:prstGeom>
          <a:noFill/>
        </p:spPr>
        <p:txBody>
          <a:bodyPr wrap="square" lIns="36000" tIns="36000" rIns="36000" bIns="36000" rtlCol="0">
            <a:spAutoFit/>
          </a:bodyPr>
          <a:lstStyle/>
          <a:p>
            <a:pPr>
              <a:lnSpc>
                <a:spcPct val="150000"/>
              </a:lnSpc>
              <a:spcAft>
                <a:spcPts val="600"/>
              </a:spcAft>
            </a:pPr>
            <a:r>
              <a:rPr lang="fr-FR" sz="1050" dirty="0" smtClean="0">
                <a:latin typeface="Short Stack" panose="02010500040000000007" pitchFamily="2" charset="0"/>
              </a:rPr>
              <a:t>1) Qui gouverne le pays à la place de Louis XIV ? </a:t>
            </a:r>
            <a:r>
              <a:rPr lang="fr-FR" sz="1200" dirty="0" smtClean="0">
                <a:solidFill>
                  <a:srgbClr val="FF0000"/>
                </a:solidFill>
                <a:latin typeface="SimpleRonde" panose="02000503000000000000" pitchFamily="2" charset="0"/>
              </a:rPr>
              <a:t>C’est son ministre Mazarin et sa mère Anne d’Autriche qui gouvernent à sa place</a:t>
            </a:r>
          </a:p>
          <a:p>
            <a:pPr>
              <a:spcAft>
                <a:spcPts val="600"/>
              </a:spcAft>
            </a:pPr>
            <a:r>
              <a:rPr lang="fr-FR" sz="1050" dirty="0" smtClean="0">
                <a:latin typeface="Short Stack" panose="02010500040000000007" pitchFamily="2" charset="0"/>
              </a:rPr>
              <a:t>2) Que font les nobles pour montrer leur colère ?</a:t>
            </a:r>
          </a:p>
          <a:p>
            <a:pPr>
              <a:spcAft>
                <a:spcPts val="600"/>
              </a:spcAft>
            </a:pPr>
            <a:r>
              <a:rPr lang="fr-FR" sz="1200" dirty="0" smtClean="0">
                <a:solidFill>
                  <a:srgbClr val="FF0000"/>
                </a:solidFill>
                <a:latin typeface="SimpleRonde" panose="02000503000000000000" pitchFamily="2" charset="0"/>
              </a:rPr>
              <a:t>Ils organisent une réforme, la fronde.</a:t>
            </a:r>
            <a:endParaRPr lang="fr-FR" sz="1200" dirty="0">
              <a:solidFill>
                <a:srgbClr val="FF0000"/>
              </a:solidFill>
              <a:latin typeface="SimpleRonde" panose="02000503000000000000" pitchFamily="2" charset="0"/>
            </a:endParaRPr>
          </a:p>
        </p:txBody>
      </p:sp>
      <p:sp>
        <p:nvSpPr>
          <p:cNvPr id="48" name="Rectangle 47"/>
          <p:cNvSpPr/>
          <p:nvPr/>
        </p:nvSpPr>
        <p:spPr>
          <a:xfrm>
            <a:off x="109290" y="5292502"/>
            <a:ext cx="1534288"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Questions</a:t>
            </a:r>
          </a:p>
        </p:txBody>
      </p:sp>
      <p:sp>
        <p:nvSpPr>
          <p:cNvPr id="49" name="Rectangle 48"/>
          <p:cNvSpPr/>
          <p:nvPr/>
        </p:nvSpPr>
        <p:spPr>
          <a:xfrm>
            <a:off x="163909" y="5624086"/>
            <a:ext cx="6965690" cy="1615827"/>
          </a:xfrm>
          <a:prstGeom prst="rect">
            <a:avLst/>
          </a:prstGeom>
        </p:spPr>
        <p:txBody>
          <a:bodyPr wrap="square">
            <a:spAutoFit/>
          </a:bodyPr>
          <a:lstStyle/>
          <a:p>
            <a:pPr lvl="0">
              <a:lnSpc>
                <a:spcPct val="140000"/>
              </a:lnSpc>
              <a:spcAft>
                <a:spcPts val="600"/>
              </a:spcAft>
            </a:pPr>
            <a:r>
              <a:rPr lang="fr-FR" sz="1050" dirty="0" smtClean="0">
                <a:solidFill>
                  <a:prstClr val="black"/>
                </a:solidFill>
                <a:latin typeface="Short Stack" panose="02010500040000000007" pitchFamily="2" charset="0"/>
              </a:rPr>
              <a:t>1) Que signifie la monarchie absolue ? </a:t>
            </a:r>
            <a:r>
              <a:rPr lang="fr-FR" sz="1200" dirty="0" smtClean="0">
                <a:solidFill>
                  <a:srgbClr val="FF0000"/>
                </a:solidFill>
                <a:latin typeface="SimpleRonde" panose="02000503000000000000" pitchFamily="2" charset="0"/>
              </a:rPr>
              <a:t>Cela signifie que le roi a tous les pouvoirs et que ses sujets lui doivent obéissance.</a:t>
            </a:r>
          </a:p>
          <a:p>
            <a:pPr lvl="0">
              <a:lnSpc>
                <a:spcPct val="140000"/>
              </a:lnSpc>
              <a:spcAft>
                <a:spcPts val="600"/>
              </a:spcAft>
            </a:pPr>
            <a:r>
              <a:rPr lang="fr-FR" sz="1050" dirty="0" smtClean="0">
                <a:solidFill>
                  <a:prstClr val="black"/>
                </a:solidFill>
                <a:latin typeface="Short Stack" panose="02010500040000000007" pitchFamily="2" charset="0"/>
              </a:rPr>
              <a:t>2) Qui est le ministre de Louis XIV ?</a:t>
            </a:r>
            <a:r>
              <a:rPr lang="fr-FR" sz="1200" dirty="0" smtClean="0">
                <a:solidFill>
                  <a:prstClr val="black"/>
                </a:solidFill>
                <a:latin typeface="Short Stack" panose="02010500040000000007" pitchFamily="2" charset="0"/>
              </a:rPr>
              <a:t> </a:t>
            </a:r>
            <a:r>
              <a:rPr lang="fr-FR" sz="1200" dirty="0" smtClean="0">
                <a:solidFill>
                  <a:srgbClr val="FF0000"/>
                </a:solidFill>
                <a:latin typeface="SimpleRonde" panose="02000503000000000000" pitchFamily="2" charset="0"/>
              </a:rPr>
              <a:t>C’est Colbert</a:t>
            </a:r>
          </a:p>
          <a:p>
            <a:pPr lvl="0">
              <a:lnSpc>
                <a:spcPct val="140000"/>
              </a:lnSpc>
              <a:spcAft>
                <a:spcPts val="600"/>
              </a:spcAft>
            </a:pPr>
            <a:r>
              <a:rPr lang="fr-FR" sz="1050" dirty="0" smtClean="0">
                <a:solidFill>
                  <a:prstClr val="black"/>
                </a:solidFill>
                <a:latin typeface="Short Stack" panose="02010500040000000007" pitchFamily="2" charset="0"/>
              </a:rPr>
              <a:t>3) Comment se fait appeler Louis XIV ? </a:t>
            </a:r>
            <a:r>
              <a:rPr lang="fr-FR" sz="1200" dirty="0" smtClean="0">
                <a:solidFill>
                  <a:srgbClr val="FF0000"/>
                </a:solidFill>
                <a:latin typeface="SimpleRonde" panose="02000503000000000000" pitchFamily="2" charset="0"/>
              </a:rPr>
              <a:t>Louis </a:t>
            </a:r>
            <a:r>
              <a:rPr lang="fr-FR" sz="1200" dirty="0" smtClean="0">
                <a:solidFill>
                  <a:srgbClr val="FF0000"/>
                </a:solidFill>
                <a:latin typeface="Short Stack" panose="02010500040000000007" pitchFamily="2" charset="0"/>
              </a:rPr>
              <a:t>XIV</a:t>
            </a:r>
            <a:r>
              <a:rPr lang="fr-FR" sz="1200" dirty="0" smtClean="0">
                <a:solidFill>
                  <a:srgbClr val="FF0000"/>
                </a:solidFill>
                <a:latin typeface="SimpleRonde" panose="02000503000000000000" pitchFamily="2" charset="0"/>
              </a:rPr>
              <a:t> se fait appeler le Roi Soleil</a:t>
            </a:r>
            <a:endParaRPr lang="fr-FR" sz="1050" dirty="0" smtClean="0">
              <a:solidFill>
                <a:srgbClr val="FF0000"/>
              </a:solidFill>
              <a:latin typeface="SimpleRonde" panose="02000503000000000000" pitchFamily="2" charset="0"/>
            </a:endParaRPr>
          </a:p>
          <a:p>
            <a:pPr lvl="0">
              <a:lnSpc>
                <a:spcPct val="140000"/>
              </a:lnSpc>
              <a:spcAft>
                <a:spcPts val="600"/>
              </a:spcAft>
            </a:pPr>
            <a:r>
              <a:rPr lang="fr-FR" sz="1050" dirty="0">
                <a:solidFill>
                  <a:prstClr val="black"/>
                </a:solidFill>
                <a:latin typeface="Short Stack" panose="02010500040000000007" pitchFamily="2" charset="0"/>
              </a:rPr>
              <a:t>4</a:t>
            </a:r>
            <a:r>
              <a:rPr lang="fr-FR" sz="1050" dirty="0" smtClean="0">
                <a:solidFill>
                  <a:prstClr val="black"/>
                </a:solidFill>
                <a:latin typeface="Short Stack" panose="02010500040000000007" pitchFamily="2" charset="0"/>
              </a:rPr>
              <a:t>) Que fait Louis XIV en 1685 ? </a:t>
            </a:r>
            <a:r>
              <a:rPr lang="fr-FR" sz="1200" dirty="0" smtClean="0">
                <a:solidFill>
                  <a:srgbClr val="FF0000"/>
                </a:solidFill>
                <a:latin typeface="SimpleRonde" panose="02000503000000000000" pitchFamily="2" charset="0"/>
              </a:rPr>
              <a:t>Il révoque l’Edit de Nantes.</a:t>
            </a:r>
            <a:endParaRPr lang="fr-FR" sz="1050" dirty="0">
              <a:solidFill>
                <a:srgbClr val="FF0000"/>
              </a:solidFill>
              <a:latin typeface="SimpleRonde" panose="02000503000000000000" pitchFamily="2" charset="0"/>
            </a:endParaRPr>
          </a:p>
        </p:txBody>
      </p:sp>
      <p:sp>
        <p:nvSpPr>
          <p:cNvPr id="50" name="Rectangle 49"/>
          <p:cNvSpPr/>
          <p:nvPr/>
        </p:nvSpPr>
        <p:spPr>
          <a:xfrm>
            <a:off x="144289" y="7271814"/>
            <a:ext cx="1096973"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Relie</a:t>
            </a:r>
          </a:p>
        </p:txBody>
      </p:sp>
      <p:sp>
        <p:nvSpPr>
          <p:cNvPr id="51" name="Rectangle 50"/>
          <p:cNvSpPr/>
          <p:nvPr/>
        </p:nvSpPr>
        <p:spPr>
          <a:xfrm>
            <a:off x="167172" y="7651891"/>
            <a:ext cx="1765042" cy="1061829"/>
          </a:xfrm>
          <a:prstGeom prst="rect">
            <a:avLst/>
          </a:prstGeom>
        </p:spPr>
        <p:txBody>
          <a:bodyPr wrap="square">
            <a:spAutoFit/>
          </a:bodyPr>
          <a:lstStyle/>
          <a:p>
            <a:pPr>
              <a:lnSpc>
                <a:spcPct val="150000"/>
              </a:lnSpc>
              <a:tabLst>
                <a:tab pos="1343025" algn="l"/>
              </a:tabLst>
            </a:pPr>
            <a:r>
              <a:rPr lang="fr-FR" sz="1050" dirty="0" smtClean="0">
                <a:solidFill>
                  <a:prstClr val="black"/>
                </a:solidFill>
                <a:latin typeface="Short Stack" panose="02010500040000000007" pitchFamily="2" charset="0"/>
              </a:rPr>
              <a:t>Molière	*</a:t>
            </a:r>
          </a:p>
          <a:p>
            <a:pPr>
              <a:lnSpc>
                <a:spcPct val="150000"/>
              </a:lnSpc>
              <a:tabLst>
                <a:tab pos="1343025" algn="l"/>
              </a:tabLst>
            </a:pPr>
            <a:r>
              <a:rPr lang="fr-FR" sz="1050" spc="-70" dirty="0" smtClean="0">
                <a:solidFill>
                  <a:prstClr val="black"/>
                </a:solidFill>
                <a:latin typeface="Short Stack" panose="02010500040000000007" pitchFamily="2" charset="0"/>
              </a:rPr>
              <a:t>Jean de la Fontaine	*</a:t>
            </a:r>
          </a:p>
          <a:p>
            <a:pPr>
              <a:lnSpc>
                <a:spcPct val="150000"/>
              </a:lnSpc>
              <a:tabLst>
                <a:tab pos="1343025" algn="l"/>
              </a:tabLst>
            </a:pPr>
            <a:r>
              <a:rPr lang="fr-FR" sz="1050" dirty="0" smtClean="0">
                <a:solidFill>
                  <a:prstClr val="black"/>
                </a:solidFill>
                <a:latin typeface="Short Stack" panose="02010500040000000007" pitchFamily="2" charset="0"/>
              </a:rPr>
              <a:t>Racine	*</a:t>
            </a:r>
          </a:p>
          <a:p>
            <a:pPr>
              <a:lnSpc>
                <a:spcPct val="150000"/>
              </a:lnSpc>
              <a:tabLst>
                <a:tab pos="1343025" algn="l"/>
              </a:tabLst>
            </a:pPr>
            <a:r>
              <a:rPr lang="fr-FR" sz="1050" dirty="0" smtClean="0">
                <a:solidFill>
                  <a:prstClr val="black"/>
                </a:solidFill>
                <a:latin typeface="Short Stack" panose="02010500040000000007" pitchFamily="2" charset="0"/>
              </a:rPr>
              <a:t>Corneille	*</a:t>
            </a:r>
            <a:endParaRPr lang="fr-FR" dirty="0"/>
          </a:p>
        </p:txBody>
      </p:sp>
      <p:sp>
        <p:nvSpPr>
          <p:cNvPr id="52" name="Rectangle 51"/>
          <p:cNvSpPr/>
          <p:nvPr/>
        </p:nvSpPr>
        <p:spPr>
          <a:xfrm>
            <a:off x="3127746" y="7804095"/>
            <a:ext cx="1080655" cy="892552"/>
          </a:xfrm>
          <a:prstGeom prst="rect">
            <a:avLst/>
          </a:prstGeom>
        </p:spPr>
        <p:txBody>
          <a:bodyPr wrap="square">
            <a:spAutoFit/>
          </a:bodyPr>
          <a:lstStyle/>
          <a:p>
            <a:pPr>
              <a:spcAft>
                <a:spcPts val="600"/>
              </a:spcAft>
            </a:pPr>
            <a:r>
              <a:rPr lang="fr-FR" sz="1050" dirty="0" smtClean="0">
                <a:solidFill>
                  <a:prstClr val="black"/>
                </a:solidFill>
                <a:latin typeface="Short Stack" panose="02010500040000000007" pitchFamily="2" charset="0"/>
              </a:rPr>
              <a:t>* fables</a:t>
            </a:r>
          </a:p>
          <a:p>
            <a:pPr>
              <a:spcAft>
                <a:spcPts val="600"/>
              </a:spcAft>
            </a:pPr>
            <a:r>
              <a:rPr lang="fr-FR" sz="1050" dirty="0" smtClean="0">
                <a:solidFill>
                  <a:prstClr val="black"/>
                </a:solidFill>
                <a:latin typeface="Short Stack" panose="02010500040000000007" pitchFamily="2" charset="0"/>
              </a:rPr>
              <a:t>* comédies</a:t>
            </a:r>
          </a:p>
          <a:p>
            <a:r>
              <a:rPr lang="fr-FR" sz="1050" dirty="0" smtClean="0">
                <a:solidFill>
                  <a:prstClr val="black"/>
                </a:solidFill>
                <a:latin typeface="Short Stack" panose="02010500040000000007" pitchFamily="2" charset="0"/>
              </a:rPr>
              <a:t>* pièces de </a:t>
            </a:r>
          </a:p>
          <a:p>
            <a:r>
              <a:rPr lang="fr-FR" sz="1050" dirty="0" smtClean="0">
                <a:solidFill>
                  <a:prstClr val="black"/>
                </a:solidFill>
                <a:latin typeface="Short Stack" panose="02010500040000000007" pitchFamily="2" charset="0"/>
              </a:rPr>
              <a:t>théâtre</a:t>
            </a:r>
            <a:endParaRPr lang="fr-FR" dirty="0"/>
          </a:p>
        </p:txBody>
      </p:sp>
      <p:cxnSp>
        <p:nvCxnSpPr>
          <p:cNvPr id="6" name="Connecteur droit 5"/>
          <p:cNvCxnSpPr/>
          <p:nvPr/>
        </p:nvCxnSpPr>
        <p:spPr>
          <a:xfrm>
            <a:off x="1688121" y="7832707"/>
            <a:ext cx="1584176" cy="31841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flipV="1">
            <a:off x="1670832" y="7906490"/>
            <a:ext cx="1584176" cy="18467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a:off x="1655713" y="8305354"/>
            <a:ext cx="1607939" cy="7960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V="1">
            <a:off x="1647069" y="8410545"/>
            <a:ext cx="1625228" cy="8327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Pentagone 64"/>
          <p:cNvSpPr/>
          <p:nvPr/>
        </p:nvSpPr>
        <p:spPr>
          <a:xfrm>
            <a:off x="293301" y="9756998"/>
            <a:ext cx="6839501" cy="360040"/>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7" name="Connecteur droit 66"/>
          <p:cNvCxnSpPr/>
          <p:nvPr/>
        </p:nvCxnSpPr>
        <p:spPr>
          <a:xfrm>
            <a:off x="288305" y="9612982"/>
            <a:ext cx="6560916"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a:off x="820747" y="9540974"/>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a:off x="2809799" y="9540974"/>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a:off x="3842690" y="9540974"/>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a:off x="6522960" y="9540974"/>
            <a:ext cx="0" cy="1440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1" name="ZoneTexte 80"/>
          <p:cNvSpPr txBox="1"/>
          <p:nvPr/>
        </p:nvSpPr>
        <p:spPr>
          <a:xfrm>
            <a:off x="604723" y="9324950"/>
            <a:ext cx="432104" cy="234286"/>
          </a:xfrm>
          <a:prstGeom prst="rect">
            <a:avLst/>
          </a:prstGeom>
          <a:noFill/>
        </p:spPr>
        <p:txBody>
          <a:bodyPr wrap="square" lIns="36000" tIns="36000" rIns="36000" bIns="36000" rtlCol="0">
            <a:spAutoFit/>
          </a:bodyPr>
          <a:lstStyle/>
          <a:p>
            <a:pPr algn="ctr"/>
            <a:r>
              <a:rPr lang="fr-FR" sz="1050" dirty="0" smtClean="0"/>
              <a:t>1617</a:t>
            </a:r>
            <a:endParaRPr lang="fr-FR" sz="1050" dirty="0"/>
          </a:p>
        </p:txBody>
      </p:sp>
      <p:sp>
        <p:nvSpPr>
          <p:cNvPr id="82" name="ZoneTexte 81"/>
          <p:cNvSpPr txBox="1"/>
          <p:nvPr/>
        </p:nvSpPr>
        <p:spPr>
          <a:xfrm>
            <a:off x="2592505" y="9324950"/>
            <a:ext cx="432104" cy="234286"/>
          </a:xfrm>
          <a:prstGeom prst="rect">
            <a:avLst/>
          </a:prstGeom>
          <a:noFill/>
        </p:spPr>
        <p:txBody>
          <a:bodyPr wrap="square" lIns="36000" tIns="36000" rIns="36000" bIns="36000" rtlCol="0">
            <a:spAutoFit/>
          </a:bodyPr>
          <a:lstStyle/>
          <a:p>
            <a:pPr algn="ctr"/>
            <a:r>
              <a:rPr lang="fr-FR" sz="1050" dirty="0" smtClean="0"/>
              <a:t>1643</a:t>
            </a:r>
            <a:endParaRPr lang="fr-FR" sz="1050" dirty="0"/>
          </a:p>
        </p:txBody>
      </p:sp>
      <p:sp>
        <p:nvSpPr>
          <p:cNvPr id="84" name="ZoneTexte 83"/>
          <p:cNvSpPr txBox="1"/>
          <p:nvPr/>
        </p:nvSpPr>
        <p:spPr>
          <a:xfrm>
            <a:off x="3620685" y="9324950"/>
            <a:ext cx="432104" cy="234286"/>
          </a:xfrm>
          <a:prstGeom prst="rect">
            <a:avLst/>
          </a:prstGeom>
          <a:noFill/>
        </p:spPr>
        <p:txBody>
          <a:bodyPr wrap="square" lIns="36000" tIns="36000" rIns="36000" bIns="36000" rtlCol="0">
            <a:spAutoFit/>
          </a:bodyPr>
          <a:lstStyle/>
          <a:p>
            <a:pPr algn="ctr"/>
            <a:r>
              <a:rPr lang="fr-FR" sz="1050" dirty="0" smtClean="0"/>
              <a:t>1661</a:t>
            </a:r>
            <a:endParaRPr lang="fr-FR" sz="1050" dirty="0"/>
          </a:p>
        </p:txBody>
      </p:sp>
      <p:sp>
        <p:nvSpPr>
          <p:cNvPr id="97" name="ZoneTexte 96"/>
          <p:cNvSpPr txBox="1"/>
          <p:nvPr/>
        </p:nvSpPr>
        <p:spPr>
          <a:xfrm>
            <a:off x="6293355" y="9324950"/>
            <a:ext cx="432104" cy="234286"/>
          </a:xfrm>
          <a:prstGeom prst="rect">
            <a:avLst/>
          </a:prstGeom>
          <a:noFill/>
        </p:spPr>
        <p:txBody>
          <a:bodyPr wrap="square" lIns="36000" tIns="36000" rIns="36000" bIns="36000" rtlCol="0">
            <a:spAutoFit/>
          </a:bodyPr>
          <a:lstStyle/>
          <a:p>
            <a:pPr algn="ctr"/>
            <a:r>
              <a:rPr lang="fr-FR" sz="1050" dirty="0" smtClean="0"/>
              <a:t>1715</a:t>
            </a:r>
            <a:endParaRPr lang="fr-FR" sz="1050" dirty="0"/>
          </a:p>
        </p:txBody>
      </p:sp>
      <p:sp>
        <p:nvSpPr>
          <p:cNvPr id="98" name="Rectangle 97"/>
          <p:cNvSpPr/>
          <p:nvPr/>
        </p:nvSpPr>
        <p:spPr>
          <a:xfrm>
            <a:off x="109290" y="8852465"/>
            <a:ext cx="2679770" cy="400110"/>
          </a:xfrm>
          <a:prstGeom prst="rect">
            <a:avLst/>
          </a:prstGeom>
        </p:spPr>
        <p:txBody>
          <a:bodyPr wrap="square">
            <a:spAutoFit/>
          </a:bodyPr>
          <a:lstStyle/>
          <a:p>
            <a:pPr lvl="0"/>
            <a:r>
              <a:rPr lang="fr-FR" dirty="0" smtClean="0">
                <a:solidFill>
                  <a:prstClr val="black"/>
                </a:solidFill>
                <a:latin typeface="Short Stack" panose="02010500040000000007" pitchFamily="2" charset="0"/>
                <a:sym typeface="Wingdings"/>
              </a:rPr>
              <a:t> </a:t>
            </a:r>
            <a:r>
              <a:rPr lang="fr-FR" dirty="0" smtClean="0">
                <a:solidFill>
                  <a:prstClr val="black"/>
                </a:solidFill>
                <a:latin typeface="Fineliner Script" pitchFamily="50" charset="0"/>
              </a:rPr>
              <a:t>Sur cette ligne du temps</a:t>
            </a:r>
          </a:p>
        </p:txBody>
      </p:sp>
      <p:sp>
        <p:nvSpPr>
          <p:cNvPr id="13" name="Ellipse 12"/>
          <p:cNvSpPr/>
          <p:nvPr/>
        </p:nvSpPr>
        <p:spPr>
          <a:xfrm>
            <a:off x="604723" y="9324950"/>
            <a:ext cx="405471" cy="21602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Ellipse 99"/>
          <p:cNvSpPr/>
          <p:nvPr/>
        </p:nvSpPr>
        <p:spPr>
          <a:xfrm>
            <a:off x="3639954" y="9324950"/>
            <a:ext cx="405471"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804425" y="9756998"/>
            <a:ext cx="2004131" cy="360040"/>
          </a:xfrm>
          <a:prstGeom prst="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2809799" y="9756998"/>
            <a:ext cx="1026938" cy="360040"/>
          </a:xfrm>
          <a:prstGeom prst="rect">
            <a:avLst/>
          </a:prstGeom>
          <a:solidFill>
            <a:schemeClr val="accent4">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3842690" y="9756998"/>
            <a:ext cx="2666717" cy="360040"/>
          </a:xfrm>
          <a:prstGeom prst="rect">
            <a:avLst/>
          </a:prstGeom>
          <a:solidFill>
            <a:srgbClr val="FFB84F"/>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3" name="Image 5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6152" y="10188499"/>
            <a:ext cx="1341169" cy="275960"/>
          </a:xfrm>
          <a:prstGeom prst="rect">
            <a:avLst/>
          </a:prstGeom>
        </p:spPr>
      </p:pic>
    </p:spTree>
    <p:extLst>
      <p:ext uri="{BB962C8B-B14F-4D97-AF65-F5344CB8AC3E}">
        <p14:creationId xmlns:p14="http://schemas.microsoft.com/office/powerpoint/2010/main" val="768369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3026414" y="744330"/>
            <a:ext cx="1234004"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3026414" y="820853"/>
            <a:ext cx="1234005" cy="421718"/>
          </a:xfrm>
          <a:prstGeom prst="rect">
            <a:avLst/>
          </a:prstGeom>
          <a:noFill/>
        </p:spPr>
        <p:txBody>
          <a:bodyPr wrap="square" lIns="101636" tIns="50818" rIns="101636" bIns="50818" rtlCol="0">
            <a:spAutoFit/>
          </a:bodyPr>
          <a:lstStyle/>
          <a:p>
            <a:pPr algn="ctr"/>
            <a:r>
              <a:rPr lang="fr-FR" b="1" spc="50" dirty="0" smtClean="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sp>
        <p:nvSpPr>
          <p:cNvPr id="42" name="Rectangle à coins arrondis 41"/>
          <p:cNvSpPr/>
          <p:nvPr/>
        </p:nvSpPr>
        <p:spPr>
          <a:xfrm>
            <a:off x="144573" y="3531333"/>
            <a:ext cx="6984492" cy="4857513"/>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3" name="Rectangle 42"/>
          <p:cNvSpPr/>
          <p:nvPr/>
        </p:nvSpPr>
        <p:spPr>
          <a:xfrm>
            <a:off x="157769" y="3555409"/>
            <a:ext cx="6971296" cy="4876243"/>
          </a:xfrm>
          <a:prstGeom prst="rect">
            <a:avLst/>
          </a:prstGeom>
        </p:spPr>
        <p:txBody>
          <a:bodyPr wrap="square" lIns="101636" tIns="50818" rIns="101636" bIns="50818">
            <a:spAutoFit/>
          </a:bodyPr>
          <a:lstStyle/>
          <a:p>
            <a:r>
              <a:rPr lang="fr-FR" sz="1600" dirty="0" smtClean="0">
                <a:latin typeface="KG Primary Italics" panose="02000506000000020003" pitchFamily="2" charset="0"/>
              </a:rPr>
              <a:t>	         </a:t>
            </a:r>
            <a:r>
              <a:rPr lang="fr-FR" sz="1800" dirty="0" smtClean="0">
                <a:effectLst>
                  <a:outerShdw blurRad="38100" dist="38100" dir="2700000" algn="tl">
                    <a:srgbClr val="000000">
                      <a:alpha val="43137"/>
                    </a:srgbClr>
                  </a:outerShdw>
                </a:effectLst>
                <a:latin typeface="KG Primary Italics" panose="02000506000000020003" pitchFamily="2" charset="0"/>
              </a:rPr>
              <a:t>Louis XIII et Richelieu</a:t>
            </a:r>
            <a:endParaRPr lang="fr-FR" sz="1800" dirty="0">
              <a:effectLst>
                <a:outerShdw blurRad="38100" dist="38100" dir="2700000" algn="tl">
                  <a:srgbClr val="000000">
                    <a:alpha val="43137"/>
                  </a:srgbClr>
                </a:outerShdw>
              </a:effectLst>
              <a:latin typeface="KG Primary Italics" panose="02000506000000020003" pitchFamily="2" charset="0"/>
            </a:endParaRPr>
          </a:p>
          <a:p>
            <a:pPr>
              <a:lnSpc>
                <a:spcPct val="150000"/>
              </a:lnSpc>
            </a:pPr>
            <a:r>
              <a:rPr lang="fr-FR" sz="1000" dirty="0" smtClean="0">
                <a:latin typeface="Short Stack" panose="02010500040000000007" pitchFamily="2" charset="0"/>
                <a:ea typeface="Clensey" panose="02000603000000000000" pitchFamily="2" charset="0"/>
              </a:rPr>
              <a:t>En 1610, comme Louis XIII n’a que </a:t>
            </a:r>
            <a:r>
              <a:rPr lang="fr-FR" sz="1200" dirty="0" smtClean="0">
                <a:solidFill>
                  <a:srgbClr val="FF0000"/>
                </a:solidFill>
                <a:latin typeface="SimpleRonde" panose="02000503000000000000" pitchFamily="2" charset="0"/>
                <a:ea typeface="Clensey" panose="02000603000000000000" pitchFamily="2" charset="0"/>
              </a:rPr>
              <a:t>9</a:t>
            </a:r>
            <a:r>
              <a:rPr lang="fr-FR" sz="1200" dirty="0" smtClean="0">
                <a:solidFill>
                  <a:srgbClr val="FF0000"/>
                </a:solidFill>
                <a:latin typeface="Short Stack" panose="02010500040000000007" pitchFamily="2" charset="0"/>
                <a:ea typeface="Clensey" panose="02000603000000000000" pitchFamily="2" charset="0"/>
              </a:rPr>
              <a:t> </a:t>
            </a:r>
            <a:r>
              <a:rPr lang="fr-FR" sz="1000" dirty="0" smtClean="0">
                <a:latin typeface="Short Stack" panose="02010500040000000007" pitchFamily="2" charset="0"/>
                <a:ea typeface="Clensey" panose="02000603000000000000" pitchFamily="2" charset="0"/>
              </a:rPr>
              <a:t>ans quand il devient roi, c’est sa </a:t>
            </a:r>
            <a:r>
              <a:rPr lang="fr-FR" sz="1200" dirty="0" smtClean="0">
                <a:solidFill>
                  <a:srgbClr val="FF0000"/>
                </a:solidFill>
                <a:latin typeface="SimpleRonde" panose="02000503000000000000" pitchFamily="2" charset="0"/>
                <a:ea typeface="Clensey" panose="02000603000000000000" pitchFamily="2" charset="0"/>
              </a:rPr>
              <a:t>mère </a:t>
            </a:r>
            <a:r>
              <a:rPr lang="fr-FR" sz="1000" dirty="0" smtClean="0">
                <a:latin typeface="Short Stack" panose="02010500040000000007" pitchFamily="2" charset="0"/>
                <a:ea typeface="Clensey" panose="02000603000000000000" pitchFamily="2" charset="0"/>
              </a:rPr>
              <a:t>qui gouverne le pays jusqu’en </a:t>
            </a:r>
            <a:r>
              <a:rPr lang="fr-FR" sz="1200" dirty="0" smtClean="0">
                <a:solidFill>
                  <a:srgbClr val="FF0000"/>
                </a:solidFill>
                <a:latin typeface="SimpleRonde" panose="02000503000000000000" pitchFamily="2" charset="0"/>
                <a:ea typeface="Clensey" panose="02000603000000000000" pitchFamily="2" charset="0"/>
              </a:rPr>
              <a:t>1617</a:t>
            </a:r>
            <a:r>
              <a:rPr lang="fr-FR" sz="1200" dirty="0" smtClean="0">
                <a:latin typeface="Short Stack" panose="02010500040000000007" pitchFamily="2" charset="0"/>
                <a:ea typeface="Clensey" panose="02000603000000000000" pitchFamily="2" charset="0"/>
              </a:rPr>
              <a:t> </a:t>
            </a:r>
            <a:r>
              <a:rPr lang="fr-FR" sz="1000" dirty="0" smtClean="0">
                <a:latin typeface="Short Stack" panose="02010500040000000007" pitchFamily="2" charset="0"/>
                <a:ea typeface="Clensey" panose="02000603000000000000" pitchFamily="2" charset="0"/>
              </a:rPr>
              <a:t>où il prend le pouvoir. Il choisit </a:t>
            </a:r>
            <a:r>
              <a:rPr lang="fr-FR" sz="1200" dirty="0" smtClean="0">
                <a:solidFill>
                  <a:srgbClr val="FF0000"/>
                </a:solidFill>
                <a:latin typeface="SimpleRonde" panose="02000503000000000000" pitchFamily="2" charset="0"/>
                <a:ea typeface="Clensey" panose="02000603000000000000" pitchFamily="2" charset="0"/>
              </a:rPr>
              <a:t>Richelieu </a:t>
            </a:r>
            <a:r>
              <a:rPr lang="fr-FR" sz="1000" dirty="0" smtClean="0">
                <a:latin typeface="Short Stack" panose="02010500040000000007" pitchFamily="2" charset="0"/>
                <a:ea typeface="Clensey" panose="02000603000000000000" pitchFamily="2" charset="0"/>
              </a:rPr>
              <a:t>comme ministre qui met </a:t>
            </a:r>
            <a:r>
              <a:rPr lang="fr-FR" sz="1000" dirty="0">
                <a:latin typeface="Short Stack" panose="02010500040000000007" pitchFamily="2" charset="0"/>
                <a:ea typeface="Clensey" panose="02000603000000000000" pitchFamily="2" charset="0"/>
              </a:rPr>
              <a:t>en place le pouvoir royal </a:t>
            </a:r>
            <a:r>
              <a:rPr lang="fr-FR" sz="1200" dirty="0" smtClean="0">
                <a:solidFill>
                  <a:srgbClr val="FF0000"/>
                </a:solidFill>
                <a:latin typeface="SimpleRonde" panose="02000503000000000000" pitchFamily="2" charset="0"/>
                <a:ea typeface="Clensey" panose="02000603000000000000" pitchFamily="2" charset="0"/>
              </a:rPr>
              <a:t>absolu</a:t>
            </a:r>
            <a:r>
              <a:rPr lang="fr-FR" sz="1000" dirty="0" smtClean="0">
                <a:latin typeface="Short Stack" panose="02010500040000000007" pitchFamily="2" charset="0"/>
                <a:ea typeface="Clensey" panose="02000603000000000000" pitchFamily="2" charset="0"/>
              </a:rPr>
              <a:t>. </a:t>
            </a:r>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De grands scientifiques</a:t>
            </a:r>
            <a:endParaRPr lang="fr-FR" sz="1000" dirty="0">
              <a:latin typeface="Short Stack" panose="02010500040000000007" pitchFamily="2" charset="0"/>
            </a:endParaRPr>
          </a:p>
          <a:p>
            <a:pPr>
              <a:lnSpc>
                <a:spcPct val="150000"/>
              </a:lnSpc>
            </a:pPr>
            <a:r>
              <a:rPr lang="fr-FR" sz="1200" dirty="0" smtClean="0">
                <a:solidFill>
                  <a:srgbClr val="FF0000"/>
                </a:solidFill>
                <a:latin typeface="SimpleRonde" panose="02000503000000000000" pitchFamily="2" charset="0"/>
              </a:rPr>
              <a:t>Copernic </a:t>
            </a:r>
            <a:r>
              <a:rPr lang="fr-FR" sz="1000" dirty="0" smtClean="0">
                <a:latin typeface="Short Stack" panose="02010500040000000007" pitchFamily="2" charset="0"/>
              </a:rPr>
              <a:t>découvre que la Terre tourne autour du soleil et non l’inverse. </a:t>
            </a:r>
          </a:p>
          <a:p>
            <a:pPr>
              <a:lnSpc>
                <a:spcPct val="150000"/>
              </a:lnSpc>
            </a:pPr>
            <a:r>
              <a:rPr lang="fr-FR" sz="1200" dirty="0" smtClean="0">
                <a:solidFill>
                  <a:srgbClr val="FF0000"/>
                </a:solidFill>
                <a:latin typeface="SimpleRonde" panose="02000503000000000000" pitchFamily="2" charset="0"/>
              </a:rPr>
              <a:t>Galilée </a:t>
            </a:r>
            <a:r>
              <a:rPr lang="fr-FR" sz="1000" dirty="0" smtClean="0">
                <a:latin typeface="Short Stack" panose="02010500040000000007" pitchFamily="2" charset="0"/>
                <a:ea typeface="Clensey" panose="02000603000000000000" pitchFamily="2" charset="0"/>
              </a:rPr>
              <a:t>construit </a:t>
            </a:r>
            <a:r>
              <a:rPr lang="fr-FR" sz="1000" dirty="0">
                <a:latin typeface="Short Stack" panose="02010500040000000007" pitchFamily="2" charset="0"/>
                <a:ea typeface="Clensey" panose="02000603000000000000" pitchFamily="2" charset="0"/>
              </a:rPr>
              <a:t>l’un des </a:t>
            </a:r>
            <a:r>
              <a:rPr lang="fr-FR" sz="1000" dirty="0" smtClean="0">
                <a:latin typeface="Short Stack" panose="02010500040000000007" pitchFamily="2" charset="0"/>
                <a:ea typeface="Clensey" panose="02000603000000000000" pitchFamily="2" charset="0"/>
              </a:rPr>
              <a:t>1ers microscopes </a:t>
            </a:r>
            <a:r>
              <a:rPr lang="fr-FR" sz="1000" dirty="0">
                <a:latin typeface="Short Stack" panose="02010500040000000007" pitchFamily="2" charset="0"/>
                <a:ea typeface="Clensey" panose="02000603000000000000" pitchFamily="2" charset="0"/>
              </a:rPr>
              <a:t>et réalise une lunette astronomique.</a:t>
            </a:r>
          </a:p>
          <a:p>
            <a:pPr>
              <a:lnSpc>
                <a:spcPct val="150000"/>
              </a:lnSpc>
            </a:pPr>
            <a:r>
              <a:rPr lang="fr-FR" sz="1200" dirty="0" smtClean="0">
                <a:solidFill>
                  <a:srgbClr val="FF0000"/>
                </a:solidFill>
                <a:latin typeface="SimpleRonde" panose="02000503000000000000" pitchFamily="2" charset="0"/>
              </a:rPr>
              <a:t>Descartes</a:t>
            </a:r>
            <a:r>
              <a:rPr lang="fr-FR" sz="1200" dirty="0" smtClean="0">
                <a:latin typeface="SimpleRonde" panose="02000503000000000000" pitchFamily="2" charset="0"/>
              </a:rPr>
              <a:t> </a:t>
            </a:r>
            <a:r>
              <a:rPr lang="fr-FR" sz="1000" dirty="0" smtClean="0">
                <a:latin typeface="Short Stack" panose="02010500040000000007" pitchFamily="2" charset="0"/>
                <a:ea typeface="Clensey" panose="02000603000000000000" pitchFamily="2" charset="0"/>
              </a:rPr>
              <a:t>fait </a:t>
            </a:r>
            <a:r>
              <a:rPr lang="fr-FR" sz="1000" dirty="0">
                <a:latin typeface="Short Stack" panose="02010500040000000007" pitchFamily="2" charset="0"/>
                <a:ea typeface="Clensey" panose="02000603000000000000" pitchFamily="2" charset="0"/>
              </a:rPr>
              <a:t>progresser l’algèbre, la géométrie et la logique. </a:t>
            </a:r>
          </a:p>
          <a:p>
            <a:pPr>
              <a:lnSpc>
                <a:spcPct val="150000"/>
              </a:lnSpc>
            </a:pPr>
            <a:r>
              <a:rPr lang="fr-FR" sz="1200" dirty="0" smtClean="0">
                <a:solidFill>
                  <a:srgbClr val="FF0000"/>
                </a:solidFill>
                <a:latin typeface="SimpleRonde" panose="02000503000000000000" pitchFamily="2" charset="0"/>
              </a:rPr>
              <a:t>Pascal </a:t>
            </a:r>
            <a:r>
              <a:rPr lang="fr-FR" sz="1000" dirty="0" smtClean="0">
                <a:latin typeface="Short Stack" panose="02010500040000000007" pitchFamily="2" charset="0"/>
                <a:ea typeface="Clensey" panose="02000603000000000000" pitchFamily="2" charset="0"/>
              </a:rPr>
              <a:t>invente </a:t>
            </a:r>
            <a:r>
              <a:rPr lang="fr-FR" sz="1000" dirty="0">
                <a:latin typeface="Short Stack" panose="02010500040000000007" pitchFamily="2" charset="0"/>
                <a:ea typeface="Clensey" panose="02000603000000000000" pitchFamily="2" charset="0"/>
              </a:rPr>
              <a:t>une machine à </a:t>
            </a:r>
            <a:r>
              <a:rPr lang="fr-FR" sz="1000" dirty="0" smtClean="0">
                <a:latin typeface="Short Stack" panose="02010500040000000007" pitchFamily="2" charset="0"/>
                <a:ea typeface="Clensey" panose="02000603000000000000" pitchFamily="2" charset="0"/>
              </a:rPr>
              <a:t>calculer et écrit des livres de philosophie.</a:t>
            </a:r>
            <a:endParaRPr lang="fr-FR" sz="1000" dirty="0">
              <a:latin typeface="Short Stack" panose="02010500040000000007" pitchFamily="2" charset="0"/>
              <a:ea typeface="Clensey" panose="02000603000000000000" pitchFamily="2" charset="0"/>
            </a:endParaRPr>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Louis XIV</a:t>
            </a:r>
          </a:p>
          <a:p>
            <a:pPr>
              <a:lnSpc>
                <a:spcPct val="150000"/>
              </a:lnSpc>
            </a:pPr>
            <a:r>
              <a:rPr lang="fr-FR" sz="1000" dirty="0" smtClean="0">
                <a:latin typeface="Short Stack" panose="02010500040000000007" pitchFamily="2" charset="0"/>
              </a:rPr>
              <a:t>Son </a:t>
            </a:r>
            <a:r>
              <a:rPr lang="fr-FR" sz="1000" dirty="0">
                <a:latin typeface="Short Stack" panose="02010500040000000007" pitchFamily="2" charset="0"/>
              </a:rPr>
              <a:t>ministre </a:t>
            </a:r>
            <a:r>
              <a:rPr lang="fr-FR" sz="1200" dirty="0" smtClean="0">
                <a:solidFill>
                  <a:srgbClr val="FF0000"/>
                </a:solidFill>
                <a:latin typeface="SimpleRonde" panose="02000503000000000000" pitchFamily="2" charset="0"/>
              </a:rPr>
              <a:t>Mazarin</a:t>
            </a:r>
            <a:r>
              <a:rPr lang="fr-FR" sz="1200" dirty="0" smtClean="0">
                <a:latin typeface="SimpleRonde" panose="02000503000000000000" pitchFamily="2" charset="0"/>
              </a:rPr>
              <a:t> </a:t>
            </a:r>
            <a:r>
              <a:rPr lang="fr-FR" sz="1000" dirty="0" smtClean="0">
                <a:latin typeface="Short Stack" panose="02010500040000000007" pitchFamily="2" charset="0"/>
              </a:rPr>
              <a:t>gouverne à sa place jusqu’en 1661 où il reprend le pouvoir. C’est le début de la </a:t>
            </a:r>
            <a:r>
              <a:rPr lang="fr-FR" sz="1200" dirty="0">
                <a:solidFill>
                  <a:srgbClr val="FF0000"/>
                </a:solidFill>
                <a:latin typeface="SimpleRonde" panose="02000503000000000000" pitchFamily="2" charset="0"/>
              </a:rPr>
              <a:t>m</a:t>
            </a:r>
            <a:r>
              <a:rPr lang="fr-FR" sz="1200" dirty="0" smtClean="0">
                <a:solidFill>
                  <a:srgbClr val="FF0000"/>
                </a:solidFill>
                <a:latin typeface="SimpleRonde" panose="02000503000000000000" pitchFamily="2" charset="0"/>
              </a:rPr>
              <a:t>onarchie absolue </a:t>
            </a:r>
            <a:r>
              <a:rPr lang="fr-FR" sz="1000" dirty="0" smtClean="0">
                <a:latin typeface="Short Stack" panose="02010500040000000007" pitchFamily="2" charset="0"/>
              </a:rPr>
              <a:t>: le roi a presque tous les pouvoirs et tout le monde lui doit </a:t>
            </a:r>
            <a:r>
              <a:rPr lang="fr-FR" sz="1200" dirty="0" smtClean="0">
                <a:solidFill>
                  <a:srgbClr val="FF0000"/>
                </a:solidFill>
                <a:latin typeface="SimpleRonde" panose="02000503000000000000" pitchFamily="2" charset="0"/>
              </a:rPr>
              <a:t>obéissance</a:t>
            </a:r>
            <a:r>
              <a:rPr lang="fr-FR" sz="1000" dirty="0" smtClean="0">
                <a:latin typeface="Short Stack" panose="02010500040000000007" pitchFamily="2" charset="0"/>
              </a:rPr>
              <a:t>. Son ministre </a:t>
            </a:r>
            <a:r>
              <a:rPr lang="fr-FR" sz="1200" dirty="0" smtClean="0">
                <a:solidFill>
                  <a:srgbClr val="FF0000"/>
                </a:solidFill>
                <a:latin typeface="SimpleRonde" panose="02000503000000000000" pitchFamily="2" charset="0"/>
              </a:rPr>
              <a:t>Colbert </a:t>
            </a:r>
            <a:r>
              <a:rPr lang="fr-FR" sz="1000" dirty="0" smtClean="0">
                <a:latin typeface="Short Stack" panose="02010500040000000007" pitchFamily="2" charset="0"/>
              </a:rPr>
              <a:t>améliore la condition économique du pays.  Louis XIV fait construire le </a:t>
            </a:r>
            <a:r>
              <a:rPr lang="fr-FR" sz="1200" dirty="0" smtClean="0">
                <a:solidFill>
                  <a:srgbClr val="FF0000"/>
                </a:solidFill>
                <a:latin typeface="SimpleRonde" panose="02000503000000000000" pitchFamily="2" charset="0"/>
              </a:rPr>
              <a:t>château </a:t>
            </a:r>
            <a:r>
              <a:rPr lang="fr-FR" sz="1000" dirty="0" smtClean="0">
                <a:latin typeface="Short Stack" panose="02010500040000000007" pitchFamily="2" charset="0"/>
              </a:rPr>
              <a:t>de Versailles et se fait appeler le </a:t>
            </a:r>
            <a:r>
              <a:rPr lang="fr-FR" sz="1200" dirty="0">
                <a:solidFill>
                  <a:srgbClr val="FF0000"/>
                </a:solidFill>
                <a:latin typeface="SimpleRonde" panose="02000503000000000000" pitchFamily="2" charset="0"/>
              </a:rPr>
              <a:t>R</a:t>
            </a:r>
            <a:r>
              <a:rPr lang="fr-FR" sz="1200" dirty="0" smtClean="0">
                <a:solidFill>
                  <a:srgbClr val="FF0000"/>
                </a:solidFill>
                <a:latin typeface="SimpleRonde" panose="02000503000000000000" pitchFamily="2" charset="0"/>
              </a:rPr>
              <a:t>oi Soleil</a:t>
            </a:r>
            <a:r>
              <a:rPr lang="fr-FR" sz="1000" dirty="0" smtClean="0">
                <a:latin typeface="Short Stack" panose="02010500040000000007" pitchFamily="2" charset="0"/>
              </a:rPr>
              <a:t>. Il révoque l’Edit de Nantes en 1685 forçant les </a:t>
            </a:r>
            <a:r>
              <a:rPr lang="fr-FR" sz="1200" dirty="0" smtClean="0">
                <a:solidFill>
                  <a:srgbClr val="FF0000"/>
                </a:solidFill>
                <a:latin typeface="SimpleRonde" panose="02000503000000000000" pitchFamily="2" charset="0"/>
              </a:rPr>
              <a:t>protestants </a:t>
            </a:r>
            <a:r>
              <a:rPr lang="fr-FR" sz="1000" dirty="0" smtClean="0">
                <a:latin typeface="Short Stack" panose="02010500040000000007" pitchFamily="2" charset="0"/>
              </a:rPr>
              <a:t>à se convertir au </a:t>
            </a:r>
            <a:r>
              <a:rPr lang="fr-FR" sz="1200" dirty="0" smtClean="0">
                <a:solidFill>
                  <a:srgbClr val="FF0000"/>
                </a:solidFill>
                <a:latin typeface="SimpleRonde" panose="02000503000000000000" pitchFamily="2" charset="0"/>
              </a:rPr>
              <a:t>Catholicisme</a:t>
            </a:r>
            <a:r>
              <a:rPr lang="fr-FR" sz="1000" dirty="0" smtClean="0">
                <a:latin typeface="Short Stack" panose="02010500040000000007" pitchFamily="2" charset="0"/>
              </a:rPr>
              <a:t>.</a:t>
            </a:r>
            <a:endParaRPr lang="fr-FR" sz="1000" dirty="0">
              <a:latin typeface="Short Stack" panose="02010500040000000007" pitchFamily="2" charset="0"/>
              <a:ea typeface="Clensey" panose="02000603000000000000" pitchFamily="2" charset="0"/>
            </a:endParaRPr>
          </a:p>
          <a:p>
            <a:pPr>
              <a:lnSpc>
                <a:spcPct val="80000"/>
              </a:lnSpc>
            </a:pPr>
            <a:r>
              <a:rPr lang="fr-FR" sz="1800" dirty="0" smtClean="0">
                <a:effectLst>
                  <a:outerShdw blurRad="38100" dist="38100" dir="2700000" algn="tl">
                    <a:srgbClr val="000000">
                      <a:alpha val="43137"/>
                    </a:srgbClr>
                  </a:outerShdw>
                </a:effectLst>
                <a:latin typeface="KG Primary Italics" panose="02000506000000020003" pitchFamily="2" charset="0"/>
              </a:rPr>
              <a:t>Des grands poètes et écrivains</a:t>
            </a:r>
            <a:endParaRPr lang="fr-FR" sz="1800" dirty="0">
              <a:effectLst>
                <a:outerShdw blurRad="38100" dist="38100" dir="2700000" algn="tl">
                  <a:srgbClr val="000000">
                    <a:alpha val="43137"/>
                  </a:srgbClr>
                </a:outerShdw>
              </a:effectLst>
              <a:latin typeface="KG Primary Italics" panose="02000506000000020003" pitchFamily="2" charset="0"/>
            </a:endParaRPr>
          </a:p>
          <a:p>
            <a:pPr>
              <a:lnSpc>
                <a:spcPct val="150000"/>
              </a:lnSpc>
            </a:pPr>
            <a:r>
              <a:rPr lang="fr-FR" sz="1200" dirty="0" smtClean="0">
                <a:solidFill>
                  <a:srgbClr val="FF0000"/>
                </a:solidFill>
                <a:latin typeface="SimpleRonde" panose="02000503000000000000" pitchFamily="2" charset="0"/>
              </a:rPr>
              <a:t>Molière</a:t>
            </a:r>
            <a:r>
              <a:rPr lang="fr-FR" sz="1200" dirty="0" smtClean="0">
                <a:solidFill>
                  <a:srgbClr val="FF0000"/>
                </a:solidFill>
                <a:latin typeface="Short Stack" panose="02010500040000000007" pitchFamily="2" charset="0"/>
              </a:rPr>
              <a:t> </a:t>
            </a:r>
            <a:r>
              <a:rPr lang="fr-FR" sz="1000" dirty="0" smtClean="0">
                <a:latin typeface="Short Stack" panose="02010500040000000007" pitchFamily="2" charset="0"/>
              </a:rPr>
              <a:t>auteur de comédies</a:t>
            </a:r>
            <a:r>
              <a:rPr lang="fr-FR" sz="1000" dirty="0">
                <a:latin typeface="Short Stack" panose="02010500040000000007" pitchFamily="2" charset="0"/>
              </a:rPr>
              <a:t>, </a:t>
            </a:r>
            <a:r>
              <a:rPr lang="fr-FR" sz="1200" dirty="0" smtClean="0">
                <a:solidFill>
                  <a:srgbClr val="FF0000"/>
                </a:solidFill>
                <a:latin typeface="SimpleRonde" panose="02000503000000000000" pitchFamily="2" charset="0"/>
              </a:rPr>
              <a:t>Jean de la Fontaine </a:t>
            </a:r>
            <a:r>
              <a:rPr lang="fr-FR" sz="1000" dirty="0" smtClean="0">
                <a:latin typeface="Short Stack" panose="02010500040000000007" pitchFamily="2" charset="0"/>
              </a:rPr>
              <a:t>auteur des fables</a:t>
            </a:r>
            <a:r>
              <a:rPr lang="fr-FR" sz="1000" dirty="0">
                <a:latin typeface="Short Stack" panose="02010500040000000007" pitchFamily="2" charset="0"/>
              </a:rPr>
              <a:t>, </a:t>
            </a:r>
            <a:r>
              <a:rPr lang="fr-FR" sz="1200" dirty="0" smtClean="0">
                <a:solidFill>
                  <a:srgbClr val="FF0000"/>
                </a:solidFill>
                <a:latin typeface="SimpleRonde" panose="02000503000000000000" pitchFamily="2" charset="0"/>
              </a:rPr>
              <a:t>Corneille </a:t>
            </a:r>
            <a:r>
              <a:rPr lang="fr-FR" sz="1000" dirty="0" smtClean="0">
                <a:latin typeface="Short Stack" panose="02010500040000000007" pitchFamily="2" charset="0"/>
              </a:rPr>
              <a:t>et </a:t>
            </a:r>
            <a:r>
              <a:rPr lang="fr-FR" sz="1200" dirty="0" smtClean="0">
                <a:solidFill>
                  <a:srgbClr val="FF0000"/>
                </a:solidFill>
                <a:latin typeface="SimpleRonde" panose="02000503000000000000" pitchFamily="2" charset="0"/>
              </a:rPr>
              <a:t>Racine </a:t>
            </a:r>
            <a:r>
              <a:rPr lang="fr-FR" sz="1000" dirty="0" smtClean="0">
                <a:latin typeface="Short Stack" panose="02010500040000000007" pitchFamily="2" charset="0"/>
              </a:rPr>
              <a:t>des écrivains se font connaître.</a:t>
            </a:r>
          </a:p>
        </p:txBody>
      </p:sp>
      <p:sp>
        <p:nvSpPr>
          <p:cNvPr id="44" name="Ellipse 43"/>
          <p:cNvSpPr/>
          <p:nvPr/>
        </p:nvSpPr>
        <p:spPr>
          <a:xfrm>
            <a:off x="155019" y="3420294"/>
            <a:ext cx="1373185" cy="471960"/>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32133" y="3420294"/>
            <a:ext cx="1266198" cy="471960"/>
          </a:xfrm>
          <a:prstGeom prst="rect">
            <a:avLst/>
          </a:prstGeom>
          <a:noFill/>
        </p:spPr>
        <p:txBody>
          <a:bodyPr wrap="square" lIns="101636" tIns="50818" rIns="101636" bIns="50818" rtlCol="0">
            <a:spAutoFit/>
          </a:bodyPr>
          <a:lstStyle/>
          <a:p>
            <a:r>
              <a:rPr lang="fr-FR" sz="2400" dirty="0">
                <a:latin typeface="Fineliner Script" pitchFamily="50" charset="0"/>
              </a:rPr>
              <a:t>Je retiens</a:t>
            </a:r>
          </a:p>
        </p:txBody>
      </p:sp>
      <p:grpSp>
        <p:nvGrpSpPr>
          <p:cNvPr id="18" name="Groupe 17"/>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1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Ellipse 20"/>
          <p:cNvSpPr/>
          <p:nvPr/>
        </p:nvSpPr>
        <p:spPr>
          <a:xfrm>
            <a:off x="163909" y="105614"/>
            <a:ext cx="689706" cy="739995"/>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2" name="Rectangle 21"/>
          <p:cNvSpPr/>
          <p:nvPr/>
        </p:nvSpPr>
        <p:spPr>
          <a:xfrm>
            <a:off x="183896" y="153716"/>
            <a:ext cx="633259"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H4</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3" name="Rectangle 22"/>
          <p:cNvSpPr/>
          <p:nvPr/>
        </p:nvSpPr>
        <p:spPr>
          <a:xfrm>
            <a:off x="1391297" y="88919"/>
            <a:ext cx="4299328" cy="595071"/>
          </a:xfrm>
          <a:prstGeom prst="rect">
            <a:avLst/>
          </a:prstGeom>
          <a:noFill/>
          <a:ln>
            <a:noFill/>
          </a:ln>
        </p:spPr>
        <p:txBody>
          <a:bodyPr wrap="none" lIns="101636" tIns="50818" rIns="101636" bIns="50818">
            <a:spAutoFit/>
          </a:bodyPr>
          <a:lstStyle/>
          <a:p>
            <a:pPr algn="ctr"/>
            <a:r>
              <a:rPr lang="fr-F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monarchie absolue</a:t>
            </a: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24" name="Rectangle à coins arrondis 23"/>
          <p:cNvSpPr/>
          <p:nvPr/>
        </p:nvSpPr>
        <p:spPr>
          <a:xfrm>
            <a:off x="6162061" y="251942"/>
            <a:ext cx="1042749"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36977" y="666402"/>
            <a:ext cx="658723"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6" name="ZoneTexte 25"/>
          <p:cNvSpPr txBox="1"/>
          <p:nvPr/>
        </p:nvSpPr>
        <p:spPr>
          <a:xfrm>
            <a:off x="6336977" y="630997"/>
            <a:ext cx="631409"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CM2</a:t>
            </a:r>
            <a:endParaRPr lang="fr-FR" sz="1800" b="1" dirty="0">
              <a:latin typeface="Fineliner Script" pitchFamily="50" charset="0"/>
            </a:endParaRPr>
          </a:p>
        </p:txBody>
      </p:sp>
      <p:sp>
        <p:nvSpPr>
          <p:cNvPr id="27" name="ZoneTexte 26"/>
          <p:cNvSpPr txBox="1"/>
          <p:nvPr/>
        </p:nvSpPr>
        <p:spPr>
          <a:xfrm>
            <a:off x="6162062" y="251942"/>
            <a:ext cx="1042748" cy="464202"/>
          </a:xfrm>
          <a:prstGeom prst="rect">
            <a:avLst/>
          </a:prstGeom>
          <a:noFill/>
        </p:spPr>
        <p:txBody>
          <a:bodyPr wrap="square" lIns="101636" tIns="50818" rIns="101636" bIns="50818" rtlCol="0">
            <a:spAutoFit/>
          </a:bodyPr>
          <a:lstStyle/>
          <a:p>
            <a:pPr algn="ctr">
              <a:lnSpc>
                <a:spcPct val="70000"/>
              </a:lnSpc>
            </a:pPr>
            <a:r>
              <a:rPr lang="fr-FR" sz="1600" b="1" dirty="0" smtClean="0">
                <a:solidFill>
                  <a:schemeClr val="bg1"/>
                </a:solidFill>
                <a:latin typeface="Fineliner Script" pitchFamily="50" charset="0"/>
              </a:rPr>
              <a:t>Les temps modernes</a:t>
            </a:r>
            <a:endParaRPr lang="fr-FR" sz="1800" b="1" dirty="0">
              <a:solidFill>
                <a:schemeClr val="bg1"/>
              </a:solidFill>
              <a:latin typeface="Fineliner Script" pitchFamily="50" charset="0"/>
            </a:endParaRPr>
          </a:p>
        </p:txBody>
      </p:sp>
      <p:sp>
        <p:nvSpPr>
          <p:cNvPr id="3" name="Pentagone 2"/>
          <p:cNvSpPr/>
          <p:nvPr/>
        </p:nvSpPr>
        <p:spPr>
          <a:xfrm>
            <a:off x="112285" y="1339335"/>
            <a:ext cx="7092525" cy="1504895"/>
          </a:xfrm>
          <a:prstGeom prst="homePlate">
            <a:avLst>
              <a:gd name="adj" fmla="val 3987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659099" y="1332062"/>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467411" y="1332062"/>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a:off x="443075" y="254892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28"/>
          <p:cNvCxnSpPr/>
          <p:nvPr/>
        </p:nvCxnSpPr>
        <p:spPr>
          <a:xfrm>
            <a:off x="6135219" y="1339335"/>
            <a:ext cx="0" cy="150489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43075" y="2548925"/>
            <a:ext cx="493302" cy="246221"/>
          </a:xfrm>
          <a:prstGeom prst="rect">
            <a:avLst/>
          </a:prstGeom>
          <a:noFill/>
        </p:spPr>
        <p:txBody>
          <a:bodyPr wrap="square" rtlCol="0">
            <a:spAutoFit/>
          </a:bodyPr>
          <a:lstStyle/>
          <a:p>
            <a:r>
              <a:rPr lang="fr-FR" sz="1000" dirty="0" smtClean="0">
                <a:latin typeface="Chinacat" panose="00000400000000000000" pitchFamily="2" charset="0"/>
              </a:rPr>
              <a:t>1600</a:t>
            </a:r>
            <a:endParaRPr lang="fr-FR" sz="1000" dirty="0">
              <a:latin typeface="Chinacat" panose="00000400000000000000" pitchFamily="2" charset="0"/>
            </a:endParaRPr>
          </a:p>
        </p:txBody>
      </p:sp>
      <p:sp>
        <p:nvSpPr>
          <p:cNvPr id="39" name="ZoneTexte 38"/>
          <p:cNvSpPr txBox="1"/>
          <p:nvPr/>
        </p:nvSpPr>
        <p:spPr>
          <a:xfrm>
            <a:off x="4436124" y="1592665"/>
            <a:ext cx="1891007" cy="215444"/>
          </a:xfrm>
          <a:prstGeom prst="rect">
            <a:avLst/>
          </a:prstGeom>
          <a:solidFill>
            <a:schemeClr val="bg1"/>
          </a:solidFill>
        </p:spPr>
        <p:txBody>
          <a:bodyPr wrap="square" rtlCol="0">
            <a:spAutoFit/>
          </a:bodyPr>
          <a:lstStyle/>
          <a:p>
            <a:pPr algn="ctr"/>
            <a:r>
              <a:rPr lang="fr-FR" sz="800" dirty="0" smtClean="0">
                <a:latin typeface="Short Stack" panose="02010500040000000007" pitchFamily="2" charset="0"/>
              </a:rPr>
              <a:t>Règne personnel de Louis XIV</a:t>
            </a:r>
            <a:endParaRPr lang="fr-FR" sz="800" dirty="0">
              <a:latin typeface="Short Stack" panose="02010500040000000007" pitchFamily="2" charset="0"/>
            </a:endParaRPr>
          </a:p>
        </p:txBody>
      </p:sp>
      <p:sp>
        <p:nvSpPr>
          <p:cNvPr id="30" name="Ellipse 29"/>
          <p:cNvSpPr/>
          <p:nvPr/>
        </p:nvSpPr>
        <p:spPr>
          <a:xfrm>
            <a:off x="3251387" y="254892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3251387" y="2548925"/>
            <a:ext cx="493302" cy="246221"/>
          </a:xfrm>
          <a:prstGeom prst="rect">
            <a:avLst/>
          </a:prstGeom>
          <a:noFill/>
        </p:spPr>
        <p:txBody>
          <a:bodyPr wrap="square" rtlCol="0">
            <a:spAutoFit/>
          </a:bodyPr>
          <a:lstStyle/>
          <a:p>
            <a:r>
              <a:rPr lang="fr-FR" sz="1000" dirty="0" smtClean="0">
                <a:latin typeface="Chinacat" panose="00000400000000000000" pitchFamily="2" charset="0"/>
              </a:rPr>
              <a:t>1650</a:t>
            </a:r>
            <a:endParaRPr lang="fr-FR" sz="1000" dirty="0">
              <a:latin typeface="Chinacat" panose="00000400000000000000" pitchFamily="2" charset="0"/>
            </a:endParaRPr>
          </a:p>
        </p:txBody>
      </p:sp>
      <p:sp>
        <p:nvSpPr>
          <p:cNvPr id="32" name="Ellipse 31"/>
          <p:cNvSpPr/>
          <p:nvPr/>
        </p:nvSpPr>
        <p:spPr>
          <a:xfrm>
            <a:off x="5888568" y="2556198"/>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5888568" y="2556198"/>
            <a:ext cx="493302" cy="246221"/>
          </a:xfrm>
          <a:prstGeom prst="rect">
            <a:avLst/>
          </a:prstGeom>
          <a:noFill/>
        </p:spPr>
        <p:txBody>
          <a:bodyPr wrap="square" rtlCol="0">
            <a:spAutoFit/>
          </a:bodyPr>
          <a:lstStyle/>
          <a:p>
            <a:r>
              <a:rPr lang="fr-FR" sz="1000" dirty="0" smtClean="0">
                <a:latin typeface="Chinacat" panose="00000400000000000000" pitchFamily="2" charset="0"/>
              </a:rPr>
              <a:t>1700</a:t>
            </a:r>
            <a:endParaRPr lang="fr-FR" sz="1000" dirty="0">
              <a:latin typeface="Chinacat" panose="00000400000000000000" pitchFamily="2" charset="0"/>
            </a:endParaRPr>
          </a:p>
        </p:txBody>
      </p:sp>
      <p:sp>
        <p:nvSpPr>
          <p:cNvPr id="38" name="ZoneTexte 37"/>
          <p:cNvSpPr txBox="1"/>
          <p:nvPr/>
        </p:nvSpPr>
        <p:spPr>
          <a:xfrm>
            <a:off x="4824809" y="1373873"/>
            <a:ext cx="1235945" cy="246221"/>
          </a:xfrm>
          <a:prstGeom prst="rect">
            <a:avLst/>
          </a:prstGeom>
          <a:solidFill>
            <a:schemeClr val="bg1"/>
          </a:solidFill>
        </p:spPr>
        <p:txBody>
          <a:bodyPr wrap="square" rtlCol="0">
            <a:spAutoFit/>
          </a:bodyPr>
          <a:lstStyle/>
          <a:p>
            <a:pPr algn="ctr"/>
            <a:r>
              <a:rPr lang="fr-FR" sz="1000" dirty="0" smtClean="0">
                <a:latin typeface="Chinacat" panose="00000400000000000000" pitchFamily="2" charset="0"/>
              </a:rPr>
              <a:t>De 1661 à  1715</a:t>
            </a:r>
            <a:endParaRPr lang="fr-FR" sz="1000" dirty="0">
              <a:latin typeface="Chinacat" panose="00000400000000000000" pitchFamily="2" charset="0"/>
            </a:endParaRPr>
          </a:p>
        </p:txBody>
      </p:sp>
      <p:sp>
        <p:nvSpPr>
          <p:cNvPr id="46" name="Double flèche horizontale 45"/>
          <p:cNvSpPr/>
          <p:nvPr/>
        </p:nvSpPr>
        <p:spPr>
          <a:xfrm>
            <a:off x="77604" y="2988246"/>
            <a:ext cx="7127206" cy="360040"/>
          </a:xfrm>
          <a:prstGeom prst="leftRightArrow">
            <a:avLst>
              <a:gd name="adj1" fmla="val 98502"/>
              <a:gd name="adj2" fmla="val 36772"/>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2736577" y="2983649"/>
            <a:ext cx="1590178" cy="369332"/>
          </a:xfrm>
          <a:prstGeom prst="rect">
            <a:avLst/>
          </a:prstGeom>
          <a:noFill/>
        </p:spPr>
        <p:txBody>
          <a:bodyPr wrap="square" rtlCol="0">
            <a:spAutoFit/>
          </a:bodyPr>
          <a:lstStyle/>
          <a:p>
            <a:pPr algn="ctr"/>
            <a:r>
              <a:rPr lang="fr-FR" sz="1800" b="1" dirty="0" smtClean="0">
                <a:solidFill>
                  <a:schemeClr val="bg1"/>
                </a:solidFill>
                <a:latin typeface="Fineliner Script" pitchFamily="50" charset="0"/>
              </a:rPr>
              <a:t>Temps modernes</a:t>
            </a:r>
            <a:endParaRPr lang="fr-FR" sz="1800" b="1" dirty="0">
              <a:solidFill>
                <a:schemeClr val="bg1"/>
              </a:solidFill>
              <a:latin typeface="Fineliner Script" pitchFamily="50" charset="0"/>
            </a:endParaRPr>
          </a:p>
        </p:txBody>
      </p:sp>
      <p:cxnSp>
        <p:nvCxnSpPr>
          <p:cNvPr id="14" name="Connecteur droit 13"/>
          <p:cNvCxnSpPr/>
          <p:nvPr/>
        </p:nvCxnSpPr>
        <p:spPr>
          <a:xfrm flipH="1">
            <a:off x="6841033"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6926622"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H="1">
            <a:off x="6997806" y="2983442"/>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H="1">
            <a:off x="343751"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429340" y="2988246"/>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flipH="1">
            <a:off x="500524" y="2983442"/>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ZoneTexte 57"/>
          <p:cNvSpPr txBox="1"/>
          <p:nvPr/>
        </p:nvSpPr>
        <p:spPr>
          <a:xfrm>
            <a:off x="229390" y="1365696"/>
            <a:ext cx="1170109" cy="246221"/>
          </a:xfrm>
          <a:prstGeom prst="rect">
            <a:avLst/>
          </a:prstGeom>
          <a:solidFill>
            <a:schemeClr val="bg1"/>
          </a:solidFill>
        </p:spPr>
        <p:txBody>
          <a:bodyPr wrap="square" lIns="36000" rIns="36000" rtlCol="0">
            <a:spAutoFit/>
          </a:bodyPr>
          <a:lstStyle/>
          <a:p>
            <a:r>
              <a:rPr lang="fr-FR" sz="1000" dirty="0" smtClean="0">
                <a:latin typeface="Chinacat" panose="00000400000000000000" pitchFamily="2" charset="0"/>
              </a:rPr>
              <a:t>De 1589 à 1610</a:t>
            </a:r>
            <a:endParaRPr lang="fr-FR" sz="1000" dirty="0">
              <a:latin typeface="Chinacat" panose="00000400000000000000" pitchFamily="2" charset="0"/>
            </a:endParaRPr>
          </a:p>
        </p:txBody>
      </p:sp>
      <p:sp>
        <p:nvSpPr>
          <p:cNvPr id="59" name="ZoneTexte 58"/>
          <p:cNvSpPr txBox="1"/>
          <p:nvPr/>
        </p:nvSpPr>
        <p:spPr>
          <a:xfrm>
            <a:off x="343752" y="1589202"/>
            <a:ext cx="790283" cy="31892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Règne de Henri IV</a:t>
            </a:r>
            <a:endParaRPr lang="fr-FR" sz="800" dirty="0">
              <a:latin typeface="Short Stack" panose="02010500040000000007" pitchFamily="2" charset="0"/>
            </a:endParaRPr>
          </a:p>
        </p:txBody>
      </p:sp>
      <p:sp>
        <p:nvSpPr>
          <p:cNvPr id="62" name="ZoneTexte 61"/>
          <p:cNvSpPr txBox="1"/>
          <p:nvPr/>
        </p:nvSpPr>
        <p:spPr>
          <a:xfrm>
            <a:off x="3168625" y="1362403"/>
            <a:ext cx="604874" cy="380480"/>
          </a:xfrm>
          <a:prstGeom prst="rect">
            <a:avLst/>
          </a:prstGeom>
          <a:solidFill>
            <a:schemeClr val="bg1"/>
          </a:solidFill>
        </p:spPr>
        <p:txBody>
          <a:bodyPr wrap="square" lIns="36000" tIns="36000" rIns="36000" bIns="36000" rtlCol="0">
            <a:spAutoFit/>
          </a:bodyPr>
          <a:lstStyle/>
          <a:p>
            <a:pPr algn="ctr"/>
            <a:r>
              <a:rPr lang="fr-FR" sz="1000" dirty="0" smtClean="0">
                <a:latin typeface="Chinacat" panose="00000400000000000000" pitchFamily="2" charset="0"/>
              </a:rPr>
              <a:t>De 1648 à 1653</a:t>
            </a:r>
            <a:endParaRPr lang="fr-FR" sz="1000" dirty="0">
              <a:latin typeface="Chinacat" panose="00000400000000000000" pitchFamily="2" charset="0"/>
            </a:endParaRPr>
          </a:p>
        </p:txBody>
      </p:sp>
      <p:sp>
        <p:nvSpPr>
          <p:cNvPr id="63" name="ZoneTexte 62"/>
          <p:cNvSpPr txBox="1"/>
          <p:nvPr/>
        </p:nvSpPr>
        <p:spPr>
          <a:xfrm>
            <a:off x="3112498" y="1700387"/>
            <a:ext cx="745383"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La Fronde</a:t>
            </a:r>
            <a:endParaRPr lang="fr-FR" sz="800" dirty="0">
              <a:latin typeface="Short Stack" panose="02010500040000000007" pitchFamily="2" charset="0"/>
            </a:endParaRPr>
          </a:p>
        </p:txBody>
      </p:sp>
      <p:sp>
        <p:nvSpPr>
          <p:cNvPr id="6" name="Explosion 1 5"/>
          <p:cNvSpPr/>
          <p:nvPr/>
        </p:nvSpPr>
        <p:spPr>
          <a:xfrm>
            <a:off x="3727238" y="1558488"/>
            <a:ext cx="225007" cy="189468"/>
          </a:xfrm>
          <a:prstGeom prst="irregularSeal1">
            <a:avLst/>
          </a:prstGeom>
          <a:solidFill>
            <a:schemeClr val="bg1"/>
          </a:solidFill>
          <a:ln w="12700">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p:nvPr/>
        </p:nvCxnSpPr>
        <p:spPr>
          <a:xfrm>
            <a:off x="4104729" y="1620094"/>
            <a:ext cx="2578707"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Connecteur droit avec flèche 66"/>
          <p:cNvCxnSpPr/>
          <p:nvPr/>
        </p:nvCxnSpPr>
        <p:spPr>
          <a:xfrm>
            <a:off x="249176" y="1601555"/>
            <a:ext cx="979436"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1638476" y="1369159"/>
            <a:ext cx="1170109" cy="246221"/>
          </a:xfrm>
          <a:prstGeom prst="rect">
            <a:avLst/>
          </a:prstGeom>
          <a:solidFill>
            <a:schemeClr val="bg1"/>
          </a:solidFill>
        </p:spPr>
        <p:txBody>
          <a:bodyPr wrap="square" lIns="36000" rIns="36000" rtlCol="0">
            <a:spAutoFit/>
          </a:bodyPr>
          <a:lstStyle/>
          <a:p>
            <a:r>
              <a:rPr lang="fr-FR" sz="1000" dirty="0" smtClean="0">
                <a:latin typeface="Chinacat" panose="00000400000000000000" pitchFamily="2" charset="0"/>
              </a:rPr>
              <a:t>De 1610 à 1643</a:t>
            </a:r>
            <a:endParaRPr lang="fr-FR" sz="1000" dirty="0">
              <a:latin typeface="Chinacat" panose="00000400000000000000" pitchFamily="2" charset="0"/>
            </a:endParaRPr>
          </a:p>
        </p:txBody>
      </p:sp>
      <p:sp>
        <p:nvSpPr>
          <p:cNvPr id="57" name="ZoneTexte 56"/>
          <p:cNvSpPr txBox="1"/>
          <p:nvPr/>
        </p:nvSpPr>
        <p:spPr>
          <a:xfrm>
            <a:off x="1479732" y="1592665"/>
            <a:ext cx="1400861"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Règne de Louis XIII</a:t>
            </a:r>
            <a:endParaRPr lang="fr-FR" sz="800" dirty="0">
              <a:latin typeface="Short Stack" panose="02010500040000000007" pitchFamily="2" charset="0"/>
            </a:endParaRPr>
          </a:p>
        </p:txBody>
      </p:sp>
      <p:cxnSp>
        <p:nvCxnSpPr>
          <p:cNvPr id="64" name="Connecteur droit avec flèche 63"/>
          <p:cNvCxnSpPr/>
          <p:nvPr/>
        </p:nvCxnSpPr>
        <p:spPr>
          <a:xfrm>
            <a:off x="1217541" y="1603236"/>
            <a:ext cx="1925241"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3073492" y="2109188"/>
            <a:ext cx="1170109" cy="246221"/>
          </a:xfrm>
          <a:prstGeom prst="rect">
            <a:avLst/>
          </a:prstGeom>
          <a:solidFill>
            <a:schemeClr val="bg1"/>
          </a:solidFill>
        </p:spPr>
        <p:txBody>
          <a:bodyPr wrap="square" lIns="36000" rIns="36000" rtlCol="0">
            <a:spAutoFit/>
          </a:bodyPr>
          <a:lstStyle/>
          <a:p>
            <a:pPr algn="ctr"/>
            <a:r>
              <a:rPr lang="fr-FR" sz="1000" dirty="0" smtClean="0">
                <a:latin typeface="Chinacat" panose="00000400000000000000" pitchFamily="2" charset="0"/>
              </a:rPr>
              <a:t>De 1643 à 1661</a:t>
            </a:r>
            <a:endParaRPr lang="fr-FR" sz="1000" dirty="0">
              <a:latin typeface="Chinacat" panose="00000400000000000000" pitchFamily="2" charset="0"/>
            </a:endParaRPr>
          </a:p>
        </p:txBody>
      </p:sp>
      <p:sp>
        <p:nvSpPr>
          <p:cNvPr id="70" name="ZoneTexte 69"/>
          <p:cNvSpPr txBox="1"/>
          <p:nvPr/>
        </p:nvSpPr>
        <p:spPr>
          <a:xfrm>
            <a:off x="3026414" y="2360384"/>
            <a:ext cx="1217187" cy="195814"/>
          </a:xfrm>
          <a:prstGeom prst="rect">
            <a:avLst/>
          </a:prstGeom>
          <a:solidFill>
            <a:schemeClr val="bg1"/>
          </a:solidFill>
        </p:spPr>
        <p:txBody>
          <a:bodyPr wrap="square" lIns="36000" tIns="36000" rIns="36000" bIns="36000" rtlCol="0">
            <a:spAutoFit/>
          </a:bodyPr>
          <a:lstStyle/>
          <a:p>
            <a:pPr algn="ctr"/>
            <a:r>
              <a:rPr lang="fr-FR" sz="800" dirty="0" smtClean="0">
                <a:latin typeface="Short Stack" panose="02010500040000000007" pitchFamily="2" charset="0"/>
              </a:rPr>
              <a:t>Mazarin, ministre</a:t>
            </a:r>
            <a:endParaRPr lang="fr-FR" sz="800" dirty="0">
              <a:latin typeface="Short Stack" panose="02010500040000000007" pitchFamily="2" charset="0"/>
            </a:endParaRPr>
          </a:p>
        </p:txBody>
      </p:sp>
      <p:cxnSp>
        <p:nvCxnSpPr>
          <p:cNvPr id="68" name="Connecteur droit avec flèche 67"/>
          <p:cNvCxnSpPr/>
          <p:nvPr/>
        </p:nvCxnSpPr>
        <p:spPr>
          <a:xfrm>
            <a:off x="3138397" y="2340174"/>
            <a:ext cx="979436"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814" y="1820709"/>
            <a:ext cx="517898" cy="912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390" y="8604870"/>
            <a:ext cx="3601654" cy="157678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1426" y="8608293"/>
            <a:ext cx="2955545" cy="1600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ZoneTexte 15"/>
          <p:cNvSpPr txBox="1"/>
          <p:nvPr/>
        </p:nvSpPr>
        <p:spPr>
          <a:xfrm>
            <a:off x="4727668" y="9900716"/>
            <a:ext cx="1657056" cy="307777"/>
          </a:xfrm>
          <a:prstGeom prst="rect">
            <a:avLst/>
          </a:prstGeom>
          <a:noFill/>
        </p:spPr>
        <p:txBody>
          <a:bodyPr wrap="square" rtlCol="0">
            <a:spAutoFit/>
          </a:bodyPr>
          <a:lstStyle/>
          <a:p>
            <a:r>
              <a:rPr lang="fr-FR" sz="1400" dirty="0" smtClean="0">
                <a:latin typeface="KG Primary Italics" panose="02000506000000020003" pitchFamily="2" charset="0"/>
              </a:rPr>
              <a:t>La galerie des glaces</a:t>
            </a:r>
            <a:endParaRPr lang="fr-FR" sz="1400" dirty="0">
              <a:latin typeface="KG Primary Italics" panose="02000506000000020003" pitchFamily="2" charset="0"/>
            </a:endParaRPr>
          </a:p>
        </p:txBody>
      </p:sp>
      <p:pic>
        <p:nvPicPr>
          <p:cNvPr id="60" name="Image 5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6152" y="10188499"/>
            <a:ext cx="1341169" cy="275960"/>
          </a:xfrm>
          <a:prstGeom prst="rect">
            <a:avLst/>
          </a:prstGeom>
        </p:spPr>
      </p:pic>
    </p:spTree>
    <p:extLst>
      <p:ext uri="{BB962C8B-B14F-4D97-AF65-F5344CB8AC3E}">
        <p14:creationId xmlns:p14="http://schemas.microsoft.com/office/powerpoint/2010/main" val="327987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5209</TotalTime>
  <Words>987</Words>
  <Application>Microsoft Office PowerPoint</Application>
  <PresentationFormat>Personnalisé</PresentationFormat>
  <Paragraphs>188</Paragraphs>
  <Slides>5</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5</vt:i4>
      </vt:variant>
    </vt:vector>
  </HeadingPairs>
  <TitlesOfParts>
    <vt:vector size="16" baseType="lpstr">
      <vt:lpstr>Amandine</vt:lpstr>
      <vt:lpstr>Arial</vt:lpstr>
      <vt:lpstr>Calibri</vt:lpstr>
      <vt:lpstr>Chinacat</vt:lpstr>
      <vt:lpstr>Clensey</vt:lpstr>
      <vt:lpstr>Fineliner Script</vt:lpstr>
      <vt:lpstr>KG Primary Italics</vt:lpstr>
      <vt:lpstr>Short Stack</vt:lpstr>
      <vt:lpstr>SimpleRonde</vt:lpstr>
      <vt:lpstr>Wingdings</vt:lpstr>
      <vt:lpstr>Thème Office</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213</cp:revision>
  <cp:lastPrinted>2013-09-26T11:43:32Z</cp:lastPrinted>
  <dcterms:created xsi:type="dcterms:W3CDTF">2013-09-22T07:50:11Z</dcterms:created>
  <dcterms:modified xsi:type="dcterms:W3CDTF">2018-04-14T16:33:00Z</dcterms:modified>
</cp:coreProperties>
</file>