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286" r:id="rId2"/>
    <p:sldId id="287" r:id="rId3"/>
    <p:sldId id="288" r:id="rId4"/>
    <p:sldId id="256" r:id="rId5"/>
    <p:sldId id="291" r:id="rId6"/>
    <p:sldId id="290" r:id="rId7"/>
    <p:sldId id="289" r:id="rId8"/>
  </p:sldIdLst>
  <p:sldSz cx="7345363" cy="10440988"/>
  <p:notesSz cx="6735763" cy="9866313"/>
  <p:defaultTextStyle>
    <a:defPPr>
      <a:defRPr lang="fr-FR"/>
    </a:defPPr>
    <a:lvl1pPr marL="0" algn="l" defTabSz="1016356" rtl="0" eaLnBrk="1" latinLnBrk="0" hangingPunct="1">
      <a:defRPr sz="2000" kern="1200">
        <a:solidFill>
          <a:schemeClr val="tx1"/>
        </a:solidFill>
        <a:latin typeface="+mn-lt"/>
        <a:ea typeface="+mn-ea"/>
        <a:cs typeface="+mn-cs"/>
      </a:defRPr>
    </a:lvl1pPr>
    <a:lvl2pPr marL="508178" algn="l" defTabSz="1016356" rtl="0" eaLnBrk="1" latinLnBrk="0" hangingPunct="1">
      <a:defRPr sz="2000" kern="1200">
        <a:solidFill>
          <a:schemeClr val="tx1"/>
        </a:solidFill>
        <a:latin typeface="+mn-lt"/>
        <a:ea typeface="+mn-ea"/>
        <a:cs typeface="+mn-cs"/>
      </a:defRPr>
    </a:lvl2pPr>
    <a:lvl3pPr marL="1016356" algn="l" defTabSz="1016356" rtl="0" eaLnBrk="1" latinLnBrk="0" hangingPunct="1">
      <a:defRPr sz="2000" kern="1200">
        <a:solidFill>
          <a:schemeClr val="tx1"/>
        </a:solidFill>
        <a:latin typeface="+mn-lt"/>
        <a:ea typeface="+mn-ea"/>
        <a:cs typeface="+mn-cs"/>
      </a:defRPr>
    </a:lvl3pPr>
    <a:lvl4pPr marL="1524533" algn="l" defTabSz="1016356" rtl="0" eaLnBrk="1" latinLnBrk="0" hangingPunct="1">
      <a:defRPr sz="2000" kern="1200">
        <a:solidFill>
          <a:schemeClr val="tx1"/>
        </a:solidFill>
        <a:latin typeface="+mn-lt"/>
        <a:ea typeface="+mn-ea"/>
        <a:cs typeface="+mn-cs"/>
      </a:defRPr>
    </a:lvl4pPr>
    <a:lvl5pPr marL="2032711" algn="l" defTabSz="1016356" rtl="0" eaLnBrk="1" latinLnBrk="0" hangingPunct="1">
      <a:defRPr sz="2000" kern="1200">
        <a:solidFill>
          <a:schemeClr val="tx1"/>
        </a:solidFill>
        <a:latin typeface="+mn-lt"/>
        <a:ea typeface="+mn-ea"/>
        <a:cs typeface="+mn-cs"/>
      </a:defRPr>
    </a:lvl5pPr>
    <a:lvl6pPr marL="2540889" algn="l" defTabSz="1016356" rtl="0" eaLnBrk="1" latinLnBrk="0" hangingPunct="1">
      <a:defRPr sz="2000" kern="1200">
        <a:solidFill>
          <a:schemeClr val="tx1"/>
        </a:solidFill>
        <a:latin typeface="+mn-lt"/>
        <a:ea typeface="+mn-ea"/>
        <a:cs typeface="+mn-cs"/>
      </a:defRPr>
    </a:lvl6pPr>
    <a:lvl7pPr marL="3049067" algn="l" defTabSz="1016356" rtl="0" eaLnBrk="1" latinLnBrk="0" hangingPunct="1">
      <a:defRPr sz="2000" kern="1200">
        <a:solidFill>
          <a:schemeClr val="tx1"/>
        </a:solidFill>
        <a:latin typeface="+mn-lt"/>
        <a:ea typeface="+mn-ea"/>
        <a:cs typeface="+mn-cs"/>
      </a:defRPr>
    </a:lvl7pPr>
    <a:lvl8pPr marL="3557245" algn="l" defTabSz="1016356" rtl="0" eaLnBrk="1" latinLnBrk="0" hangingPunct="1">
      <a:defRPr sz="2000" kern="1200">
        <a:solidFill>
          <a:schemeClr val="tx1"/>
        </a:solidFill>
        <a:latin typeface="+mn-lt"/>
        <a:ea typeface="+mn-ea"/>
        <a:cs typeface="+mn-cs"/>
      </a:defRPr>
    </a:lvl8pPr>
    <a:lvl9pPr marL="4065422" algn="l" defTabSz="1016356"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89">
          <p15:clr>
            <a:srgbClr val="A4A3A4"/>
          </p15:clr>
        </p15:guide>
        <p15:guide id="2" pos="231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FF4F3"/>
    <a:srgbClr val="CDF4E9"/>
    <a:srgbClr val="C08E00"/>
    <a:srgbClr val="FAB900"/>
    <a:srgbClr val="F4AF88"/>
    <a:srgbClr val="FFD357"/>
    <a:srgbClr val="FFF2CD"/>
    <a:srgbClr val="FEE3AC"/>
    <a:srgbClr val="DEA400"/>
    <a:srgbClr val="FEDD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55" autoAdjust="0"/>
    <p:restoredTop sz="95833"/>
  </p:normalViewPr>
  <p:slideViewPr>
    <p:cSldViewPr>
      <p:cViewPr>
        <p:scale>
          <a:sx n="170" d="100"/>
          <a:sy n="170" d="100"/>
        </p:scale>
        <p:origin x="768" y="-6576"/>
      </p:cViewPr>
      <p:guideLst>
        <p:guide orient="horz" pos="3289"/>
        <p:guide pos="2314"/>
      </p:guideLst>
    </p:cSldViewPr>
  </p:slideViewPr>
  <p:notesTextViewPr>
    <p:cViewPr>
      <p:scale>
        <a:sx n="1" d="1"/>
        <a:sy n="1" d="1"/>
      </p:scale>
      <p:origin x="0" y="0"/>
    </p:cViewPr>
  </p:notesTextViewPr>
  <p:notesViewPr>
    <p:cSldViewPr>
      <p:cViewPr varScale="1">
        <p:scale>
          <a:sx n="77" d="100"/>
          <a:sy n="77" d="100"/>
        </p:scale>
        <p:origin x="4144"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8EE8383-8C3A-164C-9A71-2DEDA5B47D77}"/>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10AFD939-7BAD-C74E-9BD5-476015FC43F9}"/>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645731D7-75F9-AB4C-A430-6EF5A549F86A}" type="datetimeFigureOut">
              <a:rPr lang="fr-FR" smtClean="0"/>
              <a:t>04/04/2021</a:t>
            </a:fld>
            <a:endParaRPr lang="fr-FR"/>
          </a:p>
        </p:txBody>
      </p:sp>
      <p:sp>
        <p:nvSpPr>
          <p:cNvPr id="4" name="Espace réservé du pied de page 3">
            <a:extLst>
              <a:ext uri="{FF2B5EF4-FFF2-40B4-BE49-F238E27FC236}">
                <a16:creationId xmlns:a16="http://schemas.microsoft.com/office/drawing/2014/main" id="{6CE4BE30-F3CC-0642-949F-B67331E6C116}"/>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7432092C-05ED-CE49-92A2-EBD6AA582937}"/>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81845ED4-3A83-2E45-9CF4-FE982ABEA445}" type="slidenum">
              <a:rPr lang="fr-FR" smtClean="0"/>
              <a:t>‹N°›</a:t>
            </a:fld>
            <a:endParaRPr lang="fr-FR"/>
          </a:p>
        </p:txBody>
      </p:sp>
    </p:spTree>
    <p:extLst>
      <p:ext uri="{BB962C8B-B14F-4D97-AF65-F5344CB8AC3E}">
        <p14:creationId xmlns:p14="http://schemas.microsoft.com/office/powerpoint/2010/main" val="32083949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DE9C6831-DC9E-452E-A929-C2B284279061}" type="datetimeFigureOut">
              <a:rPr lang="fr-FR" smtClean="0"/>
              <a:pPr/>
              <a:t>04/04/2021</a:t>
            </a:fld>
            <a:endParaRPr lang="fr-FR"/>
          </a:p>
        </p:txBody>
      </p:sp>
      <p:sp>
        <p:nvSpPr>
          <p:cNvPr id="4" name="Espace réservé de l'image des diapositives 3"/>
          <p:cNvSpPr>
            <a:spLocks noGrp="1" noRot="1" noChangeAspect="1"/>
          </p:cNvSpPr>
          <p:nvPr>
            <p:ph type="sldImg" idx="2"/>
          </p:nvPr>
        </p:nvSpPr>
        <p:spPr>
          <a:xfrm>
            <a:off x="2066925" y="739775"/>
            <a:ext cx="2601913" cy="370046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1D6D6634-DA6D-4104-99B8-F466701FFF6B}" type="slidenum">
              <a:rPr lang="fr-FR" smtClean="0"/>
              <a:pPr/>
              <a:t>‹N°›</a:t>
            </a:fld>
            <a:endParaRPr lang="fr-FR"/>
          </a:p>
        </p:txBody>
      </p:sp>
    </p:spTree>
    <p:extLst>
      <p:ext uri="{BB962C8B-B14F-4D97-AF65-F5344CB8AC3E}">
        <p14:creationId xmlns:p14="http://schemas.microsoft.com/office/powerpoint/2010/main" val="1451734694"/>
      </p:ext>
    </p:extLst>
  </p:cSld>
  <p:clrMap bg1="lt1" tx1="dk1" bg2="lt2" tx2="dk2" accent1="accent1" accent2="accent2" accent3="accent3" accent4="accent4" accent5="accent5" accent6="accent6" hlink="hlink" folHlink="folHlink"/>
  <p:notesStyle>
    <a:lvl1pPr marL="0" algn="l" defTabSz="1016356" rtl="0" eaLnBrk="1" latinLnBrk="0" hangingPunct="1">
      <a:defRPr sz="1300" kern="1200">
        <a:solidFill>
          <a:schemeClr val="tx1"/>
        </a:solidFill>
        <a:latin typeface="+mn-lt"/>
        <a:ea typeface="+mn-ea"/>
        <a:cs typeface="+mn-cs"/>
      </a:defRPr>
    </a:lvl1pPr>
    <a:lvl2pPr marL="508178" algn="l" defTabSz="1016356" rtl="0" eaLnBrk="1" latinLnBrk="0" hangingPunct="1">
      <a:defRPr sz="1300" kern="1200">
        <a:solidFill>
          <a:schemeClr val="tx1"/>
        </a:solidFill>
        <a:latin typeface="+mn-lt"/>
        <a:ea typeface="+mn-ea"/>
        <a:cs typeface="+mn-cs"/>
      </a:defRPr>
    </a:lvl2pPr>
    <a:lvl3pPr marL="1016356" algn="l" defTabSz="1016356" rtl="0" eaLnBrk="1" latinLnBrk="0" hangingPunct="1">
      <a:defRPr sz="1300" kern="1200">
        <a:solidFill>
          <a:schemeClr val="tx1"/>
        </a:solidFill>
        <a:latin typeface="+mn-lt"/>
        <a:ea typeface="+mn-ea"/>
        <a:cs typeface="+mn-cs"/>
      </a:defRPr>
    </a:lvl3pPr>
    <a:lvl4pPr marL="1524533" algn="l" defTabSz="1016356" rtl="0" eaLnBrk="1" latinLnBrk="0" hangingPunct="1">
      <a:defRPr sz="1300" kern="1200">
        <a:solidFill>
          <a:schemeClr val="tx1"/>
        </a:solidFill>
        <a:latin typeface="+mn-lt"/>
        <a:ea typeface="+mn-ea"/>
        <a:cs typeface="+mn-cs"/>
      </a:defRPr>
    </a:lvl4pPr>
    <a:lvl5pPr marL="2032711" algn="l" defTabSz="1016356" rtl="0" eaLnBrk="1" latinLnBrk="0" hangingPunct="1">
      <a:defRPr sz="1300" kern="1200">
        <a:solidFill>
          <a:schemeClr val="tx1"/>
        </a:solidFill>
        <a:latin typeface="+mn-lt"/>
        <a:ea typeface="+mn-ea"/>
        <a:cs typeface="+mn-cs"/>
      </a:defRPr>
    </a:lvl5pPr>
    <a:lvl6pPr marL="2540889" algn="l" defTabSz="1016356" rtl="0" eaLnBrk="1" latinLnBrk="0" hangingPunct="1">
      <a:defRPr sz="1300" kern="1200">
        <a:solidFill>
          <a:schemeClr val="tx1"/>
        </a:solidFill>
        <a:latin typeface="+mn-lt"/>
        <a:ea typeface="+mn-ea"/>
        <a:cs typeface="+mn-cs"/>
      </a:defRPr>
    </a:lvl6pPr>
    <a:lvl7pPr marL="3049067" algn="l" defTabSz="1016356" rtl="0" eaLnBrk="1" latinLnBrk="0" hangingPunct="1">
      <a:defRPr sz="1300" kern="1200">
        <a:solidFill>
          <a:schemeClr val="tx1"/>
        </a:solidFill>
        <a:latin typeface="+mn-lt"/>
        <a:ea typeface="+mn-ea"/>
        <a:cs typeface="+mn-cs"/>
      </a:defRPr>
    </a:lvl7pPr>
    <a:lvl8pPr marL="3557245" algn="l" defTabSz="1016356" rtl="0" eaLnBrk="1" latinLnBrk="0" hangingPunct="1">
      <a:defRPr sz="1300" kern="1200">
        <a:solidFill>
          <a:schemeClr val="tx1"/>
        </a:solidFill>
        <a:latin typeface="+mn-lt"/>
        <a:ea typeface="+mn-ea"/>
        <a:cs typeface="+mn-cs"/>
      </a:defRPr>
    </a:lvl8pPr>
    <a:lvl9pPr marL="4065422" algn="l" defTabSz="1016356"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D6D6634-DA6D-4104-99B8-F466701FFF6B}" type="slidenum">
              <a:rPr lang="fr-FR" smtClean="0"/>
              <a:pPr/>
              <a:t>1</a:t>
            </a:fld>
            <a:endParaRPr lang="fr-FR"/>
          </a:p>
        </p:txBody>
      </p:sp>
    </p:spTree>
    <p:extLst>
      <p:ext uri="{BB962C8B-B14F-4D97-AF65-F5344CB8AC3E}">
        <p14:creationId xmlns:p14="http://schemas.microsoft.com/office/powerpoint/2010/main" val="670275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D6D6634-DA6D-4104-99B8-F466701FFF6B}" type="slidenum">
              <a:rPr lang="fr-FR" smtClean="0"/>
              <a:pPr/>
              <a:t>3</a:t>
            </a:fld>
            <a:endParaRPr lang="fr-FR"/>
          </a:p>
        </p:txBody>
      </p:sp>
    </p:spTree>
    <p:extLst>
      <p:ext uri="{BB962C8B-B14F-4D97-AF65-F5344CB8AC3E}">
        <p14:creationId xmlns:p14="http://schemas.microsoft.com/office/powerpoint/2010/main" val="877297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D6D6634-DA6D-4104-99B8-F466701FFF6B}" type="slidenum">
              <a:rPr lang="fr-FR" smtClean="0"/>
              <a:pPr/>
              <a:t>4</a:t>
            </a:fld>
            <a:endParaRPr lang="fr-FR"/>
          </a:p>
        </p:txBody>
      </p:sp>
    </p:spTree>
    <p:extLst>
      <p:ext uri="{BB962C8B-B14F-4D97-AF65-F5344CB8AC3E}">
        <p14:creationId xmlns:p14="http://schemas.microsoft.com/office/powerpoint/2010/main" val="289843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D6D6634-DA6D-4104-99B8-F466701FFF6B}" type="slidenum">
              <a:rPr lang="fr-FR" smtClean="0"/>
              <a:pPr/>
              <a:t>5</a:t>
            </a:fld>
            <a:endParaRPr lang="fr-FR"/>
          </a:p>
        </p:txBody>
      </p:sp>
    </p:spTree>
    <p:extLst>
      <p:ext uri="{BB962C8B-B14F-4D97-AF65-F5344CB8AC3E}">
        <p14:creationId xmlns:p14="http://schemas.microsoft.com/office/powerpoint/2010/main" val="3771869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D6D6634-DA6D-4104-99B8-F466701FFF6B}" type="slidenum">
              <a:rPr lang="fr-FR" smtClean="0"/>
              <a:pPr/>
              <a:t>6</a:t>
            </a:fld>
            <a:endParaRPr lang="fr-FR"/>
          </a:p>
        </p:txBody>
      </p:sp>
    </p:spTree>
    <p:extLst>
      <p:ext uri="{BB962C8B-B14F-4D97-AF65-F5344CB8AC3E}">
        <p14:creationId xmlns:p14="http://schemas.microsoft.com/office/powerpoint/2010/main" val="2836218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D6D6634-DA6D-4104-99B8-F466701FFF6B}" type="slidenum">
              <a:rPr lang="fr-FR" smtClean="0"/>
              <a:pPr/>
              <a:t>7</a:t>
            </a:fld>
            <a:endParaRPr lang="fr-FR"/>
          </a:p>
        </p:txBody>
      </p:sp>
    </p:spTree>
    <p:extLst>
      <p:ext uri="{BB962C8B-B14F-4D97-AF65-F5344CB8AC3E}">
        <p14:creationId xmlns:p14="http://schemas.microsoft.com/office/powerpoint/2010/main" val="568169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50902" y="3243476"/>
            <a:ext cx="6243559" cy="2238045"/>
          </a:xfrm>
        </p:spPr>
        <p:txBody>
          <a:bodyPr/>
          <a:lstStyle/>
          <a:p>
            <a:r>
              <a:rPr lang="fr-FR"/>
              <a:t>Modifiez le style du titre</a:t>
            </a:r>
          </a:p>
        </p:txBody>
      </p:sp>
      <p:sp>
        <p:nvSpPr>
          <p:cNvPr id="3" name="Sous-titre 2"/>
          <p:cNvSpPr>
            <a:spLocks noGrp="1"/>
          </p:cNvSpPr>
          <p:nvPr>
            <p:ph type="subTitle" idx="1"/>
          </p:nvPr>
        </p:nvSpPr>
        <p:spPr>
          <a:xfrm>
            <a:off x="1101805" y="5916560"/>
            <a:ext cx="5141754" cy="2668252"/>
          </a:xfrm>
        </p:spPr>
        <p:txBody>
          <a:bodyPr/>
          <a:lstStyle>
            <a:lvl1pPr marL="0" indent="0" algn="ctr">
              <a:buNone/>
              <a:defRPr>
                <a:solidFill>
                  <a:schemeClr val="tx1">
                    <a:tint val="75000"/>
                  </a:schemeClr>
                </a:solidFill>
              </a:defRPr>
            </a:lvl1pPr>
            <a:lvl2pPr marL="508178" indent="0" algn="ctr">
              <a:buNone/>
              <a:defRPr>
                <a:solidFill>
                  <a:schemeClr val="tx1">
                    <a:tint val="75000"/>
                  </a:schemeClr>
                </a:solidFill>
              </a:defRPr>
            </a:lvl2pPr>
            <a:lvl3pPr marL="1016356" indent="0" algn="ctr">
              <a:buNone/>
              <a:defRPr>
                <a:solidFill>
                  <a:schemeClr val="tx1">
                    <a:tint val="75000"/>
                  </a:schemeClr>
                </a:solidFill>
              </a:defRPr>
            </a:lvl3pPr>
            <a:lvl4pPr marL="1524533" indent="0" algn="ctr">
              <a:buNone/>
              <a:defRPr>
                <a:solidFill>
                  <a:schemeClr val="tx1">
                    <a:tint val="75000"/>
                  </a:schemeClr>
                </a:solidFill>
              </a:defRPr>
            </a:lvl4pPr>
            <a:lvl5pPr marL="2032711" indent="0" algn="ctr">
              <a:buNone/>
              <a:defRPr>
                <a:solidFill>
                  <a:schemeClr val="tx1">
                    <a:tint val="75000"/>
                  </a:schemeClr>
                </a:solidFill>
              </a:defRPr>
            </a:lvl5pPr>
            <a:lvl6pPr marL="2540889" indent="0" algn="ctr">
              <a:buNone/>
              <a:defRPr>
                <a:solidFill>
                  <a:schemeClr val="tx1">
                    <a:tint val="75000"/>
                  </a:schemeClr>
                </a:solidFill>
              </a:defRPr>
            </a:lvl6pPr>
            <a:lvl7pPr marL="3049067" indent="0" algn="ctr">
              <a:buNone/>
              <a:defRPr>
                <a:solidFill>
                  <a:schemeClr val="tx1">
                    <a:tint val="75000"/>
                  </a:schemeClr>
                </a:solidFill>
              </a:defRPr>
            </a:lvl7pPr>
            <a:lvl8pPr marL="3557245" indent="0" algn="ctr">
              <a:buNone/>
              <a:defRPr>
                <a:solidFill>
                  <a:schemeClr val="tx1">
                    <a:tint val="75000"/>
                  </a:schemeClr>
                </a:solidFill>
              </a:defRPr>
            </a:lvl8pPr>
            <a:lvl9pPr marL="4065422"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9D46EECC-1494-4A94-92E8-2069CFE9F7B8}" type="datetimeFigureOut">
              <a:rPr lang="fr-FR" smtClean="0"/>
              <a:pPr/>
              <a:t>04/04/2021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pPr/>
              <a:t>‹N°›</a:t>
            </a:fld>
            <a:endParaRPr lang="fr-FR"/>
          </a:p>
        </p:txBody>
      </p:sp>
    </p:spTree>
    <p:extLst>
      <p:ext uri="{BB962C8B-B14F-4D97-AF65-F5344CB8AC3E}">
        <p14:creationId xmlns:p14="http://schemas.microsoft.com/office/powerpoint/2010/main" val="952417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pPr/>
              <a:t>04/04/2021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pPr/>
              <a:t>‹N°›</a:t>
            </a:fld>
            <a:endParaRPr lang="fr-FR"/>
          </a:p>
        </p:txBody>
      </p:sp>
    </p:spTree>
    <p:extLst>
      <p:ext uri="{BB962C8B-B14F-4D97-AF65-F5344CB8AC3E}">
        <p14:creationId xmlns:p14="http://schemas.microsoft.com/office/powerpoint/2010/main" val="4260469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3994040" y="558304"/>
            <a:ext cx="1239531" cy="1187662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275452" y="558304"/>
            <a:ext cx="3596168" cy="11876624"/>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pPr/>
              <a:t>04/04/2021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pPr/>
              <a:t>‹N°›</a:t>
            </a:fld>
            <a:endParaRPr lang="fr-FR"/>
          </a:p>
        </p:txBody>
      </p:sp>
    </p:spTree>
    <p:extLst>
      <p:ext uri="{BB962C8B-B14F-4D97-AF65-F5344CB8AC3E}">
        <p14:creationId xmlns:p14="http://schemas.microsoft.com/office/powerpoint/2010/main" val="1120639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pPr/>
              <a:t>04/04/2021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pPr/>
              <a:t>‹N°›</a:t>
            </a:fld>
            <a:endParaRPr lang="fr-FR"/>
          </a:p>
        </p:txBody>
      </p:sp>
    </p:spTree>
    <p:extLst>
      <p:ext uri="{BB962C8B-B14F-4D97-AF65-F5344CB8AC3E}">
        <p14:creationId xmlns:p14="http://schemas.microsoft.com/office/powerpoint/2010/main" val="1690570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80233" y="6709302"/>
            <a:ext cx="6243559" cy="2073696"/>
          </a:xfrm>
        </p:spPr>
        <p:txBody>
          <a:bodyPr anchor="t"/>
          <a:lstStyle>
            <a:lvl1pPr algn="l">
              <a:defRPr sz="4400" b="1" cap="all"/>
            </a:lvl1pPr>
          </a:lstStyle>
          <a:p>
            <a:r>
              <a:rPr lang="fr-FR"/>
              <a:t>Modifiez le style du titre</a:t>
            </a:r>
          </a:p>
        </p:txBody>
      </p:sp>
      <p:sp>
        <p:nvSpPr>
          <p:cNvPr id="3" name="Espace réservé du texte 2"/>
          <p:cNvSpPr>
            <a:spLocks noGrp="1"/>
          </p:cNvSpPr>
          <p:nvPr>
            <p:ph type="body" idx="1"/>
          </p:nvPr>
        </p:nvSpPr>
        <p:spPr>
          <a:xfrm>
            <a:off x="580233" y="4425338"/>
            <a:ext cx="6243559" cy="2283965"/>
          </a:xfrm>
        </p:spPr>
        <p:txBody>
          <a:bodyPr anchor="b"/>
          <a:lstStyle>
            <a:lvl1pPr marL="0" indent="0">
              <a:buNone/>
              <a:defRPr sz="2200">
                <a:solidFill>
                  <a:schemeClr val="tx1">
                    <a:tint val="75000"/>
                  </a:schemeClr>
                </a:solidFill>
              </a:defRPr>
            </a:lvl1pPr>
            <a:lvl2pPr marL="508178" indent="0">
              <a:buNone/>
              <a:defRPr sz="2000">
                <a:solidFill>
                  <a:schemeClr val="tx1">
                    <a:tint val="75000"/>
                  </a:schemeClr>
                </a:solidFill>
              </a:defRPr>
            </a:lvl2pPr>
            <a:lvl3pPr marL="1016356" indent="0">
              <a:buNone/>
              <a:defRPr sz="1800">
                <a:solidFill>
                  <a:schemeClr val="tx1">
                    <a:tint val="75000"/>
                  </a:schemeClr>
                </a:solidFill>
              </a:defRPr>
            </a:lvl3pPr>
            <a:lvl4pPr marL="1524533" indent="0">
              <a:buNone/>
              <a:defRPr sz="1600">
                <a:solidFill>
                  <a:schemeClr val="tx1">
                    <a:tint val="75000"/>
                  </a:schemeClr>
                </a:solidFill>
              </a:defRPr>
            </a:lvl4pPr>
            <a:lvl5pPr marL="2032711" indent="0">
              <a:buNone/>
              <a:defRPr sz="1600">
                <a:solidFill>
                  <a:schemeClr val="tx1">
                    <a:tint val="75000"/>
                  </a:schemeClr>
                </a:solidFill>
              </a:defRPr>
            </a:lvl5pPr>
            <a:lvl6pPr marL="2540889" indent="0">
              <a:buNone/>
              <a:defRPr sz="1600">
                <a:solidFill>
                  <a:schemeClr val="tx1">
                    <a:tint val="75000"/>
                  </a:schemeClr>
                </a:solidFill>
              </a:defRPr>
            </a:lvl6pPr>
            <a:lvl7pPr marL="3049067" indent="0">
              <a:buNone/>
              <a:defRPr sz="1600">
                <a:solidFill>
                  <a:schemeClr val="tx1">
                    <a:tint val="75000"/>
                  </a:schemeClr>
                </a:solidFill>
              </a:defRPr>
            </a:lvl7pPr>
            <a:lvl8pPr marL="3557245" indent="0">
              <a:buNone/>
              <a:defRPr sz="1600">
                <a:solidFill>
                  <a:schemeClr val="tx1">
                    <a:tint val="75000"/>
                  </a:schemeClr>
                </a:solidFill>
              </a:defRPr>
            </a:lvl8pPr>
            <a:lvl9pPr marL="4065422"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9D46EECC-1494-4A94-92E8-2069CFE9F7B8}" type="datetimeFigureOut">
              <a:rPr lang="fr-FR" smtClean="0"/>
              <a:pPr/>
              <a:t>04/04/2021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pPr/>
              <a:t>‹N°›</a:t>
            </a:fld>
            <a:endParaRPr lang="fr-FR"/>
          </a:p>
        </p:txBody>
      </p:sp>
    </p:spTree>
    <p:extLst>
      <p:ext uri="{BB962C8B-B14F-4D97-AF65-F5344CB8AC3E}">
        <p14:creationId xmlns:p14="http://schemas.microsoft.com/office/powerpoint/2010/main" val="2725151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275451" y="3248308"/>
            <a:ext cx="2417849" cy="918662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2815723" y="3248308"/>
            <a:ext cx="2417849" cy="918662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9D46EECC-1494-4A94-92E8-2069CFE9F7B8}" type="datetimeFigureOut">
              <a:rPr lang="fr-FR" smtClean="0"/>
              <a:pPr/>
              <a:t>04/04/2021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pPr/>
              <a:t>‹N°›</a:t>
            </a:fld>
            <a:endParaRPr lang="fr-FR"/>
          </a:p>
        </p:txBody>
      </p:sp>
    </p:spTree>
    <p:extLst>
      <p:ext uri="{BB962C8B-B14F-4D97-AF65-F5344CB8AC3E}">
        <p14:creationId xmlns:p14="http://schemas.microsoft.com/office/powerpoint/2010/main" val="3914841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67268" y="418123"/>
            <a:ext cx="6610827" cy="1740165"/>
          </a:xfrm>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367269" y="2337138"/>
            <a:ext cx="3245478" cy="974008"/>
          </a:xfrm>
        </p:spPr>
        <p:txBody>
          <a:bodyPr anchor="b"/>
          <a:lstStyle>
            <a:lvl1pPr marL="0" indent="0">
              <a:buNone/>
              <a:defRPr sz="2700" b="1"/>
            </a:lvl1pPr>
            <a:lvl2pPr marL="508178" indent="0">
              <a:buNone/>
              <a:defRPr sz="2200" b="1"/>
            </a:lvl2pPr>
            <a:lvl3pPr marL="1016356" indent="0">
              <a:buNone/>
              <a:defRPr sz="2000" b="1"/>
            </a:lvl3pPr>
            <a:lvl4pPr marL="1524533" indent="0">
              <a:buNone/>
              <a:defRPr sz="1800" b="1"/>
            </a:lvl4pPr>
            <a:lvl5pPr marL="2032711" indent="0">
              <a:buNone/>
              <a:defRPr sz="1800" b="1"/>
            </a:lvl5pPr>
            <a:lvl6pPr marL="2540889" indent="0">
              <a:buNone/>
              <a:defRPr sz="1800" b="1"/>
            </a:lvl6pPr>
            <a:lvl7pPr marL="3049067" indent="0">
              <a:buNone/>
              <a:defRPr sz="1800" b="1"/>
            </a:lvl7pPr>
            <a:lvl8pPr marL="3557245" indent="0">
              <a:buNone/>
              <a:defRPr sz="1800" b="1"/>
            </a:lvl8pPr>
            <a:lvl9pPr marL="4065422" indent="0">
              <a:buNone/>
              <a:defRPr sz="1800" b="1"/>
            </a:lvl9pPr>
          </a:lstStyle>
          <a:p>
            <a:pPr lvl="0"/>
            <a:r>
              <a:rPr lang="fr-FR"/>
              <a:t>Modifiez les styles du texte du masque</a:t>
            </a:r>
          </a:p>
        </p:txBody>
      </p:sp>
      <p:sp>
        <p:nvSpPr>
          <p:cNvPr id="4" name="Espace réservé du contenu 3"/>
          <p:cNvSpPr>
            <a:spLocks noGrp="1"/>
          </p:cNvSpPr>
          <p:nvPr>
            <p:ph sz="half" idx="2"/>
          </p:nvPr>
        </p:nvSpPr>
        <p:spPr>
          <a:xfrm>
            <a:off x="367269" y="3311146"/>
            <a:ext cx="3245478" cy="6015653"/>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3731343" y="2337138"/>
            <a:ext cx="3246752" cy="974008"/>
          </a:xfrm>
        </p:spPr>
        <p:txBody>
          <a:bodyPr anchor="b"/>
          <a:lstStyle>
            <a:lvl1pPr marL="0" indent="0">
              <a:buNone/>
              <a:defRPr sz="2700" b="1"/>
            </a:lvl1pPr>
            <a:lvl2pPr marL="508178" indent="0">
              <a:buNone/>
              <a:defRPr sz="2200" b="1"/>
            </a:lvl2pPr>
            <a:lvl3pPr marL="1016356" indent="0">
              <a:buNone/>
              <a:defRPr sz="2000" b="1"/>
            </a:lvl3pPr>
            <a:lvl4pPr marL="1524533" indent="0">
              <a:buNone/>
              <a:defRPr sz="1800" b="1"/>
            </a:lvl4pPr>
            <a:lvl5pPr marL="2032711" indent="0">
              <a:buNone/>
              <a:defRPr sz="1800" b="1"/>
            </a:lvl5pPr>
            <a:lvl6pPr marL="2540889" indent="0">
              <a:buNone/>
              <a:defRPr sz="1800" b="1"/>
            </a:lvl6pPr>
            <a:lvl7pPr marL="3049067" indent="0">
              <a:buNone/>
              <a:defRPr sz="1800" b="1"/>
            </a:lvl7pPr>
            <a:lvl8pPr marL="3557245" indent="0">
              <a:buNone/>
              <a:defRPr sz="1800" b="1"/>
            </a:lvl8pPr>
            <a:lvl9pPr marL="4065422" indent="0">
              <a:buNone/>
              <a:defRPr sz="1800" b="1"/>
            </a:lvl9pPr>
          </a:lstStyle>
          <a:p>
            <a:pPr lvl="0"/>
            <a:r>
              <a:rPr lang="fr-FR"/>
              <a:t>Modifiez les styles du texte du masque</a:t>
            </a:r>
          </a:p>
        </p:txBody>
      </p:sp>
      <p:sp>
        <p:nvSpPr>
          <p:cNvPr id="6" name="Espace réservé du contenu 5"/>
          <p:cNvSpPr>
            <a:spLocks noGrp="1"/>
          </p:cNvSpPr>
          <p:nvPr>
            <p:ph sz="quarter" idx="4"/>
          </p:nvPr>
        </p:nvSpPr>
        <p:spPr>
          <a:xfrm>
            <a:off x="3731343" y="3311146"/>
            <a:ext cx="3246752" cy="6015653"/>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9D46EECC-1494-4A94-92E8-2069CFE9F7B8}" type="datetimeFigureOut">
              <a:rPr lang="fr-FR" smtClean="0"/>
              <a:pPr/>
              <a:t>04/04/2021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8850114-9B54-42E1-8BFB-F6F5E837C16F}" type="slidenum">
              <a:rPr lang="fr-FR" smtClean="0"/>
              <a:pPr/>
              <a:t>‹N°›</a:t>
            </a:fld>
            <a:endParaRPr lang="fr-FR"/>
          </a:p>
        </p:txBody>
      </p:sp>
    </p:spTree>
    <p:extLst>
      <p:ext uri="{BB962C8B-B14F-4D97-AF65-F5344CB8AC3E}">
        <p14:creationId xmlns:p14="http://schemas.microsoft.com/office/powerpoint/2010/main" val="2716322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9D46EECC-1494-4A94-92E8-2069CFE9F7B8}" type="datetimeFigureOut">
              <a:rPr lang="fr-FR" smtClean="0"/>
              <a:pPr/>
              <a:t>04/04/2021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8850114-9B54-42E1-8BFB-F6F5E837C16F}" type="slidenum">
              <a:rPr lang="fr-FR" smtClean="0"/>
              <a:pPr/>
              <a:t>‹N°›</a:t>
            </a:fld>
            <a:endParaRPr lang="fr-FR"/>
          </a:p>
        </p:txBody>
      </p:sp>
    </p:spTree>
    <p:extLst>
      <p:ext uri="{BB962C8B-B14F-4D97-AF65-F5344CB8AC3E}">
        <p14:creationId xmlns:p14="http://schemas.microsoft.com/office/powerpoint/2010/main" val="2728504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D46EECC-1494-4A94-92E8-2069CFE9F7B8}" type="datetimeFigureOut">
              <a:rPr lang="fr-FR" smtClean="0"/>
              <a:pPr/>
              <a:t>04/04/2021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8850114-9B54-42E1-8BFB-F6F5E837C16F}" type="slidenum">
              <a:rPr lang="fr-FR" smtClean="0"/>
              <a:pPr/>
              <a:t>‹N°›</a:t>
            </a:fld>
            <a:endParaRPr lang="fr-FR"/>
          </a:p>
        </p:txBody>
      </p:sp>
    </p:spTree>
    <p:extLst>
      <p:ext uri="{BB962C8B-B14F-4D97-AF65-F5344CB8AC3E}">
        <p14:creationId xmlns:p14="http://schemas.microsoft.com/office/powerpoint/2010/main" val="1790196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67269" y="415707"/>
            <a:ext cx="2416574" cy="1769167"/>
          </a:xfrm>
        </p:spPr>
        <p:txBody>
          <a:bodyPr anchor="b"/>
          <a:lstStyle>
            <a:lvl1pPr algn="l">
              <a:defRPr sz="2200" b="1"/>
            </a:lvl1pPr>
          </a:lstStyle>
          <a:p>
            <a:r>
              <a:rPr lang="fr-FR"/>
              <a:t>Modifiez le style du titre</a:t>
            </a:r>
          </a:p>
        </p:txBody>
      </p:sp>
      <p:sp>
        <p:nvSpPr>
          <p:cNvPr id="3" name="Espace réservé du contenu 2"/>
          <p:cNvSpPr>
            <a:spLocks noGrp="1"/>
          </p:cNvSpPr>
          <p:nvPr>
            <p:ph idx="1"/>
          </p:nvPr>
        </p:nvSpPr>
        <p:spPr>
          <a:xfrm>
            <a:off x="2871833" y="415707"/>
            <a:ext cx="4106262" cy="8911094"/>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367269" y="2184874"/>
            <a:ext cx="2416574" cy="7141927"/>
          </a:xfrm>
        </p:spPr>
        <p:txBody>
          <a:bodyPr/>
          <a:lstStyle>
            <a:lvl1pPr marL="0" indent="0">
              <a:buNone/>
              <a:defRPr sz="1600"/>
            </a:lvl1pPr>
            <a:lvl2pPr marL="508178" indent="0">
              <a:buNone/>
              <a:defRPr sz="1300"/>
            </a:lvl2pPr>
            <a:lvl3pPr marL="1016356" indent="0">
              <a:buNone/>
              <a:defRPr sz="1100"/>
            </a:lvl3pPr>
            <a:lvl4pPr marL="1524533" indent="0">
              <a:buNone/>
              <a:defRPr sz="1000"/>
            </a:lvl4pPr>
            <a:lvl5pPr marL="2032711" indent="0">
              <a:buNone/>
              <a:defRPr sz="1000"/>
            </a:lvl5pPr>
            <a:lvl6pPr marL="2540889" indent="0">
              <a:buNone/>
              <a:defRPr sz="1000"/>
            </a:lvl6pPr>
            <a:lvl7pPr marL="3049067" indent="0">
              <a:buNone/>
              <a:defRPr sz="1000"/>
            </a:lvl7pPr>
            <a:lvl8pPr marL="3557245" indent="0">
              <a:buNone/>
              <a:defRPr sz="1000"/>
            </a:lvl8pPr>
            <a:lvl9pPr marL="4065422"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9D46EECC-1494-4A94-92E8-2069CFE9F7B8}" type="datetimeFigureOut">
              <a:rPr lang="fr-FR" smtClean="0"/>
              <a:pPr/>
              <a:t>04/04/2021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pPr/>
              <a:t>‹N°›</a:t>
            </a:fld>
            <a:endParaRPr lang="fr-FR"/>
          </a:p>
        </p:txBody>
      </p:sp>
    </p:spTree>
    <p:extLst>
      <p:ext uri="{BB962C8B-B14F-4D97-AF65-F5344CB8AC3E}">
        <p14:creationId xmlns:p14="http://schemas.microsoft.com/office/powerpoint/2010/main" val="3208476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439742" y="7308692"/>
            <a:ext cx="4407218" cy="862833"/>
          </a:xfrm>
        </p:spPr>
        <p:txBody>
          <a:bodyPr anchor="b"/>
          <a:lstStyle>
            <a:lvl1pPr algn="l">
              <a:defRPr sz="2200" b="1"/>
            </a:lvl1pPr>
          </a:lstStyle>
          <a:p>
            <a:r>
              <a:rPr lang="fr-FR"/>
              <a:t>Modifiez le style du titre</a:t>
            </a:r>
          </a:p>
        </p:txBody>
      </p:sp>
      <p:sp>
        <p:nvSpPr>
          <p:cNvPr id="3" name="Espace réservé pour une image  2"/>
          <p:cNvSpPr>
            <a:spLocks noGrp="1"/>
          </p:cNvSpPr>
          <p:nvPr>
            <p:ph type="pic" idx="1"/>
          </p:nvPr>
        </p:nvSpPr>
        <p:spPr>
          <a:xfrm>
            <a:off x="1439742" y="932921"/>
            <a:ext cx="4407218" cy="6264593"/>
          </a:xfrm>
        </p:spPr>
        <p:txBody>
          <a:bodyPr/>
          <a:lstStyle>
            <a:lvl1pPr marL="0" indent="0">
              <a:buNone/>
              <a:defRPr sz="3600"/>
            </a:lvl1pPr>
            <a:lvl2pPr marL="508178" indent="0">
              <a:buNone/>
              <a:defRPr sz="3100"/>
            </a:lvl2pPr>
            <a:lvl3pPr marL="1016356" indent="0">
              <a:buNone/>
              <a:defRPr sz="2700"/>
            </a:lvl3pPr>
            <a:lvl4pPr marL="1524533" indent="0">
              <a:buNone/>
              <a:defRPr sz="2200"/>
            </a:lvl4pPr>
            <a:lvl5pPr marL="2032711" indent="0">
              <a:buNone/>
              <a:defRPr sz="2200"/>
            </a:lvl5pPr>
            <a:lvl6pPr marL="2540889" indent="0">
              <a:buNone/>
              <a:defRPr sz="2200"/>
            </a:lvl6pPr>
            <a:lvl7pPr marL="3049067" indent="0">
              <a:buNone/>
              <a:defRPr sz="2200"/>
            </a:lvl7pPr>
            <a:lvl8pPr marL="3557245" indent="0">
              <a:buNone/>
              <a:defRPr sz="2200"/>
            </a:lvl8pPr>
            <a:lvl9pPr marL="4065422" indent="0">
              <a:buNone/>
              <a:defRPr sz="2200"/>
            </a:lvl9pPr>
          </a:lstStyle>
          <a:p>
            <a:endParaRPr lang="fr-FR"/>
          </a:p>
        </p:txBody>
      </p:sp>
      <p:sp>
        <p:nvSpPr>
          <p:cNvPr id="4" name="Espace réservé du texte 3"/>
          <p:cNvSpPr>
            <a:spLocks noGrp="1"/>
          </p:cNvSpPr>
          <p:nvPr>
            <p:ph type="body" sz="half" idx="2"/>
          </p:nvPr>
        </p:nvSpPr>
        <p:spPr>
          <a:xfrm>
            <a:off x="1439742" y="8171525"/>
            <a:ext cx="4407218" cy="1225365"/>
          </a:xfrm>
        </p:spPr>
        <p:txBody>
          <a:bodyPr/>
          <a:lstStyle>
            <a:lvl1pPr marL="0" indent="0">
              <a:buNone/>
              <a:defRPr sz="1600"/>
            </a:lvl1pPr>
            <a:lvl2pPr marL="508178" indent="0">
              <a:buNone/>
              <a:defRPr sz="1300"/>
            </a:lvl2pPr>
            <a:lvl3pPr marL="1016356" indent="0">
              <a:buNone/>
              <a:defRPr sz="1100"/>
            </a:lvl3pPr>
            <a:lvl4pPr marL="1524533" indent="0">
              <a:buNone/>
              <a:defRPr sz="1000"/>
            </a:lvl4pPr>
            <a:lvl5pPr marL="2032711" indent="0">
              <a:buNone/>
              <a:defRPr sz="1000"/>
            </a:lvl5pPr>
            <a:lvl6pPr marL="2540889" indent="0">
              <a:buNone/>
              <a:defRPr sz="1000"/>
            </a:lvl6pPr>
            <a:lvl7pPr marL="3049067" indent="0">
              <a:buNone/>
              <a:defRPr sz="1000"/>
            </a:lvl7pPr>
            <a:lvl8pPr marL="3557245" indent="0">
              <a:buNone/>
              <a:defRPr sz="1000"/>
            </a:lvl8pPr>
            <a:lvl9pPr marL="4065422"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9D46EECC-1494-4A94-92E8-2069CFE9F7B8}" type="datetimeFigureOut">
              <a:rPr lang="fr-FR" smtClean="0"/>
              <a:pPr/>
              <a:t>04/04/2021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pPr/>
              <a:t>‹N°›</a:t>
            </a:fld>
            <a:endParaRPr lang="fr-FR"/>
          </a:p>
        </p:txBody>
      </p:sp>
    </p:spTree>
    <p:extLst>
      <p:ext uri="{BB962C8B-B14F-4D97-AF65-F5344CB8AC3E}">
        <p14:creationId xmlns:p14="http://schemas.microsoft.com/office/powerpoint/2010/main" val="3182478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67268" y="418123"/>
            <a:ext cx="6610827" cy="1740165"/>
          </a:xfrm>
          <a:prstGeom prst="rect">
            <a:avLst/>
          </a:prstGeom>
        </p:spPr>
        <p:txBody>
          <a:bodyPr vert="horz" lIns="101636" tIns="50818" rIns="101636" bIns="50818" rtlCol="0" anchor="ctr">
            <a:normAutofit/>
          </a:bodyPr>
          <a:lstStyle/>
          <a:p>
            <a:r>
              <a:rPr lang="fr-FR"/>
              <a:t>Modifiez le style du titre</a:t>
            </a:r>
          </a:p>
        </p:txBody>
      </p:sp>
      <p:sp>
        <p:nvSpPr>
          <p:cNvPr id="3" name="Espace réservé du texte 2"/>
          <p:cNvSpPr>
            <a:spLocks noGrp="1"/>
          </p:cNvSpPr>
          <p:nvPr>
            <p:ph type="body" idx="1"/>
          </p:nvPr>
        </p:nvSpPr>
        <p:spPr>
          <a:xfrm>
            <a:off x="367268" y="2436232"/>
            <a:ext cx="6610827" cy="6890569"/>
          </a:xfrm>
          <a:prstGeom prst="rect">
            <a:avLst/>
          </a:prstGeom>
        </p:spPr>
        <p:txBody>
          <a:bodyPr vert="horz" lIns="101636" tIns="50818" rIns="101636" bIns="50818"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367268" y="9677250"/>
            <a:ext cx="1713918" cy="555886"/>
          </a:xfrm>
          <a:prstGeom prst="rect">
            <a:avLst/>
          </a:prstGeom>
        </p:spPr>
        <p:txBody>
          <a:bodyPr vert="horz" lIns="101636" tIns="50818" rIns="101636" bIns="50818" rtlCol="0" anchor="ctr"/>
          <a:lstStyle>
            <a:lvl1pPr algn="l">
              <a:defRPr sz="1300">
                <a:solidFill>
                  <a:schemeClr val="tx1">
                    <a:tint val="75000"/>
                  </a:schemeClr>
                </a:solidFill>
              </a:defRPr>
            </a:lvl1pPr>
          </a:lstStyle>
          <a:p>
            <a:fld id="{9D46EECC-1494-4A94-92E8-2069CFE9F7B8}" type="datetimeFigureOut">
              <a:rPr lang="fr-FR" smtClean="0"/>
              <a:pPr/>
              <a:t>04/04/2021</a:t>
            </a:fld>
            <a:endParaRPr lang="fr-FR"/>
          </a:p>
        </p:txBody>
      </p:sp>
      <p:sp>
        <p:nvSpPr>
          <p:cNvPr id="5" name="Espace réservé du pied de page 4"/>
          <p:cNvSpPr>
            <a:spLocks noGrp="1"/>
          </p:cNvSpPr>
          <p:nvPr>
            <p:ph type="ftr" sz="quarter" idx="3"/>
          </p:nvPr>
        </p:nvSpPr>
        <p:spPr>
          <a:xfrm>
            <a:off x="2509666" y="9677250"/>
            <a:ext cx="2326032" cy="555886"/>
          </a:xfrm>
          <a:prstGeom prst="rect">
            <a:avLst/>
          </a:prstGeom>
        </p:spPr>
        <p:txBody>
          <a:bodyPr vert="horz" lIns="101636" tIns="50818" rIns="101636" bIns="50818" rtlCol="0" anchor="ctr"/>
          <a:lstStyle>
            <a:lvl1pPr algn="ctr">
              <a:defRPr sz="13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5264177" y="9677250"/>
            <a:ext cx="1713918" cy="555886"/>
          </a:xfrm>
          <a:prstGeom prst="rect">
            <a:avLst/>
          </a:prstGeom>
        </p:spPr>
        <p:txBody>
          <a:bodyPr vert="horz" lIns="101636" tIns="50818" rIns="101636" bIns="50818" rtlCol="0" anchor="ctr"/>
          <a:lstStyle>
            <a:lvl1pPr algn="r">
              <a:defRPr sz="1300">
                <a:solidFill>
                  <a:schemeClr val="tx1">
                    <a:tint val="75000"/>
                  </a:schemeClr>
                </a:solidFill>
              </a:defRPr>
            </a:lvl1pPr>
          </a:lstStyle>
          <a:p>
            <a:fld id="{48850114-9B54-42E1-8BFB-F6F5E837C16F}" type="slidenum">
              <a:rPr lang="fr-FR" smtClean="0"/>
              <a:pPr/>
              <a:t>‹N°›</a:t>
            </a:fld>
            <a:endParaRPr lang="fr-FR"/>
          </a:p>
        </p:txBody>
      </p:sp>
    </p:spTree>
    <p:extLst>
      <p:ext uri="{BB962C8B-B14F-4D97-AF65-F5344CB8AC3E}">
        <p14:creationId xmlns:p14="http://schemas.microsoft.com/office/powerpoint/2010/main" val="3109199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16356" rtl="0" eaLnBrk="1" latinLnBrk="0" hangingPunct="1">
        <a:spcBef>
          <a:spcPct val="0"/>
        </a:spcBef>
        <a:buNone/>
        <a:defRPr sz="4900" kern="1200">
          <a:solidFill>
            <a:schemeClr val="tx1"/>
          </a:solidFill>
          <a:latin typeface="+mj-lt"/>
          <a:ea typeface="+mj-ea"/>
          <a:cs typeface="+mj-cs"/>
        </a:defRPr>
      </a:lvl1pPr>
    </p:titleStyle>
    <p:bodyStyle>
      <a:lvl1pPr marL="381133" indent="-381133" algn="l" defTabSz="1016356"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25789" indent="-317611" algn="l" defTabSz="1016356"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70445" indent="-254089" algn="l" defTabSz="101635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778622"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286800"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794978"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303156"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811334"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319511"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fr-FR"/>
      </a:defPPr>
      <a:lvl1pPr marL="0" algn="l" defTabSz="1016356" rtl="0" eaLnBrk="1" latinLnBrk="0" hangingPunct="1">
        <a:defRPr sz="2000" kern="1200">
          <a:solidFill>
            <a:schemeClr val="tx1"/>
          </a:solidFill>
          <a:latin typeface="+mn-lt"/>
          <a:ea typeface="+mn-ea"/>
          <a:cs typeface="+mn-cs"/>
        </a:defRPr>
      </a:lvl1pPr>
      <a:lvl2pPr marL="508178" algn="l" defTabSz="1016356" rtl="0" eaLnBrk="1" latinLnBrk="0" hangingPunct="1">
        <a:defRPr sz="2000" kern="1200">
          <a:solidFill>
            <a:schemeClr val="tx1"/>
          </a:solidFill>
          <a:latin typeface="+mn-lt"/>
          <a:ea typeface="+mn-ea"/>
          <a:cs typeface="+mn-cs"/>
        </a:defRPr>
      </a:lvl2pPr>
      <a:lvl3pPr marL="1016356" algn="l" defTabSz="1016356" rtl="0" eaLnBrk="1" latinLnBrk="0" hangingPunct="1">
        <a:defRPr sz="2000" kern="1200">
          <a:solidFill>
            <a:schemeClr val="tx1"/>
          </a:solidFill>
          <a:latin typeface="+mn-lt"/>
          <a:ea typeface="+mn-ea"/>
          <a:cs typeface="+mn-cs"/>
        </a:defRPr>
      </a:lvl3pPr>
      <a:lvl4pPr marL="1524533" algn="l" defTabSz="1016356" rtl="0" eaLnBrk="1" latinLnBrk="0" hangingPunct="1">
        <a:defRPr sz="2000" kern="1200">
          <a:solidFill>
            <a:schemeClr val="tx1"/>
          </a:solidFill>
          <a:latin typeface="+mn-lt"/>
          <a:ea typeface="+mn-ea"/>
          <a:cs typeface="+mn-cs"/>
        </a:defRPr>
      </a:lvl4pPr>
      <a:lvl5pPr marL="2032711" algn="l" defTabSz="1016356" rtl="0" eaLnBrk="1" latinLnBrk="0" hangingPunct="1">
        <a:defRPr sz="2000" kern="1200">
          <a:solidFill>
            <a:schemeClr val="tx1"/>
          </a:solidFill>
          <a:latin typeface="+mn-lt"/>
          <a:ea typeface="+mn-ea"/>
          <a:cs typeface="+mn-cs"/>
        </a:defRPr>
      </a:lvl5pPr>
      <a:lvl6pPr marL="2540889" algn="l" defTabSz="1016356" rtl="0" eaLnBrk="1" latinLnBrk="0" hangingPunct="1">
        <a:defRPr sz="2000" kern="1200">
          <a:solidFill>
            <a:schemeClr val="tx1"/>
          </a:solidFill>
          <a:latin typeface="+mn-lt"/>
          <a:ea typeface="+mn-ea"/>
          <a:cs typeface="+mn-cs"/>
        </a:defRPr>
      </a:lvl6pPr>
      <a:lvl7pPr marL="3049067" algn="l" defTabSz="1016356" rtl="0" eaLnBrk="1" latinLnBrk="0" hangingPunct="1">
        <a:defRPr sz="2000" kern="1200">
          <a:solidFill>
            <a:schemeClr val="tx1"/>
          </a:solidFill>
          <a:latin typeface="+mn-lt"/>
          <a:ea typeface="+mn-ea"/>
          <a:cs typeface="+mn-cs"/>
        </a:defRPr>
      </a:lvl7pPr>
      <a:lvl8pPr marL="3557245" algn="l" defTabSz="1016356" rtl="0" eaLnBrk="1" latinLnBrk="0" hangingPunct="1">
        <a:defRPr sz="2000" kern="1200">
          <a:solidFill>
            <a:schemeClr val="tx1"/>
          </a:solidFill>
          <a:latin typeface="+mn-lt"/>
          <a:ea typeface="+mn-ea"/>
          <a:cs typeface="+mn-cs"/>
        </a:defRPr>
      </a:lvl8pPr>
      <a:lvl9pPr marL="4065422" algn="l" defTabSz="1016356"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6.png"/><Relationship Id="rId5" Type="http://schemas.openxmlformats.org/officeDocument/2006/relationships/image" Target="../media/image2.png"/><Relationship Id="rId10" Type="http://schemas.openxmlformats.org/officeDocument/2006/relationships/image" Target="../media/image5.jpeg"/><Relationship Id="rId4" Type="http://schemas.microsoft.com/office/2007/relationships/hdphoto" Target="../media/hdphoto1.wdp"/><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jpeg"/><Relationship Id="rId5" Type="http://schemas.microsoft.com/office/2007/relationships/hdphoto" Target="../media/hdphoto2.wdp"/><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8.jpe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 Id="rId9" Type="http://schemas.microsoft.com/office/2007/relationships/hdphoto" Target="../media/hdphoto4.wdp"/></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 Id="rId9" Type="http://schemas.microsoft.com/office/2007/relationships/hdphoto" Target="../media/hdphoto5.wdp"/></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ZoneTexte 48">
            <a:extLst>
              <a:ext uri="{FF2B5EF4-FFF2-40B4-BE49-F238E27FC236}">
                <a16:creationId xmlns:a16="http://schemas.microsoft.com/office/drawing/2014/main" id="{220FD64B-C077-504F-9721-4947C509062C}"/>
              </a:ext>
            </a:extLst>
          </p:cNvPr>
          <p:cNvSpPr txBox="1"/>
          <p:nvPr/>
        </p:nvSpPr>
        <p:spPr>
          <a:xfrm>
            <a:off x="200438" y="2734279"/>
            <a:ext cx="2723832" cy="1107996"/>
          </a:xfrm>
          <a:prstGeom prst="rect">
            <a:avLst/>
          </a:prstGeom>
          <a:solidFill>
            <a:schemeClr val="accent5">
              <a:lumMod val="20000"/>
              <a:lumOff val="80000"/>
            </a:schemeClr>
          </a:solidFill>
          <a:ln>
            <a:solidFill>
              <a:schemeClr val="accent5">
                <a:lumMod val="50000"/>
              </a:schemeClr>
            </a:solidFill>
          </a:ln>
        </p:spPr>
        <p:txBody>
          <a:bodyPr wrap="square" rtlCol="0">
            <a:spAutoFit/>
          </a:bodyPr>
          <a:lstStyle/>
          <a:p>
            <a:r>
              <a:rPr lang="fr-FR" sz="1100" dirty="0">
                <a:latin typeface="Century Gothic" panose="020B0502020202020204" pitchFamily="34" charset="0"/>
                <a:cs typeface="Futura Medium" panose="020B0602020204020303" pitchFamily="34" charset="-79"/>
              </a:rPr>
              <a:t>On les apprécie pour leurs graines que l’on cuisine de différentes manières aux quatre coins du monde. Les graines de céréales sont riches en amidon et nourrissent aussi bien les Hommes que les animaux.</a:t>
            </a:r>
          </a:p>
        </p:txBody>
      </p:sp>
      <p:sp>
        <p:nvSpPr>
          <p:cNvPr id="12" name="Nuage 11"/>
          <p:cNvSpPr/>
          <p:nvPr/>
        </p:nvSpPr>
        <p:spPr>
          <a:xfrm>
            <a:off x="216297" y="1146906"/>
            <a:ext cx="407252" cy="456862"/>
          </a:xfrm>
          <a:prstGeom prst="cloud">
            <a:avLst/>
          </a:prstGeom>
          <a:solidFill>
            <a:schemeClr val="accent5">
              <a:lumMod val="40000"/>
              <a:lumOff val="60000"/>
            </a:schemeClr>
          </a:solidFill>
          <a:ln>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10" name="ZoneTexte 9"/>
          <p:cNvSpPr txBox="1"/>
          <p:nvPr/>
        </p:nvSpPr>
        <p:spPr>
          <a:xfrm>
            <a:off x="623549" y="1217883"/>
            <a:ext cx="3672327" cy="348850"/>
          </a:xfrm>
          <a:prstGeom prst="rect">
            <a:avLst/>
          </a:prstGeom>
          <a:noFill/>
        </p:spPr>
        <p:txBody>
          <a:bodyPr wrap="square" lIns="101636" tIns="50818" rIns="101636" bIns="50818" rtlCol="0">
            <a:spAutoFit/>
          </a:bodyPr>
          <a:lstStyle/>
          <a:p>
            <a:r>
              <a:rPr lang="fr-FR" sz="1600" dirty="0">
                <a:latin typeface="Our First Kiss" panose="02000603000000020004" pitchFamily="2" charset="77"/>
              </a:rPr>
              <a:t>Qu’appelle-t-on une céréale ?</a:t>
            </a:r>
          </a:p>
        </p:txBody>
      </p:sp>
      <p:grpSp>
        <p:nvGrpSpPr>
          <p:cNvPr id="25" name="Groupe 24"/>
          <p:cNvGrpSpPr/>
          <p:nvPr/>
        </p:nvGrpSpPr>
        <p:grpSpPr>
          <a:xfrm>
            <a:off x="1" y="-18010"/>
            <a:ext cx="7345362" cy="1083600"/>
            <a:chOff x="-12700" y="1870075"/>
            <a:chExt cx="6938045" cy="841375"/>
          </a:xfrm>
          <a:effectLst>
            <a:outerShdw blurRad="50800" dist="38100" dir="5400000" algn="t" rotWithShape="0">
              <a:prstClr val="black">
                <a:alpha val="40000"/>
              </a:prstClr>
            </a:outerShdw>
          </a:effectLst>
        </p:grpSpPr>
        <p:pic>
          <p:nvPicPr>
            <p:cNvPr id="27" name="Picture 2"/>
            <p:cNvPicPr>
              <a:picLocks noChangeAspect="1" noChangeArrowheads="1"/>
            </p:cNvPicPr>
            <p:nvPr/>
          </p:nvPicPr>
          <p:blipFill rotWithShape="1">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r="2372"/>
            <a:stretch/>
          </p:blipFill>
          <p:spPr bwMode="auto">
            <a:xfrm>
              <a:off x="-12700" y="1870075"/>
              <a:ext cx="3469357"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
            <p:cNvPicPr>
              <a:picLocks noChangeAspect="1" noChangeArrowheads="1"/>
            </p:cNvPicPr>
            <p:nvPr/>
          </p:nvPicPr>
          <p:blipFill>
            <a:blip r:embed="rId5" cstate="print">
              <a:duotone>
                <a:schemeClr val="accent5">
                  <a:shade val="45000"/>
                  <a:satMod val="135000"/>
                </a:schemeClr>
                <a:prstClr val="white"/>
              </a:duotone>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flipH="1">
              <a:off x="3456657" y="1870075"/>
              <a:ext cx="3468688"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9" name="Ellipse 28"/>
          <p:cNvSpPr/>
          <p:nvPr/>
        </p:nvSpPr>
        <p:spPr>
          <a:xfrm>
            <a:off x="28003" y="216609"/>
            <a:ext cx="992185" cy="462915"/>
          </a:xfrm>
          <a:prstGeom prst="ellipse">
            <a:avLst/>
          </a:prstGeom>
          <a:solidFill>
            <a:schemeClr val="bg1"/>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30" name="Rectangle 29"/>
          <p:cNvSpPr/>
          <p:nvPr/>
        </p:nvSpPr>
        <p:spPr>
          <a:xfrm>
            <a:off x="0" y="238839"/>
            <a:ext cx="1064467" cy="379627"/>
          </a:xfrm>
          <a:prstGeom prst="rect">
            <a:avLst/>
          </a:prstGeom>
        </p:spPr>
        <p:txBody>
          <a:bodyPr wrap="none" lIns="101636" tIns="50818" rIns="101636" bIns="50818">
            <a:spAutoFit/>
          </a:bodyPr>
          <a:lstStyle/>
          <a:p>
            <a:pPr lvl="0" algn="ctr"/>
            <a:r>
              <a:rPr lang="fr-FR" sz="1800" dirty="0">
                <a:solidFill>
                  <a:prstClr val="black"/>
                </a:solidFill>
                <a:effectLst>
                  <a:outerShdw blurRad="38100" dist="38100" dir="2700000" algn="tl">
                    <a:srgbClr val="000000">
                      <a:alpha val="43137"/>
                    </a:srgbClr>
                  </a:outerShdw>
                </a:effectLst>
                <a:latin typeface="Our First Kiss" panose="02000603000000020004" pitchFamily="2" charset="77"/>
                <a:ea typeface="Clensey" panose="02000603000000000000" pitchFamily="2" charset="0"/>
              </a:rPr>
              <a:t>Sciences</a:t>
            </a:r>
            <a:endParaRPr lang="fr-FR" sz="3600" dirty="0">
              <a:solidFill>
                <a:prstClr val="black"/>
              </a:solidFill>
              <a:effectLst>
                <a:outerShdw blurRad="38100" dist="38100" dir="2700000" algn="tl">
                  <a:srgbClr val="000000">
                    <a:alpha val="43137"/>
                  </a:srgbClr>
                </a:outerShdw>
              </a:effectLst>
              <a:latin typeface="Our First Kiss" panose="02000603000000020004" pitchFamily="2" charset="77"/>
              <a:ea typeface="Clensey" panose="02000603000000000000" pitchFamily="2" charset="0"/>
            </a:endParaRPr>
          </a:p>
        </p:txBody>
      </p:sp>
      <p:sp>
        <p:nvSpPr>
          <p:cNvPr id="31" name="Rectangle 30"/>
          <p:cNvSpPr/>
          <p:nvPr/>
        </p:nvSpPr>
        <p:spPr>
          <a:xfrm>
            <a:off x="1155721" y="41023"/>
            <a:ext cx="4912187" cy="810515"/>
          </a:xfrm>
          <a:prstGeom prst="rect">
            <a:avLst/>
          </a:prstGeom>
          <a:noFill/>
          <a:ln>
            <a:noFill/>
          </a:ln>
        </p:spPr>
        <p:txBody>
          <a:bodyPr wrap="none" lIns="101636" tIns="50818" rIns="101636" bIns="50818">
            <a:spAutoFit/>
          </a:bodyPr>
          <a:lstStyle/>
          <a:p>
            <a:pPr algn="ctr"/>
            <a:r>
              <a:rPr lang="fr-FR" sz="2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Les CEREALES</a:t>
            </a:r>
          </a:p>
          <a:p>
            <a:pPr algn="ctr"/>
            <a:r>
              <a:rPr lang="fr-FR" sz="1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Production et alimentation</a:t>
            </a:r>
          </a:p>
        </p:txBody>
      </p:sp>
      <p:sp>
        <p:nvSpPr>
          <p:cNvPr id="32" name="ZoneTexte 31">
            <a:extLst>
              <a:ext uri="{FF2B5EF4-FFF2-40B4-BE49-F238E27FC236}">
                <a16:creationId xmlns:a16="http://schemas.microsoft.com/office/drawing/2014/main" id="{FEA15D26-0DAF-BE47-9ED0-7A227D48F70D}"/>
              </a:ext>
            </a:extLst>
          </p:cNvPr>
          <p:cNvSpPr txBox="1"/>
          <p:nvPr/>
        </p:nvSpPr>
        <p:spPr>
          <a:xfrm>
            <a:off x="220814" y="6919974"/>
            <a:ext cx="4389196" cy="287294"/>
          </a:xfrm>
          <a:prstGeom prst="rect">
            <a:avLst/>
          </a:prstGeom>
          <a:noFill/>
        </p:spPr>
        <p:txBody>
          <a:bodyPr wrap="square" lIns="101636" tIns="50818" rIns="101636" bIns="50818" rtlCol="0">
            <a:spAutoFit/>
          </a:bodyPr>
          <a:lstStyle/>
          <a:p>
            <a:r>
              <a:rPr lang="fr-FR" sz="1200" dirty="0">
                <a:latin typeface="Our First Kiss" panose="02000603000000020004" pitchFamily="2" charset="77"/>
                <a:sym typeface="Wingdings"/>
              </a:rPr>
              <a:t>Réponds aux questions.</a:t>
            </a:r>
            <a:endParaRPr lang="fr-FR" sz="1100" dirty="0">
              <a:latin typeface="Our First Kiss" panose="02000603000000020004" pitchFamily="2" charset="77"/>
            </a:endParaRPr>
          </a:p>
        </p:txBody>
      </p:sp>
      <p:sp>
        <p:nvSpPr>
          <p:cNvPr id="38" name="Rectangle 37">
            <a:extLst>
              <a:ext uri="{FF2B5EF4-FFF2-40B4-BE49-F238E27FC236}">
                <a16:creationId xmlns:a16="http://schemas.microsoft.com/office/drawing/2014/main" id="{721CA125-C645-DC42-90B3-0220A5C406B2}"/>
              </a:ext>
            </a:extLst>
          </p:cNvPr>
          <p:cNvSpPr/>
          <p:nvPr/>
        </p:nvSpPr>
        <p:spPr>
          <a:xfrm>
            <a:off x="235339" y="7167250"/>
            <a:ext cx="5063268" cy="1895327"/>
          </a:xfrm>
          <a:prstGeom prst="rect">
            <a:avLst/>
          </a:prstGeom>
        </p:spPr>
        <p:txBody>
          <a:bodyPr wrap="square">
            <a:spAutoFit/>
          </a:bodyPr>
          <a:lstStyle/>
          <a:p>
            <a:pPr>
              <a:lnSpc>
                <a:spcPct val="170000"/>
              </a:lnSpc>
            </a:pPr>
            <a:r>
              <a:rPr lang="fr-FR" sz="1000" dirty="0">
                <a:latin typeface="Short Stack" panose="02010500040000000007" pitchFamily="2" charset="77"/>
              </a:rPr>
              <a:t>A quelle famille appartient les céréales ?  ______________________</a:t>
            </a:r>
          </a:p>
          <a:p>
            <a:pPr>
              <a:lnSpc>
                <a:spcPct val="170000"/>
              </a:lnSpc>
            </a:pPr>
            <a:r>
              <a:rPr lang="fr-FR" sz="1000" dirty="0">
                <a:latin typeface="Short Stack" panose="02010500040000000007" pitchFamily="2" charset="77"/>
              </a:rPr>
              <a:t>Parmi les céréales citées ci-contre, lesquelles ne connais-tu pas ?  ____________________________________________________________</a:t>
            </a:r>
          </a:p>
          <a:p>
            <a:pPr>
              <a:lnSpc>
                <a:spcPct val="170000"/>
              </a:lnSpc>
            </a:pPr>
            <a:r>
              <a:rPr lang="fr-FR" sz="1000" dirty="0">
                <a:latin typeface="Short Stack" panose="02010500040000000007" pitchFamily="2" charset="77"/>
              </a:rPr>
              <a:t>Comment reconnaît-on une céréale ? __________________________</a:t>
            </a:r>
          </a:p>
          <a:p>
            <a:pPr>
              <a:lnSpc>
                <a:spcPct val="170000"/>
              </a:lnSpc>
            </a:pPr>
            <a:r>
              <a:rPr lang="fr-FR" sz="1000" dirty="0">
                <a:latin typeface="Short Stack" panose="02010500040000000007" pitchFamily="2" charset="77"/>
              </a:rPr>
              <a:t>Quelle céréale a un épi :</a:t>
            </a:r>
          </a:p>
          <a:p>
            <a:pPr>
              <a:lnSpc>
                <a:spcPct val="170000"/>
              </a:lnSpc>
            </a:pPr>
            <a:r>
              <a:rPr lang="fr-FR" sz="1000" dirty="0">
                <a:latin typeface="Short Stack" panose="02010500040000000007" pitchFamily="2" charset="77"/>
              </a:rPr>
              <a:t>Gros ? __________________  Petit ? __________________</a:t>
            </a:r>
          </a:p>
          <a:p>
            <a:pPr>
              <a:lnSpc>
                <a:spcPct val="170000"/>
              </a:lnSpc>
            </a:pPr>
            <a:r>
              <a:rPr lang="fr-FR" sz="1000" dirty="0">
                <a:latin typeface="Short Stack" panose="02010500040000000007" pitchFamily="2" charset="77"/>
              </a:rPr>
              <a:t>Souple ? __________________</a:t>
            </a:r>
          </a:p>
        </p:txBody>
      </p:sp>
      <p:sp>
        <p:nvSpPr>
          <p:cNvPr id="41" name="ZoneTexte 40">
            <a:extLst>
              <a:ext uri="{FF2B5EF4-FFF2-40B4-BE49-F238E27FC236}">
                <a16:creationId xmlns:a16="http://schemas.microsoft.com/office/drawing/2014/main" id="{6F1641EA-8B72-2843-8C97-3F8E9C99D4A8}"/>
              </a:ext>
            </a:extLst>
          </p:cNvPr>
          <p:cNvSpPr txBox="1"/>
          <p:nvPr/>
        </p:nvSpPr>
        <p:spPr>
          <a:xfrm>
            <a:off x="216297" y="1163232"/>
            <a:ext cx="407252" cy="456862"/>
          </a:xfrm>
          <a:prstGeom prst="rect">
            <a:avLst/>
          </a:prstGeom>
          <a:noFill/>
          <a:effectLst>
            <a:innerShdw blurRad="63500" dist="50800" dir="16200000">
              <a:prstClr val="black">
                <a:alpha val="50000"/>
              </a:prstClr>
            </a:innerShdw>
          </a:effectLst>
        </p:spPr>
        <p:txBody>
          <a:bodyPr wrap="square" lIns="101636" tIns="50818" rIns="101636" bIns="50818" rtlCol="0">
            <a:spAutoFit/>
          </a:bodyPr>
          <a:lstStyle/>
          <a:p>
            <a:pPr algn="ctr"/>
            <a:r>
              <a:rPr lang="fr-FR" sz="2200" b="1" dirty="0">
                <a:effectLst>
                  <a:outerShdw blurRad="38100" dist="38100" dir="2700000" algn="tl">
                    <a:srgbClr val="000000">
                      <a:alpha val="43137"/>
                    </a:srgbClr>
                  </a:outerShdw>
                </a:effectLst>
                <a:latin typeface="Fineliner Script" pitchFamily="50" charset="0"/>
              </a:rPr>
              <a:t>1</a:t>
            </a:r>
            <a:endParaRPr lang="fr-FR" b="1" dirty="0">
              <a:effectLst>
                <a:outerShdw blurRad="38100" dist="38100" dir="2700000" algn="tl">
                  <a:srgbClr val="000000">
                    <a:alpha val="43137"/>
                  </a:srgbClr>
                </a:outerShdw>
              </a:effectLst>
              <a:latin typeface="Fineliner Script" pitchFamily="50" charset="0"/>
            </a:endParaRPr>
          </a:p>
        </p:txBody>
      </p:sp>
      <p:sp>
        <p:nvSpPr>
          <p:cNvPr id="52" name="Rectangle à coins arrondis 32">
            <a:extLst>
              <a:ext uri="{FF2B5EF4-FFF2-40B4-BE49-F238E27FC236}">
                <a16:creationId xmlns:a16="http://schemas.microsoft.com/office/drawing/2014/main" id="{12D9988B-8F65-9F43-9958-274570CD3C49}"/>
              </a:ext>
            </a:extLst>
          </p:cNvPr>
          <p:cNvSpPr/>
          <p:nvPr/>
        </p:nvSpPr>
        <p:spPr>
          <a:xfrm>
            <a:off x="6299574" y="236336"/>
            <a:ext cx="973507" cy="407800"/>
          </a:xfrm>
          <a:prstGeom prst="roundRect">
            <a:avLst>
              <a:gd name="adj" fmla="val 33049"/>
            </a:avLst>
          </a:prstGeom>
          <a:solidFill>
            <a:schemeClr val="accent5">
              <a:lumMod val="40000"/>
              <a:lumOff val="60000"/>
            </a:schemeClr>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3" name="Rectangle à coins arrondis 33">
            <a:extLst>
              <a:ext uri="{FF2B5EF4-FFF2-40B4-BE49-F238E27FC236}">
                <a16:creationId xmlns:a16="http://schemas.microsoft.com/office/drawing/2014/main" id="{50F14431-0DB3-3D44-9446-96FBC2DB5AA8}"/>
              </a:ext>
            </a:extLst>
          </p:cNvPr>
          <p:cNvSpPr/>
          <p:nvPr/>
        </p:nvSpPr>
        <p:spPr>
          <a:xfrm>
            <a:off x="6480993" y="594394"/>
            <a:ext cx="582978" cy="278041"/>
          </a:xfrm>
          <a:prstGeom prst="roundRect">
            <a:avLst>
              <a:gd name="adj" fmla="val 33049"/>
            </a:avLst>
          </a:prstGeom>
          <a:solidFill>
            <a:schemeClr val="bg1"/>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4" name="ZoneTexte 53">
            <a:extLst>
              <a:ext uri="{FF2B5EF4-FFF2-40B4-BE49-F238E27FC236}">
                <a16:creationId xmlns:a16="http://schemas.microsoft.com/office/drawing/2014/main" id="{792EDB2E-3694-F64F-B07B-393F3E383CEE}"/>
              </a:ext>
            </a:extLst>
          </p:cNvPr>
          <p:cNvSpPr txBox="1"/>
          <p:nvPr/>
        </p:nvSpPr>
        <p:spPr>
          <a:xfrm>
            <a:off x="6475726" y="570793"/>
            <a:ext cx="555664"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CM</a:t>
            </a:r>
            <a:endParaRPr lang="fr-FR" sz="1800" b="1" dirty="0">
              <a:latin typeface="Fineliner Script" pitchFamily="50" charset="0"/>
            </a:endParaRPr>
          </a:p>
        </p:txBody>
      </p:sp>
      <p:sp>
        <p:nvSpPr>
          <p:cNvPr id="55" name="ZoneTexte 54">
            <a:extLst>
              <a:ext uri="{FF2B5EF4-FFF2-40B4-BE49-F238E27FC236}">
                <a16:creationId xmlns:a16="http://schemas.microsoft.com/office/drawing/2014/main" id="{44F1C073-230E-D14C-BB63-35861C190ED0}"/>
              </a:ext>
            </a:extLst>
          </p:cNvPr>
          <p:cNvSpPr txBox="1"/>
          <p:nvPr/>
        </p:nvSpPr>
        <p:spPr>
          <a:xfrm>
            <a:off x="6293513" y="322108"/>
            <a:ext cx="970740" cy="236255"/>
          </a:xfrm>
          <a:prstGeom prst="rect">
            <a:avLst/>
          </a:prstGeom>
          <a:noFill/>
        </p:spPr>
        <p:txBody>
          <a:bodyPr wrap="square" lIns="101636" tIns="50818" rIns="101636" bIns="50818" rtlCol="0">
            <a:spAutoFit/>
          </a:bodyPr>
          <a:lstStyle/>
          <a:p>
            <a:pPr algn="ctr">
              <a:lnSpc>
                <a:spcPct val="70000"/>
              </a:lnSpc>
            </a:pPr>
            <a:r>
              <a:rPr lang="fr-FR" sz="1200" b="1" dirty="0">
                <a:solidFill>
                  <a:schemeClr val="bg1"/>
                </a:solidFill>
                <a:effectLst>
                  <a:outerShdw blurRad="38100" dist="38100" dir="2700000" algn="tl">
                    <a:srgbClr val="000000">
                      <a:alpha val="43137"/>
                    </a:srgbClr>
                  </a:outerShdw>
                </a:effectLst>
                <a:latin typeface="Our First Kiss" panose="02000603000000020004" pitchFamily="2" charset="77"/>
              </a:rPr>
              <a:t>Le vivant</a:t>
            </a:r>
            <a:endParaRPr lang="fr-FR" sz="1400" b="1" dirty="0">
              <a:solidFill>
                <a:schemeClr val="bg1"/>
              </a:solidFill>
              <a:effectLst>
                <a:outerShdw blurRad="38100" dist="38100" dir="2700000" algn="tl">
                  <a:srgbClr val="000000">
                    <a:alpha val="43137"/>
                  </a:srgbClr>
                </a:outerShdw>
              </a:effectLst>
              <a:latin typeface="Our First Kiss" panose="02000603000000020004" pitchFamily="2" charset="77"/>
            </a:endParaRPr>
          </a:p>
        </p:txBody>
      </p:sp>
      <p:pic>
        <p:nvPicPr>
          <p:cNvPr id="6" name="Image 5" descr="Une image contenant texte&#10;&#10;Description générée automatiquement">
            <a:extLst>
              <a:ext uri="{FF2B5EF4-FFF2-40B4-BE49-F238E27FC236}">
                <a16:creationId xmlns:a16="http://schemas.microsoft.com/office/drawing/2014/main" id="{ADB5B657-AC33-CF43-B484-4E29AB997142}"/>
              </a:ext>
            </a:extLst>
          </p:cNvPr>
          <p:cNvPicPr>
            <a:picLocks noChangeAspect="1"/>
          </p:cNvPicPr>
          <p:nvPr/>
        </p:nvPicPr>
        <p:blipFill rotWithShape="1">
          <a:blip r:embed="rId7">
            <a:extLst>
              <a:ext uri="{BEBA8EAE-BF5A-486C-A8C5-ECC9F3942E4B}">
                <a14:imgProps xmlns:a14="http://schemas.microsoft.com/office/drawing/2010/main">
                  <a14:imgLayer r:embed="rId8">
                    <a14:imgEffect>
                      <a14:sharpenSoften amount="50000"/>
                    </a14:imgEffect>
                    <a14:imgEffect>
                      <a14:colorTemperature colorTemp="4700"/>
                    </a14:imgEffect>
                    <a14:imgEffect>
                      <a14:brightnessContrast bright="20000" contrast="-40000"/>
                    </a14:imgEffect>
                  </a14:imgLayer>
                </a14:imgProps>
              </a:ext>
              <a:ext uri="{28A0092B-C50C-407E-A947-70E740481C1C}">
                <a14:useLocalDpi xmlns:a14="http://schemas.microsoft.com/office/drawing/2010/main" val="0"/>
              </a:ext>
            </a:extLst>
          </a:blip>
          <a:srcRect l="42496" t="34265" r="-298"/>
          <a:stretch/>
        </p:blipFill>
        <p:spPr>
          <a:xfrm>
            <a:off x="3096617" y="2412182"/>
            <a:ext cx="4167636" cy="1519544"/>
          </a:xfrm>
          <a:prstGeom prst="rect">
            <a:avLst/>
          </a:prstGeom>
          <a:ln>
            <a:noFill/>
          </a:ln>
          <a:effectLst/>
        </p:spPr>
      </p:pic>
      <p:sp>
        <p:nvSpPr>
          <p:cNvPr id="9" name="ZoneTexte 8">
            <a:extLst>
              <a:ext uri="{FF2B5EF4-FFF2-40B4-BE49-F238E27FC236}">
                <a16:creationId xmlns:a16="http://schemas.microsoft.com/office/drawing/2014/main" id="{DD0D6A50-21AF-7A4B-BF72-21C4919716D3}"/>
              </a:ext>
            </a:extLst>
          </p:cNvPr>
          <p:cNvSpPr txBox="1"/>
          <p:nvPr/>
        </p:nvSpPr>
        <p:spPr>
          <a:xfrm>
            <a:off x="5353796" y="4088829"/>
            <a:ext cx="1691874" cy="4732065"/>
          </a:xfrm>
          <a:prstGeom prst="rect">
            <a:avLst/>
          </a:prstGeom>
          <a:blipFill>
            <a:blip r:embed="rId9"/>
            <a:tile tx="0" ty="0" sx="100000" sy="100000" flip="none" algn="tl"/>
          </a:blipFill>
          <a:effectLst>
            <a:outerShdw blurRad="50800" dist="38100" dir="2700000" algn="tl" rotWithShape="0">
              <a:prstClr val="black">
                <a:alpha val="40000"/>
              </a:prstClr>
            </a:outerShdw>
          </a:effectLst>
        </p:spPr>
        <p:txBody>
          <a:bodyPr wrap="square" rtlCol="0">
            <a:spAutoFit/>
          </a:bodyPr>
          <a:lstStyle/>
          <a:p>
            <a:r>
              <a:rPr lang="fr-FR" sz="1800" dirty="0">
                <a:latin typeface="Our First Kiss" panose="02000603000000020004" pitchFamily="2" charset="77"/>
              </a:rPr>
              <a:t>Le sais-tu ?</a:t>
            </a:r>
          </a:p>
          <a:p>
            <a:endParaRPr lang="fr-FR" sz="1050" b="1" dirty="0">
              <a:latin typeface="Short Stack" panose="02010500040000000007" pitchFamily="2" charset="77"/>
            </a:endParaRPr>
          </a:p>
          <a:p>
            <a:r>
              <a:rPr lang="fr-FR" sz="1050" b="1" dirty="0">
                <a:latin typeface="Short Stack" panose="02010500040000000007" pitchFamily="2" charset="77"/>
              </a:rPr>
              <a:t>Les 12 céréales les plus connues sont :</a:t>
            </a:r>
          </a:p>
          <a:p>
            <a:r>
              <a:rPr lang="fr-FR" sz="1050" dirty="0">
                <a:latin typeface="Short Stack" panose="02010500040000000007" pitchFamily="2" charset="77"/>
              </a:rPr>
              <a:t>Le blé tendre</a:t>
            </a:r>
          </a:p>
          <a:p>
            <a:r>
              <a:rPr lang="fr-FR" sz="1050" dirty="0">
                <a:latin typeface="Short Stack" panose="02010500040000000007" pitchFamily="2" charset="77"/>
              </a:rPr>
              <a:t>Le blé dur</a:t>
            </a:r>
          </a:p>
          <a:p>
            <a:r>
              <a:rPr lang="fr-FR" sz="1050" dirty="0">
                <a:latin typeface="Short Stack" panose="02010500040000000007" pitchFamily="2" charset="77"/>
              </a:rPr>
              <a:t>Le maïs</a:t>
            </a:r>
          </a:p>
          <a:p>
            <a:r>
              <a:rPr lang="fr-FR" sz="1050" dirty="0">
                <a:latin typeface="Short Stack" panose="02010500040000000007" pitchFamily="2" charset="77"/>
              </a:rPr>
              <a:t>Le riz</a:t>
            </a:r>
          </a:p>
          <a:p>
            <a:r>
              <a:rPr lang="fr-FR" sz="1050" dirty="0">
                <a:latin typeface="Short Stack" panose="02010500040000000007" pitchFamily="2" charset="77"/>
              </a:rPr>
              <a:t>L’orge</a:t>
            </a:r>
          </a:p>
          <a:p>
            <a:r>
              <a:rPr lang="fr-FR" sz="1050" dirty="0">
                <a:latin typeface="Short Stack" panose="02010500040000000007" pitchFamily="2" charset="77"/>
              </a:rPr>
              <a:t>L’avoine</a:t>
            </a:r>
          </a:p>
          <a:p>
            <a:r>
              <a:rPr lang="fr-FR" sz="1050" dirty="0">
                <a:latin typeface="Short Stack" panose="02010500040000000007" pitchFamily="2" charset="77"/>
              </a:rPr>
              <a:t>Le seigle</a:t>
            </a:r>
          </a:p>
          <a:p>
            <a:r>
              <a:rPr lang="fr-FR" sz="1050" dirty="0">
                <a:latin typeface="Short Stack" panose="02010500040000000007" pitchFamily="2" charset="77"/>
              </a:rPr>
              <a:t>L’épeautre</a:t>
            </a:r>
          </a:p>
          <a:p>
            <a:r>
              <a:rPr lang="fr-FR" sz="1050" dirty="0">
                <a:latin typeface="Short Stack" panose="02010500040000000007" pitchFamily="2" charset="77"/>
              </a:rPr>
              <a:t>Le sorgho</a:t>
            </a:r>
          </a:p>
          <a:p>
            <a:r>
              <a:rPr lang="fr-FR" sz="1050" dirty="0">
                <a:latin typeface="Short Stack" panose="02010500040000000007" pitchFamily="2" charset="77"/>
              </a:rPr>
              <a:t>Le millet</a:t>
            </a:r>
          </a:p>
          <a:p>
            <a:r>
              <a:rPr lang="fr-FR" sz="1050" dirty="0">
                <a:latin typeface="Short Stack" panose="02010500040000000007" pitchFamily="2" charset="77"/>
              </a:rPr>
              <a:t>Le triticale</a:t>
            </a:r>
          </a:p>
          <a:p>
            <a:r>
              <a:rPr lang="fr-FR" sz="1050" dirty="0">
                <a:latin typeface="Short Stack" panose="02010500040000000007" pitchFamily="2" charset="77"/>
              </a:rPr>
              <a:t>Le </a:t>
            </a:r>
            <a:r>
              <a:rPr lang="fr-FR" sz="1050" dirty="0" err="1">
                <a:latin typeface="Short Stack" panose="02010500040000000007" pitchFamily="2" charset="77"/>
              </a:rPr>
              <a:t>panis</a:t>
            </a:r>
            <a:r>
              <a:rPr lang="fr-FR" sz="1050" dirty="0">
                <a:latin typeface="Short Stack" panose="02010500040000000007" pitchFamily="2" charset="77"/>
              </a:rPr>
              <a:t>. </a:t>
            </a:r>
          </a:p>
          <a:p>
            <a:endParaRPr lang="fr-FR" sz="1050" dirty="0">
              <a:latin typeface="Short Stack" panose="02010500040000000007" pitchFamily="2" charset="77"/>
            </a:endParaRPr>
          </a:p>
          <a:p>
            <a:r>
              <a:rPr lang="fr-FR" sz="1050" b="1" dirty="0">
                <a:latin typeface="Short Stack" panose="02010500040000000007" pitchFamily="2" charset="77"/>
              </a:rPr>
              <a:t>Le quinoa et le sarrasin</a:t>
            </a:r>
            <a:r>
              <a:rPr lang="fr-FR" sz="1050" dirty="0">
                <a:latin typeface="Short Stack" panose="02010500040000000007" pitchFamily="2" charset="77"/>
              </a:rPr>
              <a:t> n’appartiennent pas à la famille des Poacées mais</a:t>
            </a:r>
          </a:p>
          <a:p>
            <a:r>
              <a:rPr lang="fr-FR" sz="1050" dirty="0">
                <a:latin typeface="Short Stack" panose="02010500040000000007" pitchFamily="2" charset="77"/>
              </a:rPr>
              <a:t>ils sont considérés comme des pseudo-céréales car on les cuisine de la même manière, en grain ou en farine.</a:t>
            </a:r>
          </a:p>
        </p:txBody>
      </p:sp>
      <p:sp>
        <p:nvSpPr>
          <p:cNvPr id="13" name="Rectangle 12">
            <a:extLst>
              <a:ext uri="{FF2B5EF4-FFF2-40B4-BE49-F238E27FC236}">
                <a16:creationId xmlns:a16="http://schemas.microsoft.com/office/drawing/2014/main" id="{C9096EB9-B7D0-0D4A-998D-43822FD047D5}"/>
              </a:ext>
            </a:extLst>
          </p:cNvPr>
          <p:cNvSpPr/>
          <p:nvPr/>
        </p:nvSpPr>
        <p:spPr>
          <a:xfrm>
            <a:off x="3096617" y="1620094"/>
            <a:ext cx="2592288" cy="792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6" name="Picture 2">
            <a:extLst>
              <a:ext uri="{FF2B5EF4-FFF2-40B4-BE49-F238E27FC236}">
                <a16:creationId xmlns:a16="http://schemas.microsoft.com/office/drawing/2014/main" id="{54E817C9-56C7-074C-A781-569A9B32E5C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8769" y="3941126"/>
            <a:ext cx="2003752" cy="2925487"/>
          </a:xfrm>
          <a:prstGeom prst="rect">
            <a:avLst/>
          </a:prstGeom>
          <a:noFill/>
          <a:extLst>
            <a:ext uri="{909E8E84-426E-40DD-AFC4-6F175D3DCCD1}">
              <a14:hiddenFill xmlns:a14="http://schemas.microsoft.com/office/drawing/2010/main">
                <a:solidFill>
                  <a:srgbClr val="FFFFFF"/>
                </a:solidFill>
              </a14:hiddenFill>
            </a:ext>
          </a:extLst>
        </p:spPr>
      </p:pic>
      <p:sp>
        <p:nvSpPr>
          <p:cNvPr id="33" name="ZoneTexte 32">
            <a:extLst>
              <a:ext uri="{FF2B5EF4-FFF2-40B4-BE49-F238E27FC236}">
                <a16:creationId xmlns:a16="http://schemas.microsoft.com/office/drawing/2014/main" id="{5DCCA6B3-1CCA-5348-B091-E446D66BA75F}"/>
              </a:ext>
            </a:extLst>
          </p:cNvPr>
          <p:cNvSpPr txBox="1"/>
          <p:nvPr/>
        </p:nvSpPr>
        <p:spPr>
          <a:xfrm>
            <a:off x="2448545" y="4077674"/>
            <a:ext cx="2664297" cy="2800767"/>
          </a:xfrm>
          <a:prstGeom prst="rect">
            <a:avLst/>
          </a:prstGeom>
          <a:solidFill>
            <a:schemeClr val="accent5">
              <a:lumMod val="20000"/>
              <a:lumOff val="80000"/>
            </a:schemeClr>
          </a:solidFill>
          <a:ln>
            <a:solidFill>
              <a:schemeClr val="accent5">
                <a:lumMod val="50000"/>
              </a:schemeClr>
            </a:solidFill>
          </a:ln>
        </p:spPr>
        <p:txBody>
          <a:bodyPr wrap="square" rtlCol="0">
            <a:spAutoFit/>
          </a:bodyPr>
          <a:lstStyle/>
          <a:p>
            <a:r>
              <a:rPr lang="fr-FR" sz="1100" dirty="0">
                <a:latin typeface="Century Gothic" panose="020B0502020202020204" pitchFamily="34" charset="0"/>
                <a:cs typeface="Futura Medium" panose="020B0602020204020303" pitchFamily="34" charset="-79"/>
              </a:rPr>
              <a:t>Si tu regardes bien, une céréale porte sur sa tige un regroupement de graines que l’on appelle un épi, un peu comme un grappe de raisin, mais en plus petit.</a:t>
            </a:r>
          </a:p>
          <a:p>
            <a:endParaRPr lang="fr-FR" sz="1100" dirty="0">
              <a:latin typeface="Century Gothic" panose="020B0502020202020204" pitchFamily="34" charset="0"/>
              <a:cs typeface="Futura Medium" panose="020B0602020204020303" pitchFamily="34" charset="-79"/>
            </a:endParaRPr>
          </a:p>
          <a:p>
            <a:r>
              <a:rPr lang="fr-FR" sz="1100" dirty="0">
                <a:latin typeface="Century Gothic" panose="020B0502020202020204" pitchFamily="34" charset="0"/>
                <a:cs typeface="Futura Medium" panose="020B0602020204020303" pitchFamily="34" charset="-79"/>
              </a:rPr>
              <a:t>En fonction de la céréale, l’épi peut être gros (comme pour le maïs), petit et avec des grains resserrés (comme pour le blé), ou plus souple (comme pour le riz). </a:t>
            </a:r>
          </a:p>
          <a:p>
            <a:endParaRPr lang="fr-FR" sz="1100" dirty="0">
              <a:latin typeface="Century Gothic" panose="020B0502020202020204" pitchFamily="34" charset="0"/>
              <a:cs typeface="Futura Medium" panose="020B0602020204020303" pitchFamily="34" charset="-79"/>
            </a:endParaRPr>
          </a:p>
          <a:p>
            <a:r>
              <a:rPr lang="fr-FR" sz="1100" dirty="0">
                <a:latin typeface="Century Gothic" panose="020B0502020202020204" pitchFamily="34" charset="0"/>
                <a:cs typeface="Futura Medium" panose="020B0602020204020303" pitchFamily="34" charset="-79"/>
              </a:rPr>
              <a:t>Une céréale porte également des feuilles vertes, assez longues pour permettre à la plante d’utiliser la lumière du soleil pour sa croissance.</a:t>
            </a:r>
          </a:p>
        </p:txBody>
      </p:sp>
      <p:sp>
        <p:nvSpPr>
          <p:cNvPr id="2" name="Rectangle 1">
            <a:extLst>
              <a:ext uri="{FF2B5EF4-FFF2-40B4-BE49-F238E27FC236}">
                <a16:creationId xmlns:a16="http://schemas.microsoft.com/office/drawing/2014/main" id="{15C2EC70-890F-F240-A12F-D9B6604A9847}"/>
              </a:ext>
            </a:extLst>
          </p:cNvPr>
          <p:cNvSpPr/>
          <p:nvPr/>
        </p:nvSpPr>
        <p:spPr>
          <a:xfrm>
            <a:off x="209253" y="9081820"/>
            <a:ext cx="6900771" cy="1107226"/>
          </a:xfrm>
          <a:prstGeom prst="rect">
            <a:avLst/>
          </a:prstGeom>
        </p:spPr>
        <p:txBody>
          <a:bodyPr wrap="square">
            <a:spAutoFit/>
          </a:bodyPr>
          <a:lstStyle/>
          <a:p>
            <a:pPr>
              <a:lnSpc>
                <a:spcPct val="170000"/>
              </a:lnSpc>
            </a:pPr>
            <a:r>
              <a:rPr lang="fr-FR" sz="1000" dirty="0">
                <a:latin typeface="Short Stack" panose="02010500040000000007" pitchFamily="2" charset="77"/>
              </a:rPr>
              <a:t>A quoi servent les feuilles vertes des épis ?  __________________________________________</a:t>
            </a:r>
          </a:p>
          <a:p>
            <a:pPr>
              <a:lnSpc>
                <a:spcPct val="170000"/>
              </a:lnSpc>
            </a:pPr>
            <a:r>
              <a:rPr lang="fr-FR" sz="1000" dirty="0">
                <a:latin typeface="Short Stack" panose="02010500040000000007" pitchFamily="2" charset="77"/>
              </a:rPr>
              <a:t>__________________________________________________________________________________</a:t>
            </a:r>
          </a:p>
          <a:p>
            <a:pPr>
              <a:lnSpc>
                <a:spcPct val="170000"/>
              </a:lnSpc>
            </a:pPr>
            <a:r>
              <a:rPr lang="fr-FR" sz="1000" dirty="0">
                <a:latin typeface="Short Stack" panose="02010500040000000007" pitchFamily="2" charset="77"/>
              </a:rPr>
              <a:t>Que peux-tu dire du quinoa et du sarrasin ? ___________________________________________</a:t>
            </a:r>
          </a:p>
          <a:p>
            <a:pPr>
              <a:lnSpc>
                <a:spcPct val="170000"/>
              </a:lnSpc>
            </a:pPr>
            <a:r>
              <a:rPr lang="fr-FR" sz="1000" dirty="0">
                <a:latin typeface="Short Stack" panose="02010500040000000007" pitchFamily="2" charset="77"/>
              </a:rPr>
              <a:t>__________________________________________________________________________________</a:t>
            </a:r>
            <a:endParaRPr lang="fr-FR" sz="1000" dirty="0"/>
          </a:p>
        </p:txBody>
      </p:sp>
      <p:pic>
        <p:nvPicPr>
          <p:cNvPr id="5" name="Image 4" descr="Une image contenant plante, légume&#10;&#10;Description générée automatiquement">
            <a:extLst>
              <a:ext uri="{FF2B5EF4-FFF2-40B4-BE49-F238E27FC236}">
                <a16:creationId xmlns:a16="http://schemas.microsoft.com/office/drawing/2014/main" id="{7B236EB6-1178-574E-9A59-706F4D2D86A1}"/>
              </a:ext>
            </a:extLst>
          </p:cNvPr>
          <p:cNvPicPr>
            <a:picLocks noChangeAspect="1"/>
          </p:cNvPicPr>
          <p:nvPr/>
        </p:nvPicPr>
        <p:blipFill rotWithShape="1">
          <a:blip r:embed="rId11">
            <a:extLst>
              <a:ext uri="{28A0092B-C50C-407E-A947-70E740481C1C}">
                <a14:useLocalDpi xmlns:a14="http://schemas.microsoft.com/office/drawing/2010/main" val="0"/>
              </a:ext>
            </a:extLst>
          </a:blip>
          <a:srcRect r="48703" b="14294"/>
          <a:stretch/>
        </p:blipFill>
        <p:spPr>
          <a:xfrm>
            <a:off x="6095897" y="1620094"/>
            <a:ext cx="1080120" cy="2207811"/>
          </a:xfrm>
          <a:prstGeom prst="rect">
            <a:avLst/>
          </a:prstGeom>
        </p:spPr>
      </p:pic>
      <p:sp>
        <p:nvSpPr>
          <p:cNvPr id="7" name="ZoneTexte 6">
            <a:extLst>
              <a:ext uri="{FF2B5EF4-FFF2-40B4-BE49-F238E27FC236}">
                <a16:creationId xmlns:a16="http://schemas.microsoft.com/office/drawing/2014/main" id="{4172DF25-0ECC-F04C-8A8F-5A1D9E84D95E}"/>
              </a:ext>
            </a:extLst>
          </p:cNvPr>
          <p:cNvSpPr txBox="1"/>
          <p:nvPr/>
        </p:nvSpPr>
        <p:spPr>
          <a:xfrm>
            <a:off x="3125085" y="3182177"/>
            <a:ext cx="655608" cy="577081"/>
          </a:xfrm>
          <a:prstGeom prst="rect">
            <a:avLst/>
          </a:prstGeom>
          <a:solidFill>
            <a:schemeClr val="bg1"/>
          </a:solidFill>
          <a:ln>
            <a:solidFill>
              <a:schemeClr val="bg1"/>
            </a:solidFill>
          </a:ln>
        </p:spPr>
        <p:txBody>
          <a:bodyPr wrap="square" rtlCol="0">
            <a:spAutoFit/>
          </a:bodyPr>
          <a:lstStyle/>
          <a:p>
            <a:r>
              <a:rPr lang="fr-FR" sz="1050" dirty="0">
                <a:latin typeface="Short Stack" panose="02010500040000000007" pitchFamily="2" charset="77"/>
              </a:rPr>
              <a:t>Riz</a:t>
            </a:r>
            <a:r>
              <a:rPr lang="fr-FR" sz="900" dirty="0">
                <a:latin typeface="Short Stack" panose="02010500040000000007" pitchFamily="2" charset="77"/>
              </a:rPr>
              <a:t> </a:t>
            </a:r>
            <a:r>
              <a:rPr lang="fr-FR" sz="700" dirty="0">
                <a:latin typeface="Short Stack" panose="02010500040000000007" pitchFamily="2" charset="77"/>
              </a:rPr>
              <a:t>environ 70 cm de hauteur</a:t>
            </a:r>
            <a:endParaRPr lang="fr-FR" sz="900" dirty="0">
              <a:latin typeface="Short Stack" panose="02010500040000000007" pitchFamily="2" charset="77"/>
            </a:endParaRPr>
          </a:p>
        </p:txBody>
      </p:sp>
      <p:sp>
        <p:nvSpPr>
          <p:cNvPr id="34" name="ZoneTexte 33">
            <a:extLst>
              <a:ext uri="{FF2B5EF4-FFF2-40B4-BE49-F238E27FC236}">
                <a16:creationId xmlns:a16="http://schemas.microsoft.com/office/drawing/2014/main" id="{6FE92719-E509-9A4E-8C8D-C138D83D7759}"/>
              </a:ext>
            </a:extLst>
          </p:cNvPr>
          <p:cNvSpPr txBox="1"/>
          <p:nvPr/>
        </p:nvSpPr>
        <p:spPr>
          <a:xfrm>
            <a:off x="4383878" y="3182177"/>
            <a:ext cx="710961" cy="577081"/>
          </a:xfrm>
          <a:prstGeom prst="rect">
            <a:avLst/>
          </a:prstGeom>
          <a:solidFill>
            <a:schemeClr val="bg1"/>
          </a:solidFill>
          <a:ln>
            <a:solidFill>
              <a:schemeClr val="bg1"/>
            </a:solidFill>
          </a:ln>
        </p:spPr>
        <p:txBody>
          <a:bodyPr wrap="square" rtlCol="0">
            <a:spAutoFit/>
          </a:bodyPr>
          <a:lstStyle/>
          <a:p>
            <a:r>
              <a:rPr lang="fr-FR" sz="1050" dirty="0">
                <a:latin typeface="Short Stack" panose="02010500040000000007" pitchFamily="2" charset="77"/>
              </a:rPr>
              <a:t>Blé</a:t>
            </a:r>
            <a:r>
              <a:rPr lang="fr-FR" sz="900" dirty="0">
                <a:latin typeface="Short Stack" panose="02010500040000000007" pitchFamily="2" charset="77"/>
              </a:rPr>
              <a:t> </a:t>
            </a:r>
            <a:r>
              <a:rPr lang="fr-FR" sz="700" dirty="0">
                <a:latin typeface="Short Stack" panose="02010500040000000007" pitchFamily="2" charset="77"/>
              </a:rPr>
              <a:t>environ </a:t>
            </a:r>
          </a:p>
          <a:p>
            <a:r>
              <a:rPr lang="fr-FR" sz="700" dirty="0">
                <a:latin typeface="Short Stack" panose="02010500040000000007" pitchFamily="2" charset="77"/>
              </a:rPr>
              <a:t>1 mètre de hauteur</a:t>
            </a:r>
            <a:endParaRPr lang="fr-FR" sz="900" dirty="0">
              <a:latin typeface="Short Stack" panose="02010500040000000007" pitchFamily="2" charset="77"/>
            </a:endParaRPr>
          </a:p>
        </p:txBody>
      </p:sp>
      <p:sp>
        <p:nvSpPr>
          <p:cNvPr id="35" name="ZoneTexte 34">
            <a:extLst>
              <a:ext uri="{FF2B5EF4-FFF2-40B4-BE49-F238E27FC236}">
                <a16:creationId xmlns:a16="http://schemas.microsoft.com/office/drawing/2014/main" id="{65E415F1-949C-9749-B26B-2521187D7443}"/>
              </a:ext>
            </a:extLst>
          </p:cNvPr>
          <p:cNvSpPr txBox="1"/>
          <p:nvPr/>
        </p:nvSpPr>
        <p:spPr>
          <a:xfrm>
            <a:off x="5492712" y="3193585"/>
            <a:ext cx="756083" cy="577081"/>
          </a:xfrm>
          <a:prstGeom prst="rect">
            <a:avLst/>
          </a:prstGeom>
          <a:solidFill>
            <a:schemeClr val="bg1"/>
          </a:solidFill>
          <a:ln>
            <a:solidFill>
              <a:schemeClr val="bg1"/>
            </a:solidFill>
          </a:ln>
        </p:spPr>
        <p:txBody>
          <a:bodyPr wrap="square" rIns="0" rtlCol="0">
            <a:spAutoFit/>
          </a:bodyPr>
          <a:lstStyle/>
          <a:p>
            <a:r>
              <a:rPr lang="fr-FR" sz="1050" dirty="0">
                <a:latin typeface="Short Stack" panose="02010500040000000007" pitchFamily="2" charset="77"/>
              </a:rPr>
              <a:t>Maïs</a:t>
            </a:r>
            <a:r>
              <a:rPr lang="fr-FR" sz="900" dirty="0">
                <a:latin typeface="Short Stack" panose="02010500040000000007" pitchFamily="2" charset="77"/>
              </a:rPr>
              <a:t> </a:t>
            </a:r>
            <a:r>
              <a:rPr lang="fr-FR" sz="700" dirty="0">
                <a:latin typeface="Short Stack" panose="02010500040000000007" pitchFamily="2" charset="77"/>
              </a:rPr>
              <a:t>environ </a:t>
            </a:r>
          </a:p>
          <a:p>
            <a:r>
              <a:rPr lang="fr-FR" sz="700" dirty="0">
                <a:latin typeface="Short Stack" panose="02010500040000000007" pitchFamily="2" charset="77"/>
              </a:rPr>
              <a:t>2 à 4 mètres de hauteur</a:t>
            </a:r>
            <a:endParaRPr lang="fr-FR" sz="900" dirty="0">
              <a:latin typeface="Short Stack" panose="02010500040000000007" pitchFamily="2" charset="77"/>
            </a:endParaRPr>
          </a:p>
        </p:txBody>
      </p:sp>
      <p:sp>
        <p:nvSpPr>
          <p:cNvPr id="8" name="Rectangle 7">
            <a:extLst>
              <a:ext uri="{FF2B5EF4-FFF2-40B4-BE49-F238E27FC236}">
                <a16:creationId xmlns:a16="http://schemas.microsoft.com/office/drawing/2014/main" id="{80B93508-EA53-8F4B-B6E1-816C6F2617C2}"/>
              </a:ext>
            </a:extLst>
          </p:cNvPr>
          <p:cNvSpPr/>
          <p:nvPr/>
        </p:nvSpPr>
        <p:spPr>
          <a:xfrm>
            <a:off x="200438" y="1647175"/>
            <a:ext cx="4095204" cy="938719"/>
          </a:xfrm>
          <a:prstGeom prst="rect">
            <a:avLst/>
          </a:prstGeom>
          <a:solidFill>
            <a:schemeClr val="accent5">
              <a:lumMod val="20000"/>
              <a:lumOff val="80000"/>
            </a:schemeClr>
          </a:solidFill>
          <a:ln>
            <a:solidFill>
              <a:schemeClr val="accent5">
                <a:lumMod val="50000"/>
              </a:schemeClr>
            </a:solidFill>
          </a:ln>
        </p:spPr>
        <p:txBody>
          <a:bodyPr wrap="square">
            <a:spAutoFit/>
          </a:bodyPr>
          <a:lstStyle/>
          <a:p>
            <a:r>
              <a:rPr lang="fr-FR" sz="1100" dirty="0">
                <a:latin typeface="Century Gothic" panose="020B0502020202020204" pitchFamily="34" charset="0"/>
                <a:cs typeface="Futura Medium" panose="020B0602020204020303" pitchFamily="34" charset="-79"/>
              </a:rPr>
              <a:t>Tu en manges souvent sous forme de pâtes ou de pain, mais sais-tu ce que les céréales ? </a:t>
            </a:r>
          </a:p>
          <a:p>
            <a:r>
              <a:rPr lang="fr-FR" sz="1100" dirty="0">
                <a:latin typeface="Century Gothic" panose="020B0502020202020204" pitchFamily="34" charset="0"/>
                <a:cs typeface="Futura Medium" panose="020B0602020204020303" pitchFamily="34" charset="-79"/>
              </a:rPr>
              <a:t>Le blé, le riz, le maïs, l’orge, l’avoine… ce sont toutes des céréales car elles appartiennent à la même famille : les « poacées » ou « graminées ».</a:t>
            </a:r>
          </a:p>
        </p:txBody>
      </p:sp>
      <p:sp>
        <p:nvSpPr>
          <p:cNvPr id="14" name="Rectangle : coins arrondis 13">
            <a:extLst>
              <a:ext uri="{FF2B5EF4-FFF2-40B4-BE49-F238E27FC236}">
                <a16:creationId xmlns:a16="http://schemas.microsoft.com/office/drawing/2014/main" id="{278F5B2F-8392-A84D-92FF-9C947CF756FF}"/>
              </a:ext>
            </a:extLst>
          </p:cNvPr>
          <p:cNvSpPr/>
          <p:nvPr/>
        </p:nvSpPr>
        <p:spPr>
          <a:xfrm rot="3243924">
            <a:off x="3327989" y="6628"/>
            <a:ext cx="76602" cy="239631"/>
          </a:xfrm>
          <a:prstGeom prst="roundRect">
            <a:avLst>
              <a:gd name="adj" fmla="val 5000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 coins arrondis 36">
            <a:extLst>
              <a:ext uri="{FF2B5EF4-FFF2-40B4-BE49-F238E27FC236}">
                <a16:creationId xmlns:a16="http://schemas.microsoft.com/office/drawing/2014/main" id="{22C651D9-3913-ED44-8661-6ED6A8AEC2A5}"/>
              </a:ext>
            </a:extLst>
          </p:cNvPr>
          <p:cNvSpPr/>
          <p:nvPr/>
        </p:nvSpPr>
        <p:spPr>
          <a:xfrm rot="3243924">
            <a:off x="3966717" y="7256"/>
            <a:ext cx="76602" cy="239631"/>
          </a:xfrm>
          <a:prstGeom prst="roundRect">
            <a:avLst>
              <a:gd name="adj" fmla="val 5000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F5D2B159-CFF8-0840-B1A7-1C1422702279}"/>
              </a:ext>
            </a:extLst>
          </p:cNvPr>
          <p:cNvSpPr txBox="1"/>
          <p:nvPr/>
        </p:nvSpPr>
        <p:spPr>
          <a:xfrm>
            <a:off x="5516505" y="10194767"/>
            <a:ext cx="1771541" cy="246221"/>
          </a:xfrm>
          <a:prstGeom prst="rect">
            <a:avLst/>
          </a:prstGeom>
          <a:noFill/>
        </p:spPr>
        <p:txBody>
          <a:bodyPr wrap="square" rtlCol="0">
            <a:spAutoFit/>
          </a:bodyPr>
          <a:lstStyle/>
          <a:p>
            <a:pPr algn="r"/>
            <a:r>
              <a:rPr lang="fr-FR" sz="1000" dirty="0">
                <a:latin typeface="Our First Kiss" panose="02000603000000020004" pitchFamily="2" charset="77"/>
              </a:rPr>
              <a:t>La trousse de Sobelle </a:t>
            </a:r>
          </a:p>
        </p:txBody>
      </p:sp>
    </p:spTree>
    <p:extLst>
      <p:ext uri="{BB962C8B-B14F-4D97-AF65-F5344CB8AC3E}">
        <p14:creationId xmlns:p14="http://schemas.microsoft.com/office/powerpoint/2010/main" val="609080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e 24"/>
          <p:cNvGrpSpPr/>
          <p:nvPr/>
        </p:nvGrpSpPr>
        <p:grpSpPr>
          <a:xfrm>
            <a:off x="1" y="-18010"/>
            <a:ext cx="7345362" cy="1083600"/>
            <a:chOff x="-12700" y="1870075"/>
            <a:chExt cx="6938045" cy="841375"/>
          </a:xfrm>
          <a:effectLst>
            <a:outerShdw blurRad="50800" dist="38100" dir="5400000" algn="t" rotWithShape="0">
              <a:prstClr val="black">
                <a:alpha val="40000"/>
              </a:prstClr>
            </a:outerShdw>
          </a:effectLst>
        </p:grpSpPr>
        <p:pic>
          <p:nvPicPr>
            <p:cNvPr id="27" name="Picture 2"/>
            <p:cNvPicPr>
              <a:picLocks noChangeAspect="1" noChangeArrowheads="1"/>
            </p:cNvPicPr>
            <p:nvPr/>
          </p:nvPicPr>
          <p:blipFill rotWithShape="1">
            <a:blip r:embed="rId2" cstate="print">
              <a:duotone>
                <a:schemeClr val="accent5">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r="2372"/>
            <a:stretch/>
          </p:blipFill>
          <p:spPr bwMode="auto">
            <a:xfrm>
              <a:off x="-12700" y="1870075"/>
              <a:ext cx="3469357"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
            <p:cNvPicPr>
              <a:picLocks noChangeAspect="1" noChangeArrowheads="1"/>
            </p:cNvPicPr>
            <p:nvPr/>
          </p:nvPicPr>
          <p:blipFill>
            <a:blip r:embed="rId4" cstate="print">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flipH="1">
              <a:off x="3456657" y="1870075"/>
              <a:ext cx="3468688"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9" name="Ellipse 28"/>
          <p:cNvSpPr/>
          <p:nvPr/>
        </p:nvSpPr>
        <p:spPr>
          <a:xfrm>
            <a:off x="28003" y="216609"/>
            <a:ext cx="992185" cy="462915"/>
          </a:xfrm>
          <a:prstGeom prst="ellipse">
            <a:avLst/>
          </a:prstGeom>
          <a:solidFill>
            <a:schemeClr val="bg1"/>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30" name="Rectangle 29"/>
          <p:cNvSpPr/>
          <p:nvPr/>
        </p:nvSpPr>
        <p:spPr>
          <a:xfrm>
            <a:off x="0" y="238839"/>
            <a:ext cx="1064467" cy="379627"/>
          </a:xfrm>
          <a:prstGeom prst="rect">
            <a:avLst/>
          </a:prstGeom>
        </p:spPr>
        <p:txBody>
          <a:bodyPr wrap="none" lIns="101636" tIns="50818" rIns="101636" bIns="50818">
            <a:spAutoFit/>
          </a:bodyPr>
          <a:lstStyle/>
          <a:p>
            <a:pPr lvl="0" algn="ctr"/>
            <a:r>
              <a:rPr lang="fr-FR" sz="1800" dirty="0">
                <a:solidFill>
                  <a:prstClr val="black"/>
                </a:solidFill>
                <a:effectLst>
                  <a:outerShdw blurRad="38100" dist="38100" dir="2700000" algn="tl">
                    <a:srgbClr val="000000">
                      <a:alpha val="43137"/>
                    </a:srgbClr>
                  </a:outerShdw>
                </a:effectLst>
                <a:latin typeface="Our First Kiss" panose="02000603000000020004" pitchFamily="2" charset="77"/>
                <a:ea typeface="Clensey" panose="02000603000000000000" pitchFamily="2" charset="0"/>
              </a:rPr>
              <a:t>Sciences</a:t>
            </a:r>
            <a:endParaRPr lang="fr-FR" sz="3600" dirty="0">
              <a:solidFill>
                <a:prstClr val="black"/>
              </a:solidFill>
              <a:effectLst>
                <a:outerShdw blurRad="38100" dist="38100" dir="2700000" algn="tl">
                  <a:srgbClr val="000000">
                    <a:alpha val="43137"/>
                  </a:srgbClr>
                </a:outerShdw>
              </a:effectLst>
              <a:latin typeface="Our First Kiss" panose="02000603000000020004" pitchFamily="2" charset="77"/>
              <a:ea typeface="Clensey" panose="02000603000000000000" pitchFamily="2" charset="0"/>
            </a:endParaRPr>
          </a:p>
        </p:txBody>
      </p:sp>
      <p:sp>
        <p:nvSpPr>
          <p:cNvPr id="31" name="Rectangle 30"/>
          <p:cNvSpPr/>
          <p:nvPr/>
        </p:nvSpPr>
        <p:spPr>
          <a:xfrm>
            <a:off x="1155721" y="41023"/>
            <a:ext cx="4912187" cy="810515"/>
          </a:xfrm>
          <a:prstGeom prst="rect">
            <a:avLst/>
          </a:prstGeom>
          <a:noFill/>
          <a:ln>
            <a:noFill/>
          </a:ln>
        </p:spPr>
        <p:txBody>
          <a:bodyPr wrap="none" lIns="101636" tIns="50818" rIns="101636" bIns="50818">
            <a:spAutoFit/>
          </a:bodyPr>
          <a:lstStyle/>
          <a:p>
            <a:pPr algn="ctr"/>
            <a:r>
              <a:rPr lang="fr-FR" sz="2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Les </a:t>
            </a:r>
            <a:r>
              <a:rPr lang="fr-FR" sz="2800" b="1" dirty="0" err="1">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cereales</a:t>
            </a:r>
            <a:endParaRPr lang="fr-FR" sz="2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endParaRPr>
          </a:p>
          <a:p>
            <a:pPr algn="ctr"/>
            <a:r>
              <a:rPr lang="fr-FR" sz="1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Production et alimentation</a:t>
            </a:r>
          </a:p>
        </p:txBody>
      </p:sp>
      <p:sp>
        <p:nvSpPr>
          <p:cNvPr id="38" name="Rectangle 37">
            <a:extLst>
              <a:ext uri="{FF2B5EF4-FFF2-40B4-BE49-F238E27FC236}">
                <a16:creationId xmlns:a16="http://schemas.microsoft.com/office/drawing/2014/main" id="{721CA125-C645-DC42-90B3-0220A5C406B2}"/>
              </a:ext>
            </a:extLst>
          </p:cNvPr>
          <p:cNvSpPr/>
          <p:nvPr/>
        </p:nvSpPr>
        <p:spPr>
          <a:xfrm>
            <a:off x="151828" y="3134063"/>
            <a:ext cx="6919972" cy="1793761"/>
          </a:xfrm>
          <a:prstGeom prst="rect">
            <a:avLst/>
          </a:prstGeom>
        </p:spPr>
        <p:txBody>
          <a:bodyPr wrap="square">
            <a:spAutoFit/>
          </a:bodyPr>
          <a:lstStyle/>
          <a:p>
            <a:pPr>
              <a:lnSpc>
                <a:spcPct val="170000"/>
              </a:lnSpc>
            </a:pPr>
            <a:r>
              <a:rPr lang="fr-FR" sz="1200" dirty="0">
                <a:latin typeface="Our First Kiss" panose="02000603000000020004" pitchFamily="2" charset="77"/>
              </a:rPr>
              <a:t>Vrai ou faux ?</a:t>
            </a:r>
          </a:p>
          <a:p>
            <a:pPr marL="228600" indent="-228600">
              <a:lnSpc>
                <a:spcPct val="130000"/>
              </a:lnSpc>
              <a:buAutoNum type="arabicParenR"/>
              <a:tabLst>
                <a:tab pos="5773738" algn="l"/>
              </a:tabLst>
            </a:pPr>
            <a:r>
              <a:rPr lang="fr-FR" sz="1000" dirty="0">
                <a:latin typeface="Short Stack" panose="02010500040000000007" pitchFamily="2" charset="77"/>
              </a:rPr>
              <a:t>L’endroit où poussent les céréales est en fonction du temps qu’il fait.	__________</a:t>
            </a:r>
          </a:p>
          <a:p>
            <a:pPr marL="228600" indent="-228600">
              <a:lnSpc>
                <a:spcPct val="130000"/>
              </a:lnSpc>
              <a:buAutoNum type="arabicParenR"/>
              <a:tabLst>
                <a:tab pos="5773738" algn="l"/>
              </a:tabLst>
            </a:pPr>
            <a:r>
              <a:rPr lang="fr-FR" sz="1000" dirty="0">
                <a:latin typeface="Short Stack" panose="02010500040000000007" pitchFamily="2" charset="77"/>
              </a:rPr>
              <a:t>Une plante domestiquée est une plante que l’homme a réussi à réutiliser</a:t>
            </a:r>
          </a:p>
          <a:p>
            <a:pPr marL="228600" indent="-228600">
              <a:lnSpc>
                <a:spcPct val="130000"/>
              </a:lnSpc>
              <a:tabLst>
                <a:tab pos="5773738" algn="l"/>
              </a:tabLst>
            </a:pPr>
            <a:r>
              <a:rPr lang="fr-FR" sz="1000" dirty="0">
                <a:latin typeface="Short Stack" panose="02010500040000000007" pitchFamily="2" charset="77"/>
              </a:rPr>
              <a:t>pour la replanter ensuite.	 __________</a:t>
            </a:r>
          </a:p>
          <a:p>
            <a:pPr marL="228600" indent="-228600">
              <a:lnSpc>
                <a:spcPct val="130000"/>
              </a:lnSpc>
              <a:buAutoNum type="arabicParenR" startAt="3"/>
              <a:tabLst>
                <a:tab pos="5773738" algn="l"/>
              </a:tabLst>
            </a:pPr>
            <a:r>
              <a:rPr lang="fr-FR" sz="1000" dirty="0">
                <a:latin typeface="Short Stack" panose="02010500040000000007" pitchFamily="2" charset="77"/>
              </a:rPr>
              <a:t>Le maïs vient d’Amérique du sud.	 __________</a:t>
            </a:r>
          </a:p>
          <a:p>
            <a:pPr marL="228600" indent="-228600">
              <a:lnSpc>
                <a:spcPct val="130000"/>
              </a:lnSpc>
              <a:buAutoNum type="arabicParenR" startAt="3"/>
              <a:tabLst>
                <a:tab pos="5773738" algn="l"/>
              </a:tabLst>
            </a:pPr>
            <a:r>
              <a:rPr lang="fr-FR" sz="1000" dirty="0">
                <a:latin typeface="Short Stack" panose="02010500040000000007" pitchFamily="2" charset="77"/>
              </a:rPr>
              <a:t>La culture du maïs est la plus importante au monde.  	 __________</a:t>
            </a:r>
          </a:p>
          <a:p>
            <a:pPr marL="228600" indent="-228600">
              <a:lnSpc>
                <a:spcPct val="130000"/>
              </a:lnSpc>
              <a:buAutoNum type="arabicParenR" startAt="3"/>
              <a:tabLst>
                <a:tab pos="5773738" algn="l"/>
              </a:tabLst>
            </a:pPr>
            <a:r>
              <a:rPr lang="fr-FR" sz="1000" dirty="0">
                <a:latin typeface="Short Stack" panose="02010500040000000007" pitchFamily="2" charset="77"/>
              </a:rPr>
              <a:t>Le riz est l’aliment principal des Européens.	 __________</a:t>
            </a:r>
          </a:p>
          <a:p>
            <a:pPr marL="228600" indent="-228600">
              <a:lnSpc>
                <a:spcPct val="130000"/>
              </a:lnSpc>
              <a:buAutoNum type="arabicParenR" startAt="3"/>
              <a:tabLst>
                <a:tab pos="5773738" algn="l"/>
              </a:tabLst>
            </a:pPr>
            <a:r>
              <a:rPr lang="fr-FR" sz="1000" dirty="0">
                <a:latin typeface="Short Stack" panose="02010500040000000007" pitchFamily="2" charset="77"/>
              </a:rPr>
              <a:t>Le blé est originaire d’Europe puis s’est implanté partout dans le monde.	 __________</a:t>
            </a:r>
          </a:p>
        </p:txBody>
      </p:sp>
      <p:sp>
        <p:nvSpPr>
          <p:cNvPr id="52" name="Rectangle à coins arrondis 32">
            <a:extLst>
              <a:ext uri="{FF2B5EF4-FFF2-40B4-BE49-F238E27FC236}">
                <a16:creationId xmlns:a16="http://schemas.microsoft.com/office/drawing/2014/main" id="{12D9988B-8F65-9F43-9958-274570CD3C49}"/>
              </a:ext>
            </a:extLst>
          </p:cNvPr>
          <p:cNvSpPr/>
          <p:nvPr/>
        </p:nvSpPr>
        <p:spPr>
          <a:xfrm>
            <a:off x="6299574" y="236336"/>
            <a:ext cx="973507" cy="407800"/>
          </a:xfrm>
          <a:prstGeom prst="roundRect">
            <a:avLst>
              <a:gd name="adj" fmla="val 33049"/>
            </a:avLst>
          </a:prstGeom>
          <a:solidFill>
            <a:schemeClr val="accent5">
              <a:lumMod val="40000"/>
              <a:lumOff val="60000"/>
            </a:schemeClr>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3" name="Rectangle à coins arrondis 33">
            <a:extLst>
              <a:ext uri="{FF2B5EF4-FFF2-40B4-BE49-F238E27FC236}">
                <a16:creationId xmlns:a16="http://schemas.microsoft.com/office/drawing/2014/main" id="{50F14431-0DB3-3D44-9446-96FBC2DB5AA8}"/>
              </a:ext>
            </a:extLst>
          </p:cNvPr>
          <p:cNvSpPr/>
          <p:nvPr/>
        </p:nvSpPr>
        <p:spPr>
          <a:xfrm>
            <a:off x="6480993" y="594394"/>
            <a:ext cx="582978" cy="278041"/>
          </a:xfrm>
          <a:prstGeom prst="roundRect">
            <a:avLst>
              <a:gd name="adj" fmla="val 33049"/>
            </a:avLst>
          </a:prstGeom>
          <a:solidFill>
            <a:schemeClr val="bg1"/>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4" name="ZoneTexte 53">
            <a:extLst>
              <a:ext uri="{FF2B5EF4-FFF2-40B4-BE49-F238E27FC236}">
                <a16:creationId xmlns:a16="http://schemas.microsoft.com/office/drawing/2014/main" id="{792EDB2E-3694-F64F-B07B-393F3E383CEE}"/>
              </a:ext>
            </a:extLst>
          </p:cNvPr>
          <p:cNvSpPr txBox="1"/>
          <p:nvPr/>
        </p:nvSpPr>
        <p:spPr>
          <a:xfrm>
            <a:off x="6475726" y="570793"/>
            <a:ext cx="555664"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CM</a:t>
            </a:r>
            <a:endParaRPr lang="fr-FR" sz="1800" b="1" dirty="0">
              <a:latin typeface="Fineliner Script" pitchFamily="50" charset="0"/>
            </a:endParaRPr>
          </a:p>
        </p:txBody>
      </p:sp>
      <p:sp>
        <p:nvSpPr>
          <p:cNvPr id="55" name="ZoneTexte 54">
            <a:extLst>
              <a:ext uri="{FF2B5EF4-FFF2-40B4-BE49-F238E27FC236}">
                <a16:creationId xmlns:a16="http://schemas.microsoft.com/office/drawing/2014/main" id="{44F1C073-230E-D14C-BB63-35861C190ED0}"/>
              </a:ext>
            </a:extLst>
          </p:cNvPr>
          <p:cNvSpPr txBox="1"/>
          <p:nvPr/>
        </p:nvSpPr>
        <p:spPr>
          <a:xfrm>
            <a:off x="6293513" y="322108"/>
            <a:ext cx="970740" cy="236255"/>
          </a:xfrm>
          <a:prstGeom prst="rect">
            <a:avLst/>
          </a:prstGeom>
          <a:noFill/>
        </p:spPr>
        <p:txBody>
          <a:bodyPr wrap="square" lIns="101636" tIns="50818" rIns="101636" bIns="50818" rtlCol="0">
            <a:spAutoFit/>
          </a:bodyPr>
          <a:lstStyle/>
          <a:p>
            <a:pPr algn="ctr">
              <a:lnSpc>
                <a:spcPct val="70000"/>
              </a:lnSpc>
            </a:pPr>
            <a:r>
              <a:rPr lang="fr-FR" sz="1200" b="1" dirty="0">
                <a:solidFill>
                  <a:schemeClr val="bg1"/>
                </a:solidFill>
                <a:effectLst>
                  <a:outerShdw blurRad="38100" dist="38100" dir="2700000" algn="tl">
                    <a:srgbClr val="000000">
                      <a:alpha val="43137"/>
                    </a:srgbClr>
                  </a:outerShdw>
                </a:effectLst>
                <a:latin typeface="Our First Kiss" panose="02000603000000020004" pitchFamily="2" charset="77"/>
              </a:rPr>
              <a:t>Le vivant</a:t>
            </a:r>
            <a:endParaRPr lang="fr-FR" sz="1400" b="1" dirty="0">
              <a:solidFill>
                <a:schemeClr val="bg1"/>
              </a:solidFill>
              <a:effectLst>
                <a:outerShdw blurRad="38100" dist="38100" dir="2700000" algn="tl">
                  <a:srgbClr val="000000">
                    <a:alpha val="43137"/>
                  </a:srgbClr>
                </a:outerShdw>
              </a:effectLst>
              <a:latin typeface="Our First Kiss" panose="02000603000000020004" pitchFamily="2" charset="77"/>
            </a:endParaRPr>
          </a:p>
        </p:txBody>
      </p:sp>
      <p:sp>
        <p:nvSpPr>
          <p:cNvPr id="45" name="ZoneTexte 44">
            <a:extLst>
              <a:ext uri="{FF2B5EF4-FFF2-40B4-BE49-F238E27FC236}">
                <a16:creationId xmlns:a16="http://schemas.microsoft.com/office/drawing/2014/main" id="{51853FFF-6306-F949-AD7E-174DCE399C4A}"/>
              </a:ext>
            </a:extLst>
          </p:cNvPr>
          <p:cNvSpPr txBox="1"/>
          <p:nvPr/>
        </p:nvSpPr>
        <p:spPr>
          <a:xfrm>
            <a:off x="551251" y="1042999"/>
            <a:ext cx="4057244" cy="348850"/>
          </a:xfrm>
          <a:prstGeom prst="rect">
            <a:avLst/>
          </a:prstGeom>
          <a:noFill/>
        </p:spPr>
        <p:txBody>
          <a:bodyPr wrap="square" lIns="101636" tIns="50818" rIns="101636" bIns="50818" rtlCol="0">
            <a:spAutoFit/>
          </a:bodyPr>
          <a:lstStyle/>
          <a:p>
            <a:r>
              <a:rPr lang="fr-FR" sz="1600" dirty="0">
                <a:latin typeface="Our First Kiss" panose="02000603000000020004" pitchFamily="2" charset="77"/>
              </a:rPr>
              <a:t>Localisation des céréales dans le monde</a:t>
            </a:r>
          </a:p>
        </p:txBody>
      </p:sp>
      <p:sp>
        <p:nvSpPr>
          <p:cNvPr id="11" name="ZoneTexte 10">
            <a:extLst>
              <a:ext uri="{FF2B5EF4-FFF2-40B4-BE49-F238E27FC236}">
                <a16:creationId xmlns:a16="http://schemas.microsoft.com/office/drawing/2014/main" id="{A231EC18-8D41-D24B-A10D-82EF5DC1D82C}"/>
              </a:ext>
            </a:extLst>
          </p:cNvPr>
          <p:cNvSpPr txBox="1"/>
          <p:nvPr/>
        </p:nvSpPr>
        <p:spPr>
          <a:xfrm>
            <a:off x="216297" y="1391561"/>
            <a:ext cx="6847674" cy="1785104"/>
          </a:xfrm>
          <a:prstGeom prst="rect">
            <a:avLst/>
          </a:prstGeom>
          <a:solidFill>
            <a:schemeClr val="accent5">
              <a:lumMod val="20000"/>
              <a:lumOff val="80000"/>
            </a:schemeClr>
          </a:solidFill>
          <a:ln>
            <a:solidFill>
              <a:schemeClr val="accent5">
                <a:lumMod val="50000"/>
              </a:schemeClr>
            </a:solidFill>
          </a:ln>
        </p:spPr>
        <p:txBody>
          <a:bodyPr wrap="square" rtlCol="0">
            <a:spAutoFit/>
          </a:bodyPr>
          <a:lstStyle/>
          <a:p>
            <a:r>
              <a:rPr lang="fr-FR" sz="1100" dirty="0">
                <a:latin typeface="Century Gothic" panose="020B0502020202020204" pitchFamily="34" charset="0"/>
                <a:cs typeface="Segoe UI" panose="020B0502040204020203" pitchFamily="34" charset="0"/>
              </a:rPr>
              <a:t>La présence de céréales dépend du climat. En effet, chacune a ses propres besoins en eau, en chaleur et en lumière pour pousser. Là où elles se sont naturellement développées, les hommes les ont domestiquées pour pouvoir les semer et les récolter à nouveau. Elles sont alors devenues la base de l’alimentation de la majorité des populations locales.</a:t>
            </a:r>
          </a:p>
          <a:p>
            <a:pPr marL="171450" indent="-171450">
              <a:buFont typeface="Arial" panose="020B0604020202020204" pitchFamily="34" charset="0"/>
              <a:buChar char="•"/>
            </a:pPr>
            <a:r>
              <a:rPr lang="fr-FR" sz="1100" dirty="0">
                <a:latin typeface="Century Gothic" panose="020B0502020202020204" pitchFamily="34" charset="0"/>
                <a:cs typeface="Segoe UI" panose="020B0502040204020203" pitchFamily="34" charset="0"/>
              </a:rPr>
              <a:t>Le maïs est originaire d’Amérique centrale : Il y est toujours consommé de manière quotidienne, essentiellement sous forme de galette. Aujourd’hui il est présent sur tous les continents et sa culture est la plus importante au monde.</a:t>
            </a:r>
          </a:p>
          <a:p>
            <a:pPr marL="171450" indent="-171450">
              <a:buFont typeface="Arial" panose="020B0604020202020204" pitchFamily="34" charset="0"/>
              <a:buChar char="•"/>
            </a:pPr>
            <a:r>
              <a:rPr lang="fr-FR" sz="1100" dirty="0">
                <a:latin typeface="Century Gothic" panose="020B0502020202020204" pitchFamily="34" charset="0"/>
                <a:cs typeface="Segoe UI" panose="020B0502040204020203" pitchFamily="34" charset="0"/>
              </a:rPr>
              <a:t>Le riz est originaire  du Sud de l’Asie : c’est l’aliment principal des populations asiatiques.</a:t>
            </a:r>
          </a:p>
          <a:p>
            <a:pPr marL="171450" indent="-171450">
              <a:buFont typeface="Arial" panose="020B0604020202020204" pitchFamily="34" charset="0"/>
              <a:buChar char="•"/>
            </a:pPr>
            <a:r>
              <a:rPr lang="fr-FR" sz="1100" dirty="0">
                <a:latin typeface="Century Gothic" panose="020B0502020202020204" pitchFamily="34" charset="0"/>
                <a:cs typeface="Segoe UI" panose="020B0502040204020203" pitchFamily="34" charset="0"/>
              </a:rPr>
              <a:t>Le blé est originaire du Moyen-Orient, puis il s’est implanté en Europe. Voilà pourquoi le pain et les pâtes sont très présents dans nos assiettes !</a:t>
            </a:r>
          </a:p>
        </p:txBody>
      </p:sp>
      <p:sp>
        <p:nvSpPr>
          <p:cNvPr id="21" name="Rectangle 20">
            <a:extLst>
              <a:ext uri="{FF2B5EF4-FFF2-40B4-BE49-F238E27FC236}">
                <a16:creationId xmlns:a16="http://schemas.microsoft.com/office/drawing/2014/main" id="{01D87668-605F-7341-A7A8-B53C29AE3EC0}"/>
              </a:ext>
            </a:extLst>
          </p:cNvPr>
          <p:cNvSpPr/>
          <p:nvPr/>
        </p:nvSpPr>
        <p:spPr>
          <a:xfrm>
            <a:off x="143999" y="9036918"/>
            <a:ext cx="7120254" cy="1162819"/>
          </a:xfrm>
          <a:prstGeom prst="rect">
            <a:avLst/>
          </a:prstGeom>
        </p:spPr>
        <p:txBody>
          <a:bodyPr wrap="square">
            <a:spAutoFit/>
          </a:bodyPr>
          <a:lstStyle/>
          <a:p>
            <a:pPr>
              <a:lnSpc>
                <a:spcPct val="170000"/>
              </a:lnSpc>
            </a:pPr>
            <a:r>
              <a:rPr lang="fr-FR" sz="1200" dirty="0">
                <a:latin typeface="Our First Kiss" panose="02000603000000020004" pitchFamily="2" charset="77"/>
              </a:rPr>
              <a:t>Indique le pays ou le continent correspondant à ces affirmations.</a:t>
            </a:r>
          </a:p>
          <a:p>
            <a:pPr marL="228600" indent="-228600">
              <a:lnSpc>
                <a:spcPct val="170000"/>
              </a:lnSpc>
              <a:buAutoNum type="arabicParenR"/>
              <a:tabLst>
                <a:tab pos="5773738" algn="l"/>
              </a:tabLst>
            </a:pPr>
            <a:r>
              <a:rPr lang="fr-FR" sz="1000" dirty="0">
                <a:latin typeface="Short Stack" panose="02010500040000000007" pitchFamily="2" charset="77"/>
              </a:rPr>
              <a:t>Plus grand exportateur mondial : ___________________________________________________</a:t>
            </a:r>
          </a:p>
          <a:p>
            <a:pPr marL="228600" indent="-228600">
              <a:lnSpc>
                <a:spcPct val="170000"/>
              </a:lnSpc>
              <a:buAutoNum type="arabicParenR"/>
              <a:tabLst>
                <a:tab pos="5773738" algn="l"/>
              </a:tabLst>
            </a:pPr>
            <a:r>
              <a:rPr lang="fr-FR" sz="1000" dirty="0">
                <a:latin typeface="Short Stack" panose="02010500040000000007" pitchFamily="2" charset="77"/>
              </a:rPr>
              <a:t>Plus grand producteur mondial : ____________________________________________________</a:t>
            </a:r>
          </a:p>
          <a:p>
            <a:pPr marL="228600" indent="-228600">
              <a:lnSpc>
                <a:spcPct val="170000"/>
              </a:lnSpc>
              <a:buAutoNum type="arabicParenR"/>
              <a:tabLst>
                <a:tab pos="5773738" algn="l"/>
              </a:tabLst>
            </a:pPr>
            <a:r>
              <a:rPr lang="fr-FR" sz="1000" dirty="0">
                <a:latin typeface="Short Stack" panose="02010500040000000007" pitchFamily="2" charset="77"/>
              </a:rPr>
              <a:t>Plus grand importateur mondial : ___________________________________________________</a:t>
            </a:r>
          </a:p>
        </p:txBody>
      </p:sp>
      <p:sp>
        <p:nvSpPr>
          <p:cNvPr id="22" name="ZoneTexte 21">
            <a:extLst>
              <a:ext uri="{FF2B5EF4-FFF2-40B4-BE49-F238E27FC236}">
                <a16:creationId xmlns:a16="http://schemas.microsoft.com/office/drawing/2014/main" id="{FA9CC4F4-B8A9-CA4F-A8A5-A97D2B429F25}"/>
              </a:ext>
            </a:extLst>
          </p:cNvPr>
          <p:cNvSpPr txBox="1"/>
          <p:nvPr/>
        </p:nvSpPr>
        <p:spPr>
          <a:xfrm>
            <a:off x="216297" y="7596758"/>
            <a:ext cx="6847674" cy="1446550"/>
          </a:xfrm>
          <a:prstGeom prst="rect">
            <a:avLst/>
          </a:prstGeom>
          <a:solidFill>
            <a:schemeClr val="accent5">
              <a:lumMod val="20000"/>
              <a:lumOff val="80000"/>
            </a:schemeClr>
          </a:solidFill>
          <a:ln>
            <a:solidFill>
              <a:schemeClr val="accent5">
                <a:lumMod val="50000"/>
              </a:schemeClr>
            </a:solidFill>
          </a:ln>
        </p:spPr>
        <p:txBody>
          <a:bodyPr wrap="square" rtlCol="0">
            <a:spAutoFit/>
          </a:bodyPr>
          <a:lstStyle/>
          <a:p>
            <a:pPr marL="228600" indent="-228600">
              <a:buAutoNum type="arabicParenR"/>
            </a:pPr>
            <a:r>
              <a:rPr lang="fr-FR" sz="1100" dirty="0">
                <a:latin typeface="Century Gothic" panose="020B0502020202020204" pitchFamily="34" charset="0"/>
                <a:cs typeface="Segoe UI" panose="020B0502040204020203" pitchFamily="34" charset="0"/>
              </a:rPr>
              <a:t>La production : La Chine est le plus gros producteur de céréales dans le monde, suivie par les Etats-Unis et l’Union Européenne. Les céréales les plus cultivées dans le monde sont le maïs, le blé, le riz ainsi que l’orge et le sorgho. Le blé et le maïs sont les céréales les plus échangées entre les différents pays.</a:t>
            </a:r>
          </a:p>
          <a:p>
            <a:pPr marL="228600" indent="-228600">
              <a:buAutoNum type="arabicParenR"/>
            </a:pPr>
            <a:r>
              <a:rPr lang="fr-FR" sz="1100" dirty="0">
                <a:latin typeface="Century Gothic" panose="020B0502020202020204" pitchFamily="34" charset="0"/>
                <a:cs typeface="Segoe UI" panose="020B0502040204020203" pitchFamily="34" charset="0"/>
              </a:rPr>
              <a:t>L’importation : L’Egypte est l’un des plus grand importateurs de céréales. Ce pays a notamment besoin de blé pour pouvoir faire du pain. Le Japon et le Mexique font aussi partie des plus grands pays importateurs.</a:t>
            </a:r>
          </a:p>
          <a:p>
            <a:pPr marL="228600" indent="-228600">
              <a:buAutoNum type="arabicParenR"/>
            </a:pPr>
            <a:r>
              <a:rPr lang="fr-FR" sz="1100" dirty="0">
                <a:latin typeface="Century Gothic" panose="020B0502020202020204" pitchFamily="34" charset="0"/>
                <a:cs typeface="Segoe UI" panose="020B0502040204020203" pitchFamily="34" charset="0"/>
              </a:rPr>
              <a:t>L’exportation : L’Union Européenne est le premier exportateur de blé au monde.</a:t>
            </a:r>
          </a:p>
        </p:txBody>
      </p:sp>
      <p:sp>
        <p:nvSpPr>
          <p:cNvPr id="42" name="Nuage 41">
            <a:extLst>
              <a:ext uri="{FF2B5EF4-FFF2-40B4-BE49-F238E27FC236}">
                <a16:creationId xmlns:a16="http://schemas.microsoft.com/office/drawing/2014/main" id="{0DE65C0B-ED7B-1948-8EFE-74540987A3FB}"/>
              </a:ext>
            </a:extLst>
          </p:cNvPr>
          <p:cNvSpPr/>
          <p:nvPr/>
        </p:nvSpPr>
        <p:spPr>
          <a:xfrm>
            <a:off x="143999" y="972022"/>
            <a:ext cx="407252" cy="456862"/>
          </a:xfrm>
          <a:prstGeom prst="cloud">
            <a:avLst/>
          </a:prstGeom>
          <a:solidFill>
            <a:schemeClr val="accent5">
              <a:lumMod val="40000"/>
              <a:lumOff val="60000"/>
            </a:schemeClr>
          </a:solidFill>
          <a:ln>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48" name="ZoneTexte 47">
            <a:extLst>
              <a:ext uri="{FF2B5EF4-FFF2-40B4-BE49-F238E27FC236}">
                <a16:creationId xmlns:a16="http://schemas.microsoft.com/office/drawing/2014/main" id="{12C58D2C-B8A8-E449-9018-764858AB9B5E}"/>
              </a:ext>
            </a:extLst>
          </p:cNvPr>
          <p:cNvSpPr txBox="1"/>
          <p:nvPr/>
        </p:nvSpPr>
        <p:spPr>
          <a:xfrm>
            <a:off x="143999" y="988348"/>
            <a:ext cx="407252" cy="456862"/>
          </a:xfrm>
          <a:prstGeom prst="rect">
            <a:avLst/>
          </a:prstGeom>
          <a:noFill/>
          <a:effectLst>
            <a:innerShdw blurRad="63500" dist="50800" dir="16200000">
              <a:prstClr val="black">
                <a:alpha val="50000"/>
              </a:prstClr>
            </a:innerShdw>
          </a:effectLst>
        </p:spPr>
        <p:txBody>
          <a:bodyPr wrap="square" lIns="101636" tIns="50818" rIns="101636" bIns="50818" rtlCol="0">
            <a:spAutoFit/>
          </a:bodyPr>
          <a:lstStyle/>
          <a:p>
            <a:pPr algn="ctr"/>
            <a:r>
              <a:rPr lang="fr-FR" sz="2200" b="1" dirty="0">
                <a:effectLst>
                  <a:outerShdw blurRad="38100" dist="38100" dir="2700000" algn="tl">
                    <a:srgbClr val="000000">
                      <a:alpha val="43137"/>
                    </a:srgbClr>
                  </a:outerShdw>
                </a:effectLst>
                <a:latin typeface="Fineliner Script" pitchFamily="50" charset="0"/>
              </a:rPr>
              <a:t>2</a:t>
            </a:r>
            <a:endParaRPr lang="fr-FR" b="1" dirty="0">
              <a:effectLst>
                <a:outerShdw blurRad="38100" dist="38100" dir="2700000" algn="tl">
                  <a:srgbClr val="000000">
                    <a:alpha val="43137"/>
                  </a:srgbClr>
                </a:outerShdw>
              </a:effectLst>
              <a:latin typeface="Fineliner Script" pitchFamily="50" charset="0"/>
            </a:endParaRPr>
          </a:p>
        </p:txBody>
      </p:sp>
      <p:pic>
        <p:nvPicPr>
          <p:cNvPr id="3" name="Image 2">
            <a:extLst>
              <a:ext uri="{FF2B5EF4-FFF2-40B4-BE49-F238E27FC236}">
                <a16:creationId xmlns:a16="http://schemas.microsoft.com/office/drawing/2014/main" id="{228FC5C6-1EB6-674F-921F-EFF437BA6A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8457" y="5004470"/>
            <a:ext cx="5260231" cy="2447105"/>
          </a:xfrm>
          <a:prstGeom prst="rect">
            <a:avLst/>
          </a:prstGeom>
        </p:spPr>
      </p:pic>
      <p:sp>
        <p:nvSpPr>
          <p:cNvPr id="4" name="Rectangle 3">
            <a:extLst>
              <a:ext uri="{FF2B5EF4-FFF2-40B4-BE49-F238E27FC236}">
                <a16:creationId xmlns:a16="http://schemas.microsoft.com/office/drawing/2014/main" id="{06A761E2-D724-994C-B956-D1B1A8D71D97}"/>
              </a:ext>
            </a:extLst>
          </p:cNvPr>
          <p:cNvSpPr/>
          <p:nvPr/>
        </p:nvSpPr>
        <p:spPr>
          <a:xfrm>
            <a:off x="3070200" y="7235551"/>
            <a:ext cx="2160240" cy="216024"/>
          </a:xfrm>
          <a:prstGeom prst="rect">
            <a:avLst/>
          </a:prstGeom>
          <a:solidFill>
            <a:srgbClr val="CFF4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 coins arrondis 25">
            <a:extLst>
              <a:ext uri="{FF2B5EF4-FFF2-40B4-BE49-F238E27FC236}">
                <a16:creationId xmlns:a16="http://schemas.microsoft.com/office/drawing/2014/main" id="{E8679A9E-B40F-8A41-8BE0-6ABD8B5D8A7D}"/>
              </a:ext>
            </a:extLst>
          </p:cNvPr>
          <p:cNvSpPr/>
          <p:nvPr/>
        </p:nvSpPr>
        <p:spPr>
          <a:xfrm rot="3243924">
            <a:off x="3327989" y="6628"/>
            <a:ext cx="76602" cy="239631"/>
          </a:xfrm>
          <a:prstGeom prst="roundRect">
            <a:avLst>
              <a:gd name="adj" fmla="val 5000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 coins arrondis 31">
            <a:extLst>
              <a:ext uri="{FF2B5EF4-FFF2-40B4-BE49-F238E27FC236}">
                <a16:creationId xmlns:a16="http://schemas.microsoft.com/office/drawing/2014/main" id="{873936C8-6D7D-2A44-BE15-B1C811344CAF}"/>
              </a:ext>
            </a:extLst>
          </p:cNvPr>
          <p:cNvSpPr/>
          <p:nvPr/>
        </p:nvSpPr>
        <p:spPr>
          <a:xfrm rot="3243924">
            <a:off x="3966717" y="7256"/>
            <a:ext cx="76602" cy="239631"/>
          </a:xfrm>
          <a:prstGeom prst="roundRect">
            <a:avLst>
              <a:gd name="adj" fmla="val 5000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a:extLst>
              <a:ext uri="{FF2B5EF4-FFF2-40B4-BE49-F238E27FC236}">
                <a16:creationId xmlns:a16="http://schemas.microsoft.com/office/drawing/2014/main" id="{F27A09EE-554F-AC4E-8521-BD8F17775382}"/>
              </a:ext>
            </a:extLst>
          </p:cNvPr>
          <p:cNvSpPr txBox="1"/>
          <p:nvPr/>
        </p:nvSpPr>
        <p:spPr>
          <a:xfrm>
            <a:off x="5516505" y="10194767"/>
            <a:ext cx="1771541" cy="246221"/>
          </a:xfrm>
          <a:prstGeom prst="rect">
            <a:avLst/>
          </a:prstGeom>
          <a:noFill/>
        </p:spPr>
        <p:txBody>
          <a:bodyPr wrap="square" rtlCol="0">
            <a:spAutoFit/>
          </a:bodyPr>
          <a:lstStyle/>
          <a:p>
            <a:pPr algn="r"/>
            <a:r>
              <a:rPr lang="fr-FR" sz="1000" dirty="0">
                <a:latin typeface="Our First Kiss" panose="02000603000000020004" pitchFamily="2" charset="77"/>
              </a:rPr>
              <a:t>La trousse de Sobelle </a:t>
            </a:r>
          </a:p>
        </p:txBody>
      </p:sp>
    </p:spTree>
    <p:extLst>
      <p:ext uri="{BB962C8B-B14F-4D97-AF65-F5344CB8AC3E}">
        <p14:creationId xmlns:p14="http://schemas.microsoft.com/office/powerpoint/2010/main" val="2253749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50AB6697-9915-F741-A976-9889107B9758}"/>
              </a:ext>
            </a:extLst>
          </p:cNvPr>
          <p:cNvPicPr>
            <a:picLocks noChangeAspect="1"/>
          </p:cNvPicPr>
          <p:nvPr/>
        </p:nvPicPr>
        <p:blipFill rotWithShape="1">
          <a:blip r:embed="rId3">
            <a:extLst>
              <a:ext uri="{28A0092B-C50C-407E-A947-70E740481C1C}">
                <a14:useLocalDpi xmlns:a14="http://schemas.microsoft.com/office/drawing/2010/main" val="0"/>
              </a:ext>
            </a:extLst>
          </a:blip>
          <a:srcRect l="56315" t="46447" b="25627"/>
          <a:stretch/>
        </p:blipFill>
        <p:spPr>
          <a:xfrm>
            <a:off x="3149535" y="4548927"/>
            <a:ext cx="2016224" cy="1760333"/>
          </a:xfrm>
          <a:prstGeom prst="rect">
            <a:avLst/>
          </a:prstGeom>
        </p:spPr>
      </p:pic>
      <p:grpSp>
        <p:nvGrpSpPr>
          <p:cNvPr id="25" name="Groupe 24"/>
          <p:cNvGrpSpPr/>
          <p:nvPr/>
        </p:nvGrpSpPr>
        <p:grpSpPr>
          <a:xfrm>
            <a:off x="1" y="-18010"/>
            <a:ext cx="7345362" cy="1083600"/>
            <a:chOff x="-12700" y="1870075"/>
            <a:chExt cx="6938045" cy="841375"/>
          </a:xfrm>
          <a:effectLst>
            <a:outerShdw blurRad="50800" dist="38100" dir="5400000" algn="t" rotWithShape="0">
              <a:prstClr val="black">
                <a:alpha val="40000"/>
              </a:prstClr>
            </a:outerShdw>
          </a:effectLst>
        </p:grpSpPr>
        <p:pic>
          <p:nvPicPr>
            <p:cNvPr id="27" name="Picture 2"/>
            <p:cNvPicPr>
              <a:picLocks noChangeAspect="1" noChangeArrowheads="1"/>
            </p:cNvPicPr>
            <p:nvPr/>
          </p:nvPicPr>
          <p:blipFill rotWithShape="1">
            <a:blip r:embed="rId4" cstate="print">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r="2372"/>
            <a:stretch/>
          </p:blipFill>
          <p:spPr bwMode="auto">
            <a:xfrm>
              <a:off x="-12700" y="1870075"/>
              <a:ext cx="3469357"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
            <p:cNvPicPr>
              <a:picLocks noChangeAspect="1" noChangeArrowheads="1"/>
            </p:cNvPicPr>
            <p:nvPr/>
          </p:nvPicPr>
          <p:blipFill>
            <a:blip r:embed="rId6" cstate="print">
              <a:duotone>
                <a:schemeClr val="accent5">
                  <a:shade val="45000"/>
                  <a:satMod val="135000"/>
                </a:schemeClr>
                <a:prstClr val="white"/>
              </a:duotone>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flipH="1">
              <a:off x="3456657" y="1870075"/>
              <a:ext cx="3468688"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9" name="Ellipse 28"/>
          <p:cNvSpPr/>
          <p:nvPr/>
        </p:nvSpPr>
        <p:spPr>
          <a:xfrm>
            <a:off x="28003" y="216609"/>
            <a:ext cx="992185" cy="462915"/>
          </a:xfrm>
          <a:prstGeom prst="ellipse">
            <a:avLst/>
          </a:prstGeom>
          <a:solidFill>
            <a:schemeClr val="bg1"/>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30" name="Rectangle 29"/>
          <p:cNvSpPr/>
          <p:nvPr/>
        </p:nvSpPr>
        <p:spPr>
          <a:xfrm>
            <a:off x="0" y="238839"/>
            <a:ext cx="1064467" cy="379627"/>
          </a:xfrm>
          <a:prstGeom prst="rect">
            <a:avLst/>
          </a:prstGeom>
        </p:spPr>
        <p:txBody>
          <a:bodyPr wrap="none" lIns="101636" tIns="50818" rIns="101636" bIns="50818">
            <a:spAutoFit/>
          </a:bodyPr>
          <a:lstStyle/>
          <a:p>
            <a:pPr lvl="0" algn="ctr"/>
            <a:r>
              <a:rPr lang="fr-FR" sz="1800" dirty="0">
                <a:solidFill>
                  <a:prstClr val="black"/>
                </a:solidFill>
                <a:effectLst>
                  <a:outerShdw blurRad="38100" dist="38100" dir="2700000" algn="tl">
                    <a:srgbClr val="000000">
                      <a:alpha val="43137"/>
                    </a:srgbClr>
                  </a:outerShdw>
                </a:effectLst>
                <a:latin typeface="Our First Kiss" panose="02000603000000020004" pitchFamily="2" charset="77"/>
                <a:ea typeface="Clensey" panose="02000603000000000000" pitchFamily="2" charset="0"/>
              </a:rPr>
              <a:t>Sciences</a:t>
            </a:r>
            <a:endParaRPr lang="fr-FR" sz="3600" dirty="0">
              <a:solidFill>
                <a:prstClr val="black"/>
              </a:solidFill>
              <a:effectLst>
                <a:outerShdw blurRad="38100" dist="38100" dir="2700000" algn="tl">
                  <a:srgbClr val="000000">
                    <a:alpha val="43137"/>
                  </a:srgbClr>
                </a:outerShdw>
              </a:effectLst>
              <a:latin typeface="Our First Kiss" panose="02000603000000020004" pitchFamily="2" charset="77"/>
              <a:ea typeface="Clensey" panose="02000603000000000000" pitchFamily="2" charset="0"/>
            </a:endParaRPr>
          </a:p>
        </p:txBody>
      </p:sp>
      <p:sp>
        <p:nvSpPr>
          <p:cNvPr id="31" name="Rectangle 30"/>
          <p:cNvSpPr/>
          <p:nvPr/>
        </p:nvSpPr>
        <p:spPr>
          <a:xfrm>
            <a:off x="1155721" y="41023"/>
            <a:ext cx="4912187" cy="810515"/>
          </a:xfrm>
          <a:prstGeom prst="rect">
            <a:avLst/>
          </a:prstGeom>
          <a:noFill/>
          <a:ln>
            <a:noFill/>
          </a:ln>
        </p:spPr>
        <p:txBody>
          <a:bodyPr wrap="none" lIns="101636" tIns="50818" rIns="101636" bIns="50818">
            <a:spAutoFit/>
          </a:bodyPr>
          <a:lstStyle/>
          <a:p>
            <a:pPr algn="ctr"/>
            <a:r>
              <a:rPr lang="fr-FR" sz="2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Les </a:t>
            </a:r>
            <a:r>
              <a:rPr lang="fr-FR" sz="2800" b="1" dirty="0" err="1">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cereales</a:t>
            </a:r>
            <a:endParaRPr lang="fr-FR" sz="2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endParaRPr>
          </a:p>
          <a:p>
            <a:pPr algn="ctr"/>
            <a:r>
              <a:rPr lang="fr-FR" sz="1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Production et alimentation</a:t>
            </a:r>
          </a:p>
        </p:txBody>
      </p:sp>
      <p:sp>
        <p:nvSpPr>
          <p:cNvPr id="52" name="Rectangle à coins arrondis 32">
            <a:extLst>
              <a:ext uri="{FF2B5EF4-FFF2-40B4-BE49-F238E27FC236}">
                <a16:creationId xmlns:a16="http://schemas.microsoft.com/office/drawing/2014/main" id="{12D9988B-8F65-9F43-9958-274570CD3C49}"/>
              </a:ext>
            </a:extLst>
          </p:cNvPr>
          <p:cNvSpPr/>
          <p:nvPr/>
        </p:nvSpPr>
        <p:spPr>
          <a:xfrm>
            <a:off x="6299574" y="236336"/>
            <a:ext cx="973507" cy="407800"/>
          </a:xfrm>
          <a:prstGeom prst="roundRect">
            <a:avLst>
              <a:gd name="adj" fmla="val 33049"/>
            </a:avLst>
          </a:prstGeom>
          <a:solidFill>
            <a:schemeClr val="accent5">
              <a:lumMod val="40000"/>
              <a:lumOff val="60000"/>
            </a:schemeClr>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3" name="Rectangle à coins arrondis 33">
            <a:extLst>
              <a:ext uri="{FF2B5EF4-FFF2-40B4-BE49-F238E27FC236}">
                <a16:creationId xmlns:a16="http://schemas.microsoft.com/office/drawing/2014/main" id="{50F14431-0DB3-3D44-9446-96FBC2DB5AA8}"/>
              </a:ext>
            </a:extLst>
          </p:cNvPr>
          <p:cNvSpPr/>
          <p:nvPr/>
        </p:nvSpPr>
        <p:spPr>
          <a:xfrm>
            <a:off x="6480993" y="594394"/>
            <a:ext cx="582978" cy="278041"/>
          </a:xfrm>
          <a:prstGeom prst="roundRect">
            <a:avLst>
              <a:gd name="adj" fmla="val 33049"/>
            </a:avLst>
          </a:prstGeom>
          <a:solidFill>
            <a:schemeClr val="bg1"/>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4" name="ZoneTexte 53">
            <a:extLst>
              <a:ext uri="{FF2B5EF4-FFF2-40B4-BE49-F238E27FC236}">
                <a16:creationId xmlns:a16="http://schemas.microsoft.com/office/drawing/2014/main" id="{792EDB2E-3694-F64F-B07B-393F3E383CEE}"/>
              </a:ext>
            </a:extLst>
          </p:cNvPr>
          <p:cNvSpPr txBox="1"/>
          <p:nvPr/>
        </p:nvSpPr>
        <p:spPr>
          <a:xfrm>
            <a:off x="6475726" y="570793"/>
            <a:ext cx="555664"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CM</a:t>
            </a:r>
            <a:endParaRPr lang="fr-FR" sz="1800" b="1" dirty="0">
              <a:latin typeface="Fineliner Script" pitchFamily="50" charset="0"/>
            </a:endParaRPr>
          </a:p>
        </p:txBody>
      </p:sp>
      <p:sp>
        <p:nvSpPr>
          <p:cNvPr id="55" name="ZoneTexte 54">
            <a:extLst>
              <a:ext uri="{FF2B5EF4-FFF2-40B4-BE49-F238E27FC236}">
                <a16:creationId xmlns:a16="http://schemas.microsoft.com/office/drawing/2014/main" id="{44F1C073-230E-D14C-BB63-35861C190ED0}"/>
              </a:ext>
            </a:extLst>
          </p:cNvPr>
          <p:cNvSpPr txBox="1"/>
          <p:nvPr/>
        </p:nvSpPr>
        <p:spPr>
          <a:xfrm>
            <a:off x="6293513" y="322108"/>
            <a:ext cx="970740" cy="236255"/>
          </a:xfrm>
          <a:prstGeom prst="rect">
            <a:avLst/>
          </a:prstGeom>
          <a:noFill/>
        </p:spPr>
        <p:txBody>
          <a:bodyPr wrap="square" lIns="101636" tIns="50818" rIns="101636" bIns="50818" rtlCol="0">
            <a:spAutoFit/>
          </a:bodyPr>
          <a:lstStyle/>
          <a:p>
            <a:pPr algn="ctr">
              <a:lnSpc>
                <a:spcPct val="70000"/>
              </a:lnSpc>
            </a:pPr>
            <a:r>
              <a:rPr lang="fr-FR" sz="1200" b="1" dirty="0">
                <a:solidFill>
                  <a:schemeClr val="bg1"/>
                </a:solidFill>
                <a:effectLst>
                  <a:outerShdw blurRad="38100" dist="38100" dir="2700000" algn="tl">
                    <a:srgbClr val="000000">
                      <a:alpha val="43137"/>
                    </a:srgbClr>
                  </a:outerShdw>
                </a:effectLst>
                <a:latin typeface="Our First Kiss" panose="02000603000000020004" pitchFamily="2" charset="77"/>
              </a:rPr>
              <a:t>Le vivant</a:t>
            </a:r>
            <a:endParaRPr lang="fr-FR" sz="1400" b="1" dirty="0">
              <a:solidFill>
                <a:schemeClr val="bg1"/>
              </a:solidFill>
              <a:effectLst>
                <a:outerShdw blurRad="38100" dist="38100" dir="2700000" algn="tl">
                  <a:srgbClr val="000000">
                    <a:alpha val="43137"/>
                  </a:srgbClr>
                </a:outerShdw>
              </a:effectLst>
              <a:latin typeface="Our First Kiss" panose="02000603000000020004" pitchFamily="2" charset="77"/>
            </a:endParaRPr>
          </a:p>
        </p:txBody>
      </p:sp>
      <p:sp>
        <p:nvSpPr>
          <p:cNvPr id="42" name="Nuage 41">
            <a:extLst>
              <a:ext uri="{FF2B5EF4-FFF2-40B4-BE49-F238E27FC236}">
                <a16:creationId xmlns:a16="http://schemas.microsoft.com/office/drawing/2014/main" id="{0DE65C0B-ED7B-1948-8EFE-74540987A3FB}"/>
              </a:ext>
            </a:extLst>
          </p:cNvPr>
          <p:cNvSpPr/>
          <p:nvPr/>
        </p:nvSpPr>
        <p:spPr>
          <a:xfrm>
            <a:off x="143999" y="1128547"/>
            <a:ext cx="407252" cy="456862"/>
          </a:xfrm>
          <a:prstGeom prst="cloud">
            <a:avLst/>
          </a:prstGeom>
          <a:solidFill>
            <a:schemeClr val="accent5">
              <a:lumMod val="40000"/>
              <a:lumOff val="60000"/>
            </a:schemeClr>
          </a:solidFill>
          <a:ln>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45" name="ZoneTexte 44">
            <a:extLst>
              <a:ext uri="{FF2B5EF4-FFF2-40B4-BE49-F238E27FC236}">
                <a16:creationId xmlns:a16="http://schemas.microsoft.com/office/drawing/2014/main" id="{51853FFF-6306-F949-AD7E-174DCE399C4A}"/>
              </a:ext>
            </a:extLst>
          </p:cNvPr>
          <p:cNvSpPr txBox="1"/>
          <p:nvPr/>
        </p:nvSpPr>
        <p:spPr>
          <a:xfrm>
            <a:off x="551251" y="1221049"/>
            <a:ext cx="4057244" cy="348850"/>
          </a:xfrm>
          <a:prstGeom prst="rect">
            <a:avLst/>
          </a:prstGeom>
          <a:noFill/>
        </p:spPr>
        <p:txBody>
          <a:bodyPr wrap="square" lIns="101636" tIns="50818" rIns="101636" bIns="50818" rtlCol="0">
            <a:spAutoFit/>
          </a:bodyPr>
          <a:lstStyle/>
          <a:p>
            <a:r>
              <a:rPr lang="fr-FR" sz="1600" dirty="0">
                <a:latin typeface="Our First Kiss" panose="02000603000000020004" pitchFamily="2" charset="77"/>
              </a:rPr>
              <a:t>Une céréale : le maïs</a:t>
            </a:r>
          </a:p>
        </p:txBody>
      </p:sp>
      <p:sp>
        <p:nvSpPr>
          <p:cNvPr id="48" name="ZoneTexte 47">
            <a:extLst>
              <a:ext uri="{FF2B5EF4-FFF2-40B4-BE49-F238E27FC236}">
                <a16:creationId xmlns:a16="http://schemas.microsoft.com/office/drawing/2014/main" id="{12C58D2C-B8A8-E449-9018-764858AB9B5E}"/>
              </a:ext>
            </a:extLst>
          </p:cNvPr>
          <p:cNvSpPr txBox="1"/>
          <p:nvPr/>
        </p:nvSpPr>
        <p:spPr>
          <a:xfrm>
            <a:off x="143999" y="1144873"/>
            <a:ext cx="407252" cy="441183"/>
          </a:xfrm>
          <a:prstGeom prst="rect">
            <a:avLst/>
          </a:prstGeom>
          <a:noFill/>
          <a:effectLst>
            <a:innerShdw blurRad="63500" dist="50800" dir="16200000">
              <a:prstClr val="black">
                <a:alpha val="50000"/>
              </a:prstClr>
            </a:innerShdw>
          </a:effectLst>
        </p:spPr>
        <p:txBody>
          <a:bodyPr wrap="square" lIns="101636" tIns="50818" rIns="101636" bIns="50818" rtlCol="0">
            <a:spAutoFit/>
          </a:bodyPr>
          <a:lstStyle/>
          <a:p>
            <a:pPr algn="ctr"/>
            <a:r>
              <a:rPr lang="fr-FR" sz="2200" b="1" dirty="0">
                <a:effectLst>
                  <a:outerShdw blurRad="38100" dist="38100" dir="2700000" algn="tl">
                    <a:srgbClr val="000000">
                      <a:alpha val="43137"/>
                    </a:srgbClr>
                  </a:outerShdw>
                </a:effectLst>
                <a:latin typeface="Fineliner Script" pitchFamily="50" charset="0"/>
              </a:rPr>
              <a:t>3</a:t>
            </a:r>
            <a:endParaRPr lang="fr-FR" b="1" dirty="0">
              <a:effectLst>
                <a:outerShdw blurRad="38100" dist="38100" dir="2700000" algn="tl">
                  <a:srgbClr val="000000">
                    <a:alpha val="43137"/>
                  </a:srgbClr>
                </a:outerShdw>
              </a:effectLst>
              <a:latin typeface="Fineliner Script" pitchFamily="50" charset="0"/>
            </a:endParaRPr>
          </a:p>
        </p:txBody>
      </p:sp>
      <p:pic>
        <p:nvPicPr>
          <p:cNvPr id="26" name="Image 25">
            <a:extLst>
              <a:ext uri="{FF2B5EF4-FFF2-40B4-BE49-F238E27FC236}">
                <a16:creationId xmlns:a16="http://schemas.microsoft.com/office/drawing/2014/main" id="{D72C02C4-7D0A-C647-9818-98E93C19532A}"/>
              </a:ext>
            </a:extLst>
          </p:cNvPr>
          <p:cNvPicPr>
            <a:picLocks noChangeAspect="1"/>
          </p:cNvPicPr>
          <p:nvPr/>
        </p:nvPicPr>
        <p:blipFill rotWithShape="1">
          <a:blip r:embed="rId8">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val="0"/>
              </a:ext>
            </a:extLst>
          </a:blip>
          <a:srcRect l="9483" t="32861" r="7543" b="43715"/>
          <a:stretch/>
        </p:blipFill>
        <p:spPr>
          <a:xfrm>
            <a:off x="5472881" y="3157122"/>
            <a:ext cx="1296144" cy="1258387"/>
          </a:xfrm>
          <a:prstGeom prst="rect">
            <a:avLst/>
          </a:prstGeom>
        </p:spPr>
      </p:pic>
      <p:sp>
        <p:nvSpPr>
          <p:cNvPr id="20" name="Rectangle 19">
            <a:extLst>
              <a:ext uri="{FF2B5EF4-FFF2-40B4-BE49-F238E27FC236}">
                <a16:creationId xmlns:a16="http://schemas.microsoft.com/office/drawing/2014/main" id="{4A2CA046-55A6-0342-8A2E-1376F2E5DE01}"/>
              </a:ext>
            </a:extLst>
          </p:cNvPr>
          <p:cNvSpPr/>
          <p:nvPr/>
        </p:nvSpPr>
        <p:spPr>
          <a:xfrm>
            <a:off x="167990" y="7622582"/>
            <a:ext cx="7120254" cy="2470869"/>
          </a:xfrm>
          <a:prstGeom prst="rect">
            <a:avLst/>
          </a:prstGeom>
        </p:spPr>
        <p:txBody>
          <a:bodyPr wrap="square">
            <a:spAutoFit/>
          </a:bodyPr>
          <a:lstStyle/>
          <a:p>
            <a:pPr>
              <a:lnSpc>
                <a:spcPct val="170000"/>
              </a:lnSpc>
            </a:pPr>
            <a:r>
              <a:rPr lang="fr-FR" sz="1200" dirty="0">
                <a:latin typeface="Our First Kiss" panose="02000603000000020004" pitchFamily="2" charset="77"/>
              </a:rPr>
              <a:t>Réponds aux questions.</a:t>
            </a:r>
          </a:p>
          <a:p>
            <a:pPr marL="228600" indent="-228600">
              <a:lnSpc>
                <a:spcPct val="170000"/>
              </a:lnSpc>
              <a:buAutoNum type="arabicParenR"/>
              <a:tabLst>
                <a:tab pos="5773738" algn="l"/>
              </a:tabLst>
            </a:pPr>
            <a:r>
              <a:rPr lang="fr-FR" sz="1000" dirty="0">
                <a:latin typeface="Short Stack" panose="02010500040000000007" pitchFamily="2" charset="77"/>
              </a:rPr>
              <a:t>Sous quelle forme le maïs est-il mangé ? ______________________________________________</a:t>
            </a:r>
          </a:p>
          <a:p>
            <a:pPr>
              <a:lnSpc>
                <a:spcPct val="170000"/>
              </a:lnSpc>
              <a:tabLst>
                <a:tab pos="5773738" algn="l"/>
              </a:tabLst>
            </a:pPr>
            <a:r>
              <a:rPr lang="fr-FR" sz="1000" dirty="0">
                <a:latin typeface="Short Stack" panose="02010500040000000007" pitchFamily="2" charset="77"/>
              </a:rPr>
              <a:t>_____________________________________________________________________________________</a:t>
            </a:r>
          </a:p>
          <a:p>
            <a:pPr>
              <a:lnSpc>
                <a:spcPct val="170000"/>
              </a:lnSpc>
              <a:tabLst>
                <a:tab pos="5773738" algn="l"/>
              </a:tabLst>
            </a:pPr>
            <a:r>
              <a:rPr lang="fr-FR" sz="1000" dirty="0">
                <a:latin typeface="Short Stack" panose="02010500040000000007" pitchFamily="2" charset="77"/>
              </a:rPr>
              <a:t>2) A quoi sert-il aussi ? ________________________________________________________________</a:t>
            </a:r>
          </a:p>
          <a:p>
            <a:pPr>
              <a:lnSpc>
                <a:spcPct val="170000"/>
              </a:lnSpc>
              <a:tabLst>
                <a:tab pos="5773738" algn="l"/>
              </a:tabLst>
            </a:pPr>
            <a:r>
              <a:rPr lang="fr-FR" sz="1000" dirty="0">
                <a:latin typeface="Short Stack" panose="02010500040000000007" pitchFamily="2" charset="77"/>
              </a:rPr>
              <a:t>_____________________________________________________________________________________</a:t>
            </a:r>
          </a:p>
          <a:p>
            <a:pPr>
              <a:lnSpc>
                <a:spcPct val="170000"/>
              </a:lnSpc>
              <a:tabLst>
                <a:tab pos="5773738" algn="l"/>
              </a:tabLst>
            </a:pPr>
            <a:r>
              <a:rPr lang="fr-FR" sz="1000" dirty="0">
                <a:latin typeface="Short Stack" panose="02010500040000000007" pitchFamily="2" charset="77"/>
              </a:rPr>
              <a:t>3) A quoi correspond le nombre 41 ? : ____________________________________________________</a:t>
            </a:r>
          </a:p>
          <a:p>
            <a:pPr>
              <a:lnSpc>
                <a:spcPct val="170000"/>
              </a:lnSpc>
              <a:tabLst>
                <a:tab pos="5773738" algn="l"/>
              </a:tabLst>
            </a:pPr>
            <a:r>
              <a:rPr lang="fr-FR" sz="1000" dirty="0">
                <a:latin typeface="Short Stack" panose="02010500040000000007" pitchFamily="2" charset="77"/>
              </a:rPr>
              <a:t>4) D’où vient exactement le maïs et depuis quand ?  _______________________________________</a:t>
            </a:r>
          </a:p>
          <a:p>
            <a:pPr>
              <a:lnSpc>
                <a:spcPct val="170000"/>
              </a:lnSpc>
              <a:tabLst>
                <a:tab pos="5773738" algn="l"/>
              </a:tabLst>
            </a:pPr>
            <a:r>
              <a:rPr lang="fr-FR" sz="1000" dirty="0">
                <a:latin typeface="Short Stack" panose="02010500040000000007" pitchFamily="2" charset="77"/>
              </a:rPr>
              <a:t>5) Quelles sont les qualités nutritives du maïs ? __________________________________________</a:t>
            </a:r>
          </a:p>
          <a:p>
            <a:pPr>
              <a:lnSpc>
                <a:spcPct val="170000"/>
              </a:lnSpc>
              <a:tabLst>
                <a:tab pos="5773738" algn="l"/>
              </a:tabLst>
            </a:pPr>
            <a:r>
              <a:rPr lang="fr-FR" sz="1000" dirty="0">
                <a:latin typeface="Short Stack" panose="02010500040000000007" pitchFamily="2" charset="77"/>
              </a:rPr>
              <a:t>_____________________________________________________________________________________</a:t>
            </a:r>
          </a:p>
        </p:txBody>
      </p:sp>
      <p:pic>
        <p:nvPicPr>
          <p:cNvPr id="21" name="Image 20">
            <a:extLst>
              <a:ext uri="{FF2B5EF4-FFF2-40B4-BE49-F238E27FC236}">
                <a16:creationId xmlns:a16="http://schemas.microsoft.com/office/drawing/2014/main" id="{6714C90A-827B-9C44-9FFE-7B2CA65EA83A}"/>
              </a:ext>
            </a:extLst>
          </p:cNvPr>
          <p:cNvPicPr>
            <a:picLocks noChangeAspect="1"/>
          </p:cNvPicPr>
          <p:nvPr/>
        </p:nvPicPr>
        <p:blipFill rotWithShape="1">
          <a:blip r:embed="rId3">
            <a:extLst>
              <a:ext uri="{28A0092B-C50C-407E-A947-70E740481C1C}">
                <a14:useLocalDpi xmlns:a14="http://schemas.microsoft.com/office/drawing/2010/main" val="0"/>
              </a:ext>
            </a:extLst>
          </a:blip>
          <a:srcRect t="81094"/>
          <a:stretch/>
        </p:blipFill>
        <p:spPr>
          <a:xfrm>
            <a:off x="258090" y="6368603"/>
            <a:ext cx="4643565" cy="1199044"/>
          </a:xfrm>
          <a:prstGeom prst="rect">
            <a:avLst/>
          </a:prstGeom>
        </p:spPr>
      </p:pic>
      <p:sp>
        <p:nvSpPr>
          <p:cNvPr id="22" name="ZoneTexte 21">
            <a:extLst>
              <a:ext uri="{FF2B5EF4-FFF2-40B4-BE49-F238E27FC236}">
                <a16:creationId xmlns:a16="http://schemas.microsoft.com/office/drawing/2014/main" id="{6F6EFC75-CB96-E24E-B441-C344716971FD}"/>
              </a:ext>
            </a:extLst>
          </p:cNvPr>
          <p:cNvSpPr txBox="1"/>
          <p:nvPr/>
        </p:nvSpPr>
        <p:spPr>
          <a:xfrm>
            <a:off x="258090" y="1655637"/>
            <a:ext cx="3037024" cy="4154984"/>
          </a:xfrm>
          <a:prstGeom prst="rect">
            <a:avLst/>
          </a:prstGeom>
          <a:solidFill>
            <a:schemeClr val="accent5">
              <a:lumMod val="20000"/>
              <a:lumOff val="80000"/>
            </a:schemeClr>
          </a:solidFill>
          <a:ln>
            <a:solidFill>
              <a:schemeClr val="accent5">
                <a:lumMod val="50000"/>
              </a:schemeClr>
            </a:solidFill>
          </a:ln>
        </p:spPr>
        <p:txBody>
          <a:bodyPr wrap="square" rtlCol="0">
            <a:spAutoFit/>
          </a:bodyPr>
          <a:lstStyle/>
          <a:p>
            <a:r>
              <a:rPr lang="fr-FR" sz="1100" dirty="0">
                <a:latin typeface="Century Gothic" panose="020B0502020202020204" pitchFamily="34" charset="0"/>
                <a:cs typeface="Segoe UI" panose="020B0502040204020203" pitchFamily="34" charset="0"/>
              </a:rPr>
              <a:t>Pour ses épis au barbecue, ses grains en salade, sa semoule dans les céréales du petit déjeuner ou sa farine dans les potages… il y a autant de façons de consommer le maïs que de grains dans un épi. Mais on ne devient pas la céréale la plus cultivée du monde en se cantonnant à nos assiettes. En effet, il existe plusieurs catégories de maïs (semence, doux, grain et fourrage.) Du coup, le maïs c’est aussi pour nourrir les animaux d’élevage. Grâce au maïs fourrage qui est récolté vert en plante entière pour régaler les vaches et au maïs destiné à l’industrie de l’alimentation animale, on peut nourrir ainsi poulets, canards et cochons (qui certes finiront dans nos assiettes.) D’ailleurs, en parlant d’assiettes, les bioplastiques issus du maïs permet aussi d’en fabriquer ainsi que des sacs, des gobelets… Enfin, le maïs permet également de produire du bioéthanol (aujourd’hui utilisé dans toutes les essences.)</a:t>
            </a:r>
          </a:p>
        </p:txBody>
      </p:sp>
      <p:sp>
        <p:nvSpPr>
          <p:cNvPr id="23" name="ZoneTexte 22">
            <a:extLst>
              <a:ext uri="{FF2B5EF4-FFF2-40B4-BE49-F238E27FC236}">
                <a16:creationId xmlns:a16="http://schemas.microsoft.com/office/drawing/2014/main" id="{6E5791DC-1597-0D46-8C88-3851F00D27ED}"/>
              </a:ext>
            </a:extLst>
          </p:cNvPr>
          <p:cNvSpPr txBox="1"/>
          <p:nvPr/>
        </p:nvSpPr>
        <p:spPr>
          <a:xfrm>
            <a:off x="3478733" y="1662401"/>
            <a:ext cx="1562100" cy="2785378"/>
          </a:xfrm>
          <a:prstGeom prst="rect">
            <a:avLst/>
          </a:prstGeom>
          <a:solidFill>
            <a:schemeClr val="accent5">
              <a:lumMod val="20000"/>
              <a:lumOff val="80000"/>
            </a:schemeClr>
          </a:solidFill>
          <a:ln>
            <a:solidFill>
              <a:schemeClr val="accent5">
                <a:lumMod val="50000"/>
              </a:schemeClr>
            </a:solidFill>
          </a:ln>
        </p:spPr>
        <p:txBody>
          <a:bodyPr wrap="square" rtlCol="0">
            <a:spAutoFit/>
          </a:bodyPr>
          <a:lstStyle/>
          <a:p>
            <a:r>
              <a:rPr lang="fr-FR" sz="3200" dirty="0">
                <a:latin typeface="Century Gothic" panose="020B0502020202020204" pitchFamily="34" charset="0"/>
                <a:cs typeface="Segoe UI" panose="020B0502040204020203" pitchFamily="34" charset="0"/>
              </a:rPr>
              <a:t>41</a:t>
            </a:r>
          </a:p>
          <a:p>
            <a:r>
              <a:rPr lang="fr-FR" sz="1100" dirty="0">
                <a:latin typeface="Century Gothic" panose="020B0502020202020204" pitchFamily="34" charset="0"/>
                <a:cs typeface="Segoe UI" panose="020B0502040204020203" pitchFamily="34" charset="0"/>
              </a:rPr>
              <a:t>Vous l’avez compris, le maïs est la céréale de tous les records. A elle seule, cette culture représente 41% de la production céréalières mondiale. Et par ailleurs, on compte plus de 600 produits fabriqués à base de maïs.</a:t>
            </a:r>
          </a:p>
        </p:txBody>
      </p:sp>
      <p:sp>
        <p:nvSpPr>
          <p:cNvPr id="24" name="ZoneTexte 23">
            <a:extLst>
              <a:ext uri="{FF2B5EF4-FFF2-40B4-BE49-F238E27FC236}">
                <a16:creationId xmlns:a16="http://schemas.microsoft.com/office/drawing/2014/main" id="{CB7DC94F-CD9E-F645-A49A-3F3987DBB734}"/>
              </a:ext>
            </a:extLst>
          </p:cNvPr>
          <p:cNvSpPr txBox="1"/>
          <p:nvPr/>
        </p:nvSpPr>
        <p:spPr>
          <a:xfrm>
            <a:off x="5233353" y="1655637"/>
            <a:ext cx="1744904" cy="1446550"/>
          </a:xfrm>
          <a:prstGeom prst="rect">
            <a:avLst/>
          </a:prstGeom>
          <a:solidFill>
            <a:schemeClr val="accent5">
              <a:lumMod val="20000"/>
              <a:lumOff val="80000"/>
            </a:schemeClr>
          </a:solidFill>
          <a:ln>
            <a:solidFill>
              <a:schemeClr val="accent5">
                <a:lumMod val="50000"/>
              </a:schemeClr>
            </a:solidFill>
          </a:ln>
        </p:spPr>
        <p:txBody>
          <a:bodyPr wrap="square" rtlCol="0">
            <a:spAutoFit/>
          </a:bodyPr>
          <a:lstStyle/>
          <a:p>
            <a:r>
              <a:rPr lang="fr-FR" sz="1100" dirty="0">
                <a:latin typeface="Century Gothic" panose="020B0502020202020204" pitchFamily="34" charset="0"/>
                <a:cs typeface="Segoe UI" panose="020B0502040204020203" pitchFamily="34" charset="0"/>
              </a:rPr>
              <a:t>Le maïs est né il y a plus de 6000 ans sur les plateaux mexicains. Les conquistadors venus chercher de l’or, ont finalement trouvé celui-ci au creux des épis de maïs.</a:t>
            </a:r>
          </a:p>
        </p:txBody>
      </p:sp>
      <p:sp>
        <p:nvSpPr>
          <p:cNvPr id="32" name="ZoneTexte 31">
            <a:extLst>
              <a:ext uri="{FF2B5EF4-FFF2-40B4-BE49-F238E27FC236}">
                <a16:creationId xmlns:a16="http://schemas.microsoft.com/office/drawing/2014/main" id="{D8B831FD-A78B-B044-B696-532CCD48C4A4}"/>
              </a:ext>
            </a:extLst>
          </p:cNvPr>
          <p:cNvSpPr txBox="1"/>
          <p:nvPr/>
        </p:nvSpPr>
        <p:spPr>
          <a:xfrm>
            <a:off x="5236374" y="4474236"/>
            <a:ext cx="1744904" cy="2462213"/>
          </a:xfrm>
          <a:prstGeom prst="rect">
            <a:avLst/>
          </a:prstGeom>
          <a:solidFill>
            <a:schemeClr val="accent5">
              <a:lumMod val="20000"/>
              <a:lumOff val="80000"/>
            </a:schemeClr>
          </a:solidFill>
          <a:ln>
            <a:solidFill>
              <a:schemeClr val="accent5">
                <a:lumMod val="50000"/>
              </a:schemeClr>
            </a:solidFill>
          </a:ln>
        </p:spPr>
        <p:txBody>
          <a:bodyPr wrap="square" rtlCol="0">
            <a:spAutoFit/>
          </a:bodyPr>
          <a:lstStyle/>
          <a:p>
            <a:r>
              <a:rPr lang="fr-FR" sz="1100" dirty="0">
                <a:latin typeface="Century Gothic" panose="020B0502020202020204" pitchFamily="34" charset="0"/>
                <a:cs typeface="Segoe UI" panose="020B0502040204020203" pitchFamily="34" charset="0"/>
              </a:rPr>
              <a:t>Ni une, ni deux, ils ramènent en Europe à la fin du XVème siècle et c’est finalement le maïs mexicain qui va conquérir les fermes d’Espagne, de France et d’Italie en moins de 100 ans. La céréale traverse alors les frontières et prend racine sur tout le continent pour ne plus jamais en repartir.</a:t>
            </a:r>
          </a:p>
        </p:txBody>
      </p:sp>
      <p:sp>
        <p:nvSpPr>
          <p:cNvPr id="33" name="Rectangle : coins arrondis 32">
            <a:extLst>
              <a:ext uri="{FF2B5EF4-FFF2-40B4-BE49-F238E27FC236}">
                <a16:creationId xmlns:a16="http://schemas.microsoft.com/office/drawing/2014/main" id="{775E69C1-8712-AC4E-BA9D-44812C5127F9}"/>
              </a:ext>
            </a:extLst>
          </p:cNvPr>
          <p:cNvSpPr/>
          <p:nvPr/>
        </p:nvSpPr>
        <p:spPr>
          <a:xfrm rot="3243924">
            <a:off x="3327989" y="6628"/>
            <a:ext cx="76602" cy="239631"/>
          </a:xfrm>
          <a:prstGeom prst="roundRect">
            <a:avLst>
              <a:gd name="adj" fmla="val 5000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 coins arrondis 33">
            <a:extLst>
              <a:ext uri="{FF2B5EF4-FFF2-40B4-BE49-F238E27FC236}">
                <a16:creationId xmlns:a16="http://schemas.microsoft.com/office/drawing/2014/main" id="{1C28EA7E-EB72-1F4C-95F9-A961603BC415}"/>
              </a:ext>
            </a:extLst>
          </p:cNvPr>
          <p:cNvSpPr/>
          <p:nvPr/>
        </p:nvSpPr>
        <p:spPr>
          <a:xfrm rot="3243924">
            <a:off x="3966717" y="7256"/>
            <a:ext cx="76602" cy="239631"/>
          </a:xfrm>
          <a:prstGeom prst="roundRect">
            <a:avLst>
              <a:gd name="adj" fmla="val 5000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ZoneTexte 34">
            <a:extLst>
              <a:ext uri="{FF2B5EF4-FFF2-40B4-BE49-F238E27FC236}">
                <a16:creationId xmlns:a16="http://schemas.microsoft.com/office/drawing/2014/main" id="{A0120FB2-1A9C-9F4A-A546-B20F3160113E}"/>
              </a:ext>
            </a:extLst>
          </p:cNvPr>
          <p:cNvSpPr txBox="1"/>
          <p:nvPr/>
        </p:nvSpPr>
        <p:spPr>
          <a:xfrm>
            <a:off x="5516505" y="10194767"/>
            <a:ext cx="1771541" cy="246221"/>
          </a:xfrm>
          <a:prstGeom prst="rect">
            <a:avLst/>
          </a:prstGeom>
          <a:noFill/>
        </p:spPr>
        <p:txBody>
          <a:bodyPr wrap="square" rtlCol="0">
            <a:spAutoFit/>
          </a:bodyPr>
          <a:lstStyle/>
          <a:p>
            <a:pPr algn="r"/>
            <a:r>
              <a:rPr lang="fr-FR" sz="1000" dirty="0">
                <a:latin typeface="Our First Kiss" panose="02000603000000020004" pitchFamily="2" charset="77"/>
              </a:rPr>
              <a:t>La trousse de Sobelle </a:t>
            </a:r>
          </a:p>
        </p:txBody>
      </p:sp>
    </p:spTree>
    <p:extLst>
      <p:ext uri="{BB962C8B-B14F-4D97-AF65-F5344CB8AC3E}">
        <p14:creationId xmlns:p14="http://schemas.microsoft.com/office/powerpoint/2010/main" val="2472356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1" name="Connecteur droit avec flèche 70">
            <a:extLst>
              <a:ext uri="{FF2B5EF4-FFF2-40B4-BE49-F238E27FC236}">
                <a16:creationId xmlns:a16="http://schemas.microsoft.com/office/drawing/2014/main" id="{FFD6BAE4-CD3F-2A42-9864-BBA6E2CD0291}"/>
              </a:ext>
            </a:extLst>
          </p:cNvPr>
          <p:cNvCxnSpPr>
            <a:cxnSpLocks/>
          </p:cNvCxnSpPr>
          <p:nvPr/>
        </p:nvCxnSpPr>
        <p:spPr>
          <a:xfrm flipV="1">
            <a:off x="6264969" y="3398603"/>
            <a:ext cx="0" cy="3334059"/>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25" name="Groupe 24"/>
          <p:cNvGrpSpPr/>
          <p:nvPr/>
        </p:nvGrpSpPr>
        <p:grpSpPr>
          <a:xfrm>
            <a:off x="1" y="-18010"/>
            <a:ext cx="7345362" cy="1083600"/>
            <a:chOff x="-12700" y="1870075"/>
            <a:chExt cx="6938045" cy="841375"/>
          </a:xfrm>
          <a:effectLst>
            <a:outerShdw blurRad="50800" dist="38100" dir="5400000" algn="t" rotWithShape="0">
              <a:prstClr val="black">
                <a:alpha val="40000"/>
              </a:prstClr>
            </a:outerShdw>
          </a:effectLst>
        </p:grpSpPr>
        <p:pic>
          <p:nvPicPr>
            <p:cNvPr id="27" name="Picture 2"/>
            <p:cNvPicPr>
              <a:picLocks noChangeAspect="1" noChangeArrowheads="1"/>
            </p:cNvPicPr>
            <p:nvPr/>
          </p:nvPicPr>
          <p:blipFill rotWithShape="1">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r="2372"/>
            <a:stretch/>
          </p:blipFill>
          <p:spPr bwMode="auto">
            <a:xfrm>
              <a:off x="-12700" y="1870075"/>
              <a:ext cx="3469357"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
            <p:cNvPicPr>
              <a:picLocks noChangeAspect="1" noChangeArrowheads="1"/>
            </p:cNvPicPr>
            <p:nvPr/>
          </p:nvPicPr>
          <p:blipFill>
            <a:blip r:embed="rId5" cstate="print">
              <a:duotone>
                <a:schemeClr val="accent5">
                  <a:shade val="45000"/>
                  <a:satMod val="135000"/>
                </a:schemeClr>
                <a:prstClr val="white"/>
              </a:duotone>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flipH="1">
              <a:off x="3456657" y="1870075"/>
              <a:ext cx="3468688"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9" name="Ellipse 28"/>
          <p:cNvSpPr/>
          <p:nvPr/>
        </p:nvSpPr>
        <p:spPr>
          <a:xfrm>
            <a:off x="28003" y="216609"/>
            <a:ext cx="992185" cy="462915"/>
          </a:xfrm>
          <a:prstGeom prst="ellipse">
            <a:avLst/>
          </a:prstGeom>
          <a:solidFill>
            <a:schemeClr val="bg1"/>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30" name="Rectangle 29"/>
          <p:cNvSpPr/>
          <p:nvPr/>
        </p:nvSpPr>
        <p:spPr>
          <a:xfrm>
            <a:off x="0" y="238839"/>
            <a:ext cx="1064467" cy="379627"/>
          </a:xfrm>
          <a:prstGeom prst="rect">
            <a:avLst/>
          </a:prstGeom>
        </p:spPr>
        <p:txBody>
          <a:bodyPr wrap="none" lIns="101636" tIns="50818" rIns="101636" bIns="50818">
            <a:spAutoFit/>
          </a:bodyPr>
          <a:lstStyle/>
          <a:p>
            <a:pPr lvl="0" algn="ctr"/>
            <a:r>
              <a:rPr lang="fr-FR" sz="1800" dirty="0">
                <a:solidFill>
                  <a:prstClr val="black"/>
                </a:solidFill>
                <a:effectLst>
                  <a:outerShdw blurRad="38100" dist="38100" dir="2700000" algn="tl">
                    <a:srgbClr val="000000">
                      <a:alpha val="43137"/>
                    </a:srgbClr>
                  </a:outerShdw>
                </a:effectLst>
                <a:latin typeface="Our First Kiss" panose="02000603000000020004" pitchFamily="2" charset="77"/>
                <a:ea typeface="Clensey" panose="02000603000000000000" pitchFamily="2" charset="0"/>
              </a:rPr>
              <a:t>Sciences</a:t>
            </a:r>
            <a:endParaRPr lang="fr-FR" sz="3600" dirty="0">
              <a:solidFill>
                <a:prstClr val="black"/>
              </a:solidFill>
              <a:effectLst>
                <a:outerShdw blurRad="38100" dist="38100" dir="2700000" algn="tl">
                  <a:srgbClr val="000000">
                    <a:alpha val="43137"/>
                  </a:srgbClr>
                </a:outerShdw>
              </a:effectLst>
              <a:latin typeface="Our First Kiss" panose="02000603000000020004" pitchFamily="2" charset="77"/>
              <a:ea typeface="Clensey" panose="02000603000000000000" pitchFamily="2" charset="0"/>
            </a:endParaRPr>
          </a:p>
        </p:txBody>
      </p:sp>
      <p:sp>
        <p:nvSpPr>
          <p:cNvPr id="31" name="Rectangle 30"/>
          <p:cNvSpPr/>
          <p:nvPr/>
        </p:nvSpPr>
        <p:spPr>
          <a:xfrm>
            <a:off x="1155721" y="41023"/>
            <a:ext cx="4912187" cy="810515"/>
          </a:xfrm>
          <a:prstGeom prst="rect">
            <a:avLst/>
          </a:prstGeom>
          <a:noFill/>
          <a:ln>
            <a:noFill/>
          </a:ln>
        </p:spPr>
        <p:txBody>
          <a:bodyPr wrap="none" lIns="101636" tIns="50818" rIns="101636" bIns="50818">
            <a:spAutoFit/>
          </a:bodyPr>
          <a:lstStyle/>
          <a:p>
            <a:pPr algn="ctr"/>
            <a:r>
              <a:rPr lang="fr-FR" sz="2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Les </a:t>
            </a:r>
            <a:r>
              <a:rPr lang="fr-FR" sz="2800" b="1" dirty="0" err="1">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cereales</a:t>
            </a:r>
            <a:endParaRPr lang="fr-FR" sz="2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endParaRPr>
          </a:p>
          <a:p>
            <a:pPr algn="ctr"/>
            <a:r>
              <a:rPr lang="fr-FR" sz="1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Production et alimentation</a:t>
            </a:r>
          </a:p>
        </p:txBody>
      </p:sp>
      <p:sp>
        <p:nvSpPr>
          <p:cNvPr id="38" name="Rectangle 37">
            <a:extLst>
              <a:ext uri="{FF2B5EF4-FFF2-40B4-BE49-F238E27FC236}">
                <a16:creationId xmlns:a16="http://schemas.microsoft.com/office/drawing/2014/main" id="{721CA125-C645-DC42-90B3-0220A5C406B2}"/>
              </a:ext>
            </a:extLst>
          </p:cNvPr>
          <p:cNvSpPr/>
          <p:nvPr/>
        </p:nvSpPr>
        <p:spPr>
          <a:xfrm>
            <a:off x="2902722" y="1262783"/>
            <a:ext cx="4392762" cy="846386"/>
          </a:xfrm>
          <a:prstGeom prst="rect">
            <a:avLst/>
          </a:prstGeom>
        </p:spPr>
        <p:txBody>
          <a:bodyPr wrap="square">
            <a:spAutoFit/>
          </a:bodyPr>
          <a:lstStyle/>
          <a:p>
            <a:pPr>
              <a:spcAft>
                <a:spcPts val="600"/>
              </a:spcAft>
            </a:pPr>
            <a:r>
              <a:rPr lang="fr-FR" sz="1200" dirty="0">
                <a:latin typeface="Our First Kiss" panose="02000603000000020004" pitchFamily="2" charset="77"/>
              </a:rPr>
              <a:t>Complète le schéma suivant en te servant du texte ci-contre. Utilise les mots : </a:t>
            </a:r>
          </a:p>
          <a:p>
            <a:r>
              <a:rPr lang="fr-FR" sz="1000" dirty="0">
                <a:latin typeface="Short Stack" panose="02010500040000000007" pitchFamily="2" charset="77"/>
              </a:rPr>
              <a:t>la taille : 2 à 4 mètres, la panicule, les soies, </a:t>
            </a:r>
          </a:p>
          <a:p>
            <a:r>
              <a:rPr lang="fr-FR" sz="1000" dirty="0">
                <a:latin typeface="Short Stack" panose="02010500040000000007" pitchFamily="2" charset="77"/>
              </a:rPr>
              <a:t>les racines, la feuille, l’épi. </a:t>
            </a:r>
          </a:p>
        </p:txBody>
      </p:sp>
      <p:sp>
        <p:nvSpPr>
          <p:cNvPr id="52" name="Rectangle à coins arrondis 32">
            <a:extLst>
              <a:ext uri="{FF2B5EF4-FFF2-40B4-BE49-F238E27FC236}">
                <a16:creationId xmlns:a16="http://schemas.microsoft.com/office/drawing/2014/main" id="{12D9988B-8F65-9F43-9958-274570CD3C49}"/>
              </a:ext>
            </a:extLst>
          </p:cNvPr>
          <p:cNvSpPr/>
          <p:nvPr/>
        </p:nvSpPr>
        <p:spPr>
          <a:xfrm>
            <a:off x="6299574" y="236336"/>
            <a:ext cx="973507" cy="407800"/>
          </a:xfrm>
          <a:prstGeom prst="roundRect">
            <a:avLst>
              <a:gd name="adj" fmla="val 33049"/>
            </a:avLst>
          </a:prstGeom>
          <a:solidFill>
            <a:schemeClr val="accent5">
              <a:lumMod val="40000"/>
              <a:lumOff val="60000"/>
            </a:schemeClr>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3" name="Rectangle à coins arrondis 33">
            <a:extLst>
              <a:ext uri="{FF2B5EF4-FFF2-40B4-BE49-F238E27FC236}">
                <a16:creationId xmlns:a16="http://schemas.microsoft.com/office/drawing/2014/main" id="{50F14431-0DB3-3D44-9446-96FBC2DB5AA8}"/>
              </a:ext>
            </a:extLst>
          </p:cNvPr>
          <p:cNvSpPr/>
          <p:nvPr/>
        </p:nvSpPr>
        <p:spPr>
          <a:xfrm>
            <a:off x="6480993" y="594394"/>
            <a:ext cx="582978" cy="278041"/>
          </a:xfrm>
          <a:prstGeom prst="roundRect">
            <a:avLst>
              <a:gd name="adj" fmla="val 33049"/>
            </a:avLst>
          </a:prstGeom>
          <a:solidFill>
            <a:schemeClr val="bg1"/>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4" name="ZoneTexte 53">
            <a:extLst>
              <a:ext uri="{FF2B5EF4-FFF2-40B4-BE49-F238E27FC236}">
                <a16:creationId xmlns:a16="http://schemas.microsoft.com/office/drawing/2014/main" id="{792EDB2E-3694-F64F-B07B-393F3E383CEE}"/>
              </a:ext>
            </a:extLst>
          </p:cNvPr>
          <p:cNvSpPr txBox="1"/>
          <p:nvPr/>
        </p:nvSpPr>
        <p:spPr>
          <a:xfrm>
            <a:off x="6475726" y="570793"/>
            <a:ext cx="555664"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CM</a:t>
            </a:r>
            <a:endParaRPr lang="fr-FR" sz="1800" b="1" dirty="0">
              <a:latin typeface="Fineliner Script" pitchFamily="50" charset="0"/>
            </a:endParaRPr>
          </a:p>
        </p:txBody>
      </p:sp>
      <p:sp>
        <p:nvSpPr>
          <p:cNvPr id="55" name="ZoneTexte 54">
            <a:extLst>
              <a:ext uri="{FF2B5EF4-FFF2-40B4-BE49-F238E27FC236}">
                <a16:creationId xmlns:a16="http://schemas.microsoft.com/office/drawing/2014/main" id="{44F1C073-230E-D14C-BB63-35861C190ED0}"/>
              </a:ext>
            </a:extLst>
          </p:cNvPr>
          <p:cNvSpPr txBox="1"/>
          <p:nvPr/>
        </p:nvSpPr>
        <p:spPr>
          <a:xfrm>
            <a:off x="6293513" y="322108"/>
            <a:ext cx="970740" cy="236255"/>
          </a:xfrm>
          <a:prstGeom prst="rect">
            <a:avLst/>
          </a:prstGeom>
          <a:noFill/>
        </p:spPr>
        <p:txBody>
          <a:bodyPr wrap="square" lIns="101636" tIns="50818" rIns="101636" bIns="50818" rtlCol="0">
            <a:spAutoFit/>
          </a:bodyPr>
          <a:lstStyle/>
          <a:p>
            <a:pPr algn="ctr">
              <a:lnSpc>
                <a:spcPct val="70000"/>
              </a:lnSpc>
            </a:pPr>
            <a:r>
              <a:rPr lang="fr-FR" sz="1200" b="1" dirty="0">
                <a:solidFill>
                  <a:schemeClr val="bg1"/>
                </a:solidFill>
                <a:effectLst>
                  <a:outerShdw blurRad="38100" dist="38100" dir="2700000" algn="tl">
                    <a:srgbClr val="000000">
                      <a:alpha val="43137"/>
                    </a:srgbClr>
                  </a:outerShdw>
                </a:effectLst>
                <a:latin typeface="Our First Kiss" panose="02000603000000020004" pitchFamily="2" charset="77"/>
              </a:rPr>
              <a:t>Le vivant</a:t>
            </a:r>
            <a:endParaRPr lang="fr-FR" sz="1400" b="1" dirty="0">
              <a:solidFill>
                <a:schemeClr val="bg1"/>
              </a:solidFill>
              <a:effectLst>
                <a:outerShdw blurRad="38100" dist="38100" dir="2700000" algn="tl">
                  <a:srgbClr val="000000">
                    <a:alpha val="43137"/>
                  </a:srgbClr>
                </a:outerShdw>
              </a:effectLst>
              <a:latin typeface="Our First Kiss" panose="02000603000000020004" pitchFamily="2" charset="77"/>
            </a:endParaRPr>
          </a:p>
        </p:txBody>
      </p:sp>
      <p:pic>
        <p:nvPicPr>
          <p:cNvPr id="34" name="Image 33">
            <a:extLst>
              <a:ext uri="{FF2B5EF4-FFF2-40B4-BE49-F238E27FC236}">
                <a16:creationId xmlns:a16="http://schemas.microsoft.com/office/drawing/2014/main" id="{28154895-1012-5148-91A9-49C36687DACC}"/>
              </a:ext>
            </a:extLst>
          </p:cNvPr>
          <p:cNvPicPr>
            <a:picLocks noChangeAspect="1"/>
          </p:cNvPicPr>
          <p:nvPr/>
        </p:nvPicPr>
        <p:blipFill rotWithShape="1">
          <a:blip r:embed="rId7">
            <a:lum bright="20000" contrast="20000"/>
            <a:extLst>
              <a:ext uri="{28A0092B-C50C-407E-A947-70E740481C1C}">
                <a14:useLocalDpi xmlns:a14="http://schemas.microsoft.com/office/drawing/2010/main" val="0"/>
              </a:ext>
            </a:extLst>
          </a:blip>
          <a:srcRect l="23850" r="28773"/>
          <a:stretch/>
        </p:blipFill>
        <p:spPr>
          <a:xfrm>
            <a:off x="3528666" y="2221950"/>
            <a:ext cx="2625368" cy="5302800"/>
          </a:xfrm>
          <a:prstGeom prst="rect">
            <a:avLst/>
          </a:prstGeom>
        </p:spPr>
      </p:pic>
      <p:sp>
        <p:nvSpPr>
          <p:cNvPr id="35" name="Rectangle 34">
            <a:extLst>
              <a:ext uri="{FF2B5EF4-FFF2-40B4-BE49-F238E27FC236}">
                <a16:creationId xmlns:a16="http://schemas.microsoft.com/office/drawing/2014/main" id="{FAC5539E-32C2-AA43-943A-6AFFCCF3EA3B}"/>
              </a:ext>
            </a:extLst>
          </p:cNvPr>
          <p:cNvSpPr/>
          <p:nvPr/>
        </p:nvSpPr>
        <p:spPr>
          <a:xfrm>
            <a:off x="3153226" y="2524432"/>
            <a:ext cx="1761272" cy="401257"/>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a:extLst>
              <a:ext uri="{FF2B5EF4-FFF2-40B4-BE49-F238E27FC236}">
                <a16:creationId xmlns:a16="http://schemas.microsoft.com/office/drawing/2014/main" id="{63FDB2BD-19AC-F14C-9E9C-7F8D125BAF5C}"/>
              </a:ext>
            </a:extLst>
          </p:cNvPr>
          <p:cNvSpPr/>
          <p:nvPr/>
        </p:nvSpPr>
        <p:spPr>
          <a:xfrm>
            <a:off x="5328865" y="3573763"/>
            <a:ext cx="1584176" cy="401257"/>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a:extLst>
              <a:ext uri="{FF2B5EF4-FFF2-40B4-BE49-F238E27FC236}">
                <a16:creationId xmlns:a16="http://schemas.microsoft.com/office/drawing/2014/main" id="{74B70CF7-2964-EF49-B15F-99B4665B6DD3}"/>
              </a:ext>
            </a:extLst>
          </p:cNvPr>
          <p:cNvSpPr/>
          <p:nvPr/>
        </p:nvSpPr>
        <p:spPr>
          <a:xfrm>
            <a:off x="5151769" y="2846955"/>
            <a:ext cx="1761272" cy="551648"/>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a:extLst>
              <a:ext uri="{FF2B5EF4-FFF2-40B4-BE49-F238E27FC236}">
                <a16:creationId xmlns:a16="http://schemas.microsoft.com/office/drawing/2014/main" id="{802C83B3-934C-8149-94CB-C5F32C30B2FF}"/>
              </a:ext>
            </a:extLst>
          </p:cNvPr>
          <p:cNvSpPr/>
          <p:nvPr/>
        </p:nvSpPr>
        <p:spPr>
          <a:xfrm>
            <a:off x="3528665" y="5024591"/>
            <a:ext cx="1512168" cy="401257"/>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a:extLst>
              <a:ext uri="{FF2B5EF4-FFF2-40B4-BE49-F238E27FC236}">
                <a16:creationId xmlns:a16="http://schemas.microsoft.com/office/drawing/2014/main" id="{2BA2948A-89D8-7E4B-AD9B-031C4FC566A8}"/>
              </a:ext>
            </a:extLst>
          </p:cNvPr>
          <p:cNvSpPr/>
          <p:nvPr/>
        </p:nvSpPr>
        <p:spPr>
          <a:xfrm>
            <a:off x="2952601" y="5873413"/>
            <a:ext cx="1584176" cy="7966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Rectangle 64">
            <a:extLst>
              <a:ext uri="{FF2B5EF4-FFF2-40B4-BE49-F238E27FC236}">
                <a16:creationId xmlns:a16="http://schemas.microsoft.com/office/drawing/2014/main" id="{35456BA2-CE25-E447-9414-FDBC42F5D4E6}"/>
              </a:ext>
            </a:extLst>
          </p:cNvPr>
          <p:cNvSpPr/>
          <p:nvPr/>
        </p:nvSpPr>
        <p:spPr>
          <a:xfrm>
            <a:off x="5827654" y="5997132"/>
            <a:ext cx="1085387" cy="401257"/>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Rectangle 65">
            <a:extLst>
              <a:ext uri="{FF2B5EF4-FFF2-40B4-BE49-F238E27FC236}">
                <a16:creationId xmlns:a16="http://schemas.microsoft.com/office/drawing/2014/main" id="{929B4C35-B31F-2447-822F-C2EE1E7713AB}"/>
              </a:ext>
            </a:extLst>
          </p:cNvPr>
          <p:cNvSpPr/>
          <p:nvPr/>
        </p:nvSpPr>
        <p:spPr>
          <a:xfrm>
            <a:off x="3153226" y="7054749"/>
            <a:ext cx="1383551" cy="401257"/>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Rectangle 66">
            <a:extLst>
              <a:ext uri="{FF2B5EF4-FFF2-40B4-BE49-F238E27FC236}">
                <a16:creationId xmlns:a16="http://schemas.microsoft.com/office/drawing/2014/main" id="{3D489957-A252-3D4B-B0F5-D711BEA24EBA}"/>
              </a:ext>
            </a:extLst>
          </p:cNvPr>
          <p:cNvSpPr/>
          <p:nvPr/>
        </p:nvSpPr>
        <p:spPr>
          <a:xfrm>
            <a:off x="2778487" y="7779923"/>
            <a:ext cx="4442776" cy="2209259"/>
          </a:xfrm>
          <a:prstGeom prst="rect">
            <a:avLst/>
          </a:prstGeom>
        </p:spPr>
        <p:txBody>
          <a:bodyPr wrap="square">
            <a:spAutoFit/>
          </a:bodyPr>
          <a:lstStyle/>
          <a:p>
            <a:pPr>
              <a:lnSpc>
                <a:spcPct val="170000"/>
              </a:lnSpc>
            </a:pPr>
            <a:r>
              <a:rPr lang="fr-FR" sz="1200" dirty="0">
                <a:latin typeface="Our First Kiss" panose="02000603000000020004" pitchFamily="2" charset="77"/>
              </a:rPr>
              <a:t>Complète :</a:t>
            </a:r>
          </a:p>
          <a:p>
            <a:pPr>
              <a:lnSpc>
                <a:spcPct val="170000"/>
              </a:lnSpc>
            </a:pPr>
            <a:r>
              <a:rPr lang="fr-FR" sz="1000" dirty="0">
                <a:latin typeface="Short Stack" panose="02010500040000000007" pitchFamily="2" charset="77"/>
              </a:rPr>
              <a:t>On trouve du maïs __________________ dans le monde.</a:t>
            </a:r>
          </a:p>
          <a:p>
            <a:pPr>
              <a:lnSpc>
                <a:spcPct val="170000"/>
              </a:lnSpc>
            </a:pPr>
            <a:r>
              <a:rPr lang="fr-FR" sz="1000" dirty="0">
                <a:latin typeface="Short Stack" panose="02010500040000000007" pitchFamily="2" charset="77"/>
              </a:rPr>
              <a:t>En Amérique du ____________ est la culture dominante.</a:t>
            </a:r>
          </a:p>
          <a:p>
            <a:pPr>
              <a:lnSpc>
                <a:spcPct val="170000"/>
              </a:lnSpc>
            </a:pPr>
            <a:r>
              <a:rPr lang="fr-FR" sz="1000" dirty="0">
                <a:latin typeface="Short Stack" panose="02010500040000000007" pitchFamily="2" charset="77"/>
              </a:rPr>
              <a:t>Le maïs est aussi présent en ________ et en _____________________ .</a:t>
            </a:r>
          </a:p>
          <a:p>
            <a:pPr>
              <a:lnSpc>
                <a:spcPct val="170000"/>
              </a:lnSpc>
            </a:pPr>
            <a:r>
              <a:rPr lang="fr-FR" sz="1000" dirty="0">
                <a:latin typeface="Short Stack" panose="02010500040000000007" pitchFamily="2" charset="77"/>
              </a:rPr>
              <a:t>La France est le _____ pays producteur de ______________</a:t>
            </a:r>
          </a:p>
          <a:p>
            <a:pPr>
              <a:lnSpc>
                <a:spcPct val="170000"/>
              </a:lnSpc>
            </a:pPr>
            <a:r>
              <a:rPr lang="fr-FR" sz="1000" dirty="0">
                <a:latin typeface="Short Stack" panose="02010500040000000007" pitchFamily="2" charset="77"/>
              </a:rPr>
              <a:t>_________________________ du maïs ___________ .</a:t>
            </a:r>
          </a:p>
          <a:p>
            <a:pPr>
              <a:lnSpc>
                <a:spcPct val="170000"/>
              </a:lnSpc>
            </a:pPr>
            <a:r>
              <a:rPr lang="fr-FR" sz="1000" dirty="0">
                <a:latin typeface="Short Stack" panose="02010500040000000007" pitchFamily="2" charset="77"/>
              </a:rPr>
              <a:t>En France, le maïs est la _______ céréale la plus cultivée.</a:t>
            </a:r>
          </a:p>
        </p:txBody>
      </p:sp>
      <p:pic>
        <p:nvPicPr>
          <p:cNvPr id="37" name="Image 36" descr="Une image contenant carte&#10;&#10;Description générée automatiquement">
            <a:extLst>
              <a:ext uri="{FF2B5EF4-FFF2-40B4-BE49-F238E27FC236}">
                <a16:creationId xmlns:a16="http://schemas.microsoft.com/office/drawing/2014/main" id="{77C929EB-1C13-C343-A616-DE55CD6B5B7B}"/>
              </a:ext>
            </a:extLst>
          </p:cNvPr>
          <p:cNvPicPr>
            <a:picLocks noChangeAspect="1"/>
          </p:cNvPicPr>
          <p:nvPr/>
        </p:nvPicPr>
        <p:blipFill rotWithShape="1">
          <a:blip r:embed="rId8">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t="8437"/>
          <a:stretch/>
        </p:blipFill>
        <p:spPr>
          <a:xfrm>
            <a:off x="306367" y="7821695"/>
            <a:ext cx="2316341" cy="2362200"/>
          </a:xfrm>
          <a:prstGeom prst="rect">
            <a:avLst/>
          </a:prstGeom>
        </p:spPr>
      </p:pic>
      <p:sp>
        <p:nvSpPr>
          <p:cNvPr id="75" name="Ellipse 74">
            <a:extLst>
              <a:ext uri="{FF2B5EF4-FFF2-40B4-BE49-F238E27FC236}">
                <a16:creationId xmlns:a16="http://schemas.microsoft.com/office/drawing/2014/main" id="{25267326-244C-1A43-8FF8-248F29C86E2A}"/>
              </a:ext>
            </a:extLst>
          </p:cNvPr>
          <p:cNvSpPr/>
          <p:nvPr/>
        </p:nvSpPr>
        <p:spPr>
          <a:xfrm>
            <a:off x="2952601" y="2316952"/>
            <a:ext cx="338793" cy="344968"/>
          </a:xfrm>
          <a:prstGeom prst="ellips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ZoneTexte 75">
            <a:extLst>
              <a:ext uri="{FF2B5EF4-FFF2-40B4-BE49-F238E27FC236}">
                <a16:creationId xmlns:a16="http://schemas.microsoft.com/office/drawing/2014/main" id="{E3233058-E05D-8D4E-B21B-04B33A8B547E}"/>
              </a:ext>
            </a:extLst>
          </p:cNvPr>
          <p:cNvSpPr txBox="1"/>
          <p:nvPr/>
        </p:nvSpPr>
        <p:spPr>
          <a:xfrm>
            <a:off x="2952601" y="2316952"/>
            <a:ext cx="338793" cy="307777"/>
          </a:xfrm>
          <a:prstGeom prst="rect">
            <a:avLst/>
          </a:prstGeom>
          <a:noFill/>
        </p:spPr>
        <p:txBody>
          <a:bodyPr wrap="square" rtlCol="0">
            <a:spAutoFit/>
          </a:bodyPr>
          <a:lstStyle/>
          <a:p>
            <a:pPr algn="ctr"/>
            <a:r>
              <a:rPr lang="fr-FR" sz="1400" dirty="0">
                <a:latin typeface="Our First Kiss" panose="02000603000000020004" pitchFamily="2" charset="77"/>
              </a:rPr>
              <a:t>1</a:t>
            </a:r>
          </a:p>
        </p:txBody>
      </p:sp>
      <p:sp>
        <p:nvSpPr>
          <p:cNvPr id="78" name="Ellipse 77">
            <a:extLst>
              <a:ext uri="{FF2B5EF4-FFF2-40B4-BE49-F238E27FC236}">
                <a16:creationId xmlns:a16="http://schemas.microsoft.com/office/drawing/2014/main" id="{0CC2F7C1-ECD5-9749-88E9-4252AEF74CD9}"/>
              </a:ext>
            </a:extLst>
          </p:cNvPr>
          <p:cNvSpPr/>
          <p:nvPr/>
        </p:nvSpPr>
        <p:spPr>
          <a:xfrm>
            <a:off x="5001521" y="2671795"/>
            <a:ext cx="338793" cy="344968"/>
          </a:xfrm>
          <a:prstGeom prst="ellips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ZoneTexte 78">
            <a:extLst>
              <a:ext uri="{FF2B5EF4-FFF2-40B4-BE49-F238E27FC236}">
                <a16:creationId xmlns:a16="http://schemas.microsoft.com/office/drawing/2014/main" id="{2FD95DAA-87EB-3641-A889-DBB3769434F5}"/>
              </a:ext>
            </a:extLst>
          </p:cNvPr>
          <p:cNvSpPr txBox="1"/>
          <p:nvPr/>
        </p:nvSpPr>
        <p:spPr>
          <a:xfrm>
            <a:off x="5001521" y="2700759"/>
            <a:ext cx="338793" cy="307777"/>
          </a:xfrm>
          <a:prstGeom prst="rect">
            <a:avLst/>
          </a:prstGeom>
          <a:noFill/>
        </p:spPr>
        <p:txBody>
          <a:bodyPr wrap="square" rtlCol="0">
            <a:spAutoFit/>
          </a:bodyPr>
          <a:lstStyle/>
          <a:p>
            <a:pPr algn="ctr"/>
            <a:r>
              <a:rPr lang="fr-FR" sz="1400" dirty="0">
                <a:latin typeface="Our First Kiss" panose="02000603000000020004" pitchFamily="2" charset="77"/>
              </a:rPr>
              <a:t>2</a:t>
            </a:r>
          </a:p>
        </p:txBody>
      </p:sp>
      <p:sp>
        <p:nvSpPr>
          <p:cNvPr id="80" name="Ellipse 79">
            <a:extLst>
              <a:ext uri="{FF2B5EF4-FFF2-40B4-BE49-F238E27FC236}">
                <a16:creationId xmlns:a16="http://schemas.microsoft.com/office/drawing/2014/main" id="{84FD4099-878A-FD47-9CAE-9E525385A94A}"/>
              </a:ext>
            </a:extLst>
          </p:cNvPr>
          <p:cNvSpPr/>
          <p:nvPr/>
        </p:nvSpPr>
        <p:spPr>
          <a:xfrm>
            <a:off x="5170917" y="3450688"/>
            <a:ext cx="338793" cy="344968"/>
          </a:xfrm>
          <a:prstGeom prst="ellips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ZoneTexte 80">
            <a:extLst>
              <a:ext uri="{FF2B5EF4-FFF2-40B4-BE49-F238E27FC236}">
                <a16:creationId xmlns:a16="http://schemas.microsoft.com/office/drawing/2014/main" id="{98E69AEE-6F06-B346-B997-988BB458E6D0}"/>
              </a:ext>
            </a:extLst>
          </p:cNvPr>
          <p:cNvSpPr txBox="1"/>
          <p:nvPr/>
        </p:nvSpPr>
        <p:spPr>
          <a:xfrm>
            <a:off x="5170917" y="3472557"/>
            <a:ext cx="338793" cy="307777"/>
          </a:xfrm>
          <a:prstGeom prst="rect">
            <a:avLst/>
          </a:prstGeom>
          <a:noFill/>
        </p:spPr>
        <p:txBody>
          <a:bodyPr wrap="square" rtlCol="0">
            <a:spAutoFit/>
          </a:bodyPr>
          <a:lstStyle/>
          <a:p>
            <a:pPr algn="ctr"/>
            <a:r>
              <a:rPr lang="fr-FR" sz="1400" dirty="0">
                <a:latin typeface="Our First Kiss" panose="02000603000000020004" pitchFamily="2" charset="77"/>
              </a:rPr>
              <a:t>3</a:t>
            </a:r>
          </a:p>
        </p:txBody>
      </p:sp>
      <p:sp>
        <p:nvSpPr>
          <p:cNvPr id="82" name="Ellipse 81">
            <a:extLst>
              <a:ext uri="{FF2B5EF4-FFF2-40B4-BE49-F238E27FC236}">
                <a16:creationId xmlns:a16="http://schemas.microsoft.com/office/drawing/2014/main" id="{F1F6F820-82FD-2E40-8DC1-934D4E1402BA}"/>
              </a:ext>
            </a:extLst>
          </p:cNvPr>
          <p:cNvSpPr/>
          <p:nvPr/>
        </p:nvSpPr>
        <p:spPr>
          <a:xfrm>
            <a:off x="3291394" y="4833738"/>
            <a:ext cx="338793" cy="344968"/>
          </a:xfrm>
          <a:prstGeom prst="ellips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ZoneTexte 82">
            <a:extLst>
              <a:ext uri="{FF2B5EF4-FFF2-40B4-BE49-F238E27FC236}">
                <a16:creationId xmlns:a16="http://schemas.microsoft.com/office/drawing/2014/main" id="{6B0E4FD0-0C91-A14A-B013-383E30E8EC72}"/>
              </a:ext>
            </a:extLst>
          </p:cNvPr>
          <p:cNvSpPr txBox="1"/>
          <p:nvPr/>
        </p:nvSpPr>
        <p:spPr>
          <a:xfrm>
            <a:off x="3291394" y="4855607"/>
            <a:ext cx="338793" cy="307777"/>
          </a:xfrm>
          <a:prstGeom prst="rect">
            <a:avLst/>
          </a:prstGeom>
          <a:noFill/>
        </p:spPr>
        <p:txBody>
          <a:bodyPr wrap="square" rtlCol="0">
            <a:spAutoFit/>
          </a:bodyPr>
          <a:lstStyle/>
          <a:p>
            <a:pPr algn="ctr"/>
            <a:r>
              <a:rPr lang="fr-FR" sz="1400" dirty="0">
                <a:latin typeface="Our First Kiss" panose="02000603000000020004" pitchFamily="2" charset="77"/>
              </a:rPr>
              <a:t>4</a:t>
            </a:r>
          </a:p>
        </p:txBody>
      </p:sp>
      <p:sp>
        <p:nvSpPr>
          <p:cNvPr id="84" name="Ellipse 83">
            <a:extLst>
              <a:ext uri="{FF2B5EF4-FFF2-40B4-BE49-F238E27FC236}">
                <a16:creationId xmlns:a16="http://schemas.microsoft.com/office/drawing/2014/main" id="{871D6EC5-58F3-9D43-9A47-661A4CE7DFCD}"/>
              </a:ext>
            </a:extLst>
          </p:cNvPr>
          <p:cNvSpPr/>
          <p:nvPr/>
        </p:nvSpPr>
        <p:spPr>
          <a:xfrm>
            <a:off x="5707518" y="5819556"/>
            <a:ext cx="338793" cy="344968"/>
          </a:xfrm>
          <a:prstGeom prst="ellips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ZoneTexte 84">
            <a:extLst>
              <a:ext uri="{FF2B5EF4-FFF2-40B4-BE49-F238E27FC236}">
                <a16:creationId xmlns:a16="http://schemas.microsoft.com/office/drawing/2014/main" id="{27232053-21AD-204A-A391-3D72605F0C72}"/>
              </a:ext>
            </a:extLst>
          </p:cNvPr>
          <p:cNvSpPr txBox="1"/>
          <p:nvPr/>
        </p:nvSpPr>
        <p:spPr>
          <a:xfrm>
            <a:off x="5707518" y="5841425"/>
            <a:ext cx="338793" cy="307777"/>
          </a:xfrm>
          <a:prstGeom prst="rect">
            <a:avLst/>
          </a:prstGeom>
          <a:noFill/>
        </p:spPr>
        <p:txBody>
          <a:bodyPr wrap="square" rtlCol="0">
            <a:spAutoFit/>
          </a:bodyPr>
          <a:lstStyle/>
          <a:p>
            <a:pPr algn="ctr"/>
            <a:r>
              <a:rPr lang="fr-FR" sz="1400" dirty="0">
                <a:latin typeface="Our First Kiss" panose="02000603000000020004" pitchFamily="2" charset="77"/>
              </a:rPr>
              <a:t>5</a:t>
            </a:r>
          </a:p>
        </p:txBody>
      </p:sp>
      <p:sp>
        <p:nvSpPr>
          <p:cNvPr id="86" name="Ellipse 85">
            <a:extLst>
              <a:ext uri="{FF2B5EF4-FFF2-40B4-BE49-F238E27FC236}">
                <a16:creationId xmlns:a16="http://schemas.microsoft.com/office/drawing/2014/main" id="{DDAA5BE6-B96B-3140-B7C9-3CD22AB2CBD4}"/>
              </a:ext>
            </a:extLst>
          </p:cNvPr>
          <p:cNvSpPr/>
          <p:nvPr/>
        </p:nvSpPr>
        <p:spPr>
          <a:xfrm>
            <a:off x="2942061" y="6812151"/>
            <a:ext cx="338793" cy="344968"/>
          </a:xfrm>
          <a:prstGeom prst="ellips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ZoneTexte 86">
            <a:extLst>
              <a:ext uri="{FF2B5EF4-FFF2-40B4-BE49-F238E27FC236}">
                <a16:creationId xmlns:a16="http://schemas.microsoft.com/office/drawing/2014/main" id="{79BD7853-30C8-E549-82F8-65E6CC537C8F}"/>
              </a:ext>
            </a:extLst>
          </p:cNvPr>
          <p:cNvSpPr txBox="1"/>
          <p:nvPr/>
        </p:nvSpPr>
        <p:spPr>
          <a:xfrm>
            <a:off x="2942061" y="6834020"/>
            <a:ext cx="338793" cy="307777"/>
          </a:xfrm>
          <a:prstGeom prst="rect">
            <a:avLst/>
          </a:prstGeom>
          <a:noFill/>
        </p:spPr>
        <p:txBody>
          <a:bodyPr wrap="square" rtlCol="0">
            <a:spAutoFit/>
          </a:bodyPr>
          <a:lstStyle/>
          <a:p>
            <a:pPr algn="ctr"/>
            <a:r>
              <a:rPr lang="fr-FR" sz="1400" dirty="0">
                <a:latin typeface="Our First Kiss" panose="02000603000000020004" pitchFamily="2" charset="77"/>
              </a:rPr>
              <a:t>6</a:t>
            </a:r>
          </a:p>
        </p:txBody>
      </p:sp>
      <p:sp>
        <p:nvSpPr>
          <p:cNvPr id="90" name="ZoneTexte 89">
            <a:extLst>
              <a:ext uri="{FF2B5EF4-FFF2-40B4-BE49-F238E27FC236}">
                <a16:creationId xmlns:a16="http://schemas.microsoft.com/office/drawing/2014/main" id="{65994C81-18D9-6D49-A22E-3F45C9F0FD1C}"/>
              </a:ext>
            </a:extLst>
          </p:cNvPr>
          <p:cNvSpPr txBox="1"/>
          <p:nvPr/>
        </p:nvSpPr>
        <p:spPr>
          <a:xfrm>
            <a:off x="274422" y="1285310"/>
            <a:ext cx="2495236" cy="3647152"/>
          </a:xfrm>
          <a:prstGeom prst="rect">
            <a:avLst/>
          </a:prstGeom>
          <a:solidFill>
            <a:schemeClr val="accent5">
              <a:lumMod val="20000"/>
              <a:lumOff val="80000"/>
            </a:schemeClr>
          </a:solidFill>
          <a:ln>
            <a:solidFill>
              <a:schemeClr val="accent5">
                <a:lumMod val="50000"/>
              </a:schemeClr>
            </a:solidFill>
          </a:ln>
        </p:spPr>
        <p:txBody>
          <a:bodyPr wrap="square" rtlCol="0">
            <a:spAutoFit/>
          </a:bodyPr>
          <a:lstStyle/>
          <a:p>
            <a:r>
              <a:rPr lang="fr-FR" sz="1100" dirty="0">
                <a:latin typeface="Century Gothic" panose="020B0502020202020204" pitchFamily="34" charset="0"/>
                <a:cs typeface="Segoe UI" panose="020B0502040204020203" pitchFamily="34" charset="0"/>
              </a:rPr>
              <a:t>Le maïs est une céréale semée au printemps. L’été, le bourgeon terminal s’épanouit en devenant une fleur appelée la panicule. Il s’agit de la fleur mâle contenant le pollen. Pendant ce temps, les bourgeons secondaires qui sont les organes femelles, retiennent le pollen dans leurs soies. Le vent fait tomber le pollen sur la fleur femelle : c’est la pollinisation. </a:t>
            </a:r>
          </a:p>
          <a:p>
            <a:r>
              <a:rPr lang="fr-FR" sz="1100" dirty="0">
                <a:latin typeface="Century Gothic" panose="020B0502020202020204" pitchFamily="34" charset="0"/>
                <a:cs typeface="Segoe UI" panose="020B0502040204020203" pitchFamily="34" charset="0"/>
              </a:rPr>
              <a:t>Une fois la fleur fécondée, l’épi qui porte les grains, se forme. Il y a environ 400 grains par épi.</a:t>
            </a:r>
          </a:p>
          <a:p>
            <a:r>
              <a:rPr lang="fr-FR" sz="1100" dirty="0">
                <a:latin typeface="Century Gothic" panose="020B0502020202020204" pitchFamily="34" charset="0"/>
                <a:cs typeface="Segoe UI" panose="020B0502040204020203" pitchFamily="34" charset="0"/>
              </a:rPr>
              <a:t>Ils se gorgent de soleil tout l’été avant d’être récoltés à l’automne. Le maïs est haute plante de 2 à 4 mètres. La récolte s’effectue en octobre. La plante est alors sèche, les grains durcissent et deviennent jaunes.</a:t>
            </a:r>
          </a:p>
        </p:txBody>
      </p:sp>
      <p:sp>
        <p:nvSpPr>
          <p:cNvPr id="91" name="ZoneTexte 90">
            <a:extLst>
              <a:ext uri="{FF2B5EF4-FFF2-40B4-BE49-F238E27FC236}">
                <a16:creationId xmlns:a16="http://schemas.microsoft.com/office/drawing/2014/main" id="{4DCE6750-3CD8-7849-9324-B55420973B9C}"/>
              </a:ext>
            </a:extLst>
          </p:cNvPr>
          <p:cNvSpPr txBox="1"/>
          <p:nvPr/>
        </p:nvSpPr>
        <p:spPr>
          <a:xfrm>
            <a:off x="274422" y="5134545"/>
            <a:ext cx="2495236" cy="2462213"/>
          </a:xfrm>
          <a:prstGeom prst="rect">
            <a:avLst/>
          </a:prstGeom>
          <a:solidFill>
            <a:schemeClr val="accent5">
              <a:lumMod val="20000"/>
              <a:lumOff val="80000"/>
            </a:schemeClr>
          </a:solidFill>
          <a:ln>
            <a:solidFill>
              <a:schemeClr val="accent5">
                <a:lumMod val="50000"/>
              </a:schemeClr>
            </a:solidFill>
          </a:ln>
        </p:spPr>
        <p:txBody>
          <a:bodyPr wrap="square" rtlCol="0">
            <a:spAutoFit/>
          </a:bodyPr>
          <a:lstStyle/>
          <a:p>
            <a:r>
              <a:rPr lang="fr-FR" sz="1100" dirty="0">
                <a:latin typeface="Century Gothic" panose="020B0502020202020204" pitchFamily="34" charset="0"/>
                <a:cs typeface="Segoe UI" panose="020B0502040204020203" pitchFamily="34" charset="0"/>
              </a:rPr>
              <a:t>Le maïs est la céréale la plus cultivée au monde ! </a:t>
            </a:r>
            <a:r>
              <a:rPr lang="fr-FR" sz="1100" spc="-40" dirty="0">
                <a:latin typeface="Century Gothic" panose="020B0502020202020204" pitchFamily="34" charset="0"/>
                <a:cs typeface="Segoe UI" panose="020B0502040204020203" pitchFamily="34" charset="0"/>
              </a:rPr>
              <a:t>Mais encore </a:t>
            </a:r>
            <a:r>
              <a:rPr lang="fr-FR" sz="1100" dirty="0">
                <a:latin typeface="Century Gothic" panose="020B0502020202020204" pitchFamily="34" charset="0"/>
                <a:cs typeface="Segoe UI" panose="020B0502040204020203" pitchFamily="34" charset="0"/>
              </a:rPr>
              <a:t>? Dans le continent nord-américain, le maïs est la culture dominante. Ce n’est donc pas un hasard si ses épis font partie de la </a:t>
            </a:r>
            <a:r>
              <a:rPr lang="fr-FR" sz="1100" dirty="0" err="1">
                <a:latin typeface="Century Gothic" panose="020B0502020202020204" pitchFamily="34" charset="0"/>
                <a:cs typeface="Segoe UI" panose="020B0502040204020203" pitchFamily="34" charset="0"/>
              </a:rPr>
              <a:t>food</a:t>
            </a:r>
            <a:r>
              <a:rPr lang="fr-FR" sz="1100" dirty="0">
                <a:latin typeface="Century Gothic" panose="020B0502020202020204" pitchFamily="34" charset="0"/>
                <a:cs typeface="Segoe UI" panose="020B0502040204020203" pitchFamily="34" charset="0"/>
              </a:rPr>
              <a:t> culture américaine. Mais le maïs est également présent en Asie et en Europe, notamment en France qui est le 1</a:t>
            </a:r>
            <a:r>
              <a:rPr lang="fr-FR" sz="1100" baseline="30000" dirty="0">
                <a:latin typeface="Century Gothic" panose="020B0502020202020204" pitchFamily="34" charset="0"/>
                <a:cs typeface="Segoe UI" panose="020B0502040204020203" pitchFamily="34" charset="0"/>
              </a:rPr>
              <a:t>er</a:t>
            </a:r>
            <a:r>
              <a:rPr lang="fr-FR" sz="1100" dirty="0">
                <a:latin typeface="Century Gothic" panose="020B0502020202020204" pitchFamily="34" charset="0"/>
                <a:cs typeface="Segoe UI" panose="020B0502040204020203" pitchFamily="34" charset="0"/>
              </a:rPr>
              <a:t> pays producteur de l’Union Européenne de maïs grain. D’ailleurs, dans notre pays, le maïs est la 2</a:t>
            </a:r>
            <a:r>
              <a:rPr lang="fr-FR" sz="1100" baseline="30000" dirty="0">
                <a:latin typeface="Century Gothic" panose="020B0502020202020204" pitchFamily="34" charset="0"/>
                <a:cs typeface="Segoe UI" panose="020B0502040204020203" pitchFamily="34" charset="0"/>
              </a:rPr>
              <a:t>ème</a:t>
            </a:r>
            <a:r>
              <a:rPr lang="fr-FR" sz="1100" dirty="0">
                <a:latin typeface="Century Gothic" panose="020B0502020202020204" pitchFamily="34" charset="0"/>
                <a:cs typeface="Segoe UI" panose="020B0502040204020203" pitchFamily="34" charset="0"/>
              </a:rPr>
              <a:t> céréale la plus cultivée.</a:t>
            </a:r>
          </a:p>
        </p:txBody>
      </p:sp>
      <p:sp>
        <p:nvSpPr>
          <p:cNvPr id="92" name="Rectangle : coins arrondis 91">
            <a:extLst>
              <a:ext uri="{FF2B5EF4-FFF2-40B4-BE49-F238E27FC236}">
                <a16:creationId xmlns:a16="http://schemas.microsoft.com/office/drawing/2014/main" id="{772C04B0-876C-5E46-8A3A-425F40516C0A}"/>
              </a:ext>
            </a:extLst>
          </p:cNvPr>
          <p:cNvSpPr/>
          <p:nvPr/>
        </p:nvSpPr>
        <p:spPr>
          <a:xfrm rot="3243924">
            <a:off x="3327989" y="6628"/>
            <a:ext cx="76602" cy="239631"/>
          </a:xfrm>
          <a:prstGeom prst="roundRect">
            <a:avLst>
              <a:gd name="adj" fmla="val 5000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Rectangle : coins arrondis 92">
            <a:extLst>
              <a:ext uri="{FF2B5EF4-FFF2-40B4-BE49-F238E27FC236}">
                <a16:creationId xmlns:a16="http://schemas.microsoft.com/office/drawing/2014/main" id="{047E7A44-B7CB-404C-B234-C00327410F8D}"/>
              </a:ext>
            </a:extLst>
          </p:cNvPr>
          <p:cNvSpPr/>
          <p:nvPr/>
        </p:nvSpPr>
        <p:spPr>
          <a:xfrm rot="3243924">
            <a:off x="3966717" y="7256"/>
            <a:ext cx="76602" cy="239631"/>
          </a:xfrm>
          <a:prstGeom prst="roundRect">
            <a:avLst>
              <a:gd name="adj" fmla="val 5000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39">
            <a:extLst>
              <a:ext uri="{FF2B5EF4-FFF2-40B4-BE49-F238E27FC236}">
                <a16:creationId xmlns:a16="http://schemas.microsoft.com/office/drawing/2014/main" id="{648D85AF-8F96-5545-85D0-C3E666FA672F}"/>
              </a:ext>
            </a:extLst>
          </p:cNvPr>
          <p:cNvSpPr txBox="1"/>
          <p:nvPr/>
        </p:nvSpPr>
        <p:spPr>
          <a:xfrm>
            <a:off x="5516505" y="10194767"/>
            <a:ext cx="1771541" cy="246221"/>
          </a:xfrm>
          <a:prstGeom prst="rect">
            <a:avLst/>
          </a:prstGeom>
          <a:noFill/>
        </p:spPr>
        <p:txBody>
          <a:bodyPr wrap="square" rtlCol="0">
            <a:spAutoFit/>
          </a:bodyPr>
          <a:lstStyle/>
          <a:p>
            <a:pPr algn="r"/>
            <a:r>
              <a:rPr lang="fr-FR" sz="1000" dirty="0">
                <a:latin typeface="Our First Kiss" panose="02000603000000020004" pitchFamily="2" charset="77"/>
              </a:rPr>
              <a:t>La trousse de Sobelle </a:t>
            </a:r>
          </a:p>
        </p:txBody>
      </p:sp>
    </p:spTree>
    <p:extLst>
      <p:ext uri="{BB962C8B-B14F-4D97-AF65-F5344CB8AC3E}">
        <p14:creationId xmlns:p14="http://schemas.microsoft.com/office/powerpoint/2010/main" val="3118698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à coins arrondis 1041">
            <a:extLst>
              <a:ext uri="{FF2B5EF4-FFF2-40B4-BE49-F238E27FC236}">
                <a16:creationId xmlns:a16="http://schemas.microsoft.com/office/drawing/2014/main" id="{8A4DFA3E-25BC-F54F-AAA6-EDAEF5616247}"/>
              </a:ext>
            </a:extLst>
          </p:cNvPr>
          <p:cNvSpPr/>
          <p:nvPr/>
        </p:nvSpPr>
        <p:spPr>
          <a:xfrm>
            <a:off x="216297" y="1237008"/>
            <a:ext cx="6881643" cy="8809864"/>
          </a:xfrm>
          <a:prstGeom prst="roundRect">
            <a:avLst>
              <a:gd name="adj" fmla="val 1195"/>
            </a:avLst>
          </a:prstGeom>
          <a:solidFill>
            <a:schemeClr val="bg1"/>
          </a:solidFill>
          <a:ln>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1636" tIns="50818" rIns="101636" bIns="50818" numCol="1" spcCol="0" rtlCol="0" fromWordArt="0" anchor="ctr" anchorCtr="0" forceAA="0" compatLnSpc="1">
            <a:prstTxWarp prst="textNoShape">
              <a:avLst/>
            </a:prstTxWarp>
            <a:noAutofit/>
          </a:bodyPr>
          <a:lstStyle/>
          <a:p>
            <a:pPr algn="ctr"/>
            <a:endParaRPr lang="fr-FR" dirty="0"/>
          </a:p>
        </p:txBody>
      </p:sp>
      <p:grpSp>
        <p:nvGrpSpPr>
          <p:cNvPr id="25" name="Groupe 24"/>
          <p:cNvGrpSpPr/>
          <p:nvPr/>
        </p:nvGrpSpPr>
        <p:grpSpPr>
          <a:xfrm>
            <a:off x="1" y="-18010"/>
            <a:ext cx="7345362" cy="1083600"/>
            <a:chOff x="-12700" y="1870075"/>
            <a:chExt cx="6938045" cy="841375"/>
          </a:xfrm>
          <a:effectLst>
            <a:outerShdw blurRad="50800" dist="38100" dir="5400000" algn="t" rotWithShape="0">
              <a:prstClr val="black">
                <a:alpha val="40000"/>
              </a:prstClr>
            </a:outerShdw>
          </a:effectLst>
        </p:grpSpPr>
        <p:pic>
          <p:nvPicPr>
            <p:cNvPr id="27" name="Picture 2"/>
            <p:cNvPicPr>
              <a:picLocks noChangeAspect="1" noChangeArrowheads="1"/>
            </p:cNvPicPr>
            <p:nvPr/>
          </p:nvPicPr>
          <p:blipFill rotWithShape="1">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r="2372"/>
            <a:stretch/>
          </p:blipFill>
          <p:spPr bwMode="auto">
            <a:xfrm>
              <a:off x="-12700" y="1870075"/>
              <a:ext cx="3469357"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
            <p:cNvPicPr>
              <a:picLocks noChangeAspect="1" noChangeArrowheads="1"/>
            </p:cNvPicPr>
            <p:nvPr/>
          </p:nvPicPr>
          <p:blipFill>
            <a:blip r:embed="rId5" cstate="print">
              <a:duotone>
                <a:schemeClr val="accent5">
                  <a:shade val="45000"/>
                  <a:satMod val="135000"/>
                </a:schemeClr>
                <a:prstClr val="white"/>
              </a:duotone>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flipH="1">
              <a:off x="3456657" y="1870075"/>
              <a:ext cx="3468688"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9" name="Ellipse 28"/>
          <p:cNvSpPr/>
          <p:nvPr/>
        </p:nvSpPr>
        <p:spPr>
          <a:xfrm>
            <a:off x="28003" y="216609"/>
            <a:ext cx="992185" cy="462915"/>
          </a:xfrm>
          <a:prstGeom prst="ellipse">
            <a:avLst/>
          </a:prstGeom>
          <a:solidFill>
            <a:schemeClr val="bg1"/>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30" name="Rectangle 29"/>
          <p:cNvSpPr/>
          <p:nvPr/>
        </p:nvSpPr>
        <p:spPr>
          <a:xfrm>
            <a:off x="0" y="238839"/>
            <a:ext cx="1064467" cy="379627"/>
          </a:xfrm>
          <a:prstGeom prst="rect">
            <a:avLst/>
          </a:prstGeom>
        </p:spPr>
        <p:txBody>
          <a:bodyPr wrap="none" lIns="101636" tIns="50818" rIns="101636" bIns="50818">
            <a:spAutoFit/>
          </a:bodyPr>
          <a:lstStyle/>
          <a:p>
            <a:pPr lvl="0" algn="ctr"/>
            <a:r>
              <a:rPr lang="fr-FR" sz="1800" dirty="0">
                <a:solidFill>
                  <a:prstClr val="black"/>
                </a:solidFill>
                <a:effectLst>
                  <a:outerShdw blurRad="38100" dist="38100" dir="2700000" algn="tl">
                    <a:srgbClr val="000000">
                      <a:alpha val="43137"/>
                    </a:srgbClr>
                  </a:outerShdw>
                </a:effectLst>
                <a:latin typeface="Our First Kiss" panose="02000603000000020004" pitchFamily="2" charset="77"/>
                <a:ea typeface="Clensey" panose="02000603000000000000" pitchFamily="2" charset="0"/>
              </a:rPr>
              <a:t>Sciences</a:t>
            </a:r>
            <a:endParaRPr lang="fr-FR" sz="3600" dirty="0">
              <a:solidFill>
                <a:prstClr val="black"/>
              </a:solidFill>
              <a:effectLst>
                <a:outerShdw blurRad="38100" dist="38100" dir="2700000" algn="tl">
                  <a:srgbClr val="000000">
                    <a:alpha val="43137"/>
                  </a:srgbClr>
                </a:outerShdw>
              </a:effectLst>
              <a:latin typeface="Our First Kiss" panose="02000603000000020004" pitchFamily="2" charset="77"/>
              <a:ea typeface="Clensey" panose="02000603000000000000" pitchFamily="2" charset="0"/>
            </a:endParaRPr>
          </a:p>
        </p:txBody>
      </p:sp>
      <p:sp>
        <p:nvSpPr>
          <p:cNvPr id="31" name="Rectangle 30"/>
          <p:cNvSpPr/>
          <p:nvPr/>
        </p:nvSpPr>
        <p:spPr>
          <a:xfrm>
            <a:off x="1155721" y="41023"/>
            <a:ext cx="4912187" cy="810515"/>
          </a:xfrm>
          <a:prstGeom prst="rect">
            <a:avLst/>
          </a:prstGeom>
          <a:noFill/>
          <a:ln>
            <a:noFill/>
          </a:ln>
        </p:spPr>
        <p:txBody>
          <a:bodyPr wrap="none" lIns="101636" tIns="50818" rIns="101636" bIns="50818">
            <a:spAutoFit/>
          </a:bodyPr>
          <a:lstStyle/>
          <a:p>
            <a:pPr algn="ctr"/>
            <a:r>
              <a:rPr lang="fr-FR" sz="2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Les </a:t>
            </a:r>
            <a:r>
              <a:rPr lang="fr-FR" sz="2800" b="1" dirty="0" err="1">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cereales</a:t>
            </a:r>
            <a:endParaRPr lang="fr-FR" sz="2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endParaRPr>
          </a:p>
          <a:p>
            <a:pPr algn="ctr"/>
            <a:r>
              <a:rPr lang="fr-FR" sz="1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Production et alimentation</a:t>
            </a:r>
          </a:p>
        </p:txBody>
      </p:sp>
      <p:sp>
        <p:nvSpPr>
          <p:cNvPr id="52" name="Rectangle à coins arrondis 32">
            <a:extLst>
              <a:ext uri="{FF2B5EF4-FFF2-40B4-BE49-F238E27FC236}">
                <a16:creationId xmlns:a16="http://schemas.microsoft.com/office/drawing/2014/main" id="{12D9988B-8F65-9F43-9958-274570CD3C49}"/>
              </a:ext>
            </a:extLst>
          </p:cNvPr>
          <p:cNvSpPr/>
          <p:nvPr/>
        </p:nvSpPr>
        <p:spPr>
          <a:xfrm>
            <a:off x="6299574" y="236336"/>
            <a:ext cx="973507" cy="407800"/>
          </a:xfrm>
          <a:prstGeom prst="roundRect">
            <a:avLst>
              <a:gd name="adj" fmla="val 33049"/>
            </a:avLst>
          </a:prstGeom>
          <a:solidFill>
            <a:schemeClr val="accent5">
              <a:lumMod val="40000"/>
              <a:lumOff val="60000"/>
            </a:schemeClr>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3" name="Rectangle à coins arrondis 33">
            <a:extLst>
              <a:ext uri="{FF2B5EF4-FFF2-40B4-BE49-F238E27FC236}">
                <a16:creationId xmlns:a16="http://schemas.microsoft.com/office/drawing/2014/main" id="{50F14431-0DB3-3D44-9446-96FBC2DB5AA8}"/>
              </a:ext>
            </a:extLst>
          </p:cNvPr>
          <p:cNvSpPr/>
          <p:nvPr/>
        </p:nvSpPr>
        <p:spPr>
          <a:xfrm>
            <a:off x="6480993" y="594394"/>
            <a:ext cx="582978" cy="278041"/>
          </a:xfrm>
          <a:prstGeom prst="roundRect">
            <a:avLst>
              <a:gd name="adj" fmla="val 33049"/>
            </a:avLst>
          </a:prstGeom>
          <a:solidFill>
            <a:schemeClr val="bg1"/>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4" name="ZoneTexte 53">
            <a:extLst>
              <a:ext uri="{FF2B5EF4-FFF2-40B4-BE49-F238E27FC236}">
                <a16:creationId xmlns:a16="http://schemas.microsoft.com/office/drawing/2014/main" id="{792EDB2E-3694-F64F-B07B-393F3E383CEE}"/>
              </a:ext>
            </a:extLst>
          </p:cNvPr>
          <p:cNvSpPr txBox="1"/>
          <p:nvPr/>
        </p:nvSpPr>
        <p:spPr>
          <a:xfrm>
            <a:off x="6475726" y="570793"/>
            <a:ext cx="555664"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CM</a:t>
            </a:r>
            <a:endParaRPr lang="fr-FR" sz="1800" b="1" dirty="0">
              <a:latin typeface="Fineliner Script" pitchFamily="50" charset="0"/>
            </a:endParaRPr>
          </a:p>
        </p:txBody>
      </p:sp>
      <p:sp>
        <p:nvSpPr>
          <p:cNvPr id="55" name="ZoneTexte 54">
            <a:extLst>
              <a:ext uri="{FF2B5EF4-FFF2-40B4-BE49-F238E27FC236}">
                <a16:creationId xmlns:a16="http://schemas.microsoft.com/office/drawing/2014/main" id="{44F1C073-230E-D14C-BB63-35861C190ED0}"/>
              </a:ext>
            </a:extLst>
          </p:cNvPr>
          <p:cNvSpPr txBox="1"/>
          <p:nvPr/>
        </p:nvSpPr>
        <p:spPr>
          <a:xfrm>
            <a:off x="6293513" y="322108"/>
            <a:ext cx="970740" cy="236255"/>
          </a:xfrm>
          <a:prstGeom prst="rect">
            <a:avLst/>
          </a:prstGeom>
          <a:noFill/>
        </p:spPr>
        <p:txBody>
          <a:bodyPr wrap="square" lIns="101636" tIns="50818" rIns="101636" bIns="50818" rtlCol="0">
            <a:spAutoFit/>
          </a:bodyPr>
          <a:lstStyle/>
          <a:p>
            <a:pPr algn="ctr">
              <a:lnSpc>
                <a:spcPct val="70000"/>
              </a:lnSpc>
            </a:pPr>
            <a:r>
              <a:rPr lang="fr-FR" sz="1200" b="1" dirty="0">
                <a:solidFill>
                  <a:schemeClr val="bg1"/>
                </a:solidFill>
                <a:effectLst>
                  <a:outerShdw blurRad="38100" dist="38100" dir="2700000" algn="tl">
                    <a:srgbClr val="000000">
                      <a:alpha val="43137"/>
                    </a:srgbClr>
                  </a:outerShdw>
                </a:effectLst>
                <a:latin typeface="Our First Kiss" panose="02000603000000020004" pitchFamily="2" charset="77"/>
              </a:rPr>
              <a:t>Le vivant</a:t>
            </a:r>
            <a:endParaRPr lang="fr-FR" sz="1400" b="1" dirty="0">
              <a:solidFill>
                <a:schemeClr val="bg1"/>
              </a:solidFill>
              <a:effectLst>
                <a:outerShdw blurRad="38100" dist="38100" dir="2700000" algn="tl">
                  <a:srgbClr val="000000">
                    <a:alpha val="43137"/>
                  </a:srgbClr>
                </a:outerShdw>
              </a:effectLst>
              <a:latin typeface="Our First Kiss" panose="02000603000000020004" pitchFamily="2" charset="77"/>
            </a:endParaRPr>
          </a:p>
        </p:txBody>
      </p:sp>
      <p:sp>
        <p:nvSpPr>
          <p:cNvPr id="36" name="Nuage 35">
            <a:extLst>
              <a:ext uri="{FF2B5EF4-FFF2-40B4-BE49-F238E27FC236}">
                <a16:creationId xmlns:a16="http://schemas.microsoft.com/office/drawing/2014/main" id="{2644A78D-2119-EE43-A5A4-9D3D4808F36E}"/>
              </a:ext>
            </a:extLst>
          </p:cNvPr>
          <p:cNvSpPr/>
          <p:nvPr/>
        </p:nvSpPr>
        <p:spPr>
          <a:xfrm>
            <a:off x="3057407" y="1022956"/>
            <a:ext cx="1234004" cy="453122"/>
          </a:xfrm>
          <a:prstGeom prst="cloud">
            <a:avLst/>
          </a:prstGeom>
          <a:solidFill>
            <a:schemeClr val="accent5">
              <a:lumMod val="20000"/>
              <a:lumOff val="80000"/>
            </a:schemeClr>
          </a:solidFill>
          <a:ln>
            <a:solidFill>
              <a:schemeClr val="accent5"/>
            </a:solidFill>
          </a:ln>
        </p:spPr>
        <p:style>
          <a:lnRef idx="2">
            <a:schemeClr val="accent2"/>
          </a:lnRef>
          <a:fillRef idx="1">
            <a:schemeClr val="lt1"/>
          </a:fillRef>
          <a:effectRef idx="0">
            <a:schemeClr val="accent2"/>
          </a:effectRef>
          <a:fontRef idx="minor">
            <a:schemeClr val="dk1"/>
          </a:fontRef>
        </p:style>
        <p:txBody>
          <a:bodyPr lIns="101636" tIns="50818" rIns="101636" bIns="50818" rtlCol="0" anchor="ctr"/>
          <a:lstStyle/>
          <a:p>
            <a:pPr algn="ctr"/>
            <a:endParaRPr lang="fr-FR">
              <a:solidFill>
                <a:srgbClr val="FFF2CD"/>
              </a:solidFill>
            </a:endParaRPr>
          </a:p>
        </p:txBody>
      </p:sp>
      <p:sp>
        <p:nvSpPr>
          <p:cNvPr id="39" name="ZoneTexte 38">
            <a:extLst>
              <a:ext uri="{FF2B5EF4-FFF2-40B4-BE49-F238E27FC236}">
                <a16:creationId xmlns:a16="http://schemas.microsoft.com/office/drawing/2014/main" id="{58D5D110-972A-2A4A-A3CF-A7E73347F877}"/>
              </a:ext>
            </a:extLst>
          </p:cNvPr>
          <p:cNvSpPr txBox="1"/>
          <p:nvPr/>
        </p:nvSpPr>
        <p:spPr>
          <a:xfrm>
            <a:off x="3206264" y="1036376"/>
            <a:ext cx="936104" cy="400110"/>
          </a:xfrm>
          <a:prstGeom prst="rect">
            <a:avLst/>
          </a:prstGeom>
          <a:noFill/>
        </p:spPr>
        <p:txBody>
          <a:bodyPr wrap="square" rtlCol="0">
            <a:spAutoFit/>
          </a:bodyPr>
          <a:lstStyle/>
          <a:p>
            <a:pPr algn="ctr"/>
            <a:r>
              <a:rPr lang="fr-FR" dirty="0">
                <a:latin typeface="charleeboots" panose="02000603000000000000" pitchFamily="2" charset="-34"/>
                <a:ea typeface="charleeboots" panose="02000603000000000000" pitchFamily="2" charset="-34"/>
                <a:cs typeface="charleeboots" panose="02000603000000000000" pitchFamily="2" charset="-34"/>
              </a:rPr>
              <a:t>Leçon</a:t>
            </a:r>
            <a:r>
              <a:rPr lang="fr-FR" dirty="0">
                <a:latin typeface="Becca &amp; Perry script" panose="02000500000000000000" pitchFamily="2" charset="77"/>
              </a:rPr>
              <a:t> </a:t>
            </a:r>
          </a:p>
        </p:txBody>
      </p:sp>
      <p:sp>
        <p:nvSpPr>
          <p:cNvPr id="2" name="Rectangle 1">
            <a:extLst>
              <a:ext uri="{FF2B5EF4-FFF2-40B4-BE49-F238E27FC236}">
                <a16:creationId xmlns:a16="http://schemas.microsoft.com/office/drawing/2014/main" id="{D7C6D86A-441E-0747-B946-C0BB6068627E}"/>
              </a:ext>
            </a:extLst>
          </p:cNvPr>
          <p:cNvSpPr/>
          <p:nvPr/>
        </p:nvSpPr>
        <p:spPr>
          <a:xfrm>
            <a:off x="278786" y="1264345"/>
            <a:ext cx="6743103" cy="8696163"/>
          </a:xfrm>
          <a:prstGeom prst="rect">
            <a:avLst/>
          </a:prstGeom>
        </p:spPr>
        <p:txBody>
          <a:bodyPr wrap="square">
            <a:spAutoFit/>
          </a:bodyPr>
          <a:lstStyle/>
          <a:p>
            <a:pPr>
              <a:lnSpc>
                <a:spcPct val="150000"/>
              </a:lnSpc>
            </a:pPr>
            <a:r>
              <a:rPr lang="fr-FR" sz="1200" dirty="0">
                <a:latin typeface="Our First Kiss" panose="02000603000000020004" pitchFamily="2" charset="77"/>
                <a:cs typeface="Futura Medium" panose="020B0602020204020303" pitchFamily="34" charset="-79"/>
              </a:rPr>
              <a:t>Les céréales</a:t>
            </a:r>
          </a:p>
          <a:p>
            <a:pPr>
              <a:lnSpc>
                <a:spcPct val="150000"/>
              </a:lnSpc>
            </a:pPr>
            <a:r>
              <a:rPr lang="fr-FR" sz="1000" dirty="0">
                <a:latin typeface="Century Gothic" panose="020B0502020202020204" pitchFamily="34" charset="0"/>
                <a:cs typeface="Futura Medium" panose="020B0602020204020303" pitchFamily="34" charset="-79"/>
              </a:rPr>
              <a:t>Les céréales appartiennent des « ________________  » ou (« __________________ ».) Les graines de céréales sont riches en _________________ et nourrissent aussi bien les __________________ que les __________________ . Sur la tige d’une céréale il y a un regroupement de _______________ que l’on appelle un _______ . Il peut être ________ (maïs), __________ et avec des grains resserrés (blé), ou ____________ (riz). Les longues __________________ vertes des céréales leur permettent d’utiliser la _________________ du soleil pour leur _________________________ .</a:t>
            </a:r>
          </a:p>
          <a:p>
            <a:pPr>
              <a:lnSpc>
                <a:spcPct val="150000"/>
              </a:lnSpc>
            </a:pPr>
            <a:r>
              <a:rPr lang="fr-FR" sz="1000" dirty="0">
                <a:latin typeface="Century Gothic" panose="020B0502020202020204" pitchFamily="34" charset="0"/>
                <a:cs typeface="Segoe UI" panose="020B0502040204020203" pitchFamily="34" charset="0"/>
              </a:rPr>
              <a:t>La présence de céréales dans le monde dépend du ________________ . En effet, chacune a ses propres besoins en ____________ , en ________________ et en ___________________ pour pousser. </a:t>
            </a:r>
          </a:p>
          <a:p>
            <a:pPr>
              <a:lnSpc>
                <a:spcPct val="150000"/>
              </a:lnSpc>
            </a:pPr>
            <a:r>
              <a:rPr lang="fr-FR" sz="1000" dirty="0">
                <a:latin typeface="Century Gothic" panose="020B0502020202020204" pitchFamily="34" charset="0"/>
                <a:cs typeface="Segoe UI" panose="020B0502040204020203" pitchFamily="34" charset="0"/>
              </a:rPr>
              <a:t>1) La production : La ________________ est le plus gros producteur de céréales dans le monde. Les céréales les plus cultivées dans le monde sont le ___________ , le __________ , le _______ ainsi que l’orge et le sorgho. Le blé et le maïs sont les céréales les plus ____________________ entre les différents pays.</a:t>
            </a:r>
          </a:p>
          <a:p>
            <a:pPr>
              <a:lnSpc>
                <a:spcPct val="150000"/>
              </a:lnSpc>
            </a:pPr>
            <a:r>
              <a:rPr lang="fr-FR" sz="1000" dirty="0">
                <a:latin typeface="Century Gothic" panose="020B0502020202020204" pitchFamily="34" charset="0"/>
                <a:cs typeface="Segoe UI" panose="020B0502040204020203" pitchFamily="34" charset="0"/>
              </a:rPr>
              <a:t>2) L’importation : L’_________________ est l’un des plus grand importateurs de céréales. Le _______________ et le ___________________ font aussi partie des plus grands pays importateurs.</a:t>
            </a:r>
          </a:p>
          <a:p>
            <a:pPr>
              <a:lnSpc>
                <a:spcPct val="150000"/>
              </a:lnSpc>
            </a:pPr>
            <a:r>
              <a:rPr lang="fr-FR" sz="1000" dirty="0">
                <a:latin typeface="Century Gothic" panose="020B0502020202020204" pitchFamily="34" charset="0"/>
                <a:cs typeface="Segoe UI" panose="020B0502040204020203" pitchFamily="34" charset="0"/>
              </a:rPr>
              <a:t>3) L’exportation : L’ _____________ ________________________ est le premier exportateur de ______ au monde.</a:t>
            </a:r>
          </a:p>
          <a:p>
            <a:r>
              <a:rPr lang="fr-FR" sz="1000" dirty="0">
                <a:latin typeface="Century Gothic" panose="020B0502020202020204" pitchFamily="34" charset="0"/>
                <a:cs typeface="Segoe UI" panose="020B0502040204020203" pitchFamily="34" charset="0"/>
              </a:rPr>
              <a:t>`</a:t>
            </a:r>
          </a:p>
          <a:p>
            <a:pPr>
              <a:lnSpc>
                <a:spcPct val="150000"/>
              </a:lnSpc>
            </a:pPr>
            <a:r>
              <a:rPr lang="fr-FR" sz="1200" dirty="0">
                <a:latin typeface="Our First Kiss" panose="02000603000000020004" pitchFamily="2" charset="77"/>
                <a:cs typeface="Segoe UI" panose="020B0502040204020203" pitchFamily="34" charset="0"/>
              </a:rPr>
              <a:t>Le maïs</a:t>
            </a:r>
          </a:p>
          <a:p>
            <a:pPr>
              <a:lnSpc>
                <a:spcPct val="150000"/>
              </a:lnSpc>
            </a:pPr>
            <a:r>
              <a:rPr lang="fr-FR" sz="1000" dirty="0">
                <a:latin typeface="Century Gothic" panose="020B0502020202020204" pitchFamily="34" charset="0"/>
                <a:cs typeface="Segoe UI" panose="020B0502040204020203" pitchFamily="34" charset="0"/>
              </a:rPr>
              <a:t>Il y a de nombreuses de façons de ________________________ le maïs (épi grillé, soufflé, farine, en grains…) . Il existe plusieurs ____________________ de maïs : _____________________ , ___________ , ____________ et ____________________ . On utilise le maïs __________________ qui est récolté _________ en plante entière pour l’alimentation des ___________________ . Les ________________________ issus du maïs permet de fabriquer des ________________ , des __________ , des ____________________ … Enfin, le maïs permet également de produire du _______________________ (aujourd’hui utilisé dans toutes les ___________________ .)</a:t>
            </a:r>
          </a:p>
          <a:p>
            <a:pPr>
              <a:lnSpc>
                <a:spcPct val="150000"/>
              </a:lnSpc>
            </a:pPr>
            <a:r>
              <a:rPr lang="fr-FR" sz="1000" dirty="0">
                <a:latin typeface="Century Gothic" panose="020B0502020202020204" pitchFamily="34" charset="0"/>
                <a:cs typeface="Segoe UI" panose="020B0502040204020203" pitchFamily="34" charset="0"/>
              </a:rPr>
              <a:t>La culture du maïs représente ______ % de la production céréalières mondiale et on compte plus de ______ produits fabriqués à base de maïs. Le maïs est né il y a plus de ___________ </a:t>
            </a:r>
          </a:p>
          <a:p>
            <a:pPr>
              <a:lnSpc>
                <a:spcPct val="150000"/>
              </a:lnSpc>
            </a:pPr>
            <a:r>
              <a:rPr lang="fr-FR" sz="1000" dirty="0">
                <a:latin typeface="Century Gothic" panose="020B0502020202020204" pitchFamily="34" charset="0"/>
                <a:cs typeface="Segoe UI" panose="020B0502040204020203" pitchFamily="34" charset="0"/>
              </a:rPr>
              <a:t>ans sur les plateaux ______________________ . Les conquistadors l’ont ramené</a:t>
            </a:r>
          </a:p>
          <a:p>
            <a:pPr>
              <a:lnSpc>
                <a:spcPct val="150000"/>
              </a:lnSpc>
            </a:pPr>
            <a:r>
              <a:rPr lang="fr-FR" sz="1000" dirty="0">
                <a:latin typeface="Century Gothic" panose="020B0502020202020204" pitchFamily="34" charset="0"/>
                <a:cs typeface="Segoe UI" panose="020B0502040204020203" pitchFamily="34" charset="0"/>
              </a:rPr>
              <a:t>en __________________ à la fin du XVème siècle et va s’y installer en moins </a:t>
            </a:r>
          </a:p>
          <a:p>
            <a:pPr>
              <a:lnSpc>
                <a:spcPct val="150000"/>
              </a:lnSpc>
            </a:pPr>
            <a:r>
              <a:rPr lang="fr-FR" sz="1000" dirty="0">
                <a:latin typeface="Century Gothic" panose="020B0502020202020204" pitchFamily="34" charset="0"/>
                <a:cs typeface="Segoe UI" panose="020B0502040204020203" pitchFamily="34" charset="0"/>
              </a:rPr>
              <a:t>de 100 ans pour toujours. Le maïs est une céréale semée au </a:t>
            </a:r>
          </a:p>
          <a:p>
            <a:pPr>
              <a:lnSpc>
                <a:spcPct val="150000"/>
              </a:lnSpc>
            </a:pPr>
            <a:r>
              <a:rPr lang="fr-FR" sz="1000" dirty="0">
                <a:latin typeface="Century Gothic" panose="020B0502020202020204" pitchFamily="34" charset="0"/>
                <a:cs typeface="Segoe UI" panose="020B0502040204020203" pitchFamily="34" charset="0"/>
              </a:rPr>
              <a:t>_____________________ . L’________ , une fleur appelée la ____________________</a:t>
            </a:r>
          </a:p>
          <a:p>
            <a:pPr>
              <a:lnSpc>
                <a:spcPct val="150000"/>
              </a:lnSpc>
            </a:pPr>
            <a:r>
              <a:rPr lang="fr-FR" sz="1000" dirty="0">
                <a:latin typeface="Century Gothic" panose="020B0502020202020204" pitchFamily="34" charset="0"/>
                <a:cs typeface="Segoe UI" panose="020B0502040204020203" pitchFamily="34" charset="0"/>
              </a:rPr>
              <a:t>apparaît. C’est la fleur ____________ contenant le ___________ . Puis, les fleurs </a:t>
            </a:r>
          </a:p>
          <a:p>
            <a:pPr>
              <a:lnSpc>
                <a:spcPct val="150000"/>
              </a:lnSpc>
            </a:pPr>
            <a:r>
              <a:rPr lang="fr-FR" sz="1000" dirty="0">
                <a:latin typeface="Century Gothic" panose="020B0502020202020204" pitchFamily="34" charset="0"/>
                <a:cs typeface="Segoe UI" panose="020B0502040204020203" pitchFamily="34" charset="0"/>
              </a:rPr>
              <a:t>femelles sortent et retiennent le pollen tombé par le ___________ , dans leurs </a:t>
            </a:r>
          </a:p>
          <a:p>
            <a:pPr>
              <a:lnSpc>
                <a:spcPct val="150000"/>
              </a:lnSpc>
            </a:pPr>
            <a:r>
              <a:rPr lang="fr-FR" sz="1000" dirty="0">
                <a:latin typeface="Century Gothic" panose="020B0502020202020204" pitchFamily="34" charset="0"/>
                <a:cs typeface="Segoe UI" panose="020B0502040204020203" pitchFamily="34" charset="0"/>
              </a:rPr>
              <a:t>___________ : c’est la _____________________ . Une fois la fleur fécondée, </a:t>
            </a:r>
          </a:p>
          <a:p>
            <a:pPr>
              <a:lnSpc>
                <a:spcPct val="150000"/>
              </a:lnSpc>
            </a:pPr>
            <a:r>
              <a:rPr lang="fr-FR" sz="1000" dirty="0">
                <a:latin typeface="Century Gothic" panose="020B0502020202020204" pitchFamily="34" charset="0"/>
                <a:cs typeface="Segoe UI" panose="020B0502040204020203" pitchFamily="34" charset="0"/>
              </a:rPr>
              <a:t>l’_________ qui porte les _____________ , se forme. Il y a environ ________ </a:t>
            </a:r>
          </a:p>
          <a:p>
            <a:pPr>
              <a:lnSpc>
                <a:spcPct val="150000"/>
              </a:lnSpc>
            </a:pPr>
            <a:r>
              <a:rPr lang="fr-FR" sz="1000" dirty="0">
                <a:latin typeface="Century Gothic" panose="020B0502020202020204" pitchFamily="34" charset="0"/>
                <a:cs typeface="Segoe UI" panose="020B0502040204020203" pitchFamily="34" charset="0"/>
              </a:rPr>
              <a:t>grains par épi. Ils se gorgent de ______________ tout l’été avant d’être </a:t>
            </a:r>
          </a:p>
          <a:p>
            <a:pPr>
              <a:lnSpc>
                <a:spcPct val="150000"/>
              </a:lnSpc>
            </a:pPr>
            <a:r>
              <a:rPr lang="fr-FR" sz="1000" dirty="0">
                <a:latin typeface="Century Gothic" panose="020B0502020202020204" pitchFamily="34" charset="0"/>
                <a:cs typeface="Segoe UI" panose="020B0502040204020203" pitchFamily="34" charset="0"/>
              </a:rPr>
              <a:t>récoltés à l’___________________ . Le maïs est une plante haute de ___ à ___ </a:t>
            </a:r>
          </a:p>
          <a:p>
            <a:pPr>
              <a:lnSpc>
                <a:spcPct val="150000"/>
              </a:lnSpc>
            </a:pPr>
            <a:r>
              <a:rPr lang="fr-FR" sz="1000" dirty="0">
                <a:latin typeface="Century Gothic" panose="020B0502020202020204" pitchFamily="34" charset="0"/>
                <a:cs typeface="Segoe UI" panose="020B0502040204020203" pitchFamily="34" charset="0"/>
              </a:rPr>
              <a:t>mètres. La récolte s’effectue en _________________ . La plante est alors </a:t>
            </a:r>
          </a:p>
          <a:p>
            <a:pPr>
              <a:lnSpc>
                <a:spcPct val="150000"/>
              </a:lnSpc>
            </a:pPr>
            <a:r>
              <a:rPr lang="fr-FR" sz="1000" dirty="0">
                <a:latin typeface="Century Gothic" panose="020B0502020202020204" pitchFamily="34" charset="0"/>
                <a:cs typeface="Segoe UI" panose="020B0502040204020203" pitchFamily="34" charset="0"/>
              </a:rPr>
              <a:t>sèche, les grains __________________ et deviennent _______________ .</a:t>
            </a:r>
          </a:p>
        </p:txBody>
      </p:sp>
      <p:pic>
        <p:nvPicPr>
          <p:cNvPr id="16" name="Image 15">
            <a:extLst>
              <a:ext uri="{FF2B5EF4-FFF2-40B4-BE49-F238E27FC236}">
                <a16:creationId xmlns:a16="http://schemas.microsoft.com/office/drawing/2014/main" id="{4D1DAF68-0162-7749-BCC0-3FF8FE7D7F4D}"/>
              </a:ext>
            </a:extLst>
          </p:cNvPr>
          <p:cNvPicPr>
            <a:picLocks noChangeAspect="1"/>
          </p:cNvPicPr>
          <p:nvPr/>
        </p:nvPicPr>
        <p:blipFill rotWithShape="1">
          <a:blip r:embed="rId7">
            <a:lum bright="20000" contrast="20000"/>
            <a:extLst>
              <a:ext uri="{28A0092B-C50C-407E-A947-70E740481C1C}">
                <a14:useLocalDpi xmlns:a14="http://schemas.microsoft.com/office/drawing/2010/main" val="0"/>
              </a:ext>
            </a:extLst>
          </a:blip>
          <a:srcRect l="23849" r="21469" b="3902"/>
          <a:stretch/>
        </p:blipFill>
        <p:spPr>
          <a:xfrm>
            <a:off x="5015166" y="6732662"/>
            <a:ext cx="2016224" cy="3113932"/>
          </a:xfrm>
          <a:prstGeom prst="rect">
            <a:avLst/>
          </a:prstGeom>
        </p:spPr>
      </p:pic>
      <p:sp>
        <p:nvSpPr>
          <p:cNvPr id="3" name="Rectangle 2">
            <a:extLst>
              <a:ext uri="{FF2B5EF4-FFF2-40B4-BE49-F238E27FC236}">
                <a16:creationId xmlns:a16="http://schemas.microsoft.com/office/drawing/2014/main" id="{51D90864-76DF-7342-9D27-F047F96CF96A}"/>
              </a:ext>
            </a:extLst>
          </p:cNvPr>
          <p:cNvSpPr/>
          <p:nvPr/>
        </p:nvSpPr>
        <p:spPr>
          <a:xfrm>
            <a:off x="4948616" y="8964910"/>
            <a:ext cx="668281"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8570E8F0-2597-234E-9057-5F29F5AD74C5}"/>
              </a:ext>
            </a:extLst>
          </p:cNvPr>
          <p:cNvSpPr txBox="1"/>
          <p:nvPr/>
        </p:nvSpPr>
        <p:spPr>
          <a:xfrm>
            <a:off x="5993985" y="7089698"/>
            <a:ext cx="963482" cy="400110"/>
          </a:xfrm>
          <a:prstGeom prst="rect">
            <a:avLst/>
          </a:prstGeom>
          <a:solidFill>
            <a:schemeClr val="bg1"/>
          </a:solidFill>
        </p:spPr>
        <p:txBody>
          <a:bodyPr wrap="square" rtlCol="0">
            <a:spAutoFit/>
          </a:bodyPr>
          <a:lstStyle/>
          <a:p>
            <a:pPr algn="r"/>
            <a:r>
              <a:rPr lang="fr-FR" sz="1000" dirty="0">
                <a:latin typeface="Our First Kiss" panose="02000603000000020004" pitchFamily="2" charset="77"/>
              </a:rPr>
              <a:t>2 à 4 </a:t>
            </a:r>
          </a:p>
          <a:p>
            <a:pPr algn="r"/>
            <a:r>
              <a:rPr lang="fr-FR" sz="1000" dirty="0">
                <a:latin typeface="Our First Kiss" panose="02000603000000020004" pitchFamily="2" charset="77"/>
              </a:rPr>
              <a:t>mètres</a:t>
            </a:r>
          </a:p>
        </p:txBody>
      </p:sp>
      <p:sp>
        <p:nvSpPr>
          <p:cNvPr id="19" name="ZoneTexte 18">
            <a:extLst>
              <a:ext uri="{FF2B5EF4-FFF2-40B4-BE49-F238E27FC236}">
                <a16:creationId xmlns:a16="http://schemas.microsoft.com/office/drawing/2014/main" id="{BB2D4E93-1F7B-D444-B122-5C816386D571}"/>
              </a:ext>
            </a:extLst>
          </p:cNvPr>
          <p:cNvSpPr txBox="1"/>
          <p:nvPr/>
        </p:nvSpPr>
        <p:spPr>
          <a:xfrm>
            <a:off x="5135156" y="6918489"/>
            <a:ext cx="963482" cy="246221"/>
          </a:xfrm>
          <a:prstGeom prst="rect">
            <a:avLst/>
          </a:prstGeom>
          <a:solidFill>
            <a:schemeClr val="bg1"/>
          </a:solidFill>
        </p:spPr>
        <p:txBody>
          <a:bodyPr wrap="square" rtlCol="0">
            <a:spAutoFit/>
          </a:bodyPr>
          <a:lstStyle/>
          <a:p>
            <a:r>
              <a:rPr lang="fr-FR" sz="1000" dirty="0">
                <a:latin typeface="Our First Kiss" panose="02000603000000020004" pitchFamily="2" charset="77"/>
              </a:rPr>
              <a:t>La panicule</a:t>
            </a:r>
          </a:p>
        </p:txBody>
      </p:sp>
      <p:sp>
        <p:nvSpPr>
          <p:cNvPr id="20" name="ZoneTexte 19">
            <a:extLst>
              <a:ext uri="{FF2B5EF4-FFF2-40B4-BE49-F238E27FC236}">
                <a16:creationId xmlns:a16="http://schemas.microsoft.com/office/drawing/2014/main" id="{E47846D6-869F-6444-B9AA-7DE4F5FBB4BF}"/>
              </a:ext>
            </a:extLst>
          </p:cNvPr>
          <p:cNvSpPr txBox="1"/>
          <p:nvPr/>
        </p:nvSpPr>
        <p:spPr>
          <a:xfrm>
            <a:off x="6192961" y="7576172"/>
            <a:ext cx="745308" cy="246221"/>
          </a:xfrm>
          <a:prstGeom prst="rect">
            <a:avLst/>
          </a:prstGeom>
          <a:solidFill>
            <a:schemeClr val="bg1"/>
          </a:solidFill>
        </p:spPr>
        <p:txBody>
          <a:bodyPr wrap="square" rtlCol="0">
            <a:spAutoFit/>
          </a:bodyPr>
          <a:lstStyle/>
          <a:p>
            <a:r>
              <a:rPr lang="fr-FR" sz="1000" dirty="0">
                <a:latin typeface="Our First Kiss" panose="02000603000000020004" pitchFamily="2" charset="77"/>
              </a:rPr>
              <a:t>La feuille</a:t>
            </a:r>
          </a:p>
        </p:txBody>
      </p:sp>
      <p:sp>
        <p:nvSpPr>
          <p:cNvPr id="21" name="ZoneTexte 20">
            <a:extLst>
              <a:ext uri="{FF2B5EF4-FFF2-40B4-BE49-F238E27FC236}">
                <a16:creationId xmlns:a16="http://schemas.microsoft.com/office/drawing/2014/main" id="{B4BDE74D-F917-F149-9837-670BDB01E852}"/>
              </a:ext>
            </a:extLst>
          </p:cNvPr>
          <p:cNvSpPr txBox="1"/>
          <p:nvPr/>
        </p:nvSpPr>
        <p:spPr>
          <a:xfrm>
            <a:off x="5015166" y="8428992"/>
            <a:ext cx="1042905" cy="346234"/>
          </a:xfrm>
          <a:prstGeom prst="roundRect">
            <a:avLst>
              <a:gd name="adj" fmla="val 50000"/>
            </a:avLst>
          </a:prstGeom>
          <a:solidFill>
            <a:schemeClr val="bg1"/>
          </a:solidFill>
        </p:spPr>
        <p:txBody>
          <a:bodyPr wrap="square" rtlCol="0">
            <a:spAutoFit/>
          </a:bodyPr>
          <a:lstStyle/>
          <a:p>
            <a:pPr algn="r"/>
            <a:r>
              <a:rPr lang="fr-FR" sz="1000" dirty="0">
                <a:latin typeface="Our First Kiss" panose="02000603000000020004" pitchFamily="2" charset="77"/>
              </a:rPr>
              <a:t>Les soies</a:t>
            </a:r>
          </a:p>
        </p:txBody>
      </p:sp>
      <p:sp>
        <p:nvSpPr>
          <p:cNvPr id="22" name="ZoneTexte 21">
            <a:extLst>
              <a:ext uri="{FF2B5EF4-FFF2-40B4-BE49-F238E27FC236}">
                <a16:creationId xmlns:a16="http://schemas.microsoft.com/office/drawing/2014/main" id="{5D23FEB4-AED4-924A-A0C5-3C2858143FF3}"/>
              </a:ext>
            </a:extLst>
          </p:cNvPr>
          <p:cNvSpPr txBox="1"/>
          <p:nvPr/>
        </p:nvSpPr>
        <p:spPr>
          <a:xfrm>
            <a:off x="6540841" y="9053532"/>
            <a:ext cx="490549" cy="246221"/>
          </a:xfrm>
          <a:prstGeom prst="rect">
            <a:avLst/>
          </a:prstGeom>
          <a:solidFill>
            <a:schemeClr val="bg1"/>
          </a:solidFill>
        </p:spPr>
        <p:txBody>
          <a:bodyPr wrap="square" rtlCol="0">
            <a:spAutoFit/>
          </a:bodyPr>
          <a:lstStyle/>
          <a:p>
            <a:r>
              <a:rPr lang="fr-FR" sz="1000" dirty="0">
                <a:latin typeface="Our First Kiss" panose="02000603000000020004" pitchFamily="2" charset="77"/>
              </a:rPr>
              <a:t>L’épi</a:t>
            </a:r>
          </a:p>
        </p:txBody>
      </p:sp>
      <p:sp>
        <p:nvSpPr>
          <p:cNvPr id="23" name="ZoneTexte 22">
            <a:extLst>
              <a:ext uri="{FF2B5EF4-FFF2-40B4-BE49-F238E27FC236}">
                <a16:creationId xmlns:a16="http://schemas.microsoft.com/office/drawing/2014/main" id="{BF9AE1BF-3D5D-C541-B7E7-AC32FDBAB557}"/>
              </a:ext>
            </a:extLst>
          </p:cNvPr>
          <p:cNvSpPr txBox="1"/>
          <p:nvPr/>
        </p:nvSpPr>
        <p:spPr>
          <a:xfrm>
            <a:off x="4752801" y="9565912"/>
            <a:ext cx="902609" cy="246221"/>
          </a:xfrm>
          <a:prstGeom prst="rect">
            <a:avLst/>
          </a:prstGeom>
          <a:solidFill>
            <a:schemeClr val="bg1"/>
          </a:solidFill>
        </p:spPr>
        <p:txBody>
          <a:bodyPr wrap="square" rtlCol="0">
            <a:spAutoFit/>
          </a:bodyPr>
          <a:lstStyle/>
          <a:p>
            <a:pPr algn="r"/>
            <a:r>
              <a:rPr lang="fr-FR" sz="1000" dirty="0">
                <a:latin typeface="Our First Kiss" panose="02000603000000020004" pitchFamily="2" charset="77"/>
              </a:rPr>
              <a:t>Les racines</a:t>
            </a:r>
          </a:p>
        </p:txBody>
      </p:sp>
      <p:sp>
        <p:nvSpPr>
          <p:cNvPr id="5" name="Rectangle 4">
            <a:extLst>
              <a:ext uri="{FF2B5EF4-FFF2-40B4-BE49-F238E27FC236}">
                <a16:creationId xmlns:a16="http://schemas.microsoft.com/office/drawing/2014/main" id="{0679CF48-5D4A-A542-B4CE-EA5354E21687}"/>
              </a:ext>
            </a:extLst>
          </p:cNvPr>
          <p:cNvSpPr/>
          <p:nvPr/>
        </p:nvSpPr>
        <p:spPr>
          <a:xfrm>
            <a:off x="5204105" y="6943819"/>
            <a:ext cx="784044" cy="216024"/>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5E0D8E62-818B-DE4D-AD2A-B9634F5ED330}"/>
              </a:ext>
            </a:extLst>
          </p:cNvPr>
          <p:cNvSpPr/>
          <p:nvPr/>
        </p:nvSpPr>
        <p:spPr>
          <a:xfrm>
            <a:off x="6264969" y="7595925"/>
            <a:ext cx="589549" cy="216024"/>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C25419E8-F592-9242-9DF8-68A61C4A3E81}"/>
              </a:ext>
            </a:extLst>
          </p:cNvPr>
          <p:cNvSpPr/>
          <p:nvPr/>
        </p:nvSpPr>
        <p:spPr>
          <a:xfrm>
            <a:off x="5368891" y="8508147"/>
            <a:ext cx="608046" cy="216024"/>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CD026EE9-4DC3-5A42-8C80-84CFFBF785C2}"/>
              </a:ext>
            </a:extLst>
          </p:cNvPr>
          <p:cNvSpPr/>
          <p:nvPr/>
        </p:nvSpPr>
        <p:spPr>
          <a:xfrm>
            <a:off x="6609923" y="9075856"/>
            <a:ext cx="376837" cy="216024"/>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D6711821-FB81-3B43-A46D-CC3DE1C3A3D0}"/>
              </a:ext>
            </a:extLst>
          </p:cNvPr>
          <p:cNvSpPr/>
          <p:nvPr/>
        </p:nvSpPr>
        <p:spPr>
          <a:xfrm>
            <a:off x="4833143" y="9571031"/>
            <a:ext cx="784044" cy="216024"/>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a:extLst>
              <a:ext uri="{FF2B5EF4-FFF2-40B4-BE49-F238E27FC236}">
                <a16:creationId xmlns:a16="http://schemas.microsoft.com/office/drawing/2014/main" id="{23611B03-0B27-5648-9D8F-393CA9D653F0}"/>
              </a:ext>
            </a:extLst>
          </p:cNvPr>
          <p:cNvSpPr/>
          <p:nvPr/>
        </p:nvSpPr>
        <p:spPr>
          <a:xfrm>
            <a:off x="6407345" y="7113430"/>
            <a:ext cx="576064" cy="348828"/>
          </a:xfrm>
          <a:prstGeom prst="ellipse">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 coins arrondis 36">
            <a:extLst>
              <a:ext uri="{FF2B5EF4-FFF2-40B4-BE49-F238E27FC236}">
                <a16:creationId xmlns:a16="http://schemas.microsoft.com/office/drawing/2014/main" id="{51926CF1-060B-A541-89F6-22DEB7C936DE}"/>
              </a:ext>
            </a:extLst>
          </p:cNvPr>
          <p:cNvSpPr/>
          <p:nvPr/>
        </p:nvSpPr>
        <p:spPr>
          <a:xfrm rot="3243924">
            <a:off x="3327989" y="6628"/>
            <a:ext cx="76602" cy="239631"/>
          </a:xfrm>
          <a:prstGeom prst="roundRect">
            <a:avLst>
              <a:gd name="adj" fmla="val 5000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 coins arrondis 37">
            <a:extLst>
              <a:ext uri="{FF2B5EF4-FFF2-40B4-BE49-F238E27FC236}">
                <a16:creationId xmlns:a16="http://schemas.microsoft.com/office/drawing/2014/main" id="{EFA81C3D-FA09-6A42-8EF2-9879EEDADF8A}"/>
              </a:ext>
            </a:extLst>
          </p:cNvPr>
          <p:cNvSpPr/>
          <p:nvPr/>
        </p:nvSpPr>
        <p:spPr>
          <a:xfrm rot="3243924">
            <a:off x="3966717" y="7256"/>
            <a:ext cx="76602" cy="239631"/>
          </a:xfrm>
          <a:prstGeom prst="roundRect">
            <a:avLst>
              <a:gd name="adj" fmla="val 5000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ZoneTexte 40">
            <a:extLst>
              <a:ext uri="{FF2B5EF4-FFF2-40B4-BE49-F238E27FC236}">
                <a16:creationId xmlns:a16="http://schemas.microsoft.com/office/drawing/2014/main" id="{2FFD7BF2-D95D-F647-8725-F246D3C2D304}"/>
              </a:ext>
            </a:extLst>
          </p:cNvPr>
          <p:cNvSpPr txBox="1"/>
          <p:nvPr/>
        </p:nvSpPr>
        <p:spPr>
          <a:xfrm>
            <a:off x="5516505" y="10194767"/>
            <a:ext cx="1771541" cy="246221"/>
          </a:xfrm>
          <a:prstGeom prst="rect">
            <a:avLst/>
          </a:prstGeom>
          <a:noFill/>
        </p:spPr>
        <p:txBody>
          <a:bodyPr wrap="square" rtlCol="0">
            <a:spAutoFit/>
          </a:bodyPr>
          <a:lstStyle/>
          <a:p>
            <a:pPr algn="r"/>
            <a:r>
              <a:rPr lang="fr-FR" sz="1000" dirty="0">
                <a:latin typeface="Our First Kiss" panose="02000603000000020004" pitchFamily="2" charset="77"/>
              </a:rPr>
              <a:t>La trousse de Sobelle </a:t>
            </a:r>
          </a:p>
        </p:txBody>
      </p:sp>
    </p:spTree>
    <p:extLst>
      <p:ext uri="{BB962C8B-B14F-4D97-AF65-F5344CB8AC3E}">
        <p14:creationId xmlns:p14="http://schemas.microsoft.com/office/powerpoint/2010/main" val="144214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à coins arrondis 1041">
            <a:extLst>
              <a:ext uri="{FF2B5EF4-FFF2-40B4-BE49-F238E27FC236}">
                <a16:creationId xmlns:a16="http://schemas.microsoft.com/office/drawing/2014/main" id="{8A4DFA3E-25BC-F54F-AAA6-EDAEF5616247}"/>
              </a:ext>
            </a:extLst>
          </p:cNvPr>
          <p:cNvSpPr/>
          <p:nvPr/>
        </p:nvSpPr>
        <p:spPr>
          <a:xfrm>
            <a:off x="216297" y="1401936"/>
            <a:ext cx="6881643" cy="5114702"/>
          </a:xfrm>
          <a:prstGeom prst="roundRect">
            <a:avLst>
              <a:gd name="adj" fmla="val 1195"/>
            </a:avLst>
          </a:prstGeom>
          <a:solidFill>
            <a:schemeClr val="bg1"/>
          </a:solidFill>
          <a:ln>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1636" tIns="50818" rIns="101636" bIns="50818" numCol="1" spcCol="0" rtlCol="0" fromWordArt="0" anchor="ctr" anchorCtr="0" forceAA="0" compatLnSpc="1">
            <a:prstTxWarp prst="textNoShape">
              <a:avLst/>
            </a:prstTxWarp>
            <a:noAutofit/>
          </a:bodyPr>
          <a:lstStyle/>
          <a:p>
            <a:pPr algn="ctr"/>
            <a:endParaRPr lang="fr-FR" dirty="0"/>
          </a:p>
        </p:txBody>
      </p:sp>
      <p:grpSp>
        <p:nvGrpSpPr>
          <p:cNvPr id="25" name="Groupe 24"/>
          <p:cNvGrpSpPr/>
          <p:nvPr/>
        </p:nvGrpSpPr>
        <p:grpSpPr>
          <a:xfrm>
            <a:off x="1" y="-18010"/>
            <a:ext cx="7345362" cy="1083600"/>
            <a:chOff x="-12700" y="1870075"/>
            <a:chExt cx="6938045" cy="841375"/>
          </a:xfrm>
          <a:effectLst>
            <a:outerShdw blurRad="50800" dist="38100" dir="5400000" algn="t" rotWithShape="0">
              <a:prstClr val="black">
                <a:alpha val="40000"/>
              </a:prstClr>
            </a:outerShdw>
          </a:effectLst>
        </p:grpSpPr>
        <p:pic>
          <p:nvPicPr>
            <p:cNvPr id="27" name="Picture 2"/>
            <p:cNvPicPr>
              <a:picLocks noChangeAspect="1" noChangeArrowheads="1"/>
            </p:cNvPicPr>
            <p:nvPr/>
          </p:nvPicPr>
          <p:blipFill rotWithShape="1">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r="2372"/>
            <a:stretch/>
          </p:blipFill>
          <p:spPr bwMode="auto">
            <a:xfrm>
              <a:off x="-12700" y="1870075"/>
              <a:ext cx="3469357"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
            <p:cNvPicPr>
              <a:picLocks noChangeAspect="1" noChangeArrowheads="1"/>
            </p:cNvPicPr>
            <p:nvPr/>
          </p:nvPicPr>
          <p:blipFill>
            <a:blip r:embed="rId5" cstate="print">
              <a:duotone>
                <a:schemeClr val="accent5">
                  <a:shade val="45000"/>
                  <a:satMod val="135000"/>
                </a:schemeClr>
                <a:prstClr val="white"/>
              </a:duotone>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flipH="1">
              <a:off x="3456657" y="1870075"/>
              <a:ext cx="3468688"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9" name="Ellipse 28"/>
          <p:cNvSpPr/>
          <p:nvPr/>
        </p:nvSpPr>
        <p:spPr>
          <a:xfrm>
            <a:off x="28003" y="216609"/>
            <a:ext cx="992185" cy="462915"/>
          </a:xfrm>
          <a:prstGeom prst="ellipse">
            <a:avLst/>
          </a:prstGeom>
          <a:solidFill>
            <a:schemeClr val="bg1"/>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30" name="Rectangle 29"/>
          <p:cNvSpPr/>
          <p:nvPr/>
        </p:nvSpPr>
        <p:spPr>
          <a:xfrm>
            <a:off x="0" y="238839"/>
            <a:ext cx="1064467" cy="379627"/>
          </a:xfrm>
          <a:prstGeom prst="rect">
            <a:avLst/>
          </a:prstGeom>
        </p:spPr>
        <p:txBody>
          <a:bodyPr wrap="none" lIns="101636" tIns="50818" rIns="101636" bIns="50818">
            <a:spAutoFit/>
          </a:bodyPr>
          <a:lstStyle/>
          <a:p>
            <a:pPr lvl="0" algn="ctr"/>
            <a:r>
              <a:rPr lang="fr-FR" sz="1800" dirty="0">
                <a:solidFill>
                  <a:prstClr val="black"/>
                </a:solidFill>
                <a:effectLst>
                  <a:outerShdw blurRad="38100" dist="38100" dir="2700000" algn="tl">
                    <a:srgbClr val="000000">
                      <a:alpha val="43137"/>
                    </a:srgbClr>
                  </a:outerShdw>
                </a:effectLst>
                <a:latin typeface="Our First Kiss" panose="02000603000000020004" pitchFamily="2" charset="77"/>
                <a:ea typeface="Clensey" panose="02000603000000000000" pitchFamily="2" charset="0"/>
              </a:rPr>
              <a:t>Sciences</a:t>
            </a:r>
            <a:endParaRPr lang="fr-FR" sz="3600" dirty="0">
              <a:solidFill>
                <a:prstClr val="black"/>
              </a:solidFill>
              <a:effectLst>
                <a:outerShdw blurRad="38100" dist="38100" dir="2700000" algn="tl">
                  <a:srgbClr val="000000">
                    <a:alpha val="43137"/>
                  </a:srgbClr>
                </a:outerShdw>
              </a:effectLst>
              <a:latin typeface="Our First Kiss" panose="02000603000000020004" pitchFamily="2" charset="77"/>
              <a:ea typeface="Clensey" panose="02000603000000000000" pitchFamily="2" charset="0"/>
            </a:endParaRPr>
          </a:p>
        </p:txBody>
      </p:sp>
      <p:sp>
        <p:nvSpPr>
          <p:cNvPr id="31" name="Rectangle 30"/>
          <p:cNvSpPr/>
          <p:nvPr/>
        </p:nvSpPr>
        <p:spPr>
          <a:xfrm>
            <a:off x="1155721" y="41023"/>
            <a:ext cx="4912187" cy="810515"/>
          </a:xfrm>
          <a:prstGeom prst="rect">
            <a:avLst/>
          </a:prstGeom>
          <a:noFill/>
          <a:ln>
            <a:noFill/>
          </a:ln>
        </p:spPr>
        <p:txBody>
          <a:bodyPr wrap="none" lIns="101636" tIns="50818" rIns="101636" bIns="50818">
            <a:spAutoFit/>
          </a:bodyPr>
          <a:lstStyle/>
          <a:p>
            <a:pPr algn="ctr"/>
            <a:r>
              <a:rPr lang="fr-FR" sz="2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Les </a:t>
            </a:r>
            <a:r>
              <a:rPr lang="fr-FR" sz="2800" b="1" dirty="0" err="1">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cereales</a:t>
            </a:r>
            <a:endParaRPr lang="fr-FR" sz="2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endParaRPr>
          </a:p>
          <a:p>
            <a:pPr algn="ctr"/>
            <a:r>
              <a:rPr lang="fr-FR" sz="1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Production et alimentation</a:t>
            </a:r>
          </a:p>
        </p:txBody>
      </p:sp>
      <p:sp>
        <p:nvSpPr>
          <p:cNvPr id="52" name="Rectangle à coins arrondis 32">
            <a:extLst>
              <a:ext uri="{FF2B5EF4-FFF2-40B4-BE49-F238E27FC236}">
                <a16:creationId xmlns:a16="http://schemas.microsoft.com/office/drawing/2014/main" id="{12D9988B-8F65-9F43-9958-274570CD3C49}"/>
              </a:ext>
            </a:extLst>
          </p:cNvPr>
          <p:cNvSpPr/>
          <p:nvPr/>
        </p:nvSpPr>
        <p:spPr>
          <a:xfrm>
            <a:off x="6299574" y="236336"/>
            <a:ext cx="973507" cy="407800"/>
          </a:xfrm>
          <a:prstGeom prst="roundRect">
            <a:avLst>
              <a:gd name="adj" fmla="val 33049"/>
            </a:avLst>
          </a:prstGeom>
          <a:solidFill>
            <a:schemeClr val="accent5">
              <a:lumMod val="40000"/>
              <a:lumOff val="60000"/>
            </a:schemeClr>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3" name="Rectangle à coins arrondis 33">
            <a:extLst>
              <a:ext uri="{FF2B5EF4-FFF2-40B4-BE49-F238E27FC236}">
                <a16:creationId xmlns:a16="http://schemas.microsoft.com/office/drawing/2014/main" id="{50F14431-0DB3-3D44-9446-96FBC2DB5AA8}"/>
              </a:ext>
            </a:extLst>
          </p:cNvPr>
          <p:cNvSpPr/>
          <p:nvPr/>
        </p:nvSpPr>
        <p:spPr>
          <a:xfrm>
            <a:off x="6480993" y="594394"/>
            <a:ext cx="582978" cy="278041"/>
          </a:xfrm>
          <a:prstGeom prst="roundRect">
            <a:avLst>
              <a:gd name="adj" fmla="val 33049"/>
            </a:avLst>
          </a:prstGeom>
          <a:solidFill>
            <a:schemeClr val="bg1"/>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4" name="ZoneTexte 53">
            <a:extLst>
              <a:ext uri="{FF2B5EF4-FFF2-40B4-BE49-F238E27FC236}">
                <a16:creationId xmlns:a16="http://schemas.microsoft.com/office/drawing/2014/main" id="{792EDB2E-3694-F64F-B07B-393F3E383CEE}"/>
              </a:ext>
            </a:extLst>
          </p:cNvPr>
          <p:cNvSpPr txBox="1"/>
          <p:nvPr/>
        </p:nvSpPr>
        <p:spPr>
          <a:xfrm>
            <a:off x="6475726" y="570793"/>
            <a:ext cx="555664"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CM</a:t>
            </a:r>
            <a:endParaRPr lang="fr-FR" sz="1800" b="1" dirty="0">
              <a:latin typeface="Fineliner Script" pitchFamily="50" charset="0"/>
            </a:endParaRPr>
          </a:p>
        </p:txBody>
      </p:sp>
      <p:sp>
        <p:nvSpPr>
          <p:cNvPr id="55" name="ZoneTexte 54">
            <a:extLst>
              <a:ext uri="{FF2B5EF4-FFF2-40B4-BE49-F238E27FC236}">
                <a16:creationId xmlns:a16="http://schemas.microsoft.com/office/drawing/2014/main" id="{44F1C073-230E-D14C-BB63-35861C190ED0}"/>
              </a:ext>
            </a:extLst>
          </p:cNvPr>
          <p:cNvSpPr txBox="1"/>
          <p:nvPr/>
        </p:nvSpPr>
        <p:spPr>
          <a:xfrm>
            <a:off x="6293513" y="322108"/>
            <a:ext cx="970740" cy="236255"/>
          </a:xfrm>
          <a:prstGeom prst="rect">
            <a:avLst/>
          </a:prstGeom>
          <a:noFill/>
        </p:spPr>
        <p:txBody>
          <a:bodyPr wrap="square" lIns="101636" tIns="50818" rIns="101636" bIns="50818" rtlCol="0">
            <a:spAutoFit/>
          </a:bodyPr>
          <a:lstStyle/>
          <a:p>
            <a:pPr algn="ctr">
              <a:lnSpc>
                <a:spcPct val="70000"/>
              </a:lnSpc>
            </a:pPr>
            <a:r>
              <a:rPr lang="fr-FR" sz="1200" b="1" dirty="0">
                <a:solidFill>
                  <a:schemeClr val="bg1"/>
                </a:solidFill>
                <a:effectLst>
                  <a:outerShdw blurRad="38100" dist="38100" dir="2700000" algn="tl">
                    <a:srgbClr val="000000">
                      <a:alpha val="43137"/>
                    </a:srgbClr>
                  </a:outerShdw>
                </a:effectLst>
                <a:latin typeface="Our First Kiss" panose="02000603000000020004" pitchFamily="2" charset="77"/>
              </a:rPr>
              <a:t>Le vivant</a:t>
            </a:r>
            <a:endParaRPr lang="fr-FR" sz="1400" b="1" dirty="0">
              <a:solidFill>
                <a:schemeClr val="bg1"/>
              </a:solidFill>
              <a:effectLst>
                <a:outerShdw blurRad="38100" dist="38100" dir="2700000" algn="tl">
                  <a:srgbClr val="000000">
                    <a:alpha val="43137"/>
                  </a:srgbClr>
                </a:outerShdw>
              </a:effectLst>
              <a:latin typeface="Our First Kiss" panose="02000603000000020004" pitchFamily="2" charset="77"/>
            </a:endParaRPr>
          </a:p>
        </p:txBody>
      </p:sp>
      <p:sp>
        <p:nvSpPr>
          <p:cNvPr id="36" name="Nuage 35">
            <a:extLst>
              <a:ext uri="{FF2B5EF4-FFF2-40B4-BE49-F238E27FC236}">
                <a16:creationId xmlns:a16="http://schemas.microsoft.com/office/drawing/2014/main" id="{2644A78D-2119-EE43-A5A4-9D3D4808F36E}"/>
              </a:ext>
            </a:extLst>
          </p:cNvPr>
          <p:cNvSpPr/>
          <p:nvPr/>
        </p:nvSpPr>
        <p:spPr>
          <a:xfrm>
            <a:off x="3057407" y="1022956"/>
            <a:ext cx="1234004" cy="453122"/>
          </a:xfrm>
          <a:prstGeom prst="cloud">
            <a:avLst/>
          </a:prstGeom>
          <a:solidFill>
            <a:schemeClr val="accent5">
              <a:lumMod val="20000"/>
              <a:lumOff val="80000"/>
            </a:schemeClr>
          </a:solidFill>
          <a:ln>
            <a:solidFill>
              <a:schemeClr val="accent5"/>
            </a:solidFill>
          </a:ln>
        </p:spPr>
        <p:style>
          <a:lnRef idx="2">
            <a:schemeClr val="accent2"/>
          </a:lnRef>
          <a:fillRef idx="1">
            <a:schemeClr val="lt1"/>
          </a:fillRef>
          <a:effectRef idx="0">
            <a:schemeClr val="accent2"/>
          </a:effectRef>
          <a:fontRef idx="minor">
            <a:schemeClr val="dk1"/>
          </a:fontRef>
        </p:style>
        <p:txBody>
          <a:bodyPr lIns="101636" tIns="50818" rIns="101636" bIns="50818" rtlCol="0" anchor="ctr"/>
          <a:lstStyle/>
          <a:p>
            <a:pPr algn="ctr"/>
            <a:endParaRPr lang="fr-FR">
              <a:solidFill>
                <a:srgbClr val="FFF2CD"/>
              </a:solidFill>
            </a:endParaRPr>
          </a:p>
        </p:txBody>
      </p:sp>
      <p:sp>
        <p:nvSpPr>
          <p:cNvPr id="39" name="ZoneTexte 38">
            <a:extLst>
              <a:ext uri="{FF2B5EF4-FFF2-40B4-BE49-F238E27FC236}">
                <a16:creationId xmlns:a16="http://schemas.microsoft.com/office/drawing/2014/main" id="{58D5D110-972A-2A4A-A3CF-A7E73347F877}"/>
              </a:ext>
            </a:extLst>
          </p:cNvPr>
          <p:cNvSpPr txBox="1"/>
          <p:nvPr/>
        </p:nvSpPr>
        <p:spPr>
          <a:xfrm>
            <a:off x="3206264" y="1036376"/>
            <a:ext cx="936104" cy="400110"/>
          </a:xfrm>
          <a:prstGeom prst="rect">
            <a:avLst/>
          </a:prstGeom>
          <a:noFill/>
        </p:spPr>
        <p:txBody>
          <a:bodyPr wrap="square" rtlCol="0">
            <a:spAutoFit/>
          </a:bodyPr>
          <a:lstStyle/>
          <a:p>
            <a:pPr algn="ctr"/>
            <a:r>
              <a:rPr lang="fr-FR" dirty="0">
                <a:latin typeface="charleeboots" panose="02000603000000000000" pitchFamily="2" charset="-34"/>
                <a:ea typeface="charleeboots" panose="02000603000000000000" pitchFamily="2" charset="-34"/>
                <a:cs typeface="charleeboots" panose="02000603000000000000" pitchFamily="2" charset="-34"/>
              </a:rPr>
              <a:t>Leçon</a:t>
            </a:r>
            <a:r>
              <a:rPr lang="fr-FR" dirty="0">
                <a:latin typeface="Becca &amp; Perry script" panose="02000500000000000000" pitchFamily="2" charset="77"/>
              </a:rPr>
              <a:t> </a:t>
            </a:r>
          </a:p>
        </p:txBody>
      </p:sp>
      <p:sp>
        <p:nvSpPr>
          <p:cNvPr id="2" name="Rectangle 1">
            <a:extLst>
              <a:ext uri="{FF2B5EF4-FFF2-40B4-BE49-F238E27FC236}">
                <a16:creationId xmlns:a16="http://schemas.microsoft.com/office/drawing/2014/main" id="{D7C6D86A-441E-0747-B946-C0BB6068627E}"/>
              </a:ext>
            </a:extLst>
          </p:cNvPr>
          <p:cNvSpPr/>
          <p:nvPr/>
        </p:nvSpPr>
        <p:spPr>
          <a:xfrm>
            <a:off x="288287" y="1476078"/>
            <a:ext cx="6743103" cy="5940088"/>
          </a:xfrm>
          <a:prstGeom prst="rect">
            <a:avLst/>
          </a:prstGeom>
        </p:spPr>
        <p:txBody>
          <a:bodyPr wrap="square">
            <a:spAutoFit/>
          </a:bodyPr>
          <a:lstStyle/>
          <a:p>
            <a:r>
              <a:rPr lang="fr-FR" sz="1000" b="1" dirty="0">
                <a:latin typeface="Century Gothic" panose="020B0502020202020204" pitchFamily="34" charset="0"/>
                <a:cs typeface="Futura Medium" panose="020B0602020204020303" pitchFamily="34" charset="-79"/>
              </a:rPr>
              <a:t>Les céréales</a:t>
            </a:r>
          </a:p>
          <a:p>
            <a:r>
              <a:rPr lang="fr-FR" sz="1000" dirty="0">
                <a:latin typeface="Century Gothic" panose="020B0502020202020204" pitchFamily="34" charset="0"/>
                <a:cs typeface="Futura Medium" panose="020B0602020204020303" pitchFamily="34" charset="-79"/>
              </a:rPr>
              <a:t>Les céréales appartiennent des « </a:t>
            </a:r>
            <a:r>
              <a:rPr lang="fr-FR" sz="1000" b="1" dirty="0">
                <a:solidFill>
                  <a:srgbClr val="FF0000"/>
                </a:solidFill>
                <a:latin typeface="Century Gothic" panose="020B0502020202020204" pitchFamily="34" charset="0"/>
                <a:cs typeface="Futura Medium" panose="020B0602020204020303" pitchFamily="34" charset="-79"/>
              </a:rPr>
              <a:t>poacées</a:t>
            </a:r>
            <a:r>
              <a:rPr lang="fr-FR" sz="1000" dirty="0">
                <a:latin typeface="Century Gothic" panose="020B0502020202020204" pitchFamily="34" charset="0"/>
                <a:cs typeface="Futura Medium" panose="020B0602020204020303" pitchFamily="34" charset="-79"/>
              </a:rPr>
              <a:t>  » ou (« </a:t>
            </a:r>
            <a:r>
              <a:rPr lang="fr-FR" sz="1000" b="1" dirty="0">
                <a:solidFill>
                  <a:srgbClr val="FF0000"/>
                </a:solidFill>
                <a:latin typeface="Century Gothic" panose="020B0502020202020204" pitchFamily="34" charset="0"/>
                <a:cs typeface="Futura Medium" panose="020B0602020204020303" pitchFamily="34" charset="-79"/>
              </a:rPr>
              <a:t>graminées</a:t>
            </a:r>
            <a:r>
              <a:rPr lang="fr-FR" sz="1000" dirty="0">
                <a:latin typeface="Century Gothic" panose="020B0502020202020204" pitchFamily="34" charset="0"/>
                <a:cs typeface="Futura Medium" panose="020B0602020204020303" pitchFamily="34" charset="-79"/>
              </a:rPr>
              <a:t> ».) Les graines de céréales sont riches en </a:t>
            </a:r>
            <a:r>
              <a:rPr lang="fr-FR" sz="1000" b="1" dirty="0">
                <a:solidFill>
                  <a:srgbClr val="FF0000"/>
                </a:solidFill>
                <a:latin typeface="Century Gothic" panose="020B0502020202020204" pitchFamily="34" charset="0"/>
                <a:cs typeface="Futura Medium" panose="020B0602020204020303" pitchFamily="34" charset="-79"/>
              </a:rPr>
              <a:t>amidon</a:t>
            </a:r>
            <a:r>
              <a:rPr lang="fr-FR" sz="1000" dirty="0">
                <a:latin typeface="Century Gothic" panose="020B0502020202020204" pitchFamily="34" charset="0"/>
                <a:cs typeface="Futura Medium" panose="020B0602020204020303" pitchFamily="34" charset="-79"/>
              </a:rPr>
              <a:t> et nourrissent aussi bien les </a:t>
            </a:r>
            <a:r>
              <a:rPr lang="fr-FR" sz="1000" b="1" dirty="0">
                <a:solidFill>
                  <a:srgbClr val="FF0000"/>
                </a:solidFill>
                <a:latin typeface="Century Gothic" panose="020B0502020202020204" pitchFamily="34" charset="0"/>
                <a:cs typeface="Futura Medium" panose="020B0602020204020303" pitchFamily="34" charset="-79"/>
              </a:rPr>
              <a:t>Hommes</a:t>
            </a:r>
            <a:r>
              <a:rPr lang="fr-FR" sz="1000" dirty="0">
                <a:latin typeface="Century Gothic" panose="020B0502020202020204" pitchFamily="34" charset="0"/>
                <a:cs typeface="Futura Medium" panose="020B0602020204020303" pitchFamily="34" charset="-79"/>
              </a:rPr>
              <a:t> que les </a:t>
            </a:r>
            <a:r>
              <a:rPr lang="fr-FR" sz="1000" b="1" dirty="0">
                <a:solidFill>
                  <a:srgbClr val="FF0000"/>
                </a:solidFill>
                <a:latin typeface="Century Gothic" panose="020B0502020202020204" pitchFamily="34" charset="0"/>
                <a:cs typeface="Futura Medium" panose="020B0602020204020303" pitchFamily="34" charset="-79"/>
              </a:rPr>
              <a:t>animaux</a:t>
            </a:r>
            <a:r>
              <a:rPr lang="fr-FR" sz="1000" dirty="0">
                <a:latin typeface="Century Gothic" panose="020B0502020202020204" pitchFamily="34" charset="0"/>
                <a:cs typeface="Futura Medium" panose="020B0602020204020303" pitchFamily="34" charset="-79"/>
              </a:rPr>
              <a:t> . Sur la tige d’une céréale il y a un regroupement de </a:t>
            </a:r>
            <a:r>
              <a:rPr lang="fr-FR" sz="1000" b="1" dirty="0">
                <a:solidFill>
                  <a:srgbClr val="FF0000"/>
                </a:solidFill>
                <a:latin typeface="Century Gothic" panose="020B0502020202020204" pitchFamily="34" charset="0"/>
                <a:cs typeface="Futura Medium" panose="020B0602020204020303" pitchFamily="34" charset="-79"/>
              </a:rPr>
              <a:t>grains</a:t>
            </a:r>
            <a:r>
              <a:rPr lang="fr-FR" sz="1000" dirty="0">
                <a:latin typeface="Century Gothic" panose="020B0502020202020204" pitchFamily="34" charset="0"/>
                <a:cs typeface="Futura Medium" panose="020B0602020204020303" pitchFamily="34" charset="-79"/>
              </a:rPr>
              <a:t> que l’on appelle un </a:t>
            </a:r>
            <a:r>
              <a:rPr lang="fr-FR" sz="1000" b="1" dirty="0">
                <a:solidFill>
                  <a:srgbClr val="FF0000"/>
                </a:solidFill>
                <a:latin typeface="Century Gothic" panose="020B0502020202020204" pitchFamily="34" charset="0"/>
                <a:cs typeface="Futura Medium" panose="020B0602020204020303" pitchFamily="34" charset="-79"/>
              </a:rPr>
              <a:t>épi</a:t>
            </a:r>
            <a:r>
              <a:rPr lang="fr-FR" sz="1000" dirty="0">
                <a:latin typeface="Century Gothic" panose="020B0502020202020204" pitchFamily="34" charset="0"/>
                <a:cs typeface="Futura Medium" panose="020B0602020204020303" pitchFamily="34" charset="-79"/>
              </a:rPr>
              <a:t> . Il peut être </a:t>
            </a:r>
            <a:r>
              <a:rPr lang="fr-FR" sz="1000" b="1" dirty="0">
                <a:solidFill>
                  <a:srgbClr val="FF0000"/>
                </a:solidFill>
                <a:latin typeface="Century Gothic" panose="020B0502020202020204" pitchFamily="34" charset="0"/>
                <a:cs typeface="Futura Medium" panose="020B0602020204020303" pitchFamily="34" charset="-79"/>
              </a:rPr>
              <a:t>gros</a:t>
            </a:r>
            <a:r>
              <a:rPr lang="fr-FR" sz="1000" dirty="0">
                <a:latin typeface="Century Gothic" panose="020B0502020202020204" pitchFamily="34" charset="0"/>
                <a:cs typeface="Futura Medium" panose="020B0602020204020303" pitchFamily="34" charset="-79"/>
              </a:rPr>
              <a:t> (maïs), </a:t>
            </a:r>
            <a:r>
              <a:rPr lang="fr-FR" sz="1000" b="1" dirty="0">
                <a:solidFill>
                  <a:srgbClr val="FF0000"/>
                </a:solidFill>
                <a:latin typeface="Century Gothic" panose="020B0502020202020204" pitchFamily="34" charset="0"/>
                <a:cs typeface="Futura Medium" panose="020B0602020204020303" pitchFamily="34" charset="-79"/>
              </a:rPr>
              <a:t>petit</a:t>
            </a:r>
            <a:r>
              <a:rPr lang="fr-FR" sz="1000" dirty="0">
                <a:latin typeface="Century Gothic" panose="020B0502020202020204" pitchFamily="34" charset="0"/>
                <a:cs typeface="Futura Medium" panose="020B0602020204020303" pitchFamily="34" charset="-79"/>
              </a:rPr>
              <a:t> et avec des grains resserrés (blé), ou </a:t>
            </a:r>
            <a:r>
              <a:rPr lang="fr-FR" sz="1000" b="1" dirty="0">
                <a:solidFill>
                  <a:srgbClr val="FF0000"/>
                </a:solidFill>
                <a:latin typeface="Century Gothic" panose="020B0502020202020204" pitchFamily="34" charset="0"/>
                <a:cs typeface="Futura Medium" panose="020B0602020204020303" pitchFamily="34" charset="-79"/>
              </a:rPr>
              <a:t>souple</a:t>
            </a:r>
            <a:r>
              <a:rPr lang="fr-FR" sz="1000" dirty="0">
                <a:latin typeface="Century Gothic" panose="020B0502020202020204" pitchFamily="34" charset="0"/>
                <a:cs typeface="Futura Medium" panose="020B0602020204020303" pitchFamily="34" charset="-79"/>
              </a:rPr>
              <a:t> (riz). Les longues </a:t>
            </a:r>
            <a:r>
              <a:rPr lang="fr-FR" sz="1000" b="1" dirty="0">
                <a:solidFill>
                  <a:srgbClr val="FF0000"/>
                </a:solidFill>
                <a:latin typeface="Century Gothic" panose="020B0502020202020204" pitchFamily="34" charset="0"/>
                <a:cs typeface="Futura Medium" panose="020B0602020204020303" pitchFamily="34" charset="-79"/>
              </a:rPr>
              <a:t>feuilles</a:t>
            </a:r>
            <a:r>
              <a:rPr lang="fr-FR" sz="1000" dirty="0">
                <a:latin typeface="Century Gothic" panose="020B0502020202020204" pitchFamily="34" charset="0"/>
                <a:cs typeface="Futura Medium" panose="020B0602020204020303" pitchFamily="34" charset="-79"/>
              </a:rPr>
              <a:t> vertes des céréales leur permettent d’utiliser la </a:t>
            </a:r>
            <a:r>
              <a:rPr lang="fr-FR" sz="1000" b="1" dirty="0">
                <a:solidFill>
                  <a:srgbClr val="FF0000"/>
                </a:solidFill>
                <a:latin typeface="Century Gothic" panose="020B0502020202020204" pitchFamily="34" charset="0"/>
                <a:cs typeface="Futura Medium" panose="020B0602020204020303" pitchFamily="34" charset="-79"/>
              </a:rPr>
              <a:t>lumière</a:t>
            </a:r>
            <a:r>
              <a:rPr lang="fr-FR" sz="1000" dirty="0">
                <a:latin typeface="Century Gothic" panose="020B0502020202020204" pitchFamily="34" charset="0"/>
                <a:cs typeface="Futura Medium" panose="020B0602020204020303" pitchFamily="34" charset="-79"/>
              </a:rPr>
              <a:t> du soleil pour leur </a:t>
            </a:r>
            <a:r>
              <a:rPr lang="fr-FR" sz="1000" b="1" dirty="0">
                <a:solidFill>
                  <a:srgbClr val="FF0000"/>
                </a:solidFill>
                <a:latin typeface="Century Gothic" panose="020B0502020202020204" pitchFamily="34" charset="0"/>
                <a:cs typeface="Futura Medium" panose="020B0602020204020303" pitchFamily="34" charset="-79"/>
              </a:rPr>
              <a:t>croissance</a:t>
            </a:r>
            <a:r>
              <a:rPr lang="fr-FR" sz="1000" dirty="0">
                <a:latin typeface="Century Gothic" panose="020B0502020202020204" pitchFamily="34" charset="0"/>
                <a:cs typeface="Futura Medium" panose="020B0602020204020303" pitchFamily="34" charset="-79"/>
              </a:rPr>
              <a:t>.</a:t>
            </a:r>
          </a:p>
          <a:p>
            <a:r>
              <a:rPr lang="fr-FR" sz="1000" dirty="0">
                <a:latin typeface="Century Gothic" panose="020B0502020202020204" pitchFamily="34" charset="0"/>
                <a:cs typeface="Segoe UI" panose="020B0502040204020203" pitchFamily="34" charset="0"/>
              </a:rPr>
              <a:t>La présence de céréales dans le monde dépend du </a:t>
            </a:r>
            <a:r>
              <a:rPr lang="fr-FR" sz="1000" b="1" dirty="0">
                <a:solidFill>
                  <a:srgbClr val="FF0000"/>
                </a:solidFill>
                <a:latin typeface="Century Gothic" panose="020B0502020202020204" pitchFamily="34" charset="0"/>
                <a:cs typeface="Segoe UI" panose="020B0502040204020203" pitchFamily="34" charset="0"/>
              </a:rPr>
              <a:t>climat</a:t>
            </a:r>
            <a:r>
              <a:rPr lang="fr-FR" sz="1000" dirty="0">
                <a:latin typeface="Century Gothic" panose="020B0502020202020204" pitchFamily="34" charset="0"/>
                <a:cs typeface="Segoe UI" panose="020B0502040204020203" pitchFamily="34" charset="0"/>
              </a:rPr>
              <a:t> . En effet, chacune a ses propres besoins en </a:t>
            </a:r>
            <a:r>
              <a:rPr lang="fr-FR" sz="1000" b="1" dirty="0">
                <a:solidFill>
                  <a:srgbClr val="FF0000"/>
                </a:solidFill>
                <a:latin typeface="Century Gothic" panose="020B0502020202020204" pitchFamily="34" charset="0"/>
                <a:cs typeface="Segoe UI" panose="020B0502040204020203" pitchFamily="34" charset="0"/>
              </a:rPr>
              <a:t>eau</a:t>
            </a:r>
            <a:r>
              <a:rPr lang="fr-FR" sz="1000" dirty="0">
                <a:latin typeface="Century Gothic" panose="020B0502020202020204" pitchFamily="34" charset="0"/>
                <a:cs typeface="Segoe UI" panose="020B0502040204020203" pitchFamily="34" charset="0"/>
              </a:rPr>
              <a:t> , en </a:t>
            </a:r>
            <a:r>
              <a:rPr lang="fr-FR" sz="1000" b="1" dirty="0">
                <a:solidFill>
                  <a:srgbClr val="FF0000"/>
                </a:solidFill>
                <a:latin typeface="Century Gothic" panose="020B0502020202020204" pitchFamily="34" charset="0"/>
                <a:cs typeface="Segoe UI" panose="020B0502040204020203" pitchFamily="34" charset="0"/>
              </a:rPr>
              <a:t>chaleur</a:t>
            </a:r>
            <a:r>
              <a:rPr lang="fr-FR" sz="1000" dirty="0">
                <a:latin typeface="Century Gothic" panose="020B0502020202020204" pitchFamily="34" charset="0"/>
                <a:cs typeface="Segoe UI" panose="020B0502040204020203" pitchFamily="34" charset="0"/>
              </a:rPr>
              <a:t> et en </a:t>
            </a:r>
            <a:r>
              <a:rPr lang="fr-FR" sz="1000" b="1" dirty="0">
                <a:solidFill>
                  <a:srgbClr val="FF0000"/>
                </a:solidFill>
                <a:latin typeface="Century Gothic" panose="020B0502020202020204" pitchFamily="34" charset="0"/>
                <a:cs typeface="Segoe UI" panose="020B0502040204020203" pitchFamily="34" charset="0"/>
              </a:rPr>
              <a:t>lumière</a:t>
            </a:r>
            <a:r>
              <a:rPr lang="fr-FR" sz="1000" dirty="0">
                <a:latin typeface="Century Gothic" panose="020B0502020202020204" pitchFamily="34" charset="0"/>
                <a:cs typeface="Segoe UI" panose="020B0502040204020203" pitchFamily="34" charset="0"/>
              </a:rPr>
              <a:t> pour pousser. </a:t>
            </a:r>
          </a:p>
          <a:p>
            <a:r>
              <a:rPr lang="fr-FR" sz="1000" dirty="0">
                <a:latin typeface="Century Gothic" panose="020B0502020202020204" pitchFamily="34" charset="0"/>
                <a:cs typeface="Segoe UI" panose="020B0502040204020203" pitchFamily="34" charset="0"/>
              </a:rPr>
              <a:t>1) La production : La </a:t>
            </a:r>
            <a:r>
              <a:rPr lang="fr-FR" sz="1000" b="1" dirty="0">
                <a:solidFill>
                  <a:srgbClr val="FF0000"/>
                </a:solidFill>
                <a:latin typeface="Century Gothic" panose="020B0502020202020204" pitchFamily="34" charset="0"/>
                <a:cs typeface="Segoe UI" panose="020B0502040204020203" pitchFamily="34" charset="0"/>
              </a:rPr>
              <a:t>Chine</a:t>
            </a:r>
            <a:r>
              <a:rPr lang="fr-FR" sz="1000" dirty="0">
                <a:latin typeface="Century Gothic" panose="020B0502020202020204" pitchFamily="34" charset="0"/>
                <a:cs typeface="Segoe UI" panose="020B0502040204020203" pitchFamily="34" charset="0"/>
              </a:rPr>
              <a:t> est le plus gros producteur de céréales dans le monde. Les céréales les plus cultivées dans le monde sont le </a:t>
            </a:r>
            <a:r>
              <a:rPr lang="fr-FR" sz="1000" b="1" dirty="0">
                <a:solidFill>
                  <a:srgbClr val="FF0000"/>
                </a:solidFill>
                <a:latin typeface="Century Gothic" panose="020B0502020202020204" pitchFamily="34" charset="0"/>
                <a:cs typeface="Segoe UI" panose="020B0502040204020203" pitchFamily="34" charset="0"/>
              </a:rPr>
              <a:t>maïs</a:t>
            </a:r>
            <a:r>
              <a:rPr lang="fr-FR" sz="1000" dirty="0">
                <a:latin typeface="Century Gothic" panose="020B0502020202020204" pitchFamily="34" charset="0"/>
                <a:cs typeface="Segoe UI" panose="020B0502040204020203" pitchFamily="34" charset="0"/>
              </a:rPr>
              <a:t> , le </a:t>
            </a:r>
            <a:r>
              <a:rPr lang="fr-FR" sz="1000" b="1" dirty="0">
                <a:solidFill>
                  <a:srgbClr val="FF0000"/>
                </a:solidFill>
                <a:latin typeface="Century Gothic" panose="020B0502020202020204" pitchFamily="34" charset="0"/>
                <a:cs typeface="Segoe UI" panose="020B0502040204020203" pitchFamily="34" charset="0"/>
              </a:rPr>
              <a:t>blé</a:t>
            </a:r>
            <a:r>
              <a:rPr lang="fr-FR" sz="1000" dirty="0">
                <a:latin typeface="Century Gothic" panose="020B0502020202020204" pitchFamily="34" charset="0"/>
                <a:cs typeface="Segoe UI" panose="020B0502040204020203" pitchFamily="34" charset="0"/>
              </a:rPr>
              <a:t> , le </a:t>
            </a:r>
            <a:r>
              <a:rPr lang="fr-FR" sz="1000" b="1" dirty="0">
                <a:solidFill>
                  <a:srgbClr val="FF0000"/>
                </a:solidFill>
                <a:latin typeface="Century Gothic" panose="020B0502020202020204" pitchFamily="34" charset="0"/>
                <a:cs typeface="Segoe UI" panose="020B0502040204020203" pitchFamily="34" charset="0"/>
              </a:rPr>
              <a:t>riz</a:t>
            </a:r>
            <a:r>
              <a:rPr lang="fr-FR" sz="1000" dirty="0">
                <a:latin typeface="Century Gothic" panose="020B0502020202020204" pitchFamily="34" charset="0"/>
                <a:cs typeface="Segoe UI" panose="020B0502040204020203" pitchFamily="34" charset="0"/>
              </a:rPr>
              <a:t> ainsi que l’orge et le sorgho. Le blé et le maïs sont les céréales les plus </a:t>
            </a:r>
            <a:r>
              <a:rPr lang="fr-FR" sz="1000" b="1" dirty="0">
                <a:solidFill>
                  <a:srgbClr val="FF0000"/>
                </a:solidFill>
                <a:latin typeface="Century Gothic" panose="020B0502020202020204" pitchFamily="34" charset="0"/>
                <a:cs typeface="Segoe UI" panose="020B0502040204020203" pitchFamily="34" charset="0"/>
              </a:rPr>
              <a:t>échangées</a:t>
            </a:r>
            <a:r>
              <a:rPr lang="fr-FR" sz="1000" dirty="0">
                <a:latin typeface="Century Gothic" panose="020B0502020202020204" pitchFamily="34" charset="0"/>
                <a:cs typeface="Segoe UI" panose="020B0502040204020203" pitchFamily="34" charset="0"/>
              </a:rPr>
              <a:t> entre les différents pays.</a:t>
            </a:r>
          </a:p>
          <a:p>
            <a:r>
              <a:rPr lang="fr-FR" sz="1000" dirty="0">
                <a:latin typeface="Century Gothic" panose="020B0502020202020204" pitchFamily="34" charset="0"/>
                <a:cs typeface="Segoe UI" panose="020B0502040204020203" pitchFamily="34" charset="0"/>
              </a:rPr>
              <a:t>2) L’importation : L</a:t>
            </a:r>
            <a:r>
              <a:rPr lang="fr-FR" sz="1000" b="1" dirty="0">
                <a:solidFill>
                  <a:srgbClr val="FF0000"/>
                </a:solidFill>
                <a:latin typeface="Century Gothic" panose="020B0502020202020204" pitchFamily="34" charset="0"/>
                <a:cs typeface="Segoe UI" panose="020B0502040204020203" pitchFamily="34" charset="0"/>
              </a:rPr>
              <a:t>’Egypte</a:t>
            </a:r>
            <a:r>
              <a:rPr lang="fr-FR" sz="1000" dirty="0">
                <a:latin typeface="Century Gothic" panose="020B0502020202020204" pitchFamily="34" charset="0"/>
                <a:cs typeface="Segoe UI" panose="020B0502040204020203" pitchFamily="34" charset="0"/>
              </a:rPr>
              <a:t> est l’un des plus grand importateurs de céréales. Le </a:t>
            </a:r>
            <a:r>
              <a:rPr lang="fr-FR" sz="1000" b="1" dirty="0">
                <a:solidFill>
                  <a:srgbClr val="FF0000"/>
                </a:solidFill>
                <a:latin typeface="Century Gothic" panose="020B0502020202020204" pitchFamily="34" charset="0"/>
                <a:cs typeface="Segoe UI" panose="020B0502040204020203" pitchFamily="34" charset="0"/>
              </a:rPr>
              <a:t>Japon</a:t>
            </a:r>
            <a:r>
              <a:rPr lang="fr-FR" sz="1000" dirty="0">
                <a:latin typeface="Century Gothic" panose="020B0502020202020204" pitchFamily="34" charset="0"/>
                <a:cs typeface="Segoe UI" panose="020B0502040204020203" pitchFamily="34" charset="0"/>
              </a:rPr>
              <a:t> et le </a:t>
            </a:r>
            <a:r>
              <a:rPr lang="fr-FR" sz="1000" b="1" dirty="0">
                <a:solidFill>
                  <a:srgbClr val="FF0000"/>
                </a:solidFill>
                <a:latin typeface="Century Gothic" panose="020B0502020202020204" pitchFamily="34" charset="0"/>
                <a:cs typeface="Segoe UI" panose="020B0502040204020203" pitchFamily="34" charset="0"/>
              </a:rPr>
              <a:t>Mexique</a:t>
            </a:r>
            <a:r>
              <a:rPr lang="fr-FR" sz="1000" dirty="0">
                <a:latin typeface="Century Gothic" panose="020B0502020202020204" pitchFamily="34" charset="0"/>
                <a:cs typeface="Segoe UI" panose="020B0502040204020203" pitchFamily="34" charset="0"/>
              </a:rPr>
              <a:t> font aussi partie des plus grands pays importateurs.</a:t>
            </a:r>
          </a:p>
          <a:p>
            <a:r>
              <a:rPr lang="fr-FR" sz="1000" dirty="0">
                <a:latin typeface="Century Gothic" panose="020B0502020202020204" pitchFamily="34" charset="0"/>
                <a:cs typeface="Segoe UI" panose="020B0502040204020203" pitchFamily="34" charset="0"/>
              </a:rPr>
              <a:t>3) L’exportation : L’ </a:t>
            </a:r>
            <a:r>
              <a:rPr lang="fr-FR" sz="1000" b="1" dirty="0">
                <a:solidFill>
                  <a:srgbClr val="FF0000"/>
                </a:solidFill>
                <a:latin typeface="Century Gothic" panose="020B0502020202020204" pitchFamily="34" charset="0"/>
                <a:cs typeface="Segoe UI" panose="020B0502040204020203" pitchFamily="34" charset="0"/>
              </a:rPr>
              <a:t>Union</a:t>
            </a:r>
            <a:r>
              <a:rPr lang="fr-FR" sz="1000" dirty="0">
                <a:latin typeface="Century Gothic" panose="020B0502020202020204" pitchFamily="34" charset="0"/>
                <a:cs typeface="Segoe UI" panose="020B0502040204020203" pitchFamily="34" charset="0"/>
              </a:rPr>
              <a:t> </a:t>
            </a:r>
            <a:r>
              <a:rPr lang="fr-FR" sz="1000" b="1" dirty="0">
                <a:solidFill>
                  <a:srgbClr val="FF0000"/>
                </a:solidFill>
                <a:latin typeface="Century Gothic" panose="020B0502020202020204" pitchFamily="34" charset="0"/>
                <a:cs typeface="Segoe UI" panose="020B0502040204020203" pitchFamily="34" charset="0"/>
              </a:rPr>
              <a:t>Européenne</a:t>
            </a:r>
            <a:r>
              <a:rPr lang="fr-FR" sz="1000" dirty="0">
                <a:latin typeface="Century Gothic" panose="020B0502020202020204" pitchFamily="34" charset="0"/>
                <a:cs typeface="Segoe UI" panose="020B0502040204020203" pitchFamily="34" charset="0"/>
              </a:rPr>
              <a:t> est le premier exportateur de </a:t>
            </a:r>
            <a:r>
              <a:rPr lang="fr-FR" sz="1000" b="1" dirty="0">
                <a:solidFill>
                  <a:srgbClr val="FF0000"/>
                </a:solidFill>
                <a:latin typeface="Century Gothic" panose="020B0502020202020204" pitchFamily="34" charset="0"/>
                <a:cs typeface="Segoe UI" panose="020B0502040204020203" pitchFamily="34" charset="0"/>
              </a:rPr>
              <a:t>blé</a:t>
            </a:r>
            <a:r>
              <a:rPr lang="fr-FR" sz="1000" dirty="0">
                <a:latin typeface="Century Gothic" panose="020B0502020202020204" pitchFamily="34" charset="0"/>
                <a:cs typeface="Segoe UI" panose="020B0502040204020203" pitchFamily="34" charset="0"/>
              </a:rPr>
              <a:t> au monde.</a:t>
            </a:r>
          </a:p>
          <a:p>
            <a:r>
              <a:rPr lang="fr-FR" sz="1000" dirty="0">
                <a:latin typeface="Century Gothic" panose="020B0502020202020204" pitchFamily="34" charset="0"/>
                <a:cs typeface="Segoe UI" panose="020B0502040204020203" pitchFamily="34" charset="0"/>
              </a:rPr>
              <a:t>`</a:t>
            </a:r>
          </a:p>
          <a:p>
            <a:r>
              <a:rPr lang="fr-FR" sz="1000" b="1" dirty="0">
                <a:latin typeface="Century Gothic" panose="020B0502020202020204" pitchFamily="34" charset="0"/>
                <a:cs typeface="Segoe UI" panose="020B0502040204020203" pitchFamily="34" charset="0"/>
              </a:rPr>
              <a:t>Le maïs</a:t>
            </a:r>
          </a:p>
          <a:p>
            <a:r>
              <a:rPr lang="fr-FR" sz="1000" dirty="0">
                <a:latin typeface="Century Gothic" panose="020B0502020202020204" pitchFamily="34" charset="0"/>
                <a:cs typeface="Segoe UI" panose="020B0502040204020203" pitchFamily="34" charset="0"/>
              </a:rPr>
              <a:t>Il y a de nombreuses de façons de </a:t>
            </a:r>
            <a:r>
              <a:rPr lang="fr-FR" sz="1000" b="1" dirty="0">
                <a:solidFill>
                  <a:srgbClr val="FF0000"/>
                </a:solidFill>
                <a:latin typeface="Century Gothic" panose="020B0502020202020204" pitchFamily="34" charset="0"/>
                <a:cs typeface="Segoe UI" panose="020B0502040204020203" pitchFamily="34" charset="0"/>
              </a:rPr>
              <a:t>consommer</a:t>
            </a:r>
            <a:r>
              <a:rPr lang="fr-FR" sz="1000" dirty="0">
                <a:latin typeface="Century Gothic" panose="020B0502020202020204" pitchFamily="34" charset="0"/>
                <a:cs typeface="Segoe UI" panose="020B0502040204020203" pitchFamily="34" charset="0"/>
              </a:rPr>
              <a:t> le maïs (épi grillé, soufflé, farine, en grains…) . Il existe plusieurs </a:t>
            </a:r>
            <a:r>
              <a:rPr lang="fr-FR" sz="1000" b="1" dirty="0">
                <a:solidFill>
                  <a:srgbClr val="FF0000"/>
                </a:solidFill>
                <a:latin typeface="Century Gothic" panose="020B0502020202020204" pitchFamily="34" charset="0"/>
                <a:cs typeface="Segoe UI" panose="020B0502040204020203" pitchFamily="34" charset="0"/>
              </a:rPr>
              <a:t>catégories</a:t>
            </a:r>
            <a:r>
              <a:rPr lang="fr-FR" sz="1000" dirty="0">
                <a:latin typeface="Century Gothic" panose="020B0502020202020204" pitchFamily="34" charset="0"/>
                <a:cs typeface="Segoe UI" panose="020B0502040204020203" pitchFamily="34" charset="0"/>
              </a:rPr>
              <a:t> de maïs : </a:t>
            </a:r>
            <a:r>
              <a:rPr lang="fr-FR" sz="1000" b="1" dirty="0">
                <a:solidFill>
                  <a:srgbClr val="FF0000"/>
                </a:solidFill>
                <a:latin typeface="Century Gothic" panose="020B0502020202020204" pitchFamily="34" charset="0"/>
                <a:cs typeface="Segoe UI" panose="020B0502040204020203" pitchFamily="34" charset="0"/>
              </a:rPr>
              <a:t>semence</a:t>
            </a:r>
            <a:r>
              <a:rPr lang="fr-FR" sz="1000" dirty="0">
                <a:latin typeface="Century Gothic" panose="020B0502020202020204" pitchFamily="34" charset="0"/>
                <a:cs typeface="Segoe UI" panose="020B0502040204020203" pitchFamily="34" charset="0"/>
              </a:rPr>
              <a:t>, </a:t>
            </a:r>
            <a:r>
              <a:rPr lang="fr-FR" sz="1000" b="1" dirty="0">
                <a:solidFill>
                  <a:srgbClr val="FF0000"/>
                </a:solidFill>
                <a:latin typeface="Century Gothic" panose="020B0502020202020204" pitchFamily="34" charset="0"/>
                <a:cs typeface="Segoe UI" panose="020B0502040204020203" pitchFamily="34" charset="0"/>
              </a:rPr>
              <a:t>doux</a:t>
            </a:r>
            <a:r>
              <a:rPr lang="fr-FR" sz="1000" dirty="0">
                <a:latin typeface="Century Gothic" panose="020B0502020202020204" pitchFamily="34" charset="0"/>
                <a:cs typeface="Segoe UI" panose="020B0502040204020203" pitchFamily="34" charset="0"/>
              </a:rPr>
              <a:t>, </a:t>
            </a:r>
            <a:r>
              <a:rPr lang="fr-FR" sz="1000" b="1" dirty="0">
                <a:solidFill>
                  <a:srgbClr val="FF0000"/>
                </a:solidFill>
                <a:latin typeface="Century Gothic" panose="020B0502020202020204" pitchFamily="34" charset="0"/>
                <a:cs typeface="Segoe UI" panose="020B0502040204020203" pitchFamily="34" charset="0"/>
              </a:rPr>
              <a:t>grain</a:t>
            </a:r>
            <a:r>
              <a:rPr lang="fr-FR" sz="1000" dirty="0">
                <a:latin typeface="Century Gothic" panose="020B0502020202020204" pitchFamily="34" charset="0"/>
                <a:cs typeface="Segoe UI" panose="020B0502040204020203" pitchFamily="34" charset="0"/>
              </a:rPr>
              <a:t> et </a:t>
            </a:r>
            <a:r>
              <a:rPr lang="fr-FR" sz="1000" b="1" dirty="0">
                <a:solidFill>
                  <a:srgbClr val="FF0000"/>
                </a:solidFill>
                <a:latin typeface="Century Gothic" panose="020B0502020202020204" pitchFamily="34" charset="0"/>
                <a:cs typeface="Segoe UI" panose="020B0502040204020203" pitchFamily="34" charset="0"/>
              </a:rPr>
              <a:t>fourrage</a:t>
            </a:r>
            <a:r>
              <a:rPr lang="fr-FR" sz="1000" dirty="0">
                <a:latin typeface="Century Gothic" panose="020B0502020202020204" pitchFamily="34" charset="0"/>
                <a:cs typeface="Segoe UI" panose="020B0502040204020203" pitchFamily="34" charset="0"/>
              </a:rPr>
              <a:t>. On utilise le maïs </a:t>
            </a:r>
            <a:r>
              <a:rPr lang="fr-FR" sz="1000" b="1" dirty="0">
                <a:solidFill>
                  <a:srgbClr val="FF0000"/>
                </a:solidFill>
                <a:latin typeface="Century Gothic" panose="020B0502020202020204" pitchFamily="34" charset="0"/>
                <a:cs typeface="Segoe UI" panose="020B0502040204020203" pitchFamily="34" charset="0"/>
              </a:rPr>
              <a:t>fourrage</a:t>
            </a:r>
            <a:r>
              <a:rPr lang="fr-FR" sz="1000" dirty="0">
                <a:latin typeface="Century Gothic" panose="020B0502020202020204" pitchFamily="34" charset="0"/>
                <a:cs typeface="Segoe UI" panose="020B0502040204020203" pitchFamily="34" charset="0"/>
              </a:rPr>
              <a:t> qui est récolté </a:t>
            </a:r>
            <a:r>
              <a:rPr lang="fr-FR" sz="1000" b="1" dirty="0">
                <a:solidFill>
                  <a:srgbClr val="FF0000"/>
                </a:solidFill>
                <a:latin typeface="Century Gothic" panose="020B0502020202020204" pitchFamily="34" charset="0"/>
                <a:cs typeface="Segoe UI" panose="020B0502040204020203" pitchFamily="34" charset="0"/>
              </a:rPr>
              <a:t>vert</a:t>
            </a:r>
            <a:r>
              <a:rPr lang="fr-FR" sz="1000" dirty="0">
                <a:latin typeface="Century Gothic" panose="020B0502020202020204" pitchFamily="34" charset="0"/>
                <a:cs typeface="Segoe UI" panose="020B0502040204020203" pitchFamily="34" charset="0"/>
              </a:rPr>
              <a:t> en plante entière pour l’alimentation des </a:t>
            </a:r>
            <a:r>
              <a:rPr lang="fr-FR" sz="1000" b="1" dirty="0">
                <a:solidFill>
                  <a:srgbClr val="FF0000"/>
                </a:solidFill>
                <a:latin typeface="Century Gothic" panose="020B0502020202020204" pitchFamily="34" charset="0"/>
                <a:cs typeface="Segoe UI" panose="020B0502040204020203" pitchFamily="34" charset="0"/>
              </a:rPr>
              <a:t>animaux</a:t>
            </a:r>
            <a:r>
              <a:rPr lang="fr-FR" sz="1000" dirty="0">
                <a:latin typeface="Century Gothic" panose="020B0502020202020204" pitchFamily="34" charset="0"/>
                <a:cs typeface="Segoe UI" panose="020B0502040204020203" pitchFamily="34" charset="0"/>
              </a:rPr>
              <a:t> . Les </a:t>
            </a:r>
            <a:r>
              <a:rPr lang="fr-FR" sz="1000" b="1" dirty="0">
                <a:solidFill>
                  <a:srgbClr val="FF0000"/>
                </a:solidFill>
                <a:latin typeface="Century Gothic" panose="020B0502020202020204" pitchFamily="34" charset="0"/>
                <a:cs typeface="Segoe UI" panose="020B0502040204020203" pitchFamily="34" charset="0"/>
              </a:rPr>
              <a:t>bioplastiques</a:t>
            </a:r>
            <a:r>
              <a:rPr lang="fr-FR" sz="1000" dirty="0">
                <a:latin typeface="Century Gothic" panose="020B0502020202020204" pitchFamily="34" charset="0"/>
                <a:cs typeface="Segoe UI" panose="020B0502040204020203" pitchFamily="34" charset="0"/>
              </a:rPr>
              <a:t> issus du maïs permet de fabriquer des </a:t>
            </a:r>
            <a:r>
              <a:rPr lang="fr-FR" sz="1000" b="1" dirty="0">
                <a:solidFill>
                  <a:srgbClr val="FF0000"/>
                </a:solidFill>
                <a:latin typeface="Century Gothic" panose="020B0502020202020204" pitchFamily="34" charset="0"/>
                <a:cs typeface="Segoe UI" panose="020B0502040204020203" pitchFamily="34" charset="0"/>
              </a:rPr>
              <a:t>assiettes</a:t>
            </a:r>
            <a:r>
              <a:rPr lang="fr-FR" sz="1000" dirty="0">
                <a:latin typeface="Century Gothic" panose="020B0502020202020204" pitchFamily="34" charset="0"/>
                <a:cs typeface="Segoe UI" panose="020B0502040204020203" pitchFamily="34" charset="0"/>
              </a:rPr>
              <a:t> , des </a:t>
            </a:r>
            <a:r>
              <a:rPr lang="fr-FR" sz="1000" b="1" dirty="0">
                <a:solidFill>
                  <a:srgbClr val="FF0000"/>
                </a:solidFill>
                <a:latin typeface="Century Gothic" panose="020B0502020202020204" pitchFamily="34" charset="0"/>
                <a:cs typeface="Segoe UI" panose="020B0502040204020203" pitchFamily="34" charset="0"/>
              </a:rPr>
              <a:t>sacs</a:t>
            </a:r>
            <a:r>
              <a:rPr lang="fr-FR" sz="1000" dirty="0">
                <a:latin typeface="Century Gothic" panose="020B0502020202020204" pitchFamily="34" charset="0"/>
                <a:cs typeface="Segoe UI" panose="020B0502040204020203" pitchFamily="34" charset="0"/>
              </a:rPr>
              <a:t> , des </a:t>
            </a:r>
            <a:r>
              <a:rPr lang="fr-FR" sz="1000" b="1" dirty="0">
                <a:solidFill>
                  <a:srgbClr val="FF0000"/>
                </a:solidFill>
                <a:latin typeface="Century Gothic" panose="020B0502020202020204" pitchFamily="34" charset="0"/>
                <a:cs typeface="Segoe UI" panose="020B0502040204020203" pitchFamily="34" charset="0"/>
              </a:rPr>
              <a:t>gobelets</a:t>
            </a:r>
            <a:r>
              <a:rPr lang="fr-FR" sz="1000" dirty="0">
                <a:latin typeface="Century Gothic" panose="020B0502020202020204" pitchFamily="34" charset="0"/>
                <a:cs typeface="Segoe UI" panose="020B0502040204020203" pitchFamily="34" charset="0"/>
              </a:rPr>
              <a:t> … Enfin, le maïs permet également de produire du </a:t>
            </a:r>
            <a:r>
              <a:rPr lang="fr-FR" sz="1000" b="1" dirty="0">
                <a:solidFill>
                  <a:srgbClr val="FF0000"/>
                </a:solidFill>
                <a:latin typeface="Century Gothic" panose="020B0502020202020204" pitchFamily="34" charset="0"/>
                <a:cs typeface="Segoe UI" panose="020B0502040204020203" pitchFamily="34" charset="0"/>
              </a:rPr>
              <a:t>bioéthanol</a:t>
            </a:r>
            <a:r>
              <a:rPr lang="fr-FR" sz="1000" dirty="0">
                <a:latin typeface="Century Gothic" panose="020B0502020202020204" pitchFamily="34" charset="0"/>
                <a:cs typeface="Segoe UI" panose="020B0502040204020203" pitchFamily="34" charset="0"/>
              </a:rPr>
              <a:t> (aujourd’hui utilisé dans toutes les </a:t>
            </a:r>
            <a:r>
              <a:rPr lang="fr-FR" sz="1000" b="1" dirty="0">
                <a:solidFill>
                  <a:srgbClr val="FF0000"/>
                </a:solidFill>
                <a:latin typeface="Century Gothic" panose="020B0502020202020204" pitchFamily="34" charset="0"/>
                <a:cs typeface="Segoe UI" panose="020B0502040204020203" pitchFamily="34" charset="0"/>
              </a:rPr>
              <a:t>essences</a:t>
            </a:r>
            <a:r>
              <a:rPr lang="fr-FR" sz="1000" dirty="0">
                <a:latin typeface="Century Gothic" panose="020B0502020202020204" pitchFamily="34" charset="0"/>
                <a:cs typeface="Segoe UI" panose="020B0502040204020203" pitchFamily="34" charset="0"/>
              </a:rPr>
              <a:t>.)</a:t>
            </a:r>
          </a:p>
          <a:p>
            <a:r>
              <a:rPr lang="fr-FR" sz="1000" dirty="0">
                <a:latin typeface="Century Gothic" panose="020B0502020202020204" pitchFamily="34" charset="0"/>
                <a:cs typeface="Segoe UI" panose="020B0502040204020203" pitchFamily="34" charset="0"/>
              </a:rPr>
              <a:t>La culture du maïs représente </a:t>
            </a:r>
            <a:r>
              <a:rPr lang="fr-FR" sz="1000" b="1" dirty="0">
                <a:solidFill>
                  <a:srgbClr val="FF0000"/>
                </a:solidFill>
                <a:latin typeface="Century Gothic" panose="020B0502020202020204" pitchFamily="34" charset="0"/>
                <a:cs typeface="Segoe UI" panose="020B0502040204020203" pitchFamily="34" charset="0"/>
              </a:rPr>
              <a:t>41</a:t>
            </a:r>
            <a:r>
              <a:rPr lang="fr-FR" sz="1000" dirty="0">
                <a:latin typeface="Century Gothic" panose="020B0502020202020204" pitchFamily="34" charset="0"/>
                <a:cs typeface="Segoe UI" panose="020B0502040204020203" pitchFamily="34" charset="0"/>
              </a:rPr>
              <a:t>% de la production céréalières mondiale et on compte plus de </a:t>
            </a:r>
            <a:r>
              <a:rPr lang="fr-FR" sz="1000" b="1" dirty="0">
                <a:solidFill>
                  <a:srgbClr val="FF0000"/>
                </a:solidFill>
                <a:latin typeface="Century Gothic" panose="020B0502020202020204" pitchFamily="34" charset="0"/>
                <a:cs typeface="Segoe UI" panose="020B0502040204020203" pitchFamily="34" charset="0"/>
              </a:rPr>
              <a:t>600</a:t>
            </a:r>
            <a:r>
              <a:rPr lang="fr-FR" sz="1000" dirty="0">
                <a:latin typeface="Century Gothic" panose="020B0502020202020204" pitchFamily="34" charset="0"/>
                <a:cs typeface="Segoe UI" panose="020B0502040204020203" pitchFamily="34" charset="0"/>
              </a:rPr>
              <a:t> produits fabriqués à base de maïs.</a:t>
            </a:r>
          </a:p>
          <a:p>
            <a:r>
              <a:rPr lang="fr-FR" sz="1000" dirty="0">
                <a:latin typeface="Century Gothic" panose="020B0502020202020204" pitchFamily="34" charset="0"/>
                <a:cs typeface="Segoe UI" panose="020B0502040204020203" pitchFamily="34" charset="0"/>
              </a:rPr>
              <a:t>Le maïs est né il y a plus de </a:t>
            </a:r>
            <a:r>
              <a:rPr lang="fr-FR" sz="1000" b="1" dirty="0">
                <a:solidFill>
                  <a:srgbClr val="FF0000"/>
                </a:solidFill>
                <a:latin typeface="Century Gothic" panose="020B0502020202020204" pitchFamily="34" charset="0"/>
                <a:cs typeface="Segoe UI" panose="020B0502040204020203" pitchFamily="34" charset="0"/>
              </a:rPr>
              <a:t>6000</a:t>
            </a:r>
            <a:r>
              <a:rPr lang="fr-FR" sz="1000" dirty="0">
                <a:latin typeface="Century Gothic" panose="020B0502020202020204" pitchFamily="34" charset="0"/>
                <a:cs typeface="Segoe UI" panose="020B0502040204020203" pitchFamily="34" charset="0"/>
              </a:rPr>
              <a:t> ans sur les plateaux </a:t>
            </a:r>
            <a:r>
              <a:rPr lang="fr-FR" sz="1000" b="1" dirty="0">
                <a:solidFill>
                  <a:srgbClr val="FF0000"/>
                </a:solidFill>
                <a:latin typeface="Century Gothic" panose="020B0502020202020204" pitchFamily="34" charset="0"/>
                <a:cs typeface="Segoe UI" panose="020B0502040204020203" pitchFamily="34" charset="0"/>
              </a:rPr>
              <a:t>mexicains</a:t>
            </a:r>
            <a:r>
              <a:rPr lang="fr-FR" sz="1000" dirty="0">
                <a:latin typeface="Century Gothic" panose="020B0502020202020204" pitchFamily="34" charset="0"/>
                <a:cs typeface="Segoe UI" panose="020B0502040204020203" pitchFamily="34" charset="0"/>
              </a:rPr>
              <a:t>. Les conquistadors l’ont ramené en </a:t>
            </a:r>
            <a:r>
              <a:rPr lang="fr-FR" sz="1000" b="1" dirty="0">
                <a:solidFill>
                  <a:srgbClr val="FF0000"/>
                </a:solidFill>
                <a:latin typeface="Century Gothic" panose="020B0502020202020204" pitchFamily="34" charset="0"/>
                <a:cs typeface="Segoe UI" panose="020B0502040204020203" pitchFamily="34" charset="0"/>
              </a:rPr>
              <a:t>Europe</a:t>
            </a:r>
            <a:r>
              <a:rPr lang="fr-FR" sz="1000" dirty="0">
                <a:latin typeface="Century Gothic" panose="020B0502020202020204" pitchFamily="34" charset="0"/>
                <a:cs typeface="Segoe UI" panose="020B0502040204020203" pitchFamily="34" charset="0"/>
              </a:rPr>
              <a:t> à la fin du XVème siècle et va s’y installer en moins de </a:t>
            </a:r>
            <a:r>
              <a:rPr lang="fr-FR" sz="1000" b="1" dirty="0">
                <a:solidFill>
                  <a:srgbClr val="FF0000"/>
                </a:solidFill>
                <a:latin typeface="Century Gothic" panose="020B0502020202020204" pitchFamily="34" charset="0"/>
                <a:cs typeface="Segoe UI" panose="020B0502040204020203" pitchFamily="34" charset="0"/>
              </a:rPr>
              <a:t>100</a:t>
            </a:r>
            <a:r>
              <a:rPr lang="fr-FR" sz="1000" dirty="0">
                <a:latin typeface="Century Gothic" panose="020B0502020202020204" pitchFamily="34" charset="0"/>
                <a:cs typeface="Segoe UI" panose="020B0502040204020203" pitchFamily="34" charset="0"/>
              </a:rPr>
              <a:t> ans pour toujours.</a:t>
            </a:r>
          </a:p>
          <a:p>
            <a:r>
              <a:rPr lang="fr-FR" sz="1000" dirty="0">
                <a:latin typeface="Century Gothic" panose="020B0502020202020204" pitchFamily="34" charset="0"/>
                <a:cs typeface="Segoe UI" panose="020B0502040204020203" pitchFamily="34" charset="0"/>
              </a:rPr>
              <a:t>Le maïs est une céréale semée au </a:t>
            </a:r>
            <a:r>
              <a:rPr lang="fr-FR" sz="1000" b="1" dirty="0">
                <a:solidFill>
                  <a:srgbClr val="FF0000"/>
                </a:solidFill>
                <a:latin typeface="Century Gothic" panose="020B0502020202020204" pitchFamily="34" charset="0"/>
                <a:cs typeface="Segoe UI" panose="020B0502040204020203" pitchFamily="34" charset="0"/>
              </a:rPr>
              <a:t>printemps</a:t>
            </a:r>
            <a:r>
              <a:rPr lang="fr-FR" sz="1000" dirty="0">
                <a:latin typeface="Century Gothic" panose="020B0502020202020204" pitchFamily="34" charset="0"/>
                <a:cs typeface="Segoe UI" panose="020B0502040204020203" pitchFamily="34" charset="0"/>
              </a:rPr>
              <a:t>. L’</a:t>
            </a:r>
            <a:r>
              <a:rPr lang="fr-FR" sz="1000" b="1" dirty="0">
                <a:solidFill>
                  <a:srgbClr val="FF0000"/>
                </a:solidFill>
                <a:latin typeface="Century Gothic" panose="020B0502020202020204" pitchFamily="34" charset="0"/>
                <a:cs typeface="Segoe UI" panose="020B0502040204020203" pitchFamily="34" charset="0"/>
              </a:rPr>
              <a:t>été</a:t>
            </a:r>
            <a:r>
              <a:rPr lang="fr-FR" sz="1000" dirty="0">
                <a:latin typeface="Century Gothic" panose="020B0502020202020204" pitchFamily="34" charset="0"/>
                <a:cs typeface="Segoe UI" panose="020B0502040204020203" pitchFamily="34" charset="0"/>
              </a:rPr>
              <a:t>, une fleur appelée la </a:t>
            </a:r>
            <a:r>
              <a:rPr lang="fr-FR" sz="1000" b="1" dirty="0">
                <a:solidFill>
                  <a:srgbClr val="FF0000"/>
                </a:solidFill>
                <a:latin typeface="Century Gothic" panose="020B0502020202020204" pitchFamily="34" charset="0"/>
                <a:cs typeface="Segoe UI" panose="020B0502040204020203" pitchFamily="34" charset="0"/>
              </a:rPr>
              <a:t>panicule</a:t>
            </a:r>
            <a:r>
              <a:rPr lang="fr-FR" sz="1000" dirty="0">
                <a:latin typeface="Century Gothic" panose="020B0502020202020204" pitchFamily="34" charset="0"/>
                <a:cs typeface="Segoe UI" panose="020B0502040204020203" pitchFamily="34" charset="0"/>
              </a:rPr>
              <a:t> apparaît. C’est la fleur </a:t>
            </a:r>
            <a:r>
              <a:rPr lang="fr-FR" sz="1000" b="1" dirty="0">
                <a:solidFill>
                  <a:srgbClr val="FF0000"/>
                </a:solidFill>
                <a:latin typeface="Century Gothic" panose="020B0502020202020204" pitchFamily="34" charset="0"/>
                <a:cs typeface="Segoe UI" panose="020B0502040204020203" pitchFamily="34" charset="0"/>
              </a:rPr>
              <a:t>mâle</a:t>
            </a:r>
            <a:r>
              <a:rPr lang="fr-FR" sz="1000" dirty="0">
                <a:latin typeface="Century Gothic" panose="020B0502020202020204" pitchFamily="34" charset="0"/>
                <a:cs typeface="Segoe UI" panose="020B0502040204020203" pitchFamily="34" charset="0"/>
              </a:rPr>
              <a:t> contenant le </a:t>
            </a:r>
            <a:r>
              <a:rPr lang="fr-FR" sz="1000" b="1" dirty="0">
                <a:solidFill>
                  <a:srgbClr val="FF0000"/>
                </a:solidFill>
                <a:latin typeface="Century Gothic" panose="020B0502020202020204" pitchFamily="34" charset="0"/>
                <a:cs typeface="Segoe UI" panose="020B0502040204020203" pitchFamily="34" charset="0"/>
              </a:rPr>
              <a:t>pollen</a:t>
            </a:r>
            <a:r>
              <a:rPr lang="fr-FR" sz="1000" dirty="0">
                <a:latin typeface="Century Gothic" panose="020B0502020202020204" pitchFamily="34" charset="0"/>
                <a:cs typeface="Segoe UI" panose="020B0502040204020203" pitchFamily="34" charset="0"/>
              </a:rPr>
              <a:t>. Puis, les fleurs femelles sortent et retiennent le pollen tombé par le </a:t>
            </a:r>
            <a:r>
              <a:rPr lang="fr-FR" sz="1000" b="1" dirty="0">
                <a:solidFill>
                  <a:srgbClr val="FF0000"/>
                </a:solidFill>
                <a:latin typeface="Century Gothic" panose="020B0502020202020204" pitchFamily="34" charset="0"/>
                <a:cs typeface="Segoe UI" panose="020B0502040204020203" pitchFamily="34" charset="0"/>
              </a:rPr>
              <a:t>vent</a:t>
            </a:r>
            <a:r>
              <a:rPr lang="fr-FR" sz="1000" dirty="0">
                <a:latin typeface="Century Gothic" panose="020B0502020202020204" pitchFamily="34" charset="0"/>
                <a:cs typeface="Segoe UI" panose="020B0502040204020203" pitchFamily="34" charset="0"/>
              </a:rPr>
              <a:t>, dans leurs </a:t>
            </a:r>
            <a:r>
              <a:rPr lang="fr-FR" sz="1000" b="1" dirty="0">
                <a:solidFill>
                  <a:srgbClr val="FF0000"/>
                </a:solidFill>
                <a:latin typeface="Century Gothic" panose="020B0502020202020204" pitchFamily="34" charset="0"/>
                <a:cs typeface="Segoe UI" panose="020B0502040204020203" pitchFamily="34" charset="0"/>
              </a:rPr>
              <a:t>soies</a:t>
            </a:r>
            <a:r>
              <a:rPr lang="fr-FR" sz="1000" dirty="0">
                <a:latin typeface="Century Gothic" panose="020B0502020202020204" pitchFamily="34" charset="0"/>
                <a:cs typeface="Segoe UI" panose="020B0502040204020203" pitchFamily="34" charset="0"/>
              </a:rPr>
              <a:t> : c’est la </a:t>
            </a:r>
            <a:r>
              <a:rPr lang="fr-FR" sz="1000" b="1" dirty="0">
                <a:solidFill>
                  <a:srgbClr val="FF0000"/>
                </a:solidFill>
                <a:latin typeface="Century Gothic" panose="020B0502020202020204" pitchFamily="34" charset="0"/>
                <a:cs typeface="Segoe UI" panose="020B0502040204020203" pitchFamily="34" charset="0"/>
              </a:rPr>
              <a:t>pollinisation</a:t>
            </a:r>
            <a:r>
              <a:rPr lang="fr-FR" sz="1000" dirty="0">
                <a:latin typeface="Century Gothic" panose="020B0502020202020204" pitchFamily="34" charset="0"/>
                <a:cs typeface="Segoe UI" panose="020B0502040204020203" pitchFamily="34" charset="0"/>
              </a:rPr>
              <a:t>. Une fois la fleur fécondée, l’</a:t>
            </a:r>
            <a:r>
              <a:rPr lang="fr-FR" sz="1000" b="1" dirty="0">
                <a:solidFill>
                  <a:srgbClr val="FF0000"/>
                </a:solidFill>
                <a:latin typeface="Century Gothic" panose="020B0502020202020204" pitchFamily="34" charset="0"/>
                <a:cs typeface="Segoe UI" panose="020B0502040204020203" pitchFamily="34" charset="0"/>
              </a:rPr>
              <a:t>épi</a:t>
            </a:r>
            <a:r>
              <a:rPr lang="fr-FR" sz="1000" dirty="0">
                <a:latin typeface="Century Gothic" panose="020B0502020202020204" pitchFamily="34" charset="0"/>
                <a:cs typeface="Segoe UI" panose="020B0502040204020203" pitchFamily="34" charset="0"/>
              </a:rPr>
              <a:t> qui porte les </a:t>
            </a:r>
            <a:r>
              <a:rPr lang="fr-FR" sz="1000" b="1" dirty="0">
                <a:solidFill>
                  <a:srgbClr val="FF0000"/>
                </a:solidFill>
                <a:latin typeface="Century Gothic" panose="020B0502020202020204" pitchFamily="34" charset="0"/>
                <a:cs typeface="Segoe UI" panose="020B0502040204020203" pitchFamily="34" charset="0"/>
              </a:rPr>
              <a:t>grains</a:t>
            </a:r>
            <a:r>
              <a:rPr lang="fr-FR" sz="1000" dirty="0">
                <a:latin typeface="Century Gothic" panose="020B0502020202020204" pitchFamily="34" charset="0"/>
                <a:cs typeface="Segoe UI" panose="020B0502040204020203" pitchFamily="34" charset="0"/>
              </a:rPr>
              <a:t>, se forme. Il y a environ </a:t>
            </a:r>
            <a:r>
              <a:rPr lang="fr-FR" sz="1000" b="1" dirty="0">
                <a:solidFill>
                  <a:srgbClr val="FF0000"/>
                </a:solidFill>
                <a:latin typeface="Century Gothic" panose="020B0502020202020204" pitchFamily="34" charset="0"/>
                <a:cs typeface="Segoe UI" panose="020B0502040204020203" pitchFamily="34" charset="0"/>
              </a:rPr>
              <a:t>400</a:t>
            </a:r>
            <a:r>
              <a:rPr lang="fr-FR" sz="1000" dirty="0">
                <a:latin typeface="Century Gothic" panose="020B0502020202020204" pitchFamily="34" charset="0"/>
                <a:cs typeface="Segoe UI" panose="020B0502040204020203" pitchFamily="34" charset="0"/>
              </a:rPr>
              <a:t> grains par épi.</a:t>
            </a:r>
          </a:p>
          <a:p>
            <a:r>
              <a:rPr lang="fr-FR" sz="1000" dirty="0">
                <a:latin typeface="Century Gothic" panose="020B0502020202020204" pitchFamily="34" charset="0"/>
                <a:cs typeface="Segoe UI" panose="020B0502040204020203" pitchFamily="34" charset="0"/>
              </a:rPr>
              <a:t>Ils se gorgent de </a:t>
            </a:r>
            <a:r>
              <a:rPr lang="fr-FR" sz="1000" b="1" dirty="0">
                <a:solidFill>
                  <a:srgbClr val="FF0000"/>
                </a:solidFill>
                <a:latin typeface="Century Gothic" panose="020B0502020202020204" pitchFamily="34" charset="0"/>
                <a:cs typeface="Segoe UI" panose="020B0502040204020203" pitchFamily="34" charset="0"/>
              </a:rPr>
              <a:t>soleil</a:t>
            </a:r>
            <a:r>
              <a:rPr lang="fr-FR" sz="1000" dirty="0">
                <a:latin typeface="Century Gothic" panose="020B0502020202020204" pitchFamily="34" charset="0"/>
                <a:cs typeface="Segoe UI" panose="020B0502040204020203" pitchFamily="34" charset="0"/>
              </a:rPr>
              <a:t> tout l’été avant d’être récoltés à l’</a:t>
            </a:r>
            <a:r>
              <a:rPr lang="fr-FR" sz="1000" b="1" dirty="0">
                <a:solidFill>
                  <a:srgbClr val="FF0000"/>
                </a:solidFill>
                <a:latin typeface="Century Gothic" panose="020B0502020202020204" pitchFamily="34" charset="0"/>
                <a:cs typeface="Segoe UI" panose="020B0502040204020203" pitchFamily="34" charset="0"/>
              </a:rPr>
              <a:t>automne</a:t>
            </a:r>
            <a:r>
              <a:rPr lang="fr-FR" sz="1000" dirty="0">
                <a:latin typeface="Century Gothic" panose="020B0502020202020204" pitchFamily="34" charset="0"/>
                <a:cs typeface="Segoe UI" panose="020B0502040204020203" pitchFamily="34" charset="0"/>
              </a:rPr>
              <a:t>. Le maïs est une plante haute de 2 à 4 mètres. La récolte s’effectue en </a:t>
            </a:r>
            <a:r>
              <a:rPr lang="fr-FR" sz="1000" b="1" dirty="0">
                <a:solidFill>
                  <a:srgbClr val="FF0000"/>
                </a:solidFill>
                <a:latin typeface="Century Gothic" panose="020B0502020202020204" pitchFamily="34" charset="0"/>
                <a:cs typeface="Segoe UI" panose="020B0502040204020203" pitchFamily="34" charset="0"/>
              </a:rPr>
              <a:t>octobre</a:t>
            </a:r>
            <a:r>
              <a:rPr lang="fr-FR" sz="1000" dirty="0">
                <a:latin typeface="Century Gothic" panose="020B0502020202020204" pitchFamily="34" charset="0"/>
                <a:cs typeface="Segoe UI" panose="020B0502040204020203" pitchFamily="34" charset="0"/>
              </a:rPr>
              <a:t>. La plante est alors sèche, les grains </a:t>
            </a:r>
            <a:r>
              <a:rPr lang="fr-FR" sz="1000" b="1" dirty="0">
                <a:solidFill>
                  <a:srgbClr val="FF0000"/>
                </a:solidFill>
                <a:latin typeface="Century Gothic" panose="020B0502020202020204" pitchFamily="34" charset="0"/>
                <a:cs typeface="Segoe UI" panose="020B0502040204020203" pitchFamily="34" charset="0"/>
              </a:rPr>
              <a:t>durcissent</a:t>
            </a:r>
            <a:r>
              <a:rPr lang="fr-FR" sz="1000" dirty="0">
                <a:latin typeface="Century Gothic" panose="020B0502020202020204" pitchFamily="34" charset="0"/>
                <a:cs typeface="Segoe UI" panose="020B0502040204020203" pitchFamily="34" charset="0"/>
              </a:rPr>
              <a:t> et deviennent </a:t>
            </a:r>
            <a:r>
              <a:rPr lang="fr-FR" sz="1000" b="1" dirty="0">
                <a:solidFill>
                  <a:srgbClr val="FF0000"/>
                </a:solidFill>
                <a:latin typeface="Century Gothic" panose="020B0502020202020204" pitchFamily="34" charset="0"/>
                <a:cs typeface="Segoe UI" panose="020B0502040204020203" pitchFamily="34" charset="0"/>
              </a:rPr>
              <a:t>jaunes</a:t>
            </a:r>
            <a:r>
              <a:rPr lang="fr-FR" sz="1000" dirty="0">
                <a:latin typeface="Century Gothic" panose="020B0502020202020204" pitchFamily="34" charset="0"/>
                <a:cs typeface="Segoe UI" panose="020B0502040204020203" pitchFamily="34" charset="0"/>
              </a:rPr>
              <a:t>.</a:t>
            </a:r>
          </a:p>
          <a:p>
            <a:endParaRPr lang="fr-FR" sz="1000" dirty="0">
              <a:latin typeface="Century Gothic" panose="020B0502020202020204" pitchFamily="34" charset="0"/>
              <a:cs typeface="Segoe UI" panose="020B0502040204020203" pitchFamily="34" charset="0"/>
            </a:endParaRPr>
          </a:p>
          <a:p>
            <a:endParaRPr lang="fr-FR" sz="1000" dirty="0">
              <a:latin typeface="Century Gothic" panose="020B0502020202020204" pitchFamily="34" charset="0"/>
              <a:cs typeface="Segoe UI" panose="020B0502040204020203" pitchFamily="34" charset="0"/>
            </a:endParaRPr>
          </a:p>
          <a:p>
            <a:endParaRPr lang="fr-FR" sz="1000" dirty="0">
              <a:latin typeface="Century Gothic" panose="020B0502020202020204" pitchFamily="34" charset="0"/>
              <a:cs typeface="Segoe UI" panose="020B0502040204020203" pitchFamily="34" charset="0"/>
            </a:endParaRPr>
          </a:p>
          <a:p>
            <a:endParaRPr lang="fr-FR" sz="1000" dirty="0">
              <a:latin typeface="Century Gothic" panose="020B0502020202020204" pitchFamily="34" charset="0"/>
              <a:cs typeface="Segoe UI" panose="020B0502040204020203" pitchFamily="34" charset="0"/>
            </a:endParaRPr>
          </a:p>
          <a:p>
            <a:endParaRPr lang="fr-FR" sz="1000" dirty="0">
              <a:latin typeface="Century Gothic" panose="020B0502020202020204" pitchFamily="34" charset="0"/>
              <a:cs typeface="Futura Medium" panose="020B0602020204020303" pitchFamily="34" charset="-79"/>
            </a:endParaRPr>
          </a:p>
          <a:p>
            <a:endParaRPr lang="fr-FR" sz="1000" dirty="0">
              <a:latin typeface="Century Gothic" panose="020B0502020202020204" pitchFamily="34" charset="0"/>
              <a:cs typeface="Futura Medium" panose="020B0602020204020303" pitchFamily="34" charset="-79"/>
            </a:endParaRPr>
          </a:p>
        </p:txBody>
      </p:sp>
      <p:sp>
        <p:nvSpPr>
          <p:cNvPr id="44" name="Rectangle : coins arrondis 43">
            <a:extLst>
              <a:ext uri="{FF2B5EF4-FFF2-40B4-BE49-F238E27FC236}">
                <a16:creationId xmlns:a16="http://schemas.microsoft.com/office/drawing/2014/main" id="{D641E432-1274-CC47-8655-C4240D277B0D}"/>
              </a:ext>
            </a:extLst>
          </p:cNvPr>
          <p:cNvSpPr/>
          <p:nvPr/>
        </p:nvSpPr>
        <p:spPr>
          <a:xfrm rot="3243924">
            <a:off x="3327989" y="6628"/>
            <a:ext cx="76602" cy="239631"/>
          </a:xfrm>
          <a:prstGeom prst="roundRect">
            <a:avLst>
              <a:gd name="adj" fmla="val 5000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 coins arrondis 44">
            <a:extLst>
              <a:ext uri="{FF2B5EF4-FFF2-40B4-BE49-F238E27FC236}">
                <a16:creationId xmlns:a16="http://schemas.microsoft.com/office/drawing/2014/main" id="{786AF070-C899-E94B-9229-53C3881F8200}"/>
              </a:ext>
            </a:extLst>
          </p:cNvPr>
          <p:cNvSpPr/>
          <p:nvPr/>
        </p:nvSpPr>
        <p:spPr>
          <a:xfrm rot="3243924">
            <a:off x="3966717" y="7256"/>
            <a:ext cx="76602" cy="239631"/>
          </a:xfrm>
          <a:prstGeom prst="roundRect">
            <a:avLst>
              <a:gd name="adj" fmla="val 5000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A49960EC-16FB-4542-A92A-154E49DBDB5D}"/>
              </a:ext>
            </a:extLst>
          </p:cNvPr>
          <p:cNvSpPr txBox="1"/>
          <p:nvPr/>
        </p:nvSpPr>
        <p:spPr>
          <a:xfrm>
            <a:off x="5516505" y="10194767"/>
            <a:ext cx="1771541" cy="246221"/>
          </a:xfrm>
          <a:prstGeom prst="rect">
            <a:avLst/>
          </a:prstGeom>
          <a:noFill/>
        </p:spPr>
        <p:txBody>
          <a:bodyPr wrap="square" rtlCol="0">
            <a:spAutoFit/>
          </a:bodyPr>
          <a:lstStyle/>
          <a:p>
            <a:pPr algn="r"/>
            <a:r>
              <a:rPr lang="fr-FR" sz="1000" dirty="0">
                <a:latin typeface="Our First Kiss" panose="02000603000000020004" pitchFamily="2" charset="77"/>
              </a:rPr>
              <a:t>La trousse de Sobelle </a:t>
            </a:r>
          </a:p>
        </p:txBody>
      </p:sp>
    </p:spTree>
    <p:extLst>
      <p:ext uri="{BB962C8B-B14F-4D97-AF65-F5344CB8AC3E}">
        <p14:creationId xmlns:p14="http://schemas.microsoft.com/office/powerpoint/2010/main" val="63024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e 24"/>
          <p:cNvGrpSpPr/>
          <p:nvPr/>
        </p:nvGrpSpPr>
        <p:grpSpPr>
          <a:xfrm>
            <a:off x="1" y="-18010"/>
            <a:ext cx="7345362" cy="1083600"/>
            <a:chOff x="-12700" y="1870075"/>
            <a:chExt cx="6938045" cy="841375"/>
          </a:xfrm>
          <a:effectLst>
            <a:outerShdw blurRad="50800" dist="38100" dir="5400000" algn="t" rotWithShape="0">
              <a:prstClr val="black">
                <a:alpha val="40000"/>
              </a:prstClr>
            </a:outerShdw>
          </a:effectLst>
        </p:grpSpPr>
        <p:pic>
          <p:nvPicPr>
            <p:cNvPr id="27" name="Picture 2"/>
            <p:cNvPicPr>
              <a:picLocks noChangeAspect="1" noChangeArrowheads="1"/>
            </p:cNvPicPr>
            <p:nvPr/>
          </p:nvPicPr>
          <p:blipFill rotWithShape="1">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r="2372"/>
            <a:stretch/>
          </p:blipFill>
          <p:spPr bwMode="auto">
            <a:xfrm>
              <a:off x="-12700" y="1870075"/>
              <a:ext cx="3469357"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
            <p:cNvPicPr>
              <a:picLocks noChangeAspect="1" noChangeArrowheads="1"/>
            </p:cNvPicPr>
            <p:nvPr/>
          </p:nvPicPr>
          <p:blipFill>
            <a:blip r:embed="rId5" cstate="print">
              <a:duotone>
                <a:schemeClr val="accent5">
                  <a:shade val="45000"/>
                  <a:satMod val="135000"/>
                </a:schemeClr>
                <a:prstClr val="white"/>
              </a:duotone>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flipH="1">
              <a:off x="3456657" y="1870075"/>
              <a:ext cx="3468688"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9" name="Ellipse 28"/>
          <p:cNvSpPr/>
          <p:nvPr/>
        </p:nvSpPr>
        <p:spPr>
          <a:xfrm>
            <a:off x="28003" y="216609"/>
            <a:ext cx="992185" cy="462915"/>
          </a:xfrm>
          <a:prstGeom prst="ellipse">
            <a:avLst/>
          </a:prstGeom>
          <a:solidFill>
            <a:schemeClr val="bg1"/>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30" name="Rectangle 29"/>
          <p:cNvSpPr/>
          <p:nvPr/>
        </p:nvSpPr>
        <p:spPr>
          <a:xfrm>
            <a:off x="0" y="238839"/>
            <a:ext cx="1064467" cy="379627"/>
          </a:xfrm>
          <a:prstGeom prst="rect">
            <a:avLst/>
          </a:prstGeom>
        </p:spPr>
        <p:txBody>
          <a:bodyPr wrap="none" lIns="101636" tIns="50818" rIns="101636" bIns="50818">
            <a:spAutoFit/>
          </a:bodyPr>
          <a:lstStyle/>
          <a:p>
            <a:pPr lvl="0" algn="ctr"/>
            <a:r>
              <a:rPr lang="fr-FR" sz="1800" dirty="0">
                <a:solidFill>
                  <a:prstClr val="black"/>
                </a:solidFill>
                <a:effectLst>
                  <a:outerShdw blurRad="38100" dist="38100" dir="2700000" algn="tl">
                    <a:srgbClr val="000000">
                      <a:alpha val="43137"/>
                    </a:srgbClr>
                  </a:outerShdw>
                </a:effectLst>
                <a:latin typeface="Our First Kiss" panose="02000603000000020004" pitchFamily="2" charset="77"/>
                <a:ea typeface="Clensey" panose="02000603000000000000" pitchFamily="2" charset="0"/>
              </a:rPr>
              <a:t>Sciences</a:t>
            </a:r>
            <a:endParaRPr lang="fr-FR" sz="3600" dirty="0">
              <a:solidFill>
                <a:prstClr val="black"/>
              </a:solidFill>
              <a:effectLst>
                <a:outerShdw blurRad="38100" dist="38100" dir="2700000" algn="tl">
                  <a:srgbClr val="000000">
                    <a:alpha val="43137"/>
                  </a:srgbClr>
                </a:outerShdw>
              </a:effectLst>
              <a:latin typeface="Our First Kiss" panose="02000603000000020004" pitchFamily="2" charset="77"/>
              <a:ea typeface="Clensey" panose="02000603000000000000" pitchFamily="2" charset="0"/>
            </a:endParaRPr>
          </a:p>
        </p:txBody>
      </p:sp>
      <p:sp>
        <p:nvSpPr>
          <p:cNvPr id="31" name="Rectangle 30"/>
          <p:cNvSpPr/>
          <p:nvPr/>
        </p:nvSpPr>
        <p:spPr>
          <a:xfrm>
            <a:off x="1155721" y="41023"/>
            <a:ext cx="4912187" cy="810515"/>
          </a:xfrm>
          <a:prstGeom prst="rect">
            <a:avLst/>
          </a:prstGeom>
          <a:noFill/>
          <a:ln>
            <a:noFill/>
          </a:ln>
        </p:spPr>
        <p:txBody>
          <a:bodyPr wrap="none" lIns="101636" tIns="50818" rIns="101636" bIns="50818">
            <a:spAutoFit/>
          </a:bodyPr>
          <a:lstStyle/>
          <a:p>
            <a:pPr algn="ctr"/>
            <a:r>
              <a:rPr lang="fr-FR" sz="2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Les </a:t>
            </a:r>
            <a:r>
              <a:rPr lang="fr-FR" sz="2800" b="1" dirty="0" err="1">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cereales</a:t>
            </a:r>
            <a:endParaRPr lang="fr-FR" sz="2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endParaRPr>
          </a:p>
          <a:p>
            <a:pPr algn="ctr"/>
            <a:r>
              <a:rPr lang="fr-FR" sz="1800" b="1" dirty="0">
                <a:ln w="9525" cmpd="sng">
                  <a:solidFill>
                    <a:sysClr val="windowText" lastClr="000000"/>
                  </a:solidFill>
                  <a:prstDash val="solid"/>
                </a:ln>
                <a:solidFill>
                  <a:schemeClr val="bg1"/>
                </a:solidFill>
                <a:effectLst>
                  <a:outerShdw blurRad="63500" dir="3600000" algn="tl" rotWithShape="0">
                    <a:srgbClr val="000000">
                      <a:alpha val="70000"/>
                    </a:srgbClr>
                  </a:outerShdw>
                </a:effectLst>
                <a:latin typeface="Jelly Donuts" panose="03000600000000000000" pitchFamily="66" charset="0"/>
                <a:ea typeface="Chewy" panose="02000000000000000000" pitchFamily="2" charset="0"/>
                <a:cs typeface="Futura Condensed ExtraBold" panose="020B0602020204020303" pitchFamily="34" charset="-79"/>
              </a:rPr>
              <a:t>Production et alimentation</a:t>
            </a:r>
          </a:p>
        </p:txBody>
      </p:sp>
      <p:sp>
        <p:nvSpPr>
          <p:cNvPr id="52" name="Rectangle à coins arrondis 32">
            <a:extLst>
              <a:ext uri="{FF2B5EF4-FFF2-40B4-BE49-F238E27FC236}">
                <a16:creationId xmlns:a16="http://schemas.microsoft.com/office/drawing/2014/main" id="{12D9988B-8F65-9F43-9958-274570CD3C49}"/>
              </a:ext>
            </a:extLst>
          </p:cNvPr>
          <p:cNvSpPr/>
          <p:nvPr/>
        </p:nvSpPr>
        <p:spPr>
          <a:xfrm>
            <a:off x="6299574" y="236336"/>
            <a:ext cx="973507" cy="407800"/>
          </a:xfrm>
          <a:prstGeom prst="roundRect">
            <a:avLst>
              <a:gd name="adj" fmla="val 33049"/>
            </a:avLst>
          </a:prstGeom>
          <a:solidFill>
            <a:schemeClr val="accent5">
              <a:lumMod val="40000"/>
              <a:lumOff val="60000"/>
            </a:schemeClr>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3" name="Rectangle à coins arrondis 33">
            <a:extLst>
              <a:ext uri="{FF2B5EF4-FFF2-40B4-BE49-F238E27FC236}">
                <a16:creationId xmlns:a16="http://schemas.microsoft.com/office/drawing/2014/main" id="{50F14431-0DB3-3D44-9446-96FBC2DB5AA8}"/>
              </a:ext>
            </a:extLst>
          </p:cNvPr>
          <p:cNvSpPr/>
          <p:nvPr/>
        </p:nvSpPr>
        <p:spPr>
          <a:xfrm>
            <a:off x="6480993" y="594394"/>
            <a:ext cx="582978" cy="278041"/>
          </a:xfrm>
          <a:prstGeom prst="roundRect">
            <a:avLst>
              <a:gd name="adj" fmla="val 33049"/>
            </a:avLst>
          </a:prstGeom>
          <a:solidFill>
            <a:schemeClr val="bg1"/>
          </a:solidFill>
          <a:ln>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4" name="ZoneTexte 53">
            <a:extLst>
              <a:ext uri="{FF2B5EF4-FFF2-40B4-BE49-F238E27FC236}">
                <a16:creationId xmlns:a16="http://schemas.microsoft.com/office/drawing/2014/main" id="{792EDB2E-3694-F64F-B07B-393F3E383CEE}"/>
              </a:ext>
            </a:extLst>
          </p:cNvPr>
          <p:cNvSpPr txBox="1"/>
          <p:nvPr/>
        </p:nvSpPr>
        <p:spPr>
          <a:xfrm>
            <a:off x="6475726" y="570793"/>
            <a:ext cx="555664"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CM</a:t>
            </a:r>
            <a:endParaRPr lang="fr-FR" sz="1800" b="1" dirty="0">
              <a:latin typeface="Fineliner Script" pitchFamily="50" charset="0"/>
            </a:endParaRPr>
          </a:p>
        </p:txBody>
      </p:sp>
      <p:sp>
        <p:nvSpPr>
          <p:cNvPr id="55" name="ZoneTexte 54">
            <a:extLst>
              <a:ext uri="{FF2B5EF4-FFF2-40B4-BE49-F238E27FC236}">
                <a16:creationId xmlns:a16="http://schemas.microsoft.com/office/drawing/2014/main" id="{44F1C073-230E-D14C-BB63-35861C190ED0}"/>
              </a:ext>
            </a:extLst>
          </p:cNvPr>
          <p:cNvSpPr txBox="1"/>
          <p:nvPr/>
        </p:nvSpPr>
        <p:spPr>
          <a:xfrm>
            <a:off x="6293513" y="322108"/>
            <a:ext cx="970740" cy="236255"/>
          </a:xfrm>
          <a:prstGeom prst="rect">
            <a:avLst/>
          </a:prstGeom>
          <a:noFill/>
        </p:spPr>
        <p:txBody>
          <a:bodyPr wrap="square" lIns="101636" tIns="50818" rIns="101636" bIns="50818" rtlCol="0">
            <a:spAutoFit/>
          </a:bodyPr>
          <a:lstStyle/>
          <a:p>
            <a:pPr algn="ctr">
              <a:lnSpc>
                <a:spcPct val="70000"/>
              </a:lnSpc>
            </a:pPr>
            <a:r>
              <a:rPr lang="fr-FR" sz="1200" b="1" dirty="0">
                <a:solidFill>
                  <a:schemeClr val="bg1"/>
                </a:solidFill>
                <a:effectLst>
                  <a:outerShdw blurRad="38100" dist="38100" dir="2700000" algn="tl">
                    <a:srgbClr val="000000">
                      <a:alpha val="43137"/>
                    </a:srgbClr>
                  </a:outerShdw>
                </a:effectLst>
                <a:latin typeface="Our First Kiss" panose="02000603000000020004" pitchFamily="2" charset="77"/>
              </a:rPr>
              <a:t>Le vivant</a:t>
            </a:r>
            <a:endParaRPr lang="fr-FR" sz="1400" b="1" dirty="0">
              <a:solidFill>
                <a:schemeClr val="bg1"/>
              </a:solidFill>
              <a:effectLst>
                <a:outerShdw blurRad="38100" dist="38100" dir="2700000" algn="tl">
                  <a:srgbClr val="000000">
                    <a:alpha val="43137"/>
                  </a:srgbClr>
                </a:outerShdw>
              </a:effectLst>
              <a:latin typeface="Our First Kiss" panose="02000603000000020004" pitchFamily="2" charset="77"/>
            </a:endParaRPr>
          </a:p>
        </p:txBody>
      </p:sp>
      <p:sp>
        <p:nvSpPr>
          <p:cNvPr id="20" name="Rectangle 19">
            <a:extLst>
              <a:ext uri="{FF2B5EF4-FFF2-40B4-BE49-F238E27FC236}">
                <a16:creationId xmlns:a16="http://schemas.microsoft.com/office/drawing/2014/main" id="{4A2CA046-55A6-0342-8A2E-1376F2E5DE01}"/>
              </a:ext>
            </a:extLst>
          </p:cNvPr>
          <p:cNvSpPr/>
          <p:nvPr/>
        </p:nvSpPr>
        <p:spPr>
          <a:xfrm>
            <a:off x="170035" y="6001836"/>
            <a:ext cx="7120254" cy="1738938"/>
          </a:xfrm>
          <a:prstGeom prst="rect">
            <a:avLst/>
          </a:prstGeom>
        </p:spPr>
        <p:txBody>
          <a:bodyPr wrap="square">
            <a:spAutoFit/>
          </a:bodyPr>
          <a:lstStyle/>
          <a:p>
            <a:pPr>
              <a:spcAft>
                <a:spcPts val="600"/>
              </a:spcAft>
            </a:pPr>
            <a:r>
              <a:rPr lang="fr-FR" sz="1200" dirty="0">
                <a:latin typeface="Our First Kiss" panose="02000603000000020004" pitchFamily="2" charset="77"/>
              </a:rPr>
              <a:t>Réponds aux questions.</a:t>
            </a:r>
          </a:p>
          <a:p>
            <a:pPr marL="228600" indent="-228600">
              <a:buAutoNum type="arabicParenR"/>
              <a:tabLst>
                <a:tab pos="5773738" algn="l"/>
              </a:tabLst>
            </a:pPr>
            <a:r>
              <a:rPr lang="fr-FR" sz="1000" dirty="0">
                <a:latin typeface="Short Stack" panose="02010500040000000007" pitchFamily="2" charset="77"/>
              </a:rPr>
              <a:t>Sous quelle forme le maïs est-il mangé ? </a:t>
            </a:r>
            <a:r>
              <a:rPr lang="fr-FR" sz="1000" b="1" dirty="0">
                <a:solidFill>
                  <a:srgbClr val="FF0000"/>
                </a:solidFill>
                <a:latin typeface="Short Stack" panose="02010500040000000007" pitchFamily="2" charset="77"/>
              </a:rPr>
              <a:t>Ses épis au barbecue, les grains en salade, sa</a:t>
            </a:r>
          </a:p>
          <a:p>
            <a:pPr>
              <a:tabLst>
                <a:tab pos="5773738" algn="l"/>
              </a:tabLst>
            </a:pPr>
            <a:r>
              <a:rPr lang="fr-FR" sz="1000" b="1" dirty="0">
                <a:solidFill>
                  <a:srgbClr val="FF0000"/>
                </a:solidFill>
                <a:latin typeface="Short Stack" panose="02010500040000000007" pitchFamily="2" charset="77"/>
              </a:rPr>
              <a:t>semoule dans les céréales du petit déjeuner ou sa farine dans les potages.</a:t>
            </a:r>
          </a:p>
          <a:p>
            <a:pPr>
              <a:tabLst>
                <a:tab pos="5773738" algn="l"/>
              </a:tabLst>
            </a:pPr>
            <a:r>
              <a:rPr lang="fr-FR" sz="1000" dirty="0">
                <a:latin typeface="Short Stack" panose="02010500040000000007" pitchFamily="2" charset="77"/>
              </a:rPr>
              <a:t>2) A quoi sert-il aussi ? </a:t>
            </a:r>
            <a:r>
              <a:rPr lang="fr-FR" sz="1000" b="1" dirty="0">
                <a:solidFill>
                  <a:srgbClr val="FF0000"/>
                </a:solidFill>
                <a:latin typeface="Short Stack" panose="02010500040000000007" pitchFamily="2" charset="77"/>
              </a:rPr>
              <a:t>À nourrir les animaux, à fabriquer des bioplastiques ou de produire du bioéthanol.</a:t>
            </a:r>
          </a:p>
          <a:p>
            <a:pPr>
              <a:tabLst>
                <a:tab pos="5773738" algn="l"/>
              </a:tabLst>
            </a:pPr>
            <a:r>
              <a:rPr lang="fr-FR" sz="1000" dirty="0">
                <a:latin typeface="Short Stack" panose="02010500040000000007" pitchFamily="2" charset="77"/>
              </a:rPr>
              <a:t>3) A quoi correspond le nombre 41 ? : </a:t>
            </a:r>
            <a:r>
              <a:rPr lang="fr-FR" sz="1000" b="1" dirty="0">
                <a:solidFill>
                  <a:srgbClr val="FF0000"/>
                </a:solidFill>
                <a:latin typeface="Short Stack" panose="02010500040000000007" pitchFamily="2" charset="77"/>
              </a:rPr>
              <a:t>C’est le pourcentage de la production céréalière mondiale.</a:t>
            </a:r>
          </a:p>
          <a:p>
            <a:pPr>
              <a:tabLst>
                <a:tab pos="5773738" algn="l"/>
              </a:tabLst>
            </a:pPr>
            <a:r>
              <a:rPr lang="fr-FR" sz="1000" dirty="0">
                <a:latin typeface="Short Stack" panose="02010500040000000007" pitchFamily="2" charset="77"/>
              </a:rPr>
              <a:t>4) D’où vient exactement le maïs et depuis quand ?  </a:t>
            </a:r>
            <a:r>
              <a:rPr lang="fr-FR" sz="1000" b="1" dirty="0">
                <a:solidFill>
                  <a:srgbClr val="FF0000"/>
                </a:solidFill>
                <a:latin typeface="Short Stack" panose="02010500040000000007" pitchFamily="2" charset="77"/>
              </a:rPr>
              <a:t>Il vient du Mexique et a été découvert il y a plus de 6000 ans.</a:t>
            </a:r>
          </a:p>
          <a:p>
            <a:pPr>
              <a:tabLst>
                <a:tab pos="5773738" algn="l"/>
              </a:tabLst>
            </a:pPr>
            <a:r>
              <a:rPr lang="fr-FR" sz="1000" dirty="0">
                <a:latin typeface="Short Stack" panose="02010500040000000007" pitchFamily="2" charset="77"/>
              </a:rPr>
              <a:t>5) Quelles sont les qualités nutritives du maïs ? </a:t>
            </a:r>
            <a:r>
              <a:rPr lang="fr-FR" sz="1000" b="1" dirty="0">
                <a:solidFill>
                  <a:srgbClr val="FF0000"/>
                </a:solidFill>
                <a:latin typeface="Short Stack" panose="02010500040000000007" pitchFamily="2" charset="77"/>
              </a:rPr>
              <a:t>Il est riche en protéines, en fibre et en vitamines B.</a:t>
            </a:r>
          </a:p>
        </p:txBody>
      </p:sp>
      <p:sp>
        <p:nvSpPr>
          <p:cNvPr id="21" name="Rectangle 20">
            <a:extLst>
              <a:ext uri="{FF2B5EF4-FFF2-40B4-BE49-F238E27FC236}">
                <a16:creationId xmlns:a16="http://schemas.microsoft.com/office/drawing/2014/main" id="{86EA5474-EB3F-6D4E-8088-807AD45704A2}"/>
              </a:ext>
            </a:extLst>
          </p:cNvPr>
          <p:cNvSpPr/>
          <p:nvPr/>
        </p:nvSpPr>
        <p:spPr>
          <a:xfrm>
            <a:off x="150144" y="1537497"/>
            <a:ext cx="7045074" cy="1585049"/>
          </a:xfrm>
          <a:prstGeom prst="rect">
            <a:avLst/>
          </a:prstGeom>
        </p:spPr>
        <p:txBody>
          <a:bodyPr wrap="square">
            <a:spAutoFit/>
          </a:bodyPr>
          <a:lstStyle/>
          <a:p>
            <a:pPr>
              <a:spcAft>
                <a:spcPts val="600"/>
              </a:spcAft>
            </a:pPr>
            <a:r>
              <a:rPr lang="fr-FR" sz="1200" dirty="0">
                <a:latin typeface="Our First Kiss" panose="02000603000000020004" pitchFamily="2" charset="77"/>
                <a:sym typeface="Wingdings"/>
              </a:rPr>
              <a:t>Réponds aux questions.</a:t>
            </a:r>
            <a:endParaRPr lang="fr-FR" sz="1100" dirty="0">
              <a:latin typeface="Our First Kiss" panose="02000603000000020004" pitchFamily="2" charset="77"/>
            </a:endParaRPr>
          </a:p>
          <a:p>
            <a:r>
              <a:rPr lang="fr-FR" sz="1000" dirty="0">
                <a:latin typeface="Short Stack" panose="02010500040000000007" pitchFamily="2" charset="77"/>
              </a:rPr>
              <a:t>A quelle famille appartient les céréales ?  </a:t>
            </a:r>
            <a:r>
              <a:rPr lang="fr-FR" sz="1000" dirty="0">
                <a:solidFill>
                  <a:srgbClr val="FF0000"/>
                </a:solidFill>
                <a:latin typeface="Short Stack" panose="02010500040000000007" pitchFamily="2" charset="77"/>
              </a:rPr>
              <a:t>Les poacées</a:t>
            </a:r>
          </a:p>
          <a:p>
            <a:r>
              <a:rPr lang="fr-FR" sz="1000" dirty="0">
                <a:latin typeface="Short Stack" panose="02010500040000000007" pitchFamily="2" charset="77"/>
              </a:rPr>
              <a:t>Parmi les céréales citées ci-contre, lesquelles ne connais-tu pas ?  </a:t>
            </a:r>
          </a:p>
          <a:p>
            <a:r>
              <a:rPr lang="fr-FR" sz="1000" dirty="0">
                <a:latin typeface="Short Stack" panose="02010500040000000007" pitchFamily="2" charset="77"/>
              </a:rPr>
              <a:t>Comment reconnaît-on une céréale ? </a:t>
            </a:r>
            <a:r>
              <a:rPr lang="fr-FR" sz="1000" dirty="0">
                <a:solidFill>
                  <a:srgbClr val="FF0000"/>
                </a:solidFill>
                <a:latin typeface="Short Stack" panose="02010500040000000007" pitchFamily="2" charset="77"/>
              </a:rPr>
              <a:t>À son épi</a:t>
            </a:r>
          </a:p>
          <a:p>
            <a:r>
              <a:rPr lang="fr-FR" sz="1000" dirty="0">
                <a:latin typeface="Short Stack" panose="02010500040000000007" pitchFamily="2" charset="77"/>
              </a:rPr>
              <a:t>Quelle céréale a un épi :</a:t>
            </a:r>
          </a:p>
          <a:p>
            <a:r>
              <a:rPr lang="fr-FR" sz="1000" dirty="0">
                <a:latin typeface="Short Stack" panose="02010500040000000007" pitchFamily="2" charset="77"/>
              </a:rPr>
              <a:t>Gros ? </a:t>
            </a:r>
            <a:r>
              <a:rPr lang="fr-FR" sz="1000" b="1" dirty="0">
                <a:solidFill>
                  <a:srgbClr val="FF0000"/>
                </a:solidFill>
                <a:latin typeface="Short Stack" panose="02010500040000000007" pitchFamily="2" charset="77"/>
              </a:rPr>
              <a:t>maïs</a:t>
            </a:r>
            <a:r>
              <a:rPr lang="fr-FR" sz="1000" dirty="0">
                <a:latin typeface="Short Stack" panose="02010500040000000007" pitchFamily="2" charset="77"/>
              </a:rPr>
              <a:t>  Petit ? </a:t>
            </a:r>
            <a:r>
              <a:rPr lang="fr-FR" sz="1000" b="1" dirty="0">
                <a:solidFill>
                  <a:srgbClr val="FF0000"/>
                </a:solidFill>
                <a:latin typeface="Short Stack" panose="02010500040000000007" pitchFamily="2" charset="77"/>
              </a:rPr>
              <a:t>blé</a:t>
            </a:r>
            <a:r>
              <a:rPr lang="fr-FR" sz="1000" dirty="0">
                <a:latin typeface="Short Stack" panose="02010500040000000007" pitchFamily="2" charset="77"/>
              </a:rPr>
              <a:t> Souple ? </a:t>
            </a:r>
            <a:r>
              <a:rPr lang="fr-FR" sz="1000" b="1" dirty="0">
                <a:solidFill>
                  <a:srgbClr val="FF0000"/>
                </a:solidFill>
                <a:latin typeface="Short Stack" panose="02010500040000000007" pitchFamily="2" charset="77"/>
              </a:rPr>
              <a:t>riz</a:t>
            </a:r>
          </a:p>
          <a:p>
            <a:r>
              <a:rPr lang="fr-FR" sz="1000" dirty="0">
                <a:latin typeface="Short Stack" panose="02010500040000000007" pitchFamily="2" charset="77"/>
              </a:rPr>
              <a:t>A quoi servent les feuilles vertes des épis ?  </a:t>
            </a:r>
            <a:r>
              <a:rPr lang="fr-FR" sz="1000" b="1" dirty="0">
                <a:solidFill>
                  <a:srgbClr val="FF0000"/>
                </a:solidFill>
                <a:latin typeface="Short Stack" panose="02010500040000000007" pitchFamily="2" charset="77"/>
              </a:rPr>
              <a:t>A utiliser la lumière du soleil pour leur croissance</a:t>
            </a:r>
          </a:p>
          <a:p>
            <a:r>
              <a:rPr lang="fr-FR" sz="1000" dirty="0">
                <a:latin typeface="Short Stack" panose="02010500040000000007" pitchFamily="2" charset="77"/>
              </a:rPr>
              <a:t>Que peux-tu dire du quinoa et du sarrasin ? </a:t>
            </a:r>
            <a:r>
              <a:rPr lang="fr-FR" sz="1000" b="1" dirty="0">
                <a:solidFill>
                  <a:srgbClr val="FF0000"/>
                </a:solidFill>
                <a:latin typeface="Short Stack" panose="02010500040000000007" pitchFamily="2" charset="77"/>
              </a:rPr>
              <a:t>Ce sont des pseudo céréales car elle ne font pas partie de la famille des poacées mais sont utilisées comme telles.</a:t>
            </a:r>
            <a:endParaRPr lang="fr-FR" sz="1000" b="1" dirty="0">
              <a:solidFill>
                <a:srgbClr val="FF0000"/>
              </a:solidFill>
            </a:endParaRPr>
          </a:p>
        </p:txBody>
      </p:sp>
      <p:sp>
        <p:nvSpPr>
          <p:cNvPr id="23" name="Rectangle 22">
            <a:extLst>
              <a:ext uri="{FF2B5EF4-FFF2-40B4-BE49-F238E27FC236}">
                <a16:creationId xmlns:a16="http://schemas.microsoft.com/office/drawing/2014/main" id="{6997B0B2-9356-2C4C-A42F-6A5A071B62EC}"/>
              </a:ext>
            </a:extLst>
          </p:cNvPr>
          <p:cNvSpPr/>
          <p:nvPr/>
        </p:nvSpPr>
        <p:spPr>
          <a:xfrm>
            <a:off x="170035" y="3357285"/>
            <a:ext cx="6919972" cy="1431161"/>
          </a:xfrm>
          <a:prstGeom prst="rect">
            <a:avLst/>
          </a:prstGeom>
        </p:spPr>
        <p:txBody>
          <a:bodyPr wrap="square">
            <a:spAutoFit/>
          </a:bodyPr>
          <a:lstStyle/>
          <a:p>
            <a:pPr>
              <a:spcAft>
                <a:spcPts val="600"/>
              </a:spcAft>
            </a:pPr>
            <a:r>
              <a:rPr lang="fr-FR" sz="1200" dirty="0">
                <a:latin typeface="Our First Kiss" panose="02000603000000020004" pitchFamily="2" charset="77"/>
              </a:rPr>
              <a:t>Vrai ou faux ?</a:t>
            </a:r>
          </a:p>
          <a:p>
            <a:pPr marL="228600" indent="-228600">
              <a:buAutoNum type="arabicParenR"/>
              <a:tabLst>
                <a:tab pos="5773738" algn="l"/>
              </a:tabLst>
            </a:pPr>
            <a:r>
              <a:rPr lang="fr-FR" sz="1000" dirty="0">
                <a:latin typeface="Short Stack" panose="02010500040000000007" pitchFamily="2" charset="77"/>
              </a:rPr>
              <a:t>L’endroit où poussent les céréales est en fonction du temps qu’il fait.	 </a:t>
            </a:r>
            <a:r>
              <a:rPr lang="fr-FR" sz="1000" b="1" dirty="0">
                <a:solidFill>
                  <a:srgbClr val="FF0000"/>
                </a:solidFill>
                <a:latin typeface="Short Stack" panose="02010500040000000007" pitchFamily="2" charset="77"/>
              </a:rPr>
              <a:t>vrai</a:t>
            </a:r>
          </a:p>
          <a:p>
            <a:pPr marL="228600" indent="-228600">
              <a:buAutoNum type="arabicParenR"/>
              <a:tabLst>
                <a:tab pos="5773738" algn="l"/>
              </a:tabLst>
            </a:pPr>
            <a:r>
              <a:rPr lang="fr-FR" sz="1000" dirty="0">
                <a:latin typeface="Short Stack" panose="02010500040000000007" pitchFamily="2" charset="77"/>
              </a:rPr>
              <a:t>Une plante domestiquée est une plante que l’homme a réussi à réutiliser</a:t>
            </a:r>
          </a:p>
          <a:p>
            <a:pPr marL="228600" indent="-228600">
              <a:tabLst>
                <a:tab pos="5773738" algn="l"/>
              </a:tabLst>
            </a:pPr>
            <a:r>
              <a:rPr lang="fr-FR" sz="1000" dirty="0">
                <a:latin typeface="Short Stack" panose="02010500040000000007" pitchFamily="2" charset="77"/>
              </a:rPr>
              <a:t>pour la replanter ensuite.	 </a:t>
            </a:r>
            <a:r>
              <a:rPr lang="fr-FR" sz="1000" b="1" dirty="0">
                <a:solidFill>
                  <a:srgbClr val="FF0000"/>
                </a:solidFill>
                <a:latin typeface="Short Stack" panose="02010500040000000007" pitchFamily="2" charset="77"/>
              </a:rPr>
              <a:t>vrai</a:t>
            </a:r>
          </a:p>
          <a:p>
            <a:pPr marL="228600" indent="-228600">
              <a:buAutoNum type="arabicParenR" startAt="3"/>
              <a:tabLst>
                <a:tab pos="5773738" algn="l"/>
              </a:tabLst>
            </a:pPr>
            <a:r>
              <a:rPr lang="fr-FR" sz="1000" dirty="0">
                <a:latin typeface="Short Stack" panose="02010500040000000007" pitchFamily="2" charset="77"/>
              </a:rPr>
              <a:t>Le maïs vient d’Amérique du sud.	 </a:t>
            </a:r>
            <a:r>
              <a:rPr lang="fr-FR" sz="1000" b="1" dirty="0">
                <a:solidFill>
                  <a:srgbClr val="FF0000"/>
                </a:solidFill>
                <a:latin typeface="Short Stack" panose="02010500040000000007" pitchFamily="2" charset="77"/>
              </a:rPr>
              <a:t>faux</a:t>
            </a:r>
          </a:p>
          <a:p>
            <a:pPr marL="228600" indent="-228600">
              <a:buAutoNum type="arabicParenR" startAt="3"/>
              <a:tabLst>
                <a:tab pos="5773738" algn="l"/>
              </a:tabLst>
            </a:pPr>
            <a:r>
              <a:rPr lang="fr-FR" sz="1000" dirty="0">
                <a:latin typeface="Short Stack" panose="02010500040000000007" pitchFamily="2" charset="77"/>
              </a:rPr>
              <a:t>La culture du maïs est la plus importante au monde.  	 </a:t>
            </a:r>
            <a:r>
              <a:rPr lang="fr-FR" sz="1000" b="1" dirty="0">
                <a:solidFill>
                  <a:srgbClr val="FF0000"/>
                </a:solidFill>
                <a:latin typeface="Short Stack" panose="02010500040000000007" pitchFamily="2" charset="77"/>
              </a:rPr>
              <a:t>vrai</a:t>
            </a:r>
            <a:endParaRPr lang="fr-FR" sz="1000" dirty="0">
              <a:latin typeface="Short Stack" panose="02010500040000000007" pitchFamily="2" charset="77"/>
            </a:endParaRPr>
          </a:p>
          <a:p>
            <a:pPr marL="228600" indent="-228600">
              <a:buAutoNum type="arabicParenR" startAt="3"/>
              <a:tabLst>
                <a:tab pos="5773738" algn="l"/>
              </a:tabLst>
            </a:pPr>
            <a:r>
              <a:rPr lang="fr-FR" sz="1000" dirty="0">
                <a:latin typeface="Short Stack" panose="02010500040000000007" pitchFamily="2" charset="77"/>
              </a:rPr>
              <a:t>Le riz est l’aliment principal des Européens.	 </a:t>
            </a:r>
            <a:r>
              <a:rPr lang="fr-FR" sz="1000" b="1" dirty="0">
                <a:solidFill>
                  <a:srgbClr val="FF0000"/>
                </a:solidFill>
                <a:latin typeface="Short Stack" panose="02010500040000000007" pitchFamily="2" charset="77"/>
              </a:rPr>
              <a:t>faux</a:t>
            </a:r>
            <a:endParaRPr lang="fr-FR" sz="1000" dirty="0">
              <a:latin typeface="Short Stack" panose="02010500040000000007" pitchFamily="2" charset="77"/>
            </a:endParaRPr>
          </a:p>
          <a:p>
            <a:pPr marL="228600" indent="-228600">
              <a:buAutoNum type="arabicParenR" startAt="3"/>
              <a:tabLst>
                <a:tab pos="5773738" algn="l"/>
              </a:tabLst>
            </a:pPr>
            <a:r>
              <a:rPr lang="fr-FR" sz="1000" dirty="0">
                <a:latin typeface="Short Stack" panose="02010500040000000007" pitchFamily="2" charset="77"/>
              </a:rPr>
              <a:t>Le blé est originaire d’Europe puis s’est implanté partout dans le monde.	 </a:t>
            </a:r>
            <a:r>
              <a:rPr lang="fr-FR" sz="1000" b="1" dirty="0">
                <a:solidFill>
                  <a:srgbClr val="FF0000"/>
                </a:solidFill>
                <a:latin typeface="Short Stack" panose="02010500040000000007" pitchFamily="2" charset="77"/>
              </a:rPr>
              <a:t>faux</a:t>
            </a:r>
            <a:endParaRPr lang="fr-FR" sz="1000" dirty="0">
              <a:latin typeface="Short Stack" panose="02010500040000000007" pitchFamily="2" charset="77"/>
            </a:endParaRPr>
          </a:p>
        </p:txBody>
      </p:sp>
      <p:sp>
        <p:nvSpPr>
          <p:cNvPr id="24" name="Rectangle 23">
            <a:extLst>
              <a:ext uri="{FF2B5EF4-FFF2-40B4-BE49-F238E27FC236}">
                <a16:creationId xmlns:a16="http://schemas.microsoft.com/office/drawing/2014/main" id="{F1BE197F-C86A-8B4A-AC40-E76DDCF3830D}"/>
              </a:ext>
            </a:extLst>
          </p:cNvPr>
          <p:cNvSpPr/>
          <p:nvPr/>
        </p:nvSpPr>
        <p:spPr>
          <a:xfrm>
            <a:off x="153013" y="4980950"/>
            <a:ext cx="7120254" cy="815608"/>
          </a:xfrm>
          <a:prstGeom prst="rect">
            <a:avLst/>
          </a:prstGeom>
        </p:spPr>
        <p:txBody>
          <a:bodyPr wrap="square">
            <a:spAutoFit/>
          </a:bodyPr>
          <a:lstStyle/>
          <a:p>
            <a:pPr>
              <a:spcAft>
                <a:spcPts val="600"/>
              </a:spcAft>
            </a:pPr>
            <a:r>
              <a:rPr lang="fr-FR" sz="1200" dirty="0">
                <a:latin typeface="Our First Kiss" panose="02000603000000020004" pitchFamily="2" charset="77"/>
              </a:rPr>
              <a:t>Indique le pays ou le continent correspondant à ces affirmations.</a:t>
            </a:r>
          </a:p>
          <a:p>
            <a:pPr marL="228600" indent="-228600">
              <a:buAutoNum type="arabicParenR"/>
              <a:tabLst>
                <a:tab pos="5773738" algn="l"/>
              </a:tabLst>
            </a:pPr>
            <a:r>
              <a:rPr lang="fr-FR" sz="1000" dirty="0">
                <a:latin typeface="Short Stack" panose="02010500040000000007" pitchFamily="2" charset="77"/>
              </a:rPr>
              <a:t>Plus grand exportateur mondial : </a:t>
            </a:r>
            <a:r>
              <a:rPr lang="fr-FR" sz="1000" b="1" dirty="0">
                <a:solidFill>
                  <a:srgbClr val="FF0000"/>
                </a:solidFill>
                <a:latin typeface="Short Stack" panose="02010500040000000007" pitchFamily="2" charset="77"/>
              </a:rPr>
              <a:t>L’Union Européenne</a:t>
            </a:r>
          </a:p>
          <a:p>
            <a:pPr marL="228600" indent="-228600">
              <a:buAutoNum type="arabicParenR"/>
              <a:tabLst>
                <a:tab pos="5773738" algn="l"/>
              </a:tabLst>
            </a:pPr>
            <a:r>
              <a:rPr lang="fr-FR" sz="1000" dirty="0">
                <a:latin typeface="Short Stack" panose="02010500040000000007" pitchFamily="2" charset="77"/>
              </a:rPr>
              <a:t>Plus grand producteur mondial : </a:t>
            </a:r>
            <a:r>
              <a:rPr lang="fr-FR" sz="1000" b="1" dirty="0">
                <a:solidFill>
                  <a:srgbClr val="FF0000"/>
                </a:solidFill>
                <a:latin typeface="Short Stack" panose="02010500040000000007" pitchFamily="2" charset="77"/>
              </a:rPr>
              <a:t>La</a:t>
            </a:r>
            <a:r>
              <a:rPr lang="fr-FR" sz="1000" dirty="0">
                <a:latin typeface="Short Stack" panose="02010500040000000007" pitchFamily="2" charset="77"/>
              </a:rPr>
              <a:t> </a:t>
            </a:r>
            <a:r>
              <a:rPr lang="fr-FR" sz="1000" b="1" dirty="0">
                <a:solidFill>
                  <a:srgbClr val="FF0000"/>
                </a:solidFill>
                <a:latin typeface="Short Stack" panose="02010500040000000007" pitchFamily="2" charset="77"/>
              </a:rPr>
              <a:t>Chine</a:t>
            </a:r>
          </a:p>
          <a:p>
            <a:pPr marL="228600" indent="-228600">
              <a:buAutoNum type="arabicParenR"/>
              <a:tabLst>
                <a:tab pos="5773738" algn="l"/>
              </a:tabLst>
            </a:pPr>
            <a:r>
              <a:rPr lang="fr-FR" sz="1000" dirty="0">
                <a:latin typeface="Short Stack" panose="02010500040000000007" pitchFamily="2" charset="77"/>
              </a:rPr>
              <a:t>Plus grand importateur mondial : </a:t>
            </a:r>
            <a:r>
              <a:rPr lang="fr-FR" sz="1000" b="1" dirty="0">
                <a:solidFill>
                  <a:srgbClr val="FF0000"/>
                </a:solidFill>
                <a:latin typeface="Short Stack" panose="02010500040000000007" pitchFamily="2" charset="77"/>
              </a:rPr>
              <a:t>L’Egypte</a:t>
            </a:r>
          </a:p>
        </p:txBody>
      </p:sp>
      <p:sp>
        <p:nvSpPr>
          <p:cNvPr id="32" name="Rectangle 31">
            <a:extLst>
              <a:ext uri="{FF2B5EF4-FFF2-40B4-BE49-F238E27FC236}">
                <a16:creationId xmlns:a16="http://schemas.microsoft.com/office/drawing/2014/main" id="{F11D8DDC-1AE5-A54F-A301-ADBE622756C9}"/>
              </a:ext>
            </a:extLst>
          </p:cNvPr>
          <p:cNvSpPr/>
          <p:nvPr/>
        </p:nvSpPr>
        <p:spPr>
          <a:xfrm>
            <a:off x="170036" y="8638491"/>
            <a:ext cx="4438749" cy="1406539"/>
          </a:xfrm>
          <a:prstGeom prst="rect">
            <a:avLst/>
          </a:prstGeom>
        </p:spPr>
        <p:txBody>
          <a:bodyPr wrap="square">
            <a:spAutoFit/>
          </a:bodyPr>
          <a:lstStyle/>
          <a:p>
            <a:pPr>
              <a:lnSpc>
                <a:spcPct val="170000"/>
              </a:lnSpc>
              <a:spcAft>
                <a:spcPts val="600"/>
              </a:spcAft>
            </a:pPr>
            <a:r>
              <a:rPr lang="fr-FR" sz="1200" dirty="0">
                <a:latin typeface="Our First Kiss" panose="02000603000000020004" pitchFamily="2" charset="77"/>
              </a:rPr>
              <a:t>Complète :</a:t>
            </a:r>
          </a:p>
          <a:p>
            <a:r>
              <a:rPr lang="fr-FR" sz="1000" dirty="0">
                <a:latin typeface="Short Stack" panose="02010500040000000007" pitchFamily="2" charset="77"/>
              </a:rPr>
              <a:t>On trouve du maïs </a:t>
            </a:r>
            <a:r>
              <a:rPr lang="fr-FR" sz="1000" b="1" dirty="0">
                <a:solidFill>
                  <a:srgbClr val="FF0000"/>
                </a:solidFill>
                <a:latin typeface="Short Stack" panose="02010500040000000007" pitchFamily="2" charset="77"/>
              </a:rPr>
              <a:t>partout</a:t>
            </a:r>
            <a:r>
              <a:rPr lang="fr-FR" sz="1000" dirty="0">
                <a:latin typeface="Short Stack" panose="02010500040000000007" pitchFamily="2" charset="77"/>
              </a:rPr>
              <a:t> dans le monde.</a:t>
            </a:r>
          </a:p>
          <a:p>
            <a:r>
              <a:rPr lang="fr-FR" sz="1000" dirty="0">
                <a:latin typeface="Short Stack" panose="02010500040000000007" pitchFamily="2" charset="77"/>
              </a:rPr>
              <a:t>En Amérique du </a:t>
            </a:r>
            <a:r>
              <a:rPr lang="fr-FR" sz="1000" b="1" dirty="0">
                <a:solidFill>
                  <a:srgbClr val="FF0000"/>
                </a:solidFill>
                <a:latin typeface="Short Stack" panose="02010500040000000007" pitchFamily="2" charset="77"/>
              </a:rPr>
              <a:t>Nord</a:t>
            </a:r>
            <a:r>
              <a:rPr lang="fr-FR" sz="1000" dirty="0">
                <a:latin typeface="Short Stack" panose="02010500040000000007" pitchFamily="2" charset="77"/>
              </a:rPr>
              <a:t> est la culture dominante.</a:t>
            </a:r>
          </a:p>
          <a:p>
            <a:r>
              <a:rPr lang="fr-FR" sz="1000" dirty="0">
                <a:latin typeface="Short Stack" panose="02010500040000000007" pitchFamily="2" charset="77"/>
              </a:rPr>
              <a:t>Le maïs est aussi présent en </a:t>
            </a:r>
            <a:r>
              <a:rPr lang="fr-FR" sz="1000" b="1" dirty="0">
                <a:solidFill>
                  <a:srgbClr val="FF0000"/>
                </a:solidFill>
                <a:latin typeface="Short Stack" panose="02010500040000000007" pitchFamily="2" charset="77"/>
              </a:rPr>
              <a:t>Asie</a:t>
            </a:r>
            <a:r>
              <a:rPr lang="fr-FR" sz="1000" dirty="0">
                <a:latin typeface="Short Stack" panose="02010500040000000007" pitchFamily="2" charset="77"/>
              </a:rPr>
              <a:t> et en </a:t>
            </a:r>
            <a:r>
              <a:rPr lang="fr-FR" sz="1000" b="1" dirty="0">
                <a:solidFill>
                  <a:srgbClr val="FF0000"/>
                </a:solidFill>
                <a:latin typeface="Short Stack" panose="02010500040000000007" pitchFamily="2" charset="77"/>
              </a:rPr>
              <a:t>Europe</a:t>
            </a:r>
            <a:r>
              <a:rPr lang="fr-FR" sz="1000" dirty="0">
                <a:latin typeface="Short Stack" panose="02010500040000000007" pitchFamily="2" charset="77"/>
              </a:rPr>
              <a:t>.</a:t>
            </a:r>
          </a:p>
          <a:p>
            <a:r>
              <a:rPr lang="fr-FR" sz="1000" dirty="0">
                <a:latin typeface="Short Stack" panose="02010500040000000007" pitchFamily="2" charset="77"/>
              </a:rPr>
              <a:t>La France est le </a:t>
            </a:r>
            <a:r>
              <a:rPr lang="fr-FR" sz="1000" b="1" dirty="0">
                <a:solidFill>
                  <a:srgbClr val="FF0000"/>
                </a:solidFill>
                <a:latin typeface="Short Stack" panose="02010500040000000007" pitchFamily="2" charset="77"/>
              </a:rPr>
              <a:t>1er</a:t>
            </a:r>
            <a:r>
              <a:rPr lang="fr-FR" sz="1000" dirty="0">
                <a:latin typeface="Short Stack" panose="02010500040000000007" pitchFamily="2" charset="77"/>
              </a:rPr>
              <a:t> pays producteur de </a:t>
            </a:r>
            <a:r>
              <a:rPr lang="fr-FR" sz="1000" b="1" dirty="0">
                <a:solidFill>
                  <a:srgbClr val="FF0000"/>
                </a:solidFill>
                <a:latin typeface="Short Stack" panose="02010500040000000007" pitchFamily="2" charset="77"/>
              </a:rPr>
              <a:t>l’Union</a:t>
            </a:r>
          </a:p>
          <a:p>
            <a:r>
              <a:rPr lang="fr-FR" sz="1000" b="1" dirty="0">
                <a:solidFill>
                  <a:srgbClr val="FF0000"/>
                </a:solidFill>
                <a:latin typeface="Short Stack" panose="02010500040000000007" pitchFamily="2" charset="77"/>
              </a:rPr>
              <a:t>Européenne</a:t>
            </a:r>
            <a:r>
              <a:rPr lang="fr-FR" sz="1000" dirty="0">
                <a:latin typeface="Short Stack" panose="02010500040000000007" pitchFamily="2" charset="77"/>
              </a:rPr>
              <a:t> du maïs </a:t>
            </a:r>
            <a:r>
              <a:rPr lang="fr-FR" sz="1000" b="1" dirty="0">
                <a:solidFill>
                  <a:srgbClr val="FF0000"/>
                </a:solidFill>
                <a:latin typeface="Short Stack" panose="02010500040000000007" pitchFamily="2" charset="77"/>
              </a:rPr>
              <a:t>grain</a:t>
            </a:r>
            <a:r>
              <a:rPr lang="fr-FR" sz="1000" dirty="0">
                <a:latin typeface="Short Stack" panose="02010500040000000007" pitchFamily="2" charset="77"/>
              </a:rPr>
              <a:t>.</a:t>
            </a:r>
          </a:p>
          <a:p>
            <a:r>
              <a:rPr lang="fr-FR" sz="1000" dirty="0">
                <a:latin typeface="Short Stack" panose="02010500040000000007" pitchFamily="2" charset="77"/>
              </a:rPr>
              <a:t>En France, le maïs est la </a:t>
            </a:r>
            <a:r>
              <a:rPr lang="fr-FR" sz="1000" b="1" dirty="0">
                <a:solidFill>
                  <a:srgbClr val="FF0000"/>
                </a:solidFill>
                <a:latin typeface="Short Stack" panose="02010500040000000007" pitchFamily="2" charset="77"/>
              </a:rPr>
              <a:t>2</a:t>
            </a:r>
            <a:r>
              <a:rPr lang="fr-FR" sz="1000" b="1" baseline="30000" dirty="0">
                <a:solidFill>
                  <a:srgbClr val="FF0000"/>
                </a:solidFill>
                <a:latin typeface="Short Stack" panose="02010500040000000007" pitchFamily="2" charset="77"/>
              </a:rPr>
              <a:t>ème</a:t>
            </a:r>
            <a:r>
              <a:rPr lang="fr-FR" sz="1000" dirty="0">
                <a:latin typeface="Short Stack" panose="02010500040000000007" pitchFamily="2" charset="77"/>
              </a:rPr>
              <a:t> céréale la plus cultivée.</a:t>
            </a:r>
          </a:p>
        </p:txBody>
      </p:sp>
      <p:sp>
        <p:nvSpPr>
          <p:cNvPr id="33" name="Rectangle 32">
            <a:extLst>
              <a:ext uri="{FF2B5EF4-FFF2-40B4-BE49-F238E27FC236}">
                <a16:creationId xmlns:a16="http://schemas.microsoft.com/office/drawing/2014/main" id="{21E5DD1A-DA6B-A84F-9D7D-285B20AD3F53}"/>
              </a:ext>
            </a:extLst>
          </p:cNvPr>
          <p:cNvSpPr/>
          <p:nvPr/>
        </p:nvSpPr>
        <p:spPr>
          <a:xfrm>
            <a:off x="170035" y="7912373"/>
            <a:ext cx="7032446" cy="692497"/>
          </a:xfrm>
          <a:prstGeom prst="rect">
            <a:avLst/>
          </a:prstGeom>
        </p:spPr>
        <p:txBody>
          <a:bodyPr wrap="square">
            <a:spAutoFit/>
          </a:bodyPr>
          <a:lstStyle/>
          <a:p>
            <a:pPr>
              <a:spcAft>
                <a:spcPts val="600"/>
              </a:spcAft>
            </a:pPr>
            <a:r>
              <a:rPr lang="fr-FR" sz="1200" dirty="0">
                <a:latin typeface="Our First Kiss" panose="02000603000000020004" pitchFamily="2" charset="77"/>
              </a:rPr>
              <a:t>Complète le schéma suivant en utilisant le texte ci-contre. Utilise les mots : taille : 2 à 4 mètres, la panicule, les soies, les racines, la feuille, l’épi.</a:t>
            </a:r>
          </a:p>
          <a:p>
            <a:r>
              <a:rPr lang="fr-FR" sz="1000" b="1" dirty="0">
                <a:solidFill>
                  <a:srgbClr val="FF0000"/>
                </a:solidFill>
                <a:latin typeface="Short Stack" panose="02010500040000000007" pitchFamily="2" charset="77"/>
              </a:rPr>
              <a:t>1. La panicule.   2. La taille : 2 à 4 mètres.    3. La feuille.    4. Les soies.    5. l’épi.    6. les racines</a:t>
            </a:r>
            <a:endParaRPr lang="fr-FR" sz="1000" b="1" dirty="0">
              <a:solidFill>
                <a:srgbClr val="FF0000"/>
              </a:solidFill>
              <a:latin typeface="Our First Kiss" panose="02000603000000020004" pitchFamily="2" charset="77"/>
            </a:endParaRPr>
          </a:p>
        </p:txBody>
      </p:sp>
      <p:sp>
        <p:nvSpPr>
          <p:cNvPr id="34" name="Ellipse 33">
            <a:extLst>
              <a:ext uri="{FF2B5EF4-FFF2-40B4-BE49-F238E27FC236}">
                <a16:creationId xmlns:a16="http://schemas.microsoft.com/office/drawing/2014/main" id="{57A35C97-92B6-0A43-9D9F-D3F919280F88}"/>
              </a:ext>
            </a:extLst>
          </p:cNvPr>
          <p:cNvSpPr/>
          <p:nvPr/>
        </p:nvSpPr>
        <p:spPr>
          <a:xfrm>
            <a:off x="2592561" y="1023390"/>
            <a:ext cx="2304256" cy="380680"/>
          </a:xfrm>
          <a:prstGeom prst="ellipse">
            <a:avLst/>
          </a:prstGeom>
          <a:solidFill>
            <a:schemeClr val="accent5">
              <a:lumMod val="20000"/>
              <a:lumOff val="80000"/>
            </a:schemeClr>
          </a:solidFill>
          <a:ln>
            <a:solidFill>
              <a:schemeClr val="accent5"/>
            </a:solidFill>
          </a:ln>
        </p:spPr>
        <p:style>
          <a:lnRef idx="2">
            <a:schemeClr val="accent2"/>
          </a:lnRef>
          <a:fillRef idx="1">
            <a:schemeClr val="lt1"/>
          </a:fillRef>
          <a:effectRef idx="0">
            <a:schemeClr val="accent2"/>
          </a:effectRef>
          <a:fontRef idx="minor">
            <a:schemeClr val="dk1"/>
          </a:fontRef>
        </p:style>
        <p:txBody>
          <a:bodyPr lIns="101636" tIns="50818" rIns="101636" bIns="50818" rtlCol="0" anchor="ctr"/>
          <a:lstStyle/>
          <a:p>
            <a:pPr algn="ctr"/>
            <a:endParaRPr lang="fr-FR">
              <a:solidFill>
                <a:srgbClr val="FFF2CD"/>
              </a:solidFill>
            </a:endParaRPr>
          </a:p>
        </p:txBody>
      </p:sp>
      <p:sp>
        <p:nvSpPr>
          <p:cNvPr id="35" name="ZoneTexte 34">
            <a:extLst>
              <a:ext uri="{FF2B5EF4-FFF2-40B4-BE49-F238E27FC236}">
                <a16:creationId xmlns:a16="http://schemas.microsoft.com/office/drawing/2014/main" id="{2978F2C8-BD2A-454F-A8DB-8D780F1586C3}"/>
              </a:ext>
            </a:extLst>
          </p:cNvPr>
          <p:cNvSpPr txBox="1"/>
          <p:nvPr/>
        </p:nvSpPr>
        <p:spPr>
          <a:xfrm>
            <a:off x="2697016" y="1052178"/>
            <a:ext cx="2095346" cy="307777"/>
          </a:xfrm>
          <a:prstGeom prst="rect">
            <a:avLst/>
          </a:prstGeom>
          <a:noFill/>
        </p:spPr>
        <p:txBody>
          <a:bodyPr wrap="square" rtlCol="0">
            <a:spAutoFit/>
          </a:bodyPr>
          <a:lstStyle/>
          <a:p>
            <a:pPr algn="ctr"/>
            <a:r>
              <a:rPr lang="fr-FR" sz="1400" dirty="0">
                <a:latin typeface="Our First Kiss" panose="02000603000000020004" pitchFamily="2" charset="77"/>
                <a:ea typeface="charleeboots" panose="02000603000000000000" pitchFamily="2" charset="-34"/>
                <a:cs typeface="charleeboots" panose="02000603000000000000" pitchFamily="2" charset="-34"/>
              </a:rPr>
              <a:t>Correction des exercices</a:t>
            </a:r>
          </a:p>
        </p:txBody>
      </p:sp>
      <p:sp>
        <p:nvSpPr>
          <p:cNvPr id="36" name="Rectangle : coins arrondis 35">
            <a:extLst>
              <a:ext uri="{FF2B5EF4-FFF2-40B4-BE49-F238E27FC236}">
                <a16:creationId xmlns:a16="http://schemas.microsoft.com/office/drawing/2014/main" id="{30E12FC8-BC71-4E4F-B62A-400B98DB32C6}"/>
              </a:ext>
            </a:extLst>
          </p:cNvPr>
          <p:cNvSpPr/>
          <p:nvPr/>
        </p:nvSpPr>
        <p:spPr>
          <a:xfrm rot="3243924">
            <a:off x="3327989" y="6628"/>
            <a:ext cx="76602" cy="239631"/>
          </a:xfrm>
          <a:prstGeom prst="roundRect">
            <a:avLst>
              <a:gd name="adj" fmla="val 5000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 coins arrondis 36">
            <a:extLst>
              <a:ext uri="{FF2B5EF4-FFF2-40B4-BE49-F238E27FC236}">
                <a16:creationId xmlns:a16="http://schemas.microsoft.com/office/drawing/2014/main" id="{207E289C-246F-3341-B63E-2220B85876E5}"/>
              </a:ext>
            </a:extLst>
          </p:cNvPr>
          <p:cNvSpPr/>
          <p:nvPr/>
        </p:nvSpPr>
        <p:spPr>
          <a:xfrm rot="3243924">
            <a:off x="3966717" y="7256"/>
            <a:ext cx="76602" cy="239631"/>
          </a:xfrm>
          <a:prstGeom prst="roundRect">
            <a:avLst>
              <a:gd name="adj" fmla="val 50000"/>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6328C2DE-7204-F44F-9F20-BEF4FA4C669D}"/>
              </a:ext>
            </a:extLst>
          </p:cNvPr>
          <p:cNvSpPr txBox="1"/>
          <p:nvPr/>
        </p:nvSpPr>
        <p:spPr>
          <a:xfrm>
            <a:off x="5516505" y="10194767"/>
            <a:ext cx="1771541" cy="246221"/>
          </a:xfrm>
          <a:prstGeom prst="rect">
            <a:avLst/>
          </a:prstGeom>
          <a:noFill/>
        </p:spPr>
        <p:txBody>
          <a:bodyPr wrap="square" rtlCol="0">
            <a:spAutoFit/>
          </a:bodyPr>
          <a:lstStyle/>
          <a:p>
            <a:pPr algn="r"/>
            <a:r>
              <a:rPr lang="fr-FR" sz="1000" dirty="0">
                <a:latin typeface="Our First Kiss" panose="02000603000000020004" pitchFamily="2" charset="77"/>
              </a:rPr>
              <a:t>La trousse de Sobelle </a:t>
            </a:r>
          </a:p>
        </p:txBody>
      </p:sp>
    </p:spTree>
    <p:extLst>
      <p:ext uri="{BB962C8B-B14F-4D97-AF65-F5344CB8AC3E}">
        <p14:creationId xmlns:p14="http://schemas.microsoft.com/office/powerpoint/2010/main" val="10432767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lumMod val="50000"/>
              <a:lumOff val="50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31556</TotalTime>
  <Words>3019</Words>
  <Application>Microsoft Macintosh PowerPoint</Application>
  <PresentationFormat>Personnalisé</PresentationFormat>
  <Paragraphs>234</Paragraphs>
  <Slides>7</Slides>
  <Notes>6</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7</vt:i4>
      </vt:variant>
    </vt:vector>
  </HeadingPairs>
  <TitlesOfParts>
    <vt:vector size="17" baseType="lpstr">
      <vt:lpstr>Arial</vt:lpstr>
      <vt:lpstr>Becca &amp; Perry script</vt:lpstr>
      <vt:lpstr>Calibri</vt:lpstr>
      <vt:lpstr>Century Gothic</vt:lpstr>
      <vt:lpstr>charleeboots</vt:lpstr>
      <vt:lpstr>Fineliner Script</vt:lpstr>
      <vt:lpstr>Jelly Donuts</vt:lpstr>
      <vt:lpstr>Our First Kiss</vt:lpstr>
      <vt:lpstr>Short Stack</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Ecole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Sandrine</dc:creator>
  <cp:lastModifiedBy>Sobelle Brou</cp:lastModifiedBy>
  <cp:revision>246</cp:revision>
  <cp:lastPrinted>2019-09-19T11:20:35Z</cp:lastPrinted>
  <dcterms:created xsi:type="dcterms:W3CDTF">2013-09-22T07:50:11Z</dcterms:created>
  <dcterms:modified xsi:type="dcterms:W3CDTF">2021-04-04T20:45:41Z</dcterms:modified>
</cp:coreProperties>
</file>