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4" r:id="rId3"/>
    <p:sldId id="260" r:id="rId4"/>
    <p:sldId id="258" r:id="rId5"/>
    <p:sldId id="266" r:id="rId6"/>
    <p:sldId id="265" r:id="rId7"/>
  </p:sldIdLst>
  <p:sldSz cx="7345363" cy="10440988"/>
  <p:notesSz cx="7104063" cy="10234613"/>
  <p:defaultTextStyle>
    <a:defPPr>
      <a:defRPr lang="fr-FR"/>
    </a:defPPr>
    <a:lvl1pPr marL="0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B0DD7F"/>
    <a:srgbClr val="008E40"/>
    <a:srgbClr val="C2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95833" autoAdjust="0"/>
  </p:normalViewPr>
  <p:slideViewPr>
    <p:cSldViewPr>
      <p:cViewPr>
        <p:scale>
          <a:sx n="138" d="100"/>
          <a:sy n="138" d="100"/>
        </p:scale>
        <p:origin x="1648" y="-3040"/>
      </p:cViewPr>
      <p:guideLst>
        <p:guide orient="horz" pos="3289"/>
        <p:guide pos="23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5488" tIns="47744" rIns="95488" bIns="4774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5488" tIns="47744" rIns="95488" bIns="47744" rtlCol="0"/>
          <a:lstStyle>
            <a:lvl1pPr algn="r">
              <a:defRPr sz="1200"/>
            </a:lvl1pPr>
          </a:lstStyle>
          <a:p>
            <a:fld id="{DE9C6831-DC9E-452E-A929-C2B284279061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768350"/>
            <a:ext cx="2700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8" tIns="47744" rIns="95488" bIns="4774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5488" tIns="47744" rIns="95488" bIns="4774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5488" tIns="47744" rIns="95488" bIns="4774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1" y="9721106"/>
            <a:ext cx="3078428" cy="511731"/>
          </a:xfrm>
          <a:prstGeom prst="rect">
            <a:avLst/>
          </a:prstGeom>
        </p:spPr>
        <p:txBody>
          <a:bodyPr vert="horz" lIns="95488" tIns="47744" rIns="95488" bIns="47744" rtlCol="0" anchor="b"/>
          <a:lstStyle>
            <a:lvl1pPr algn="r">
              <a:defRPr sz="1200"/>
            </a:lvl1pPr>
          </a:lstStyle>
          <a:p>
            <a:fld id="{1D6D6634-DA6D-4104-99B8-F466701FFF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01863" y="768350"/>
            <a:ext cx="2700337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13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902" y="3243476"/>
            <a:ext cx="6243559" cy="22380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1805" y="5916560"/>
            <a:ext cx="514175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94040" y="558304"/>
            <a:ext cx="1239531" cy="1187662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5452" y="558304"/>
            <a:ext cx="3596168" cy="118766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233" y="6709302"/>
            <a:ext cx="6243559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0233" y="4425338"/>
            <a:ext cx="6243559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5451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15723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8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9" y="2337138"/>
            <a:ext cx="3245478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7269" y="3311146"/>
            <a:ext cx="3245478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31343" y="2337138"/>
            <a:ext cx="3246752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31343" y="3311146"/>
            <a:ext cx="3246752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9" y="415707"/>
            <a:ext cx="2416574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833" y="415707"/>
            <a:ext cx="4106262" cy="89110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7269" y="2184874"/>
            <a:ext cx="2416574" cy="7141927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742" y="7308692"/>
            <a:ext cx="4407218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39742" y="932921"/>
            <a:ext cx="4407218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9742" y="8171525"/>
            <a:ext cx="4407218" cy="1225365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8" y="2436232"/>
            <a:ext cx="6610827" cy="6890569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7268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EECC-1494-4A94-92E8-2069CFE9F7B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9666" y="9677250"/>
            <a:ext cx="2326032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64177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3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02047" y="1372130"/>
            <a:ext cx="2822562" cy="4197024"/>
          </a:xfrm>
          <a:prstGeom prst="roundRect">
            <a:avLst>
              <a:gd name="adj" fmla="val 6300"/>
            </a:avLst>
          </a:prstGeom>
          <a:solidFill>
            <a:srgbClr val="C2E59B"/>
          </a:solidFill>
          <a:ln>
            <a:solidFill>
              <a:srgbClr val="007A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93094" y="1416185"/>
            <a:ext cx="2831515" cy="415296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Depuis la révolution française de 1789, la France est divisée en départements. De nos jours, il y a en 101 : 96 en métropole, 5 outre-mer.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Ils ont tous un numéro qui correspond à un classement alphabétique.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Certains départements ont pris le nom du fleuve qui le traverse ou de la chaîne de montagnes qui le domine.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Les départements sont tous à peu près de la même taille, mais leur population peut-être très différente de l’un à l’autre :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Certains départements urbains*, comme le Rhône, sont très peuplés. D’autres, ruraux* comme la Lozère, ont moins de 100 000 habitants.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168625" y="1980134"/>
            <a:ext cx="3977176" cy="2294191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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Depuis </a:t>
            </a:r>
            <a:r>
              <a:rPr lang="fr-FR" sz="1100" spc="-150" dirty="0">
                <a:latin typeface="Short Stack" panose="02010500040000000007" pitchFamily="2" charset="0"/>
              </a:rPr>
              <a:t>quand</a:t>
            </a:r>
            <a:r>
              <a:rPr lang="fr-FR" sz="1100" dirty="0">
                <a:latin typeface="Short Stack" panose="02010500040000000007" pitchFamily="2" charset="0"/>
              </a:rPr>
              <a:t> les départements existent-ils ?</a:t>
            </a:r>
          </a:p>
          <a:p>
            <a:pPr>
              <a:lnSpc>
                <a:spcPct val="200000"/>
              </a:lnSpc>
            </a:pPr>
            <a:r>
              <a:rPr lang="fr-FR" sz="1000" dirty="0">
                <a:latin typeface="Short Stack" panose="02010500040000000007" pitchFamily="2" charset="0"/>
              </a:rPr>
              <a:t>______________________________________________</a:t>
            </a:r>
          </a:p>
          <a:p>
            <a:endParaRPr lang="fr-FR" sz="700" dirty="0">
              <a:latin typeface="Short Stack" panose="02010500040000000007" pitchFamily="2" charset="0"/>
              <a:sym typeface="Wingdings"/>
            </a:endParaRPr>
          </a:p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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Pourquoi, les départements ruraux ont une population moins importante que les départements urbains ?</a:t>
            </a:r>
          </a:p>
          <a:p>
            <a:pPr>
              <a:lnSpc>
                <a:spcPct val="200000"/>
              </a:lnSpc>
            </a:pPr>
            <a:r>
              <a:rPr lang="fr-FR" sz="1000" dirty="0">
                <a:latin typeface="Short Stack" panose="02010500040000000007" pitchFamily="2" charset="0"/>
              </a:rPr>
              <a:t>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fr-FR" sz="1000" dirty="0">
                <a:latin typeface="Short Stack" panose="02010500040000000007" pitchFamily="2" charset="0"/>
              </a:rPr>
              <a:t>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fr-FR" sz="1000" dirty="0">
                <a:latin typeface="Short Stack" panose="02010500040000000007" pitchFamily="2" charset="0"/>
              </a:rPr>
              <a:t>______________________________________________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634588" y="1388499"/>
            <a:ext cx="3440916" cy="533516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400" dirty="0">
                <a:latin typeface="Our First Kiss" panose="02000603000000020004" pitchFamily="2" charset="77"/>
              </a:rPr>
              <a:t>Lis les textes ou observe le tableau et réponds aux questions.</a:t>
            </a:r>
          </a:p>
        </p:txBody>
      </p:sp>
      <p:sp>
        <p:nvSpPr>
          <p:cNvPr id="72" name="Étoile à 7 branches 71"/>
          <p:cNvSpPr/>
          <p:nvPr/>
        </p:nvSpPr>
        <p:spPr>
          <a:xfrm>
            <a:off x="3168625" y="1351346"/>
            <a:ext cx="487821" cy="469361"/>
          </a:xfrm>
          <a:prstGeom prst="star7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3219355" y="1410302"/>
            <a:ext cx="407252" cy="41040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1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168562" y="7703240"/>
            <a:ext cx="3673036" cy="2413798"/>
          </a:xfrm>
          <a:prstGeom prst="roundRect">
            <a:avLst>
              <a:gd name="adj" fmla="val 6300"/>
            </a:avLst>
          </a:prstGeom>
          <a:solidFill>
            <a:srgbClr val="C2E59B"/>
          </a:solidFill>
          <a:ln>
            <a:solidFill>
              <a:srgbClr val="007A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90373" y="7725961"/>
            <a:ext cx="3587436" cy="2423264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Dans chaque département, les habitants élisent des conseillers départementaux qui choisissent ensuite leur président.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Le conseil départemental s’occupe des transports publics (bus, cars, métro, tramway…), des collèges, des services sociaux du département.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De son côté, le gouvernement nomme un préfet qui le représentant de l’Etat dans le département : il y dirige les services de l’Etat et il est chargé du maintien de l’ordre.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95323"/>
              </p:ext>
            </p:extLst>
          </p:nvPr>
        </p:nvGraphicFramePr>
        <p:xfrm>
          <a:off x="3219355" y="4527997"/>
          <a:ext cx="3809544" cy="2815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51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assoon Infant Std" pitchFamily="34" charset="0"/>
                        </a:rPr>
                        <a:t>Département </a:t>
                      </a:r>
                    </a:p>
                  </a:txBody>
                  <a:tcPr anchor="ctr">
                    <a:solidFill>
                      <a:srgbClr val="B0DD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Sassoon Infan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Superficie</a:t>
                      </a:r>
                    </a:p>
                  </a:txBody>
                  <a:tcPr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Population </a:t>
                      </a:r>
                    </a:p>
                  </a:txBody>
                  <a:tcPr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Sassoon Infant Std" pitchFamily="34" charset="0"/>
                        </a:rPr>
                        <a:t>5 762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656 955</a:t>
                      </a:r>
                      <a:endParaRPr lang="fr-FR" sz="1200" dirty="0">
                        <a:latin typeface="Sassoon Infant St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Alpes-Maritimes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Sassoon Infant Std" pitchFamily="34" charset="0"/>
                        </a:rPr>
                        <a:t>4 299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1 079 396</a:t>
                      </a:r>
                      <a:endParaRPr lang="fr-FR" sz="1200" dirty="0">
                        <a:latin typeface="Sassoon Infant St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Bouches-du-Rhône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Sassoon Infant Std" pitchFamily="34" charset="0"/>
                        </a:rPr>
                        <a:t>5 087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2 034 469</a:t>
                      </a:r>
                      <a:endParaRPr lang="fr-FR" sz="1200" dirty="0">
                        <a:latin typeface="Sassoon Infant St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r>
                        <a:rPr lang="fr-FR" sz="1200" spc="-150" dirty="0">
                          <a:latin typeface="Sassoon Infant Std" pitchFamily="34" charset="0"/>
                        </a:rPr>
                        <a:t>20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Corse-du-Sud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Sassoon Infant Std" pitchFamily="34" charset="0"/>
                        </a:rPr>
                        <a:t>4 014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162 421</a:t>
                      </a:r>
                      <a:endParaRPr lang="fr-FR" sz="1200" dirty="0">
                        <a:latin typeface="Sassoon Infant St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Gironde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Sassoon Infant Std" pitchFamily="34" charset="0"/>
                        </a:rPr>
                        <a:t>10 725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1 633 440</a:t>
                      </a:r>
                      <a:endParaRPr lang="fr-FR" sz="1200" dirty="0">
                        <a:latin typeface="Sassoon Infant St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Lozère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Sassoon Infant Std" pitchFamily="34" charset="0"/>
                        </a:rPr>
                        <a:t>5 167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76 286 </a:t>
                      </a:r>
                      <a:endParaRPr lang="fr-FR" sz="1200" dirty="0">
                        <a:latin typeface="Sassoon Infant St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Nord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016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assoon Infant Std" pitchFamily="34" charset="0"/>
                        </a:rPr>
                        <a:t>5</a:t>
                      </a:r>
                      <a:r>
                        <a:rPr lang="fr-FR" sz="1200" baseline="0" dirty="0">
                          <a:latin typeface="Sassoon Infant Std" pitchFamily="34" charset="0"/>
                        </a:rPr>
                        <a:t> 743</a:t>
                      </a:r>
                      <a:endParaRPr lang="fr-FR" sz="1200" dirty="0">
                        <a:latin typeface="Sassoon Infan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2 588 988</a:t>
                      </a:r>
                      <a:endParaRPr lang="fr-FR" sz="1200" dirty="0">
                        <a:latin typeface="Sassoon Infant St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Sassoon Infant Std" pitchFamily="34" charset="0"/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2 148 271</a:t>
                      </a:r>
                      <a:endParaRPr lang="fr-FR" sz="1200" dirty="0">
                        <a:latin typeface="Sassoon Infant St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assoon Infant Std" pitchFamily="34" charset="0"/>
                        </a:rPr>
                        <a:t>Guadeloupe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Sassoon Infant Std" pitchFamily="34" charset="0"/>
                        </a:rPr>
                        <a:t>1 628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376. 879</a:t>
                      </a:r>
                      <a:endParaRPr lang="fr-FR" sz="1200" dirty="0">
                        <a:latin typeface="Sassoon Infant St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442049" y="7347518"/>
            <a:ext cx="166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>
                <a:latin typeface="Sassoon Infant Std" pitchFamily="34" charset="0"/>
              </a:rPr>
              <a:t>Relevés de l’année 2020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16297" y="5724550"/>
            <a:ext cx="2952328" cy="173249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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Quel est le département le plus grand ?</a:t>
            </a:r>
          </a:p>
          <a:p>
            <a:pPr>
              <a:lnSpc>
                <a:spcPct val="200000"/>
              </a:lnSpc>
            </a:pPr>
            <a:r>
              <a:rPr lang="fr-FR" sz="1000" dirty="0">
                <a:latin typeface="Short Stack" panose="02010500040000000007" pitchFamily="2" charset="0"/>
              </a:rPr>
              <a:t>_________________________________</a:t>
            </a:r>
          </a:p>
          <a:p>
            <a:endParaRPr lang="fr-FR" sz="1050" dirty="0">
              <a:latin typeface="Short Stack" panose="02010500040000000007" pitchFamily="2" charset="0"/>
            </a:endParaRPr>
          </a:p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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Quel est le plus peuplé par rapport à sa superficie ?</a:t>
            </a:r>
          </a:p>
          <a:p>
            <a:pPr>
              <a:lnSpc>
                <a:spcPct val="200000"/>
              </a:lnSpc>
            </a:pPr>
            <a:r>
              <a:rPr lang="fr-FR" sz="1000" dirty="0">
                <a:latin typeface="Short Stack" panose="02010500040000000007" pitchFamily="2" charset="0"/>
              </a:rPr>
              <a:t>_________________________________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943050" y="7661648"/>
            <a:ext cx="3159768" cy="2551889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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De quoi s’occupe le conseil général ? </a:t>
            </a:r>
          </a:p>
          <a:p>
            <a:pPr>
              <a:lnSpc>
                <a:spcPct val="200000"/>
              </a:lnSpc>
            </a:pPr>
            <a:r>
              <a:rPr lang="fr-FR" sz="1100" dirty="0">
                <a:latin typeface="Short Stack" panose="02010500040000000007" pitchFamily="2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sz="1100" dirty="0">
                <a:latin typeface="Short Stack" panose="02010500040000000007" pitchFamily="2" charset="0"/>
              </a:rPr>
              <a:t>_________________________________</a:t>
            </a:r>
          </a:p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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Comment s’appelle le représentant de l’Etat dans le département ?</a:t>
            </a:r>
          </a:p>
          <a:p>
            <a:pPr>
              <a:lnSpc>
                <a:spcPct val="200000"/>
              </a:lnSpc>
            </a:pPr>
            <a:r>
              <a:rPr lang="fr-FR" sz="1100" dirty="0">
                <a:latin typeface="Short Stack" panose="02010500040000000007" pitchFamily="2" charset="0"/>
              </a:rPr>
              <a:t>_________________________________</a:t>
            </a:r>
          </a:p>
          <a:p>
            <a:pPr>
              <a:lnSpc>
                <a:spcPct val="200000"/>
              </a:lnSpc>
            </a:pPr>
            <a:r>
              <a:rPr lang="fr-FR" sz="1100" dirty="0">
                <a:latin typeface="Short Stack" panose="02010500040000000007" pitchFamily="2" charset="0"/>
              </a:rPr>
              <a:t>_________________________________</a:t>
            </a:r>
          </a:p>
        </p:txBody>
      </p:sp>
      <p:sp>
        <p:nvSpPr>
          <p:cNvPr id="23" name="Ellipse 22"/>
          <p:cNvSpPr/>
          <p:nvPr/>
        </p:nvSpPr>
        <p:spPr>
          <a:xfrm>
            <a:off x="2311593" y="764130"/>
            <a:ext cx="2866008" cy="471960"/>
          </a:xfrm>
          <a:prstGeom prst="ellipse">
            <a:avLst/>
          </a:prstGeom>
          <a:solidFill>
            <a:schemeClr val="bg1"/>
          </a:solidFill>
          <a:ln>
            <a:solidFill>
              <a:srgbClr val="008E4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312454" y="809425"/>
            <a:ext cx="2976909" cy="379627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>
                <a:latin typeface="Our First Kiss" panose="02000603000000020004" pitchFamily="2" charset="77"/>
              </a:rPr>
              <a:t>Les espaces français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-274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Ellipse 28"/>
          <p:cNvSpPr/>
          <p:nvPr/>
        </p:nvSpPr>
        <p:spPr>
          <a:xfrm>
            <a:off x="72281" y="105615"/>
            <a:ext cx="803031" cy="560787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625" y="197474"/>
            <a:ext cx="789688" cy="348850"/>
          </a:xfrm>
          <a:prstGeom prst="rect">
            <a:avLst/>
          </a:prstGeom>
        </p:spPr>
        <p:txBody>
          <a:bodyPr wrap="square" lIns="36000" tIns="50818" rIns="36000" bIns="50818">
            <a:spAutoFit/>
          </a:bodyPr>
          <a:lstStyle/>
          <a:p>
            <a:pPr lvl="0" algn="ctr"/>
            <a:r>
              <a:rPr lang="fr-FR" sz="1600" dirty="0" err="1">
                <a:latin typeface="Our First Kiss" panose="02000603000000020004" pitchFamily="2" charset="77"/>
                <a:ea typeface="Chewy" panose="02000000000000000000" pitchFamily="2" charset="0"/>
                <a:cs typeface="Dekko" panose="00000500000000000000" pitchFamily="2" charset="0"/>
              </a:rPr>
              <a:t>Géog</a:t>
            </a:r>
            <a:r>
              <a:rPr lang="fr-FR" sz="1600" dirty="0">
                <a:latin typeface="Our First Kiss" panose="02000603000000020004" pitchFamily="2" charset="77"/>
                <a:ea typeface="Chewy" panose="02000000000000000000" pitchFamily="2" charset="0"/>
                <a:cs typeface="Dekko" panose="00000500000000000000" pitchFamily="2" charset="0"/>
              </a:rPr>
              <a:t>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7840" y="59518"/>
            <a:ext cx="5477534" cy="656626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kko" panose="00000500000000000000" pitchFamily="2" charset="0"/>
                <a:cs typeface="Dekko" panose="00000500000000000000" pitchFamily="2" charset="0"/>
              </a:rPr>
              <a:t>Les départements de France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6398607" y="251942"/>
            <a:ext cx="851964" cy="464202"/>
          </a:xfrm>
          <a:prstGeom prst="roundRect">
            <a:avLst>
              <a:gd name="adj" fmla="val 3304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526754" y="666402"/>
            <a:ext cx="576064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526754" y="630997"/>
            <a:ext cx="548750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398607" y="339149"/>
            <a:ext cx="874474" cy="274983"/>
          </a:xfrm>
          <a:prstGeom prst="rect">
            <a:avLst/>
          </a:prstGeom>
          <a:noFill/>
        </p:spPr>
        <p:txBody>
          <a:bodyPr wrap="square" lIns="36000" tIns="50818" rIns="36000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France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A828140-F858-454B-837F-C8907393DAEF}"/>
              </a:ext>
            </a:extLst>
          </p:cNvPr>
          <p:cNvSpPr txBox="1"/>
          <p:nvPr/>
        </p:nvSpPr>
        <p:spPr>
          <a:xfrm rot="16200000">
            <a:off x="6390033" y="9419710"/>
            <a:ext cx="1638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Our First Kiss" panose="02000603000000020004" pitchFamily="2" charset="77"/>
              </a:rPr>
              <a:t>La trousse de Sobelle</a:t>
            </a:r>
          </a:p>
        </p:txBody>
      </p:sp>
    </p:spTree>
    <p:extLst>
      <p:ext uri="{BB962C8B-B14F-4D97-AF65-F5344CB8AC3E}">
        <p14:creationId xmlns:p14="http://schemas.microsoft.com/office/powerpoint/2010/main" val="14840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1" y="1404070"/>
            <a:ext cx="6824382" cy="63644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06203" y="8042969"/>
            <a:ext cx="6187686" cy="274983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dirty="0">
                <a:latin typeface="Our First Kiss" panose="02000603000000020004" pitchFamily="2" charset="77"/>
              </a:rPr>
              <a:t>Observe la carte des départements ci-dessus et réponds</a:t>
            </a:r>
          </a:p>
        </p:txBody>
      </p:sp>
      <p:sp>
        <p:nvSpPr>
          <p:cNvPr id="13" name="Étoile à 7 branches 12"/>
          <p:cNvSpPr/>
          <p:nvPr/>
        </p:nvSpPr>
        <p:spPr>
          <a:xfrm>
            <a:off x="205831" y="7884790"/>
            <a:ext cx="487821" cy="469361"/>
          </a:xfrm>
          <a:prstGeom prst="star7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56561" y="7943746"/>
            <a:ext cx="407252" cy="41040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2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1426" y="8354151"/>
            <a:ext cx="3347456" cy="205701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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Comment s’appelle le département où tu habites ? Quel est son numéro ?</a:t>
            </a:r>
          </a:p>
          <a:p>
            <a:pPr>
              <a:lnSpc>
                <a:spcPct val="200000"/>
              </a:lnSpc>
            </a:pPr>
            <a:r>
              <a:rPr lang="fr-FR" sz="1100" dirty="0">
                <a:latin typeface="Short Stack" panose="02010500040000000007" pitchFamily="2" charset="0"/>
              </a:rPr>
              <a:t>___________________________________</a:t>
            </a:r>
            <a:endParaRPr lang="fr-FR" sz="700" dirty="0">
              <a:latin typeface="Short Stack" panose="02010500040000000007" pitchFamily="2" charset="0"/>
              <a:sym typeface="Wingdings"/>
            </a:endParaRPr>
          </a:p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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Colorie-le en bleu.</a:t>
            </a:r>
          </a:p>
          <a:p>
            <a:pPr>
              <a:lnSpc>
                <a:spcPct val="200000"/>
              </a:lnSpc>
            </a:pPr>
            <a:r>
              <a:rPr lang="fr-FR" sz="1800" dirty="0">
                <a:latin typeface="Short Stack" panose="02010500040000000007" pitchFamily="2" charset="0"/>
                <a:sym typeface="Wingdings"/>
              </a:rPr>
              <a:t>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Colorie en rouge le département 75.</a:t>
            </a:r>
          </a:p>
          <a:p>
            <a:r>
              <a:rPr lang="fr-FR" sz="1100" dirty="0">
                <a:latin typeface="Short Stack" panose="02010500040000000007" pitchFamily="2" charset="0"/>
              </a:rPr>
              <a:t>Comment s’appelle-t-il ? ____________</a:t>
            </a:r>
          </a:p>
          <a:p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72681" y="8354151"/>
            <a:ext cx="3545318" cy="175692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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Cite le département et son numéro :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latin typeface="Short Stack" panose="02010500040000000007" pitchFamily="2" charset="0"/>
              </a:rPr>
              <a:t>le plus à l’ouest : ___________________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latin typeface="Short Stack" panose="02010500040000000007" pitchFamily="2" charset="0"/>
              </a:rPr>
              <a:t>le plus au sud : _____________________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latin typeface="Short Stack" panose="02010500040000000007" pitchFamily="2" charset="0"/>
              </a:rPr>
              <a:t>le plus au nord : ____________________</a:t>
            </a:r>
          </a:p>
          <a:p>
            <a:endParaRPr lang="fr-FR" sz="1100" dirty="0">
              <a:latin typeface="Short Stack" panose="02010500040000000007" pitchFamily="2" charset="0"/>
            </a:endParaRPr>
          </a:p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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En t’aidant du tableau page 1, colorie en jaune le département le moins peuplé.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-274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Ellipse 21"/>
          <p:cNvSpPr/>
          <p:nvPr/>
        </p:nvSpPr>
        <p:spPr>
          <a:xfrm>
            <a:off x="72281" y="105615"/>
            <a:ext cx="803031" cy="560787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25" y="197474"/>
            <a:ext cx="789688" cy="348850"/>
          </a:xfrm>
          <a:prstGeom prst="rect">
            <a:avLst/>
          </a:prstGeom>
        </p:spPr>
        <p:txBody>
          <a:bodyPr wrap="square" lIns="36000" tIns="50818" rIns="36000" bIns="50818">
            <a:spAutoFit/>
          </a:bodyPr>
          <a:lstStyle/>
          <a:p>
            <a:pPr lvl="0" algn="ctr"/>
            <a:r>
              <a:rPr lang="fr-FR" sz="1600" dirty="0" err="1">
                <a:latin typeface="Our First Kiss" panose="02000603000000020004" pitchFamily="2" charset="77"/>
                <a:ea typeface="Chewy" panose="02000000000000000000" pitchFamily="2" charset="0"/>
                <a:cs typeface="Dekko" panose="00000500000000000000" pitchFamily="2" charset="0"/>
              </a:rPr>
              <a:t>Géog</a:t>
            </a:r>
            <a:r>
              <a:rPr lang="fr-FR" sz="1600" dirty="0">
                <a:latin typeface="Our First Kiss" panose="02000603000000020004" pitchFamily="2" charset="77"/>
                <a:ea typeface="Chewy" panose="02000000000000000000" pitchFamily="2" charset="0"/>
                <a:cs typeface="Dekko" panose="00000500000000000000" pitchFamily="2" charset="0"/>
              </a:rPr>
              <a:t>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7840" y="59518"/>
            <a:ext cx="5477534" cy="656626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kko" panose="00000500000000000000" pitchFamily="2" charset="0"/>
                <a:cs typeface="Dekko" panose="00000500000000000000" pitchFamily="2" charset="0"/>
              </a:rPr>
              <a:t>Les départements de France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398607" y="251942"/>
            <a:ext cx="851964" cy="464202"/>
          </a:xfrm>
          <a:prstGeom prst="roundRect">
            <a:avLst>
              <a:gd name="adj" fmla="val 3304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526754" y="666402"/>
            <a:ext cx="576064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26754" y="630997"/>
            <a:ext cx="548750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398607" y="339149"/>
            <a:ext cx="874474" cy="274983"/>
          </a:xfrm>
          <a:prstGeom prst="rect">
            <a:avLst/>
          </a:prstGeom>
          <a:noFill/>
        </p:spPr>
        <p:txBody>
          <a:bodyPr wrap="square" lIns="36000" tIns="50818" rIns="36000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France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2311593" y="764130"/>
            <a:ext cx="2866008" cy="471960"/>
          </a:xfrm>
          <a:prstGeom prst="ellipse">
            <a:avLst/>
          </a:prstGeom>
          <a:solidFill>
            <a:schemeClr val="bg1"/>
          </a:solidFill>
          <a:ln>
            <a:solidFill>
              <a:srgbClr val="008E4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2271841" y="793672"/>
            <a:ext cx="2976909" cy="379627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>
                <a:latin typeface="Our First Kiss" panose="02000603000000020004" pitchFamily="2" charset="77"/>
              </a:rPr>
              <a:t>Les espaces français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CD8053C-902F-6640-9BB8-BC127C04FD14}"/>
              </a:ext>
            </a:extLst>
          </p:cNvPr>
          <p:cNvSpPr txBox="1"/>
          <p:nvPr/>
        </p:nvSpPr>
        <p:spPr>
          <a:xfrm rot="16200000">
            <a:off x="6390033" y="9419710"/>
            <a:ext cx="1638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Our First Kiss" panose="02000603000000020004" pitchFamily="2" charset="77"/>
              </a:rPr>
              <a:t>La trousse de Sobelle</a:t>
            </a:r>
          </a:p>
        </p:txBody>
      </p:sp>
    </p:spTree>
    <p:extLst>
      <p:ext uri="{BB962C8B-B14F-4D97-AF65-F5344CB8AC3E}">
        <p14:creationId xmlns:p14="http://schemas.microsoft.com/office/powerpoint/2010/main" val="172952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/>
          <p:nvPr/>
        </p:nvSpPr>
        <p:spPr>
          <a:xfrm>
            <a:off x="622342" y="5084706"/>
            <a:ext cx="2112550" cy="2893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00" dirty="0">
                <a:latin typeface="Our First Kiss" panose="02000603000000020004" pitchFamily="2" charset="77"/>
              </a:rPr>
              <a:t>Observe la carte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2280" y="5292502"/>
            <a:ext cx="3279851" cy="392694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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050" dirty="0">
                <a:latin typeface="Short Stack" panose="02010500040000000007" pitchFamily="2" charset="77"/>
                <a:cs typeface="Dekko" panose="00000500000000000000" pitchFamily="2" charset="0"/>
              </a:rPr>
              <a:t>Nom de ta région  : </a:t>
            </a:r>
          </a:p>
          <a:p>
            <a:pPr>
              <a:lnSpc>
                <a:spcPct val="130000"/>
              </a:lnSpc>
            </a:pP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_____________________________________</a:t>
            </a:r>
            <a:endParaRPr lang="fr-FR" sz="105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fr-FR" sz="1050" dirty="0">
                <a:latin typeface="Short Stack" panose="02010500040000000007" pitchFamily="2" charset="77"/>
                <a:cs typeface="Dekko" panose="00000500000000000000" pitchFamily="2" charset="0"/>
              </a:rPr>
              <a:t>Superficie :  </a:t>
            </a: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_________________________</a:t>
            </a:r>
            <a:endParaRPr lang="fr-FR" sz="105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fr-FR" sz="1050" dirty="0">
                <a:latin typeface="Short Stack" panose="02010500040000000007" pitchFamily="2" charset="77"/>
                <a:cs typeface="Dekko" panose="00000500000000000000" pitchFamily="2" charset="0"/>
              </a:rPr>
              <a:t>Nb d’habitants : </a:t>
            </a: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_____________________</a:t>
            </a:r>
            <a:endParaRPr lang="fr-FR" sz="105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fr-FR" sz="2400" dirty="0">
                <a:latin typeface="Short Stack" panose="02010500040000000007" pitchFamily="2" charset="77"/>
                <a:cs typeface="Dekko" panose="00000500000000000000" pitchFamily="2" charset="0"/>
                <a:sym typeface="Wingdings"/>
              </a:rPr>
              <a:t></a:t>
            </a:r>
            <a:r>
              <a:rPr lang="fr-FR" sz="1400" dirty="0">
                <a:latin typeface="Short Stack" panose="02010500040000000007" pitchFamily="2" charset="77"/>
                <a:cs typeface="Dekko" panose="00000500000000000000" pitchFamily="2" charset="0"/>
                <a:sym typeface="Wingdings"/>
              </a:rPr>
              <a:t> </a:t>
            </a: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  <a:sym typeface="Wingdings"/>
              </a:rPr>
              <a:t>Colorie-la en jaune.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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000" spc="-20" dirty="0">
                <a:latin typeface="Short Stack" panose="02010500040000000007" pitchFamily="2" charset="77"/>
                <a:cs typeface="Dekko" panose="00000500000000000000" pitchFamily="2" charset="0"/>
                <a:sym typeface="Wingdings"/>
              </a:rPr>
              <a:t>Trace en rouge les limites de ta région.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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Nombre de départements dans ta région : _____   </a:t>
            </a:r>
            <a:r>
              <a:rPr lang="fr-FR" sz="900" dirty="0">
                <a:latin typeface="Short Stack" panose="02010500040000000007" pitchFamily="2" charset="77"/>
                <a:cs typeface="Dekko" panose="00000500000000000000" pitchFamily="2" charset="0"/>
              </a:rPr>
              <a:t>(regarde ta feuille de leçon)</a:t>
            </a:r>
            <a:endParaRPr lang="fr-FR" sz="100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Cite-les :</a:t>
            </a:r>
          </a:p>
          <a:p>
            <a:pPr>
              <a:lnSpc>
                <a:spcPct val="200000"/>
              </a:lnSpc>
            </a:pP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______________________________________</a:t>
            </a:r>
          </a:p>
          <a:p>
            <a:pPr>
              <a:lnSpc>
                <a:spcPct val="200000"/>
              </a:lnSpc>
            </a:pP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______________________________________</a:t>
            </a:r>
          </a:p>
          <a:p>
            <a:pPr>
              <a:lnSpc>
                <a:spcPct val="200000"/>
              </a:lnSpc>
            </a:pP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______________________________________</a:t>
            </a:r>
          </a:p>
        </p:txBody>
      </p:sp>
      <p:sp>
        <p:nvSpPr>
          <p:cNvPr id="23" name="Étoile à 7 branches 22"/>
          <p:cNvSpPr/>
          <p:nvPr/>
        </p:nvSpPr>
        <p:spPr>
          <a:xfrm>
            <a:off x="72281" y="4932462"/>
            <a:ext cx="487821" cy="469361"/>
          </a:xfrm>
          <a:prstGeom prst="star7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23011" y="4991418"/>
            <a:ext cx="407252" cy="41040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3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63422" y="1188046"/>
            <a:ext cx="2720853" cy="3605126"/>
          </a:xfrm>
          <a:prstGeom prst="roundRect">
            <a:avLst>
              <a:gd name="adj" fmla="val 7789"/>
            </a:avLst>
          </a:prstGeom>
          <a:solidFill>
            <a:srgbClr val="C2E59B"/>
          </a:solidFill>
          <a:ln>
            <a:solidFill>
              <a:srgbClr val="007A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88235" y="1188046"/>
            <a:ext cx="2696040" cy="3605126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Jusqu’au 1</a:t>
            </a:r>
            <a:r>
              <a:rPr lang="fr-FR" sz="1600" baseline="30000" dirty="0">
                <a:latin typeface="KG Primary Italics" panose="02000506000000020003" pitchFamily="2" charset="0"/>
                <a:ea typeface="Clensey" panose="02000603000000000000" pitchFamily="2" charset="0"/>
              </a:rPr>
              <a:t>er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 janvier 2015, la France était organisée en 22 régions en métropole et 5 régions d’outre-mer qui regroupaient 2 à 8 départements. Les limites de certaines régions ont évolué avec le temps, comme Nantes qui avant, faisait partie de la Bretagne.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Depuis le 1</a:t>
            </a:r>
            <a:r>
              <a:rPr lang="fr-FR" sz="1600" baseline="30000" dirty="0">
                <a:latin typeface="KG Primary Italics" panose="02000506000000020003" pitchFamily="2" charset="0"/>
                <a:ea typeface="Clensey" panose="02000603000000000000" pitchFamily="2" charset="0"/>
              </a:rPr>
              <a:t>er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 janvier 2015, il y a désormais 13 régions en métropole et toujours 5 régions d’outre-mer.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Les citoyens de chaque région élisent des conseillers régionaux. Le conseil régional s’occupe des lycées, de la formation professionnelle, des entreprises, des transports…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281" y="9180934"/>
            <a:ext cx="3143359" cy="104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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Colorie la région où se trouve Paris.</a:t>
            </a:r>
          </a:p>
          <a:p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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Comment s’appelle-t-elle ?</a:t>
            </a:r>
          </a:p>
          <a:p>
            <a:pPr>
              <a:lnSpc>
                <a:spcPct val="150000"/>
              </a:lnSpc>
            </a:pP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____________________________________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748" r="1348" b="898"/>
          <a:stretch/>
        </p:blipFill>
        <p:spPr>
          <a:xfrm>
            <a:off x="3352132" y="5934984"/>
            <a:ext cx="3776933" cy="4221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ZoneTexte 24"/>
          <p:cNvSpPr txBox="1"/>
          <p:nvPr/>
        </p:nvSpPr>
        <p:spPr>
          <a:xfrm>
            <a:off x="3439379" y="9483145"/>
            <a:ext cx="119365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Ancienne carte des régions 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-274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Ellipse 29"/>
          <p:cNvSpPr/>
          <p:nvPr/>
        </p:nvSpPr>
        <p:spPr>
          <a:xfrm>
            <a:off x="72281" y="105615"/>
            <a:ext cx="803031" cy="560787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625" y="197474"/>
            <a:ext cx="789688" cy="379627"/>
          </a:xfrm>
          <a:prstGeom prst="rect">
            <a:avLst/>
          </a:prstGeom>
        </p:spPr>
        <p:txBody>
          <a:bodyPr wrap="square" lIns="36000" tIns="50818" rIns="36000" bIns="50818">
            <a:spAutoFit/>
          </a:bodyPr>
          <a:lstStyle/>
          <a:p>
            <a:pPr lvl="0" algn="ctr"/>
            <a:r>
              <a:rPr lang="fr-FR" sz="1800" dirty="0" err="1">
                <a:latin typeface="Our First Kiss" panose="02000603000000020004" pitchFamily="2" charset="77"/>
                <a:ea typeface="Chewy" panose="02000000000000000000" pitchFamily="2" charset="0"/>
                <a:cs typeface="Dekko" panose="00000500000000000000" pitchFamily="2" charset="0"/>
              </a:rPr>
              <a:t>Géog</a:t>
            </a:r>
            <a:r>
              <a:rPr lang="fr-FR" sz="1800" dirty="0">
                <a:latin typeface="Our First Kiss" panose="02000603000000020004" pitchFamily="2" charset="77"/>
                <a:ea typeface="Chewy" panose="02000000000000000000" pitchFamily="2" charset="0"/>
                <a:cs typeface="Dekko" panose="00000500000000000000" pitchFamily="2" charset="0"/>
              </a:rPr>
              <a:t>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36255" y="59518"/>
            <a:ext cx="4180705" cy="656626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kko" panose="00000500000000000000" pitchFamily="2" charset="0"/>
                <a:cs typeface="Dekko" panose="00000500000000000000" pitchFamily="2" charset="0"/>
              </a:rPr>
              <a:t>Les régions de France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6398607" y="251942"/>
            <a:ext cx="851964" cy="464202"/>
          </a:xfrm>
          <a:prstGeom prst="roundRect">
            <a:avLst>
              <a:gd name="adj" fmla="val 3304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6526754" y="666402"/>
            <a:ext cx="576064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526754" y="630997"/>
            <a:ext cx="548750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398607" y="339149"/>
            <a:ext cx="874474" cy="274983"/>
          </a:xfrm>
          <a:prstGeom prst="rect">
            <a:avLst/>
          </a:prstGeom>
          <a:noFill/>
        </p:spPr>
        <p:txBody>
          <a:bodyPr wrap="square" lIns="36000" tIns="50818" rIns="36000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France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2520553" y="739314"/>
            <a:ext cx="2520280" cy="402040"/>
          </a:xfrm>
          <a:prstGeom prst="ellipse">
            <a:avLst/>
          </a:prstGeom>
          <a:solidFill>
            <a:schemeClr val="bg1"/>
          </a:solidFill>
          <a:ln>
            <a:solidFill>
              <a:srgbClr val="008E4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2312454" y="747390"/>
            <a:ext cx="2976909" cy="379627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>
                <a:latin typeface="Our First Kiss" panose="02000603000000020004" pitchFamily="2" charset="77"/>
              </a:rPr>
              <a:t>Les espaces français</a:t>
            </a:r>
          </a:p>
        </p:txBody>
      </p:sp>
      <p:sp>
        <p:nvSpPr>
          <p:cNvPr id="3" name="AutoShape 4" descr="Cartes des ligues de padel 2018 | Padel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2" name="Picture 8" descr="Cartes des ligues de padel 2018 | Padel Magaz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46" b="98"/>
          <a:stretch/>
        </p:blipFill>
        <p:spPr bwMode="auto">
          <a:xfrm>
            <a:off x="3336363" y="1216102"/>
            <a:ext cx="3720939" cy="407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8" descr="Cartes des ligues de padel 2018 | Padel Magaz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2" t="64852" b="18434"/>
          <a:stretch/>
        </p:blipFill>
        <p:spPr bwMode="auto">
          <a:xfrm>
            <a:off x="4207593" y="4965950"/>
            <a:ext cx="970605" cy="590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artes des ligues de padel 2018 | Padel Magaz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9" t="50225" r="7179" b="35004"/>
          <a:stretch/>
        </p:blipFill>
        <p:spPr bwMode="auto">
          <a:xfrm>
            <a:off x="3562898" y="4960195"/>
            <a:ext cx="450040" cy="601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artes des ligues de padel 2018 | Padel Magaz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4" t="34617" r="3084" b="49913"/>
          <a:stretch/>
        </p:blipFill>
        <p:spPr bwMode="auto">
          <a:xfrm>
            <a:off x="5351780" y="4927083"/>
            <a:ext cx="694454" cy="64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Cartes des ligues de padel 2018 | Padel Magaz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9" t="21239" r="5776" b="64231"/>
          <a:stretch/>
        </p:blipFill>
        <p:spPr bwMode="auto">
          <a:xfrm>
            <a:off x="3193762" y="3284319"/>
            <a:ext cx="720081" cy="70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artes des ligues de padel 2018 | Padel Magaz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4" t="7823" r="5642" b="78365"/>
          <a:stretch/>
        </p:blipFill>
        <p:spPr bwMode="auto">
          <a:xfrm>
            <a:off x="3162781" y="4154815"/>
            <a:ext cx="627211" cy="627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39379" y="127843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Nouvelle carte des régions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2EAEA1D-1548-5243-95E2-FC0910AB0B3D}"/>
              </a:ext>
            </a:extLst>
          </p:cNvPr>
          <p:cNvSpPr txBox="1"/>
          <p:nvPr/>
        </p:nvSpPr>
        <p:spPr>
          <a:xfrm rot="16200000">
            <a:off x="6390033" y="9419710"/>
            <a:ext cx="1638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Our First Kiss" panose="02000603000000020004" pitchFamily="2" charset="77"/>
              </a:rPr>
              <a:t>La trousse de Sobelle</a:t>
            </a:r>
          </a:p>
        </p:txBody>
      </p:sp>
    </p:spTree>
    <p:extLst>
      <p:ext uri="{BB962C8B-B14F-4D97-AF65-F5344CB8AC3E}">
        <p14:creationId xmlns:p14="http://schemas.microsoft.com/office/powerpoint/2010/main" val="148373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>
            <a:extLst>
              <a:ext uri="{FF2B5EF4-FFF2-40B4-BE49-F238E27FC236}">
                <a16:creationId xmlns:a16="http://schemas.microsoft.com/office/drawing/2014/main" id="{58AAD93F-22D8-ED47-B47D-53CA5E0A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6" y="4617607"/>
            <a:ext cx="2611141" cy="243517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732F1B1F-F7FC-594F-A0CB-3B785D48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6" y="7733848"/>
            <a:ext cx="2611141" cy="243517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3560" y="1188046"/>
            <a:ext cx="6819257" cy="331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r-FR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</a:rPr>
              <a:t>	            </a:t>
            </a:r>
            <a:r>
              <a:rPr lang="fr-FR" sz="1800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  <a:sym typeface="Wingdings"/>
              </a:rPr>
              <a:t></a:t>
            </a:r>
            <a:r>
              <a:rPr lang="fr-FR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</a:rPr>
              <a:t>Depuis la ____________________ française, la France est découpée en _____ départements : 96 en métropole et 5 outre-mer. Les départements ont des ___________________ à peu près identiques, mais leur ________________________ peut être très différente d’un département à l’autre.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400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</a:rPr>
              <a:t>Les citoyens élisent tous les ___ ans des conseillers _______________. Le conseil _________________ s’occupe </a:t>
            </a:r>
            <a:r>
              <a:rPr lang="fr-FR" sz="1400" dirty="0"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</a:rPr>
              <a:t>des transports publics (bus, cars, métro, tramway…), des collèges, des services sociaux du département.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800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  <a:sym typeface="Wingdings"/>
              </a:rPr>
              <a:t></a:t>
            </a:r>
            <a:r>
              <a:rPr lang="fr-FR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</a:rPr>
              <a:t>En France, il y ____ régions qui regroupent plusieurs _______________________. </a:t>
            </a:r>
            <a:r>
              <a:rPr lang="fr-FR" sz="1400" dirty="0"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</a:rPr>
              <a:t>Les citoyens de chaque région élisent des conseillers _______________________. Le conseil régional s’occupe des lycées, de la formation professionnelle, des entreprises, des transports…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83560" y="1275592"/>
            <a:ext cx="6840761" cy="3105936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471654" y="1094049"/>
            <a:ext cx="1257459" cy="4104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solidFill>
              <a:srgbClr val="007A3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466910" y="1137681"/>
            <a:ext cx="1291400" cy="410405"/>
          </a:xfrm>
          <a:prstGeom prst="rect">
            <a:avLst/>
          </a:prstGeom>
          <a:noFill/>
          <a:ln>
            <a:noFill/>
          </a:ln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rgbClr val="007A37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andine" pitchFamily="2" charset="0"/>
              </a:rPr>
              <a:t>Leçon</a:t>
            </a:r>
            <a:endParaRPr lang="fr-FR" sz="2400" b="1" dirty="0">
              <a:ln w="12700">
                <a:solidFill>
                  <a:srgbClr val="007A37"/>
                </a:solidFill>
                <a:prstDash val="solid"/>
              </a:ln>
              <a:latin typeface="Amandine" pitchFamily="2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3551182" y="4754297"/>
            <a:ext cx="3562387" cy="2058318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7" name="Étoile à 7 branches 36"/>
          <p:cNvSpPr/>
          <p:nvPr/>
        </p:nvSpPr>
        <p:spPr>
          <a:xfrm>
            <a:off x="4187489" y="4471473"/>
            <a:ext cx="2520280" cy="657296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520571" y="4566844"/>
            <a:ext cx="180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Our First Kiss" panose="02000603000000020004" pitchFamily="2" charset="77"/>
              </a:rPr>
              <a:t>Ce que je dois savoir</a:t>
            </a:r>
            <a:endParaRPr lang="fr-FR" sz="900" dirty="0">
              <a:latin typeface="Our First Kiss" panose="02000603000000020004" pitchFamily="2" charset="77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51182" y="5208444"/>
            <a:ext cx="353507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AutoNum type="arabicParenR"/>
            </a:pPr>
            <a:r>
              <a:rPr lang="fr-FR" sz="1050" spc="-40" dirty="0">
                <a:latin typeface="Short Stack" panose="02010500040000000007" pitchFamily="2" charset="77"/>
                <a:cs typeface="Dekko" panose="00000500000000000000" pitchFamily="2" charset="0"/>
              </a:rPr>
              <a:t>Le nom de mon département et son numéro et les placer sur la carte de France.</a:t>
            </a:r>
          </a:p>
          <a:p>
            <a:pPr marL="190500" indent="-190500">
              <a:buAutoNum type="arabicParenR"/>
            </a:pPr>
            <a:endParaRPr lang="fr-FR" sz="105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pPr marL="190500" indent="-190500">
              <a:buAutoNum type="arabicParenR"/>
            </a:pPr>
            <a:r>
              <a:rPr lang="fr-FR" sz="1050" spc="-40" dirty="0">
                <a:latin typeface="Short Stack" panose="02010500040000000007" pitchFamily="2" charset="77"/>
                <a:cs typeface="Dekko" panose="00000500000000000000" pitchFamily="2" charset="0"/>
              </a:rPr>
              <a:t>Le nom de ma région et les départements qui la composent et la placer sur la carte de France.</a:t>
            </a:r>
          </a:p>
          <a:p>
            <a:pPr marL="190500" indent="-190500">
              <a:buAutoNum type="arabicParenR"/>
            </a:pPr>
            <a:endParaRPr lang="fr-FR" sz="1050" spc="-4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pPr marL="190500" indent="-190500">
              <a:buAutoNum type="arabicParenR"/>
            </a:pPr>
            <a:r>
              <a:rPr lang="fr-FR" sz="1050" spc="-40" dirty="0">
                <a:latin typeface="Short Stack" panose="02010500040000000007" pitchFamily="2" charset="77"/>
                <a:cs typeface="Dekko" panose="00000500000000000000" pitchFamily="2" charset="0"/>
              </a:rPr>
              <a:t>Connaître les noms des différentes régions de France et les placer sur la carte.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23763" y="5881340"/>
            <a:ext cx="2003617" cy="65312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249199" y="5936827"/>
            <a:ext cx="2063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Capitale : Paris       </a:t>
            </a:r>
          </a:p>
          <a:p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Région : Ile de France</a:t>
            </a:r>
          </a:p>
          <a:p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Département : Paris (75)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-274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Ellipse 34"/>
          <p:cNvSpPr/>
          <p:nvPr/>
        </p:nvSpPr>
        <p:spPr>
          <a:xfrm>
            <a:off x="72281" y="105615"/>
            <a:ext cx="803031" cy="560787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625" y="197474"/>
            <a:ext cx="789688" cy="348850"/>
          </a:xfrm>
          <a:prstGeom prst="rect">
            <a:avLst/>
          </a:prstGeom>
        </p:spPr>
        <p:txBody>
          <a:bodyPr wrap="square" lIns="36000" tIns="50818" rIns="36000" bIns="50818">
            <a:spAutoFit/>
          </a:bodyPr>
          <a:lstStyle/>
          <a:p>
            <a:pPr lvl="0" algn="ctr"/>
            <a:r>
              <a:rPr lang="fr-FR" sz="1600" dirty="0" err="1">
                <a:latin typeface="Our First Kiss" panose="02000603000000020004" pitchFamily="2" charset="77"/>
                <a:ea typeface="Chewy" panose="02000000000000000000" pitchFamily="2" charset="0"/>
                <a:cs typeface="Dekko" panose="00000500000000000000" pitchFamily="2" charset="0"/>
              </a:rPr>
              <a:t>Géog</a:t>
            </a:r>
            <a:r>
              <a:rPr lang="fr-FR" sz="1600" dirty="0">
                <a:latin typeface="Our First Kiss" panose="02000603000000020004" pitchFamily="2" charset="77"/>
                <a:ea typeface="Chewy" panose="02000000000000000000" pitchFamily="2" charset="0"/>
                <a:cs typeface="Dekko" panose="00000500000000000000" pitchFamily="2" charset="0"/>
              </a:rPr>
              <a:t> 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36255" y="59518"/>
            <a:ext cx="4180705" cy="656626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kko" panose="00000500000000000000" pitchFamily="2" charset="0"/>
                <a:cs typeface="Dekko" panose="00000500000000000000" pitchFamily="2" charset="0"/>
              </a:rPr>
              <a:t>Les régions de France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6398607" y="251942"/>
            <a:ext cx="851964" cy="464202"/>
          </a:xfrm>
          <a:prstGeom prst="roundRect">
            <a:avLst>
              <a:gd name="adj" fmla="val 3304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6526754" y="666402"/>
            <a:ext cx="576064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526754" y="630997"/>
            <a:ext cx="548750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398607" y="339149"/>
            <a:ext cx="874474" cy="274983"/>
          </a:xfrm>
          <a:prstGeom prst="rect">
            <a:avLst/>
          </a:prstGeom>
          <a:noFill/>
        </p:spPr>
        <p:txBody>
          <a:bodyPr wrap="square" lIns="36000" tIns="50818" rIns="36000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France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2520553" y="739314"/>
            <a:ext cx="2520280" cy="402040"/>
          </a:xfrm>
          <a:prstGeom prst="ellipse">
            <a:avLst/>
          </a:prstGeom>
          <a:solidFill>
            <a:schemeClr val="bg1"/>
          </a:solidFill>
          <a:ln>
            <a:solidFill>
              <a:srgbClr val="008E4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2312454" y="762992"/>
            <a:ext cx="29769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dirty="0">
                <a:latin typeface="Our First Kiss" panose="02000603000000020004" pitchFamily="2" charset="77"/>
              </a:rPr>
              <a:t>Les espaces français</a:t>
            </a:r>
          </a:p>
        </p:txBody>
      </p:sp>
      <p:sp>
        <p:nvSpPr>
          <p:cNvPr id="2" name="AutoShape 2" descr="Île-de-France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Île-de-France —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Île-de-France — Wikipé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391688" y="1253253"/>
            <a:ext cx="6741696" cy="308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</a:rPr>
              <a:t>	            </a:t>
            </a:r>
            <a:r>
              <a:rPr lang="fr-FR" sz="1800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  <a:sym typeface="Wingdings"/>
              </a:rPr>
              <a:t></a:t>
            </a:r>
            <a:r>
              <a:rPr lang="fr-FR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  <a:ea typeface="Clensey" panose="02000603000000000000" pitchFamily="2" charset="0"/>
                <a:cs typeface="Dekko" panose="00000500000000000000" pitchFamily="2" charset="0"/>
              </a:rPr>
              <a:t>Depuis la ____________________ française, la France est 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  <a:ea typeface="Clensey" panose="02000603000000000000" pitchFamily="2" charset="0"/>
                <a:cs typeface="Dekko" panose="00000500000000000000" pitchFamily="2" charset="0"/>
              </a:rPr>
              <a:t>découpée en _____ départements : 96 en métropole et 5 outre-mer. Les départements ont des ___________________ à peu près identiques, mais leur ________________________ peut être très différente d’un département à l’autre.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  <a:ea typeface="Clensey" panose="02000603000000000000" pitchFamily="2" charset="0"/>
                <a:cs typeface="Dekko" panose="00000500000000000000" pitchFamily="2" charset="0"/>
              </a:rPr>
              <a:t>Les citoyens élisent tous les _____ ans des conseillers _______________________ . Le conseil _________________ s’occupe </a:t>
            </a:r>
            <a:r>
              <a:rPr lang="fr-FR" sz="1000" dirty="0">
                <a:latin typeface="Short Stack" panose="02010500040000000007" pitchFamily="2" charset="77"/>
                <a:ea typeface="Clensey" panose="02000603000000000000" pitchFamily="2" charset="0"/>
                <a:cs typeface="Dekko" panose="00000500000000000000" pitchFamily="2" charset="0"/>
              </a:rPr>
              <a:t>des __________________________ publics (bus, cars, métro, tramway…), des collèges, des services sociaux du département.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800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  <a:sym typeface="Wingdings"/>
              </a:rPr>
              <a:t></a:t>
            </a:r>
            <a:r>
              <a:rPr lang="fr-FR" dirty="0">
                <a:solidFill>
                  <a:prstClr val="black"/>
                </a:solidFill>
                <a:latin typeface="Dekko" panose="00000500000000000000" pitchFamily="2" charset="0"/>
                <a:ea typeface="Clensey" panose="02000603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  <a:ea typeface="Clensey" panose="02000603000000000000" pitchFamily="2" charset="0"/>
                <a:cs typeface="Dekko" panose="00000500000000000000" pitchFamily="2" charset="0"/>
              </a:rPr>
              <a:t>En France, il y ____ régions qui regroupent plusieurs _______________________. </a:t>
            </a:r>
            <a:r>
              <a:rPr lang="fr-FR" sz="1000" dirty="0">
                <a:latin typeface="Short Stack" panose="02010500040000000007" pitchFamily="2" charset="77"/>
                <a:ea typeface="Clensey" panose="02000603000000000000" pitchFamily="2" charset="0"/>
                <a:cs typeface="Dekko" panose="00000500000000000000" pitchFamily="2" charset="0"/>
              </a:rPr>
              <a:t>Les citoyens de chaque région élisent des conseillers _______________________ 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77"/>
                <a:ea typeface="Clensey" panose="02000603000000000000" pitchFamily="2" charset="0"/>
                <a:cs typeface="Dekko" panose="00000500000000000000" pitchFamily="2" charset="0"/>
              </a:rPr>
              <a:t>Le conseil _____________________ s’occupe des lycées, de la formation professionnelle, des entreprises, des transports…</a:t>
            </a:r>
          </a:p>
        </p:txBody>
      </p:sp>
      <p:sp>
        <p:nvSpPr>
          <p:cNvPr id="58" name="Rectangle à coins arrondis 48">
            <a:extLst>
              <a:ext uri="{FF2B5EF4-FFF2-40B4-BE49-F238E27FC236}">
                <a16:creationId xmlns:a16="http://schemas.microsoft.com/office/drawing/2014/main" id="{EFBB91E3-1C76-6848-8D5D-7EC7E9A0BB4B}"/>
              </a:ext>
            </a:extLst>
          </p:cNvPr>
          <p:cNvSpPr/>
          <p:nvPr/>
        </p:nvSpPr>
        <p:spPr>
          <a:xfrm>
            <a:off x="4926205" y="6947211"/>
            <a:ext cx="2172895" cy="50132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528F4C43-046A-2B4E-83CE-495AE6EF0F7F}"/>
              </a:ext>
            </a:extLst>
          </p:cNvPr>
          <p:cNvSpPr txBox="1"/>
          <p:nvPr/>
        </p:nvSpPr>
        <p:spPr>
          <a:xfrm>
            <a:off x="4928688" y="6933890"/>
            <a:ext cx="2170412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Short Stack" panose="02010500040000000007" pitchFamily="2" charset="77"/>
              </a:rPr>
              <a:t>Ma région : </a:t>
            </a:r>
          </a:p>
          <a:p>
            <a:pPr algn="ctr">
              <a:lnSpc>
                <a:spcPct val="150000"/>
              </a:lnSpc>
            </a:pPr>
            <a:r>
              <a:rPr lang="fr-FR" sz="1000" dirty="0">
                <a:latin typeface="Short Stack" panose="02010500040000000007" pitchFamily="2" charset="77"/>
              </a:rPr>
              <a:t>________________________</a:t>
            </a:r>
          </a:p>
        </p:txBody>
      </p:sp>
      <p:sp>
        <p:nvSpPr>
          <p:cNvPr id="62" name="Rectangle à coins arrondis 47">
            <a:extLst>
              <a:ext uri="{FF2B5EF4-FFF2-40B4-BE49-F238E27FC236}">
                <a16:creationId xmlns:a16="http://schemas.microsoft.com/office/drawing/2014/main" id="{C65E2834-5C70-B34F-9096-08A35DCD6518}"/>
              </a:ext>
            </a:extLst>
          </p:cNvPr>
          <p:cNvSpPr/>
          <p:nvPr/>
        </p:nvSpPr>
        <p:spPr>
          <a:xfrm>
            <a:off x="247460" y="7324730"/>
            <a:ext cx="1856233" cy="48016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A8710C6-3CDF-6A42-AF17-3995FBA04C9A}"/>
              </a:ext>
            </a:extLst>
          </p:cNvPr>
          <p:cNvSpPr txBox="1"/>
          <p:nvPr/>
        </p:nvSpPr>
        <p:spPr>
          <a:xfrm>
            <a:off x="287475" y="7345562"/>
            <a:ext cx="177769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1000" dirty="0">
                <a:latin typeface="Short Stack" panose="02010500040000000007" pitchFamily="2" charset="77"/>
              </a:rPr>
              <a:t>Mon département :</a:t>
            </a:r>
          </a:p>
          <a:p>
            <a:pPr algn="ctr"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77"/>
              </a:rPr>
              <a:t> ___________________</a:t>
            </a:r>
          </a:p>
        </p:txBody>
      </p:sp>
      <p:pic>
        <p:nvPicPr>
          <p:cNvPr id="65" name="Picture 8" descr="Cartes des ligues de padel 2018 | Padel Magazine">
            <a:extLst>
              <a:ext uri="{FF2B5EF4-FFF2-40B4-BE49-F238E27FC236}">
                <a16:creationId xmlns:a16="http://schemas.microsoft.com/office/drawing/2014/main" id="{E5BDA71C-A6CC-A442-879B-05C23EAFD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46" b="98"/>
          <a:stretch/>
        </p:blipFill>
        <p:spPr bwMode="auto">
          <a:xfrm>
            <a:off x="4182482" y="7534050"/>
            <a:ext cx="2670040" cy="2708417"/>
          </a:xfrm>
          <a:prstGeom prst="roundRect">
            <a:avLst>
              <a:gd name="adj" fmla="val 5615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8" descr="Cartes des ligues de padel 2018 | Padel Magazine">
            <a:extLst>
              <a:ext uri="{FF2B5EF4-FFF2-40B4-BE49-F238E27FC236}">
                <a16:creationId xmlns:a16="http://schemas.microsoft.com/office/drawing/2014/main" id="{96804B01-A135-EE44-ACAD-C722B4AB8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2" t="64852" b="18434"/>
          <a:stretch/>
        </p:blipFill>
        <p:spPr bwMode="auto">
          <a:xfrm>
            <a:off x="3678146" y="8804807"/>
            <a:ext cx="865621" cy="526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Cartes des ligues de padel 2018 | Padel Magazine">
            <a:extLst>
              <a:ext uri="{FF2B5EF4-FFF2-40B4-BE49-F238E27FC236}">
                <a16:creationId xmlns:a16="http://schemas.microsoft.com/office/drawing/2014/main" id="{2F8CF69F-0BE2-8C41-B9F4-B7A08405A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9" t="50225" r="7179" b="35004"/>
          <a:stretch/>
        </p:blipFill>
        <p:spPr bwMode="auto">
          <a:xfrm>
            <a:off x="3657146" y="8049422"/>
            <a:ext cx="429502" cy="574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Cartes des ligues de padel 2018 | Padel Magazine">
            <a:extLst>
              <a:ext uri="{FF2B5EF4-FFF2-40B4-BE49-F238E27FC236}">
                <a16:creationId xmlns:a16="http://schemas.microsoft.com/office/drawing/2014/main" id="{200CBA61-F1D5-1041-9D3E-E40CCCA31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4" t="34617" r="3084" b="49913"/>
          <a:stretch/>
        </p:blipFill>
        <p:spPr bwMode="auto">
          <a:xfrm>
            <a:off x="3888507" y="9546668"/>
            <a:ext cx="621232" cy="573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Cartes des ligues de padel 2018 | Padel Magazine">
            <a:extLst>
              <a:ext uri="{FF2B5EF4-FFF2-40B4-BE49-F238E27FC236}">
                <a16:creationId xmlns:a16="http://schemas.microsoft.com/office/drawing/2014/main" id="{80213465-EC9E-864B-B908-D7B40EB3D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9" t="21239" r="5776" b="64231"/>
          <a:stretch/>
        </p:blipFill>
        <p:spPr bwMode="auto">
          <a:xfrm>
            <a:off x="4227597" y="7165503"/>
            <a:ext cx="564283" cy="552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Cartes des ligues de padel 2018 | Padel Magazine">
            <a:extLst>
              <a:ext uri="{FF2B5EF4-FFF2-40B4-BE49-F238E27FC236}">
                <a16:creationId xmlns:a16="http://schemas.microsoft.com/office/drawing/2014/main" id="{A38A8DA6-C5D6-D643-A29E-4AA8D36C7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4" t="7823" r="5642" b="78365"/>
          <a:stretch/>
        </p:blipFill>
        <p:spPr bwMode="auto">
          <a:xfrm>
            <a:off x="3680645" y="7399253"/>
            <a:ext cx="447838" cy="447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9FAFBAF-6775-084A-BF85-22F2BBCCC9AA}"/>
              </a:ext>
            </a:extLst>
          </p:cNvPr>
          <p:cNvSpPr txBox="1"/>
          <p:nvPr/>
        </p:nvSpPr>
        <p:spPr>
          <a:xfrm>
            <a:off x="185761" y="6597347"/>
            <a:ext cx="854028" cy="34623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dirty="0">
                <a:latin typeface="Short Stack" panose="02010500040000000007" pitchFamily="2" charset="77"/>
              </a:rPr>
              <a:t>Colorie en rouge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A42E6F69-E202-0D4F-B861-97B8C8AFD727}"/>
              </a:ext>
            </a:extLst>
          </p:cNvPr>
          <p:cNvSpPr txBox="1"/>
          <p:nvPr/>
        </p:nvSpPr>
        <p:spPr>
          <a:xfrm>
            <a:off x="2218560" y="7324730"/>
            <a:ext cx="854028" cy="34623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dirty="0">
                <a:latin typeface="Short Stack" panose="02010500040000000007" pitchFamily="2" charset="77"/>
              </a:rPr>
              <a:t>Colorie en rouge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1DE62A5-CAE5-3A4A-8B1A-ED64DA49A206}"/>
              </a:ext>
            </a:extLst>
          </p:cNvPr>
          <p:cNvSpPr txBox="1"/>
          <p:nvPr/>
        </p:nvSpPr>
        <p:spPr>
          <a:xfrm>
            <a:off x="6292469" y="7502336"/>
            <a:ext cx="854028" cy="34623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dirty="0">
                <a:latin typeface="Short Stack" panose="02010500040000000007" pitchFamily="2" charset="77"/>
              </a:rPr>
              <a:t>Colorie en rouge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94E9EE-4D79-8C46-B2E7-17E50816C61C}"/>
              </a:ext>
            </a:extLst>
          </p:cNvPr>
          <p:cNvSpPr txBox="1"/>
          <p:nvPr/>
        </p:nvSpPr>
        <p:spPr>
          <a:xfrm rot="16200000">
            <a:off x="6390033" y="9419710"/>
            <a:ext cx="1638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Our First Kiss" panose="02000603000000020004" pitchFamily="2" charset="77"/>
              </a:rPr>
              <a:t>La trousse de Sobelle</a:t>
            </a:r>
          </a:p>
        </p:txBody>
      </p:sp>
    </p:spTree>
    <p:extLst>
      <p:ext uri="{BB962C8B-B14F-4D97-AF65-F5344CB8AC3E}">
        <p14:creationId xmlns:p14="http://schemas.microsoft.com/office/powerpoint/2010/main" val="131052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31084" y="1539448"/>
            <a:ext cx="7283356" cy="1102902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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Depuis </a:t>
            </a:r>
            <a:r>
              <a:rPr lang="fr-FR" sz="1100" spc="-150" dirty="0">
                <a:latin typeface="Short Stack" panose="02010500040000000007" pitchFamily="2" charset="0"/>
              </a:rPr>
              <a:t>quand</a:t>
            </a:r>
            <a:r>
              <a:rPr lang="fr-FR" sz="1100" dirty="0">
                <a:latin typeface="Short Stack" panose="02010500040000000007" pitchFamily="2" charset="0"/>
              </a:rPr>
              <a:t> les départements existent-ils ?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Depuis la révolution française.</a:t>
            </a:r>
          </a:p>
          <a:p>
            <a:endParaRPr lang="fr-FR" sz="700" dirty="0">
              <a:latin typeface="Short Stack" panose="02010500040000000007" pitchFamily="2" charset="0"/>
              <a:sym typeface="Wingdings"/>
            </a:endParaRPr>
          </a:p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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Pourquoi, les départements ruraux ont une population moins importante que les départements urbains ?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Parce que dans les grandes villes il y a plus de monde que dans les villages.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1547" y="2642350"/>
            <a:ext cx="7156686" cy="93362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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Quel est le département le plus grand ?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La Gironde</a:t>
            </a:r>
          </a:p>
          <a:p>
            <a:endParaRPr lang="fr-FR" sz="700" dirty="0">
              <a:latin typeface="Short Stack" panose="02010500040000000007" pitchFamily="2" charset="0"/>
            </a:endParaRPr>
          </a:p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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Quel est le plus peuplé par rapport à sa superficie ?</a:t>
            </a:r>
          </a:p>
          <a:p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Paris (sa superficie est toute petite et il y a beaucoup d’habitants)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9927" y="3575975"/>
            <a:ext cx="7259738" cy="825903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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De quoi s’occupe le conseil général ? </a:t>
            </a:r>
          </a:p>
          <a:p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Des transports publics, des collèges, des services sociaux.</a:t>
            </a:r>
          </a:p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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Comment s’appelle le représentant de l’Etat dans le département ?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Le préfet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-274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Ellipse 25"/>
          <p:cNvSpPr/>
          <p:nvPr/>
        </p:nvSpPr>
        <p:spPr>
          <a:xfrm>
            <a:off x="72281" y="105615"/>
            <a:ext cx="803031" cy="560787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625" y="197474"/>
            <a:ext cx="789688" cy="410405"/>
          </a:xfrm>
          <a:prstGeom prst="rect">
            <a:avLst/>
          </a:prstGeom>
        </p:spPr>
        <p:txBody>
          <a:bodyPr wrap="square" lIns="36000" tIns="50818" rIns="36000" bIns="50818">
            <a:spAutoFit/>
          </a:bodyPr>
          <a:lstStyle/>
          <a:p>
            <a:pPr lvl="0" algn="ctr"/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Géog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 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36255" y="59518"/>
            <a:ext cx="4180705" cy="656626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kko" panose="00000500000000000000" pitchFamily="2" charset="0"/>
                <a:cs typeface="Dekko" panose="00000500000000000000" pitchFamily="2" charset="0"/>
              </a:rPr>
              <a:t>Les régions de France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6398607" y="251942"/>
            <a:ext cx="851964" cy="464202"/>
          </a:xfrm>
          <a:prstGeom prst="roundRect">
            <a:avLst>
              <a:gd name="adj" fmla="val 3304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526754" y="666402"/>
            <a:ext cx="576064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526754" y="630997"/>
            <a:ext cx="548750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398607" y="339149"/>
            <a:ext cx="874474" cy="274983"/>
          </a:xfrm>
          <a:prstGeom prst="rect">
            <a:avLst/>
          </a:prstGeom>
          <a:noFill/>
        </p:spPr>
        <p:txBody>
          <a:bodyPr wrap="square" lIns="36000" tIns="50818" rIns="36000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France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2520553" y="739314"/>
            <a:ext cx="2520280" cy="402040"/>
          </a:xfrm>
          <a:prstGeom prst="ellipse">
            <a:avLst/>
          </a:prstGeom>
          <a:solidFill>
            <a:schemeClr val="bg1"/>
          </a:solidFill>
          <a:ln>
            <a:solidFill>
              <a:srgbClr val="008E4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311592" y="694210"/>
            <a:ext cx="2976909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Correction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91805" y="4454926"/>
            <a:ext cx="6187686" cy="398094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>
                <a:latin typeface="Fineliner Script" pitchFamily="50" charset="0"/>
              </a:rPr>
              <a:t>Observe la carte des départements ci-dessus et réponds</a:t>
            </a:r>
          </a:p>
        </p:txBody>
      </p:sp>
      <p:sp>
        <p:nvSpPr>
          <p:cNvPr id="39" name="Étoile à 7 branches 38"/>
          <p:cNvSpPr/>
          <p:nvPr/>
        </p:nvSpPr>
        <p:spPr>
          <a:xfrm>
            <a:off x="72281" y="4356398"/>
            <a:ext cx="487821" cy="469361"/>
          </a:xfrm>
          <a:prstGeom prst="star7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23011" y="4415354"/>
            <a:ext cx="407252" cy="41040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2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7876" y="4825759"/>
            <a:ext cx="3347456" cy="205701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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Comment s’appelle le département où tu habites ? Quel est son numéro ?</a:t>
            </a:r>
          </a:p>
          <a:p>
            <a:pPr>
              <a:lnSpc>
                <a:spcPct val="200000"/>
              </a:lnSpc>
            </a:pP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Les Alpes-Maritimes - 06</a:t>
            </a:r>
            <a:endParaRPr lang="fr-FR" sz="700" dirty="0">
              <a:solidFill>
                <a:srgbClr val="FF0000"/>
              </a:solidFill>
              <a:latin typeface="Short Stack" panose="02010500040000000007" pitchFamily="2" charset="0"/>
              <a:sym typeface="Wingdings"/>
            </a:endParaRPr>
          </a:p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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Colorie-le en bleu.</a:t>
            </a:r>
          </a:p>
          <a:p>
            <a:pPr>
              <a:lnSpc>
                <a:spcPct val="200000"/>
              </a:lnSpc>
            </a:pPr>
            <a:r>
              <a:rPr lang="fr-FR" sz="1800" dirty="0">
                <a:latin typeface="Short Stack" panose="02010500040000000007" pitchFamily="2" charset="0"/>
                <a:sym typeface="Wingdings"/>
              </a:rPr>
              <a:t>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Colorie en rouge le département 75.</a:t>
            </a:r>
          </a:p>
          <a:p>
            <a:r>
              <a:rPr lang="fr-FR" sz="1100" dirty="0">
                <a:latin typeface="Short Stack" panose="02010500040000000007" pitchFamily="2" charset="0"/>
              </a:rPr>
              <a:t>Comment s’appelle-t-il ?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Paris/Seine</a:t>
            </a:r>
          </a:p>
          <a:p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539131" y="4825759"/>
            <a:ext cx="3545318" cy="192620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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Cite le département et son numéro :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latin typeface="Short Stack" panose="02010500040000000007" pitchFamily="2" charset="0"/>
              </a:rPr>
              <a:t>le plus à l’ouest :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Le Finistère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latin typeface="Short Stack" panose="02010500040000000007" pitchFamily="2" charset="0"/>
              </a:rPr>
              <a:t>le plus au sud :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Les Pyrénées Orientales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100" dirty="0">
                <a:latin typeface="Short Stack" panose="02010500040000000007" pitchFamily="2" charset="0"/>
              </a:rPr>
              <a:t>le plus au nord :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Le</a:t>
            </a:r>
            <a:r>
              <a:rPr lang="fr-FR" sz="1100" dirty="0">
                <a:latin typeface="Short Stack" panose="02010500040000000007" pitchFamily="2" charset="0"/>
              </a:rPr>
              <a:t>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Nord</a:t>
            </a:r>
          </a:p>
          <a:p>
            <a:endParaRPr lang="fr-FR" sz="1100" dirty="0">
              <a:latin typeface="Short Stack" panose="02010500040000000007" pitchFamily="2" charset="0"/>
            </a:endParaRPr>
          </a:p>
          <a:p>
            <a:r>
              <a:rPr lang="fr-FR" sz="1800" dirty="0">
                <a:latin typeface="Short Stack" panose="02010500040000000007" pitchFamily="2" charset="0"/>
                <a:sym typeface="Wingdings"/>
              </a:rPr>
              <a:t></a:t>
            </a:r>
            <a:r>
              <a:rPr lang="fr-FR" sz="1100" dirty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En t’aidant du tableau page 1, colorie en jaune le département le moins peuplé.</a:t>
            </a:r>
          </a:p>
          <a:p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</a:rPr>
              <a:t>(c’est la Lozère un peu au sud)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08979" y="1170461"/>
            <a:ext cx="6755172" cy="398094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>
                <a:latin typeface="Fineliner Script" pitchFamily="50" charset="0"/>
              </a:rPr>
              <a:t>Lis les textes ou observe le tableau et réponds</a:t>
            </a:r>
          </a:p>
        </p:txBody>
      </p:sp>
      <p:sp>
        <p:nvSpPr>
          <p:cNvPr id="46" name="Étoile à 7 branches 45"/>
          <p:cNvSpPr/>
          <p:nvPr/>
        </p:nvSpPr>
        <p:spPr>
          <a:xfrm>
            <a:off x="59927" y="1050710"/>
            <a:ext cx="487821" cy="469361"/>
          </a:xfrm>
          <a:prstGeom prst="star7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10657" y="1109666"/>
            <a:ext cx="407252" cy="41040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1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77154" y="6816535"/>
            <a:ext cx="4700662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>
                <a:latin typeface="Fineliner Script" pitchFamily="50" charset="0"/>
              </a:rPr>
              <a:t>Observe la carte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21547" y="7009437"/>
            <a:ext cx="3865018" cy="296802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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</a:rPr>
              <a:t>Nom de ta région  : 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Dekko" panose="00000500000000000000" pitchFamily="2" charset="0"/>
                <a:cs typeface="Dekko" panose="00000500000000000000" pitchFamily="2" charset="0"/>
              </a:rPr>
              <a:t>Provence Alpes Côte d’Azur (PACA)</a:t>
            </a:r>
          </a:p>
          <a:p>
            <a:pPr>
              <a:lnSpc>
                <a:spcPct val="130000"/>
              </a:lnSpc>
            </a:pP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</a:rPr>
              <a:t>Superficie : </a:t>
            </a:r>
            <a:r>
              <a:rPr lang="fr-FR" sz="1400" dirty="0">
                <a:solidFill>
                  <a:srgbClr val="FF0000"/>
                </a:solidFill>
                <a:latin typeface="Short Stack" panose="02010500040000000007" pitchFamily="2" charset="0"/>
              </a:rPr>
              <a:t>31 400 km²</a:t>
            </a:r>
            <a:endParaRPr lang="fr-FR" sz="1400" dirty="0">
              <a:latin typeface="Dekko" panose="00000500000000000000" pitchFamily="2" charset="0"/>
              <a:cs typeface="Dekko" panose="000005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</a:rPr>
              <a:t>Nb d’habitants : </a:t>
            </a:r>
            <a:r>
              <a:rPr lang="fr-FR" sz="1200" dirty="0">
                <a:solidFill>
                  <a:srgbClr val="FF0000"/>
                </a:solidFill>
                <a:latin typeface="Short Stack" panose="02010500040000000007" pitchFamily="2" charset="0"/>
              </a:rPr>
              <a:t>4 506 151</a:t>
            </a:r>
            <a:endParaRPr lang="fr-FR" sz="1400" dirty="0">
              <a:latin typeface="Dekko" panose="00000500000000000000" pitchFamily="2" charset="0"/>
              <a:cs typeface="Dekko" panose="000005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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Colorie-la en jaune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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Trace en rouge les limites de ta région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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</a:rPr>
              <a:t>Nombre de départements dans ta région : </a:t>
            </a:r>
            <a:r>
              <a:rPr lang="fr-FR" sz="1400" b="1" dirty="0">
                <a:solidFill>
                  <a:srgbClr val="FF0000"/>
                </a:solidFill>
                <a:latin typeface="Dekko" panose="00000500000000000000" pitchFamily="2" charset="0"/>
                <a:cs typeface="Dekko" panose="00000500000000000000" pitchFamily="2" charset="0"/>
              </a:rPr>
              <a:t>6</a:t>
            </a:r>
          </a:p>
          <a:p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</a:rPr>
              <a:t>Cite-les : </a:t>
            </a:r>
            <a:r>
              <a:rPr lang="fr-FR" sz="1200" dirty="0">
                <a:solidFill>
                  <a:srgbClr val="FF0000"/>
                </a:solidFill>
                <a:latin typeface="Short Stack" panose="02010500040000000007" pitchFamily="2" charset="0"/>
              </a:rPr>
              <a:t>Alpes-Maritimes, Alpes de Hautes Provence, Hautes-Alpes, Var, Vaucluse, Bouches-du-Rhône.</a:t>
            </a:r>
          </a:p>
          <a:p>
            <a:endParaRPr lang="fr-FR" sz="1200" dirty="0">
              <a:latin typeface="Dekko" panose="00000500000000000000" pitchFamily="2" charset="0"/>
              <a:cs typeface="Dekko" panose="00000500000000000000" pitchFamily="2" charset="0"/>
            </a:endParaRPr>
          </a:p>
        </p:txBody>
      </p:sp>
      <p:sp>
        <p:nvSpPr>
          <p:cNvPr id="50" name="Étoile à 7 branches 49"/>
          <p:cNvSpPr/>
          <p:nvPr/>
        </p:nvSpPr>
        <p:spPr>
          <a:xfrm>
            <a:off x="49666" y="6660654"/>
            <a:ext cx="500771" cy="469361"/>
          </a:xfrm>
          <a:prstGeom prst="star7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00395" y="6719610"/>
            <a:ext cx="418064" cy="41040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3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-2355" y="9590207"/>
            <a:ext cx="699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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</a:rPr>
              <a:t>Colorie la région où se trouve Paris</a:t>
            </a:r>
            <a:endParaRPr lang="fr-FR" sz="900" dirty="0">
              <a:latin typeface="Dekko" panose="00000500000000000000" pitchFamily="2" charset="0"/>
              <a:cs typeface="Dekko" panose="00000500000000000000" pitchFamily="2" charset="0"/>
            </a:endParaRPr>
          </a:p>
          <a:p>
            <a:r>
              <a:rPr lang="fr-FR" sz="2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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  <a:sym typeface="Wingdings"/>
              </a:rPr>
              <a:t> </a:t>
            </a:r>
            <a:r>
              <a:rPr lang="fr-FR" sz="1400" dirty="0">
                <a:latin typeface="Dekko" panose="00000500000000000000" pitchFamily="2" charset="0"/>
                <a:cs typeface="Dekko" panose="00000500000000000000" pitchFamily="2" charset="0"/>
              </a:rPr>
              <a:t>Comment s’appelle-t-elle </a:t>
            </a:r>
            <a:r>
              <a:rPr lang="fr-FR" sz="1400" dirty="0">
                <a:latin typeface="Short Stack" panose="02010500040000000007" pitchFamily="2" charset="0"/>
                <a:cs typeface="Dekko" panose="00000500000000000000" pitchFamily="2" charset="0"/>
              </a:rPr>
              <a:t>?  </a:t>
            </a:r>
            <a:r>
              <a:rPr lang="fr-FR" sz="1400" dirty="0">
                <a:solidFill>
                  <a:srgbClr val="FF0000"/>
                </a:solidFill>
                <a:latin typeface="Dekko" panose="00000500000000000000" pitchFamily="2" charset="0"/>
                <a:cs typeface="Dekko" panose="00000500000000000000" pitchFamily="2" charset="0"/>
              </a:rPr>
              <a:t>Île de France</a:t>
            </a:r>
            <a:r>
              <a:rPr lang="fr-FR" sz="1200" dirty="0">
                <a:latin typeface="Dekko" panose="00000500000000000000" pitchFamily="2" charset="0"/>
                <a:cs typeface="Dekko" panose="00000500000000000000" pitchFamily="2" charset="0"/>
              </a:rPr>
              <a:t> </a:t>
            </a:r>
            <a:endParaRPr lang="fr-FR" sz="1400" dirty="0">
              <a:latin typeface="Dekko" panose="00000500000000000000" pitchFamily="2" charset="0"/>
              <a:cs typeface="Dekko" panose="00000500000000000000" pitchFamily="2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8" r="3619"/>
          <a:stretch/>
        </p:blipFill>
        <p:spPr bwMode="auto">
          <a:xfrm>
            <a:off x="3744689" y="6816535"/>
            <a:ext cx="3236249" cy="353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59" y="8987480"/>
            <a:ext cx="329157" cy="1310532"/>
          </a:xfrm>
          <a:prstGeom prst="rect">
            <a:avLst/>
          </a:prstGeom>
        </p:spPr>
      </p:pic>
      <p:sp>
        <p:nvSpPr>
          <p:cNvPr id="2" name="AutoShape 2" descr="Cartes des ligues de padel 2018 | Padel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41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283560" y="1347599"/>
            <a:ext cx="6840761" cy="3008799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56085" y="1260054"/>
            <a:ext cx="67009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	            </a:t>
            </a:r>
            <a:r>
              <a:rPr lang="fr-FR" sz="14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  <a:sym typeface="Wingdings"/>
              </a:rPr>
              <a:t></a:t>
            </a:r>
            <a:r>
              <a:rPr lang="fr-FR" sz="16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  <a:sym typeface="Wingdings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Depuis la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Révolution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française, la France est découpée en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101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départements : 96 en métropole et 5 outre-mer. Les départements ont des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superficies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à peu près identiques, mais leur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population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peut être très différente d’un département à l’autre.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Les citoyens élisent tous les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6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ans des conseillers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généraux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. Le conseil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général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s’occupe </a:t>
            </a:r>
            <a:r>
              <a:rPr lang="fr-FR" sz="1100" dirty="0">
                <a:latin typeface="Short Stack" panose="02010500040000000007" pitchFamily="2" charset="0"/>
                <a:ea typeface="Clensey" panose="02000603000000000000" pitchFamily="2" charset="0"/>
              </a:rPr>
              <a:t>des transports publics (bus, cars, métro, tramway…), des collèges, des services sociaux du département.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  <a:sym typeface="Wingdings"/>
              </a:rPr>
              <a:t></a:t>
            </a:r>
            <a:r>
              <a:rPr lang="fr-FR" sz="16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  <a:sym typeface="Wingdings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En France, il y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22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régions qui regroupent plusieurs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départements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. </a:t>
            </a:r>
            <a:r>
              <a:rPr lang="fr-FR" sz="1100" dirty="0">
                <a:latin typeface="Short Stack" panose="02010500040000000007" pitchFamily="2" charset="0"/>
                <a:ea typeface="Clensey" panose="02000603000000000000" pitchFamily="2" charset="0"/>
              </a:rPr>
              <a:t>Les citoyens de chaque région élisent des conseillers 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régionaux</a:t>
            </a:r>
            <a:r>
              <a:rPr lang="fr-FR" sz="1100" dirty="0">
                <a:latin typeface="Short Stack" panose="02010500040000000007" pitchFamily="2" charset="0"/>
                <a:ea typeface="Clensey" panose="02000603000000000000" pitchFamily="2" charset="0"/>
              </a:rPr>
              <a:t>. Le conseil régional s’occupe des lycées, de la formation professionnelle, des entreprises, des transports…</a:t>
            </a:r>
          </a:p>
        </p:txBody>
      </p:sp>
      <p:sp>
        <p:nvSpPr>
          <p:cNvPr id="56" name="Étoile à 7 branches 55"/>
          <p:cNvSpPr/>
          <p:nvPr/>
        </p:nvSpPr>
        <p:spPr>
          <a:xfrm>
            <a:off x="390388" y="900014"/>
            <a:ext cx="1603601" cy="648071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500099" y="948930"/>
            <a:ext cx="1375464" cy="52714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700" dirty="0">
                <a:latin typeface="Fineliner Script" pitchFamily="50" charset="0"/>
              </a:rPr>
              <a:t>Je retiens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3888705" y="4838430"/>
            <a:ext cx="3080901" cy="2427770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7" name="Étoile à 7 branches 36"/>
          <p:cNvSpPr/>
          <p:nvPr/>
        </p:nvSpPr>
        <p:spPr>
          <a:xfrm>
            <a:off x="4176737" y="4601903"/>
            <a:ext cx="2520280" cy="870416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536777" y="4772741"/>
            <a:ext cx="180777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2400" dirty="0">
                <a:latin typeface="Fineliner Script" pitchFamily="50" charset="0"/>
              </a:rPr>
              <a:t>Ce que je dois savoir</a:t>
            </a:r>
            <a:endParaRPr lang="fr-FR" sz="1200" dirty="0">
              <a:latin typeface="Fineliner Script" pitchFamily="50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60713" y="5584164"/>
            <a:ext cx="29806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AutoNum type="arabicParenR"/>
            </a:pPr>
            <a:r>
              <a:rPr lang="fr-FR" sz="1100" dirty="0">
                <a:latin typeface="Short Stack" panose="02010500040000000007" pitchFamily="2" charset="0"/>
              </a:rPr>
              <a:t>Le nom de mon département, son numéro et le nom de ma région et les placer sur une carte</a:t>
            </a:r>
          </a:p>
          <a:p>
            <a:pPr marL="190500" indent="-190500">
              <a:buAutoNum type="arabicParenR"/>
            </a:pPr>
            <a:endParaRPr lang="fr-FR" sz="1100" dirty="0">
              <a:latin typeface="Short Stack" panose="02010500040000000007" pitchFamily="2" charset="0"/>
            </a:endParaRPr>
          </a:p>
          <a:p>
            <a:pPr marL="190500" indent="-190500">
              <a:buAutoNum type="arabicParenR"/>
            </a:pPr>
            <a:r>
              <a:rPr lang="fr-FR" sz="1100" dirty="0">
                <a:latin typeface="Short Stack" panose="02010500040000000007" pitchFamily="2" charset="0"/>
              </a:rPr>
              <a:t>Connaître le nom, le numéro du département et de la région de la capitale et les placer sur une carte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83"/>
          <a:stretch/>
        </p:blipFill>
        <p:spPr bwMode="auto">
          <a:xfrm>
            <a:off x="354569" y="7635864"/>
            <a:ext cx="2670040" cy="2553182"/>
          </a:xfrm>
          <a:prstGeom prst="roundRect">
            <a:avLst>
              <a:gd name="adj" fmla="val 13063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9" y="7715970"/>
            <a:ext cx="1729002" cy="137167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3362"/>
          <a:stretch/>
        </p:blipFill>
        <p:spPr bwMode="auto">
          <a:xfrm>
            <a:off x="3742925" y="7635864"/>
            <a:ext cx="3067543" cy="2553182"/>
          </a:xfrm>
          <a:prstGeom prst="roundRect">
            <a:avLst>
              <a:gd name="adj" fmla="val 1183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Rectangle à coins arrondis 47"/>
          <p:cNvSpPr/>
          <p:nvPr/>
        </p:nvSpPr>
        <p:spPr>
          <a:xfrm>
            <a:off x="223763" y="9392153"/>
            <a:ext cx="1856233" cy="66172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31" y="7573135"/>
            <a:ext cx="1700252" cy="151451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9" name="Rectangle à coins arrondis 48"/>
          <p:cNvSpPr/>
          <p:nvPr/>
        </p:nvSpPr>
        <p:spPr>
          <a:xfrm>
            <a:off x="3579005" y="9138384"/>
            <a:ext cx="1856233" cy="9154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23764" y="9383414"/>
            <a:ext cx="177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Fineliner Script" pitchFamily="50" charset="0"/>
              </a:rPr>
              <a:t>Mon département : les Alpes-Maritimes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579005" y="9130543"/>
            <a:ext cx="1856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Fineliner Script" pitchFamily="50" charset="0"/>
              </a:rPr>
              <a:t>Ma région : Provence-Alpes-Côte d’Azur</a:t>
            </a:r>
          </a:p>
          <a:p>
            <a:pPr algn="ctr"/>
            <a:r>
              <a:rPr lang="fr-FR" sz="1800" dirty="0">
                <a:latin typeface="Fineliner Script" pitchFamily="50" charset="0"/>
              </a:rPr>
              <a:t>(PACA)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55035" y="9392153"/>
            <a:ext cx="57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Fineliner Script" pitchFamily="50" charset="0"/>
              </a:rPr>
              <a:t>06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5"/>
          <a:stretch/>
        </p:blipFill>
        <p:spPr bwMode="auto">
          <a:xfrm>
            <a:off x="576337" y="4572422"/>
            <a:ext cx="2926896" cy="2808312"/>
          </a:xfrm>
          <a:prstGeom prst="roundRect">
            <a:avLst>
              <a:gd name="adj" fmla="val 810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307975" y="5809331"/>
            <a:ext cx="2500610" cy="92333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354569" y="5809332"/>
            <a:ext cx="25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Fineliner Script" pitchFamily="50" charset="0"/>
              </a:rPr>
              <a:t>Capitale : Paris       </a:t>
            </a:r>
          </a:p>
          <a:p>
            <a:r>
              <a:rPr lang="fr-FR" sz="1800" dirty="0">
                <a:latin typeface="Fineliner Script" pitchFamily="50" charset="0"/>
              </a:rPr>
              <a:t>Région : Ile de France</a:t>
            </a:r>
          </a:p>
          <a:p>
            <a:r>
              <a:rPr lang="fr-FR" sz="1800" dirty="0">
                <a:latin typeface="Fineliner Script" pitchFamily="50" charset="0"/>
              </a:rPr>
              <a:t>Département : Paris/Seine 75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59" y="8987480"/>
            <a:ext cx="329157" cy="1310532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-274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Ellipse 35"/>
          <p:cNvSpPr/>
          <p:nvPr/>
        </p:nvSpPr>
        <p:spPr>
          <a:xfrm>
            <a:off x="72281" y="105615"/>
            <a:ext cx="803031" cy="560787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5625" y="197474"/>
            <a:ext cx="789688" cy="410405"/>
          </a:xfrm>
          <a:prstGeom prst="rect">
            <a:avLst/>
          </a:prstGeom>
        </p:spPr>
        <p:txBody>
          <a:bodyPr wrap="square" lIns="36000" tIns="50818" rIns="36000" bIns="50818">
            <a:spAutoFit/>
          </a:bodyPr>
          <a:lstStyle/>
          <a:p>
            <a:pPr lvl="0" algn="ctr"/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Géog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36255" y="59518"/>
            <a:ext cx="4180705" cy="656626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kko" panose="00000500000000000000" pitchFamily="2" charset="0"/>
                <a:cs typeface="Dekko" panose="00000500000000000000" pitchFamily="2" charset="0"/>
              </a:rPr>
              <a:t>Les régions de France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6398607" y="251942"/>
            <a:ext cx="851964" cy="464202"/>
          </a:xfrm>
          <a:prstGeom prst="roundRect">
            <a:avLst>
              <a:gd name="adj" fmla="val 3304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6526754" y="666402"/>
            <a:ext cx="576064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526754" y="630997"/>
            <a:ext cx="548750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398607" y="339149"/>
            <a:ext cx="874474" cy="274983"/>
          </a:xfrm>
          <a:prstGeom prst="rect">
            <a:avLst/>
          </a:prstGeom>
          <a:noFill/>
        </p:spPr>
        <p:txBody>
          <a:bodyPr wrap="square" lIns="36000" tIns="50818" rIns="36000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France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50" y="9086453"/>
            <a:ext cx="295109" cy="11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250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9632</TotalTime>
  <Words>1518</Words>
  <Application>Microsoft Macintosh PowerPoint</Application>
  <PresentationFormat>Personnalisé</PresentationFormat>
  <Paragraphs>214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Amandine</vt:lpstr>
      <vt:lpstr>Arial</vt:lpstr>
      <vt:lpstr>Calibri</vt:lpstr>
      <vt:lpstr>Chewy</vt:lpstr>
      <vt:lpstr>Dekko</vt:lpstr>
      <vt:lpstr>Fineliner Script</vt:lpstr>
      <vt:lpstr>KG Primary Italics</vt:lpstr>
      <vt:lpstr>Our First Kiss</vt:lpstr>
      <vt:lpstr>Sassoon Infant Std</vt:lpstr>
      <vt:lpstr>Short Stack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Sobelle Brou</cp:lastModifiedBy>
  <cp:revision>174</cp:revision>
  <cp:lastPrinted>2021-01-20T20:46:14Z</cp:lastPrinted>
  <dcterms:created xsi:type="dcterms:W3CDTF">2013-09-22T07:50:11Z</dcterms:created>
  <dcterms:modified xsi:type="dcterms:W3CDTF">2021-03-29T07:53:05Z</dcterms:modified>
</cp:coreProperties>
</file>