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4" r:id="rId4"/>
    <p:sldId id="265" r:id="rId5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6"/>
    <a:srgbClr val="604A7B"/>
    <a:srgbClr val="CDF9FF"/>
    <a:srgbClr val="CCFFFF"/>
    <a:srgbClr val="CCEC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3716" autoAdjust="0"/>
  </p:normalViewPr>
  <p:slideViewPr>
    <p:cSldViewPr>
      <p:cViewPr>
        <p:scale>
          <a:sx n="100" d="100"/>
          <a:sy n="100" d="100"/>
        </p:scale>
        <p:origin x="-990" y="-3570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18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E38F-AF08-4A9D-AC6D-E6FA42A19D36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B343D-A19C-4FC9-A941-BC657CECBA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6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7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9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-1"/>
            <a:ext cx="7345363" cy="82531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4289" y="958382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96101" y="-36090"/>
            <a:ext cx="3940255" cy="84129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Happy </a:t>
            </a:r>
            <a:r>
              <a:rPr lang="fr-FR" sz="4800" b="1" spc="100" dirty="0" err="1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Easter</a:t>
            </a:r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 !</a:t>
            </a:r>
            <a:endParaRPr lang="fr-FR" b="1" spc="100" dirty="0">
              <a:ln w="1905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5362" y="107926"/>
            <a:ext cx="1337079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2245" y="874661"/>
            <a:ext cx="3872524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</a:rPr>
              <a:t>Le lapin de Pâques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19" y="148730"/>
            <a:ext cx="1106346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043" y="912761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1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9672" y="1346620"/>
            <a:ext cx="4212377" cy="3873874"/>
          </a:xfrm>
          <a:prstGeom prst="roundRect">
            <a:avLst>
              <a:gd name="adj" fmla="val 44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107926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446173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117299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446173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9672" y="1399767"/>
            <a:ext cx="4205183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La fête de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Pâques est une fête chrétienne importante et elle marque le retour du printemps (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spring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altLang="fr-FR" sz="1600" dirty="0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Fleurs (</a:t>
            </a:r>
            <a:r>
              <a:rPr lang="fr-FR" altLang="fr-FR" sz="1600" dirty="0" err="1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flowers</a:t>
            </a:r>
            <a:r>
              <a:rPr lang="fr-FR" altLang="fr-FR" sz="1600" dirty="0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),œufs et lapins sont les symboles d’une nouvelle vie qui recommence. C’est pourquoi on les trouve très souvent représentés sur les cartes que les anglais adorent envoyer. (</a:t>
            </a:r>
            <a:r>
              <a:rPr lang="fr-FR" altLang="fr-FR" sz="1600" dirty="0" err="1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fr-FR" altLang="fr-FR" sz="1600" dirty="0" err="1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aster</a:t>
            </a:r>
            <a:r>
              <a:rPr lang="fr-FR" altLang="fr-FR" sz="1600" dirty="0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altLang="fr-FR" sz="1600" dirty="0" err="1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cards</a:t>
            </a:r>
            <a:r>
              <a:rPr lang="fr-FR" altLang="fr-FR" sz="1600" dirty="0" smtClean="0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G Primary Italics" panose="02000506000000020003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Si en France ce sont les cloches revenant de Rome qui apportent des chocolats, en Angleterre et aux Etats-Unis,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c’est le Lapin de Pâques (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Easter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Rabbit en GB et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Easter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Bunny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aux EU).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Muni de son panier (</a:t>
            </a:r>
            <a:r>
              <a:rPr lang="fr-FR" altLang="fr-FR" sz="1600" dirty="0" err="1"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aster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basket), il va cacher des œufs en chocolat (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chocolate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eggs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ou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Easter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Eggs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 ou des bonbons (candies) dans le jardin (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garden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). </a:t>
            </a:r>
            <a:endParaRPr lang="fr-FR" altLang="fr-FR" sz="1600" dirty="0">
              <a:latin typeface="KG Primary Italics" panose="02000506000000020003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Le dimanche matin, les enfants se lèvent de bonne heure, pressés de vérifier que le Lapin de Pâques ne les a pas oubliés et de faire la chasse aux œufs (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Easter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eggs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hunt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Primary Italics" panose="02000506000000020003" pitchFamily="2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G Primary Italics" panose="02000506000000020003" pitchFamily="2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8891" y="922812"/>
            <a:ext cx="27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1) Complète les étiquettes sous les dessins avec les mots du texte.</a:t>
            </a:r>
            <a:endParaRPr lang="fr-FR" sz="1400" b="1" u="sng" dirty="0">
              <a:solidFill>
                <a:prstClr val="black"/>
              </a:solidFill>
              <a:latin typeface="Warung Kopi" panose="02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1026" name="Picture 2" descr="ANd9GcQ3OBHItDtpOrqwE4ebQL0EGamrb2LGE5PAisCAMZsK0whRUUFG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1" y="1610559"/>
            <a:ext cx="1074043" cy="12937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3" y="1826892"/>
            <a:ext cx="1070164" cy="12937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Nd9GcRUyy68xxxHPHOs1Rf8CQue4NZJ2NW-97lM4pJXQ5i04FIbLfPX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31" y="4428406"/>
            <a:ext cx="1074043" cy="13904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60" y="4576019"/>
            <a:ext cx="1075833" cy="13920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" y="5427918"/>
            <a:ext cx="1453577" cy="10887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4655021" y="3060253"/>
            <a:ext cx="1073076" cy="1224137"/>
          </a:xfrm>
          <a:prstGeom prst="roundRect">
            <a:avLst>
              <a:gd name="adj" fmla="val 1047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6038850" y="3273795"/>
            <a:ext cx="1115155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655988" y="6110080"/>
            <a:ext cx="1073076" cy="916936"/>
          </a:xfrm>
          <a:prstGeom prst="roundRect">
            <a:avLst>
              <a:gd name="adj" fmla="val 9544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755898" y="5400514"/>
            <a:ext cx="107307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l="13040" r="13040"/>
          <a:stretch/>
        </p:blipFill>
        <p:spPr>
          <a:xfrm>
            <a:off x="3206218" y="5660944"/>
            <a:ext cx="1130410" cy="1529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Rectangle à coins arrondis 48"/>
          <p:cNvSpPr/>
          <p:nvPr/>
        </p:nvSpPr>
        <p:spPr>
          <a:xfrm>
            <a:off x="1989944" y="6516638"/>
            <a:ext cx="107307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39531" y="35184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Dekko" panose="00000500000000000000" pitchFamily="2" charset="0"/>
                <a:cs typeface="Dekko" panose="00000500000000000000" pitchFamily="2" charset="0"/>
              </a:rPr>
              <a:t>ou</a:t>
            </a:r>
            <a:endParaRPr lang="fr-FR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6022558" y="5966063"/>
            <a:ext cx="1090016" cy="1224137"/>
          </a:xfrm>
          <a:prstGeom prst="roundRect">
            <a:avLst>
              <a:gd name="adj" fmla="val 1047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307067" y="6424242"/>
            <a:ext cx="51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Dekko" panose="00000500000000000000" pitchFamily="2" charset="0"/>
                <a:cs typeface="Dekko" panose="00000500000000000000" pitchFamily="2" charset="0"/>
              </a:rPr>
              <a:t>ou</a:t>
            </a:r>
            <a:endParaRPr lang="fr-FR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9672" y="7805752"/>
            <a:ext cx="2936945" cy="23458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239524" y="8041487"/>
            <a:ext cx="2777239" cy="187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kumimoji="0" lang="fr-FR" alt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is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a </a:t>
            </a:r>
            <a:r>
              <a:rPr kumimoji="0" lang="fr-FR" alt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sign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the return of </a:t>
            </a:r>
            <a:r>
              <a:rPr kumimoji="0" lang="fr-FR" alt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spring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Flowers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,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eggs</a:t>
            </a:r>
            <a:r>
              <a:rPr lang="fr-FR" altLang="fr-FR" sz="1400" dirty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and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rabbits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constitue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some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symbols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a new life.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English people love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sending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cards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with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theses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pictures</a:t>
            </a:r>
            <a:r>
              <a:rPr lang="fr-FR" altLang="fr-FR" sz="1400" dirty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on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it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The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Bunny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,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with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his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basket,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hides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chocolate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eggs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and candies in the 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garden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: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it’s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the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eggs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hunt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for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children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on Sunday </a:t>
            </a:r>
            <a:r>
              <a:rPr lang="fr-FR" altLang="fr-FR" sz="1400" dirty="0" err="1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morning</a:t>
            </a:r>
            <a:r>
              <a:rPr lang="fr-FR" altLang="fr-FR" sz="1400" dirty="0" smtClean="0"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!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arung Kopi Light" panose="02000500000000000000" pitchFamily="2" charset="0"/>
              <a:ea typeface="GelPenUprightLight" panose="02000303000000000000" pitchFamily="2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172" y="7452742"/>
            <a:ext cx="3090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2) Lis le texte ci-dessous et traduis-le :</a:t>
            </a:r>
            <a:endParaRPr lang="fr-FR" sz="1400" b="1" u="sng" dirty="0">
              <a:solidFill>
                <a:prstClr val="black"/>
              </a:solidFill>
              <a:latin typeface="Warung Kopi" panose="02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384649" y="7524750"/>
            <a:ext cx="3803437" cy="276998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/>
              <a:t>_______________________________________________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 smtClean="0"/>
              <a:t>_______________________________________________</a:t>
            </a:r>
          </a:p>
          <a:p>
            <a:pPr lvl="0"/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" y="10172252"/>
            <a:ext cx="1481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-1"/>
            <a:ext cx="7345363" cy="82531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6101" y="-36090"/>
            <a:ext cx="3940255" cy="84129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Happy </a:t>
            </a:r>
            <a:r>
              <a:rPr lang="fr-FR" sz="4800" b="1" spc="100" dirty="0" err="1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Easter</a:t>
            </a:r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 !</a:t>
            </a:r>
            <a:endParaRPr lang="fr-FR" b="1" spc="100" dirty="0">
              <a:ln w="1905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5362" y="107926"/>
            <a:ext cx="1337079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19" y="148730"/>
            <a:ext cx="1106346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107926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446173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117299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446173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145207" y="1290787"/>
            <a:ext cx="3295070" cy="2868003"/>
          </a:xfrm>
          <a:prstGeom prst="roundRect">
            <a:avLst>
              <a:gd name="adj" fmla="val 57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616082" y="828006"/>
            <a:ext cx="2536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Les défilés aux USA</a:t>
            </a:r>
            <a:endParaRPr lang="fr-FR" sz="2400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Larme 74"/>
          <p:cNvSpPr/>
          <p:nvPr/>
        </p:nvSpPr>
        <p:spPr>
          <a:xfrm>
            <a:off x="168125" y="892073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198879" y="846452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289" y="1319578"/>
            <a:ext cx="329598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Le dimanche de Pâques,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Easter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Sunday, les New-Yorkais, vêtus de costumes (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disguises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) et coiffés de chapeaux extravagants (extravagant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hats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), se rassemblent à dix heures devant la Cathédrale St Patrick pour « the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Easter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Parade ». Ils défilent dans la 5</a:t>
            </a:r>
            <a:r>
              <a:rPr lang="fr-FR" sz="1500" baseline="300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ème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avenue (5th Street) sous une ambiance musicale.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A l’origine,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Easter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Parade était l’occasion de montrer ses nouveaux habits (new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clothes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) achetés pour les beaux jours.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Aujourd’hui, </a:t>
            </a:r>
            <a:r>
              <a:rPr lang="fr-FR" sz="15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Easter</a:t>
            </a:r>
            <a:r>
              <a:rPr lang="fr-FR" sz="15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Parade est davantage un prétexte à se déguiser et à fêter l’arrivée des premiers beaux jours.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t="5978" b="15532"/>
          <a:stretch/>
        </p:blipFill>
        <p:spPr>
          <a:xfrm>
            <a:off x="3631732" y="1027696"/>
            <a:ext cx="3469220" cy="18120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r="19810" b="10080"/>
          <a:stretch/>
        </p:blipFill>
        <p:spPr>
          <a:xfrm>
            <a:off x="3631732" y="3097729"/>
            <a:ext cx="3469220" cy="1320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à coins arrondis 37"/>
          <p:cNvSpPr/>
          <p:nvPr/>
        </p:nvSpPr>
        <p:spPr>
          <a:xfrm>
            <a:off x="144289" y="4681035"/>
            <a:ext cx="7017437" cy="2141666"/>
          </a:xfrm>
          <a:prstGeom prst="roundRect">
            <a:avLst>
              <a:gd name="adj" fmla="val 57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06131" y="4212382"/>
            <a:ext cx="210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April </a:t>
            </a:r>
            <a:r>
              <a:rPr lang="fr-FR" sz="2400" dirty="0" err="1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fools</a:t>
            </a: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’ Day</a:t>
            </a:r>
            <a:endParaRPr lang="fr-FR" sz="2400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Larme 39"/>
          <p:cNvSpPr/>
          <p:nvPr/>
        </p:nvSpPr>
        <p:spPr>
          <a:xfrm>
            <a:off x="158174" y="4289114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88928" y="4264803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3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289" y="4716355"/>
            <a:ext cx="7041764" cy="210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La tradition du poisson d’avril existe également dans les îles britanniques et aux Etats-Unis : C’est April </a:t>
            </a:r>
            <a:r>
              <a:rPr lang="fr-FR" sz="16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fool’s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Day. Ce jour-là, petits et grands s’amusent à faire des blagues ou jouer des tours (</a:t>
            </a:r>
            <a:r>
              <a:rPr lang="fr-FR" sz="16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make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jokes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or </a:t>
            </a:r>
            <a:r>
              <a:rPr lang="fr-FR" sz="16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play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tricks) à leurs amis.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En Ecosse, à la place d’un poisson, on colle sur le dos un petit écriteau avec « Kick me » (donnez-moi un coup de pied) écrit dessus.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Aux Etats-Unis on essaie de faire croire à quelqu’un qu’il a une tache sur le visage ou que son lacet est défait. Si la personne tombe dans le piège, on l’appelle April </a:t>
            </a:r>
            <a:r>
              <a:rPr lang="fr-FR" sz="1600" dirty="0" err="1" smtClean="0">
                <a:latin typeface="KG Primary Italics" panose="02000506000000020003" pitchFamily="2" charset="0"/>
                <a:ea typeface="Sweet Cheeks" panose="02000603000000000000" pitchFamily="2" charset="0"/>
              </a:rPr>
              <a:t>Fool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(l’idiot d’avril !)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Le 1</a:t>
            </a:r>
            <a:r>
              <a:rPr lang="fr-FR" sz="1600" baseline="300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er</a:t>
            </a:r>
            <a:r>
              <a:rPr lang="fr-FR" sz="1600" dirty="0" smtClean="0">
                <a:latin typeface="KG Primary Italics" panose="02000506000000020003" pitchFamily="2" charset="0"/>
                <a:ea typeface="Sweet Cheeks" panose="02000603000000000000" pitchFamily="2" charset="0"/>
              </a:rPr>
              <a:t> avril incarne aussi l’ouverture de la pêche et le poisson d’avril est le symbole des moqueries dont sont victimes les pêcheurs bredouilles, qui reviennent sans rien.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128" y="6876678"/>
            <a:ext cx="71075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400" b="1" u="sng" dirty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3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) Ecris les mots ou expressions anglais correspondant :</a:t>
            </a:r>
          </a:p>
          <a:p>
            <a:pPr lvl="0"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Défilé de Pâques à New-York : ________________________________________________________</a:t>
            </a:r>
          </a:p>
          <a:p>
            <a:pPr lvl="0"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Donnez-moi un coup de pied : ________________________________________________________</a:t>
            </a:r>
          </a:p>
          <a:p>
            <a:pPr lvl="0"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Faire des blagues ou jouer des tours : __________________________________________________</a:t>
            </a:r>
          </a:p>
          <a:p>
            <a:pPr lvl="0"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Déguisements et chapeaux extravagants :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Dimanche 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de Pâques : </a:t>
            </a: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* Le 1</a:t>
            </a:r>
            <a:r>
              <a:rPr lang="fr-FR" sz="1400" baseline="300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er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avril : </a:t>
            </a: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___________________________________________</a:t>
            </a:r>
            <a:endParaRPr lang="fr-FR" sz="1400" dirty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25" y="8738424"/>
            <a:ext cx="2016224" cy="145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Résultat de recherche d'images pour &quot;april fools' day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4" y="9252942"/>
            <a:ext cx="1194145" cy="875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b="7134"/>
          <a:stretch/>
        </p:blipFill>
        <p:spPr>
          <a:xfrm>
            <a:off x="2706603" y="9357154"/>
            <a:ext cx="1226572" cy="853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" y="10172252"/>
            <a:ext cx="1481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-1"/>
            <a:ext cx="7345363" cy="82531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6101" y="-36090"/>
            <a:ext cx="3940255" cy="84129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Happy </a:t>
            </a:r>
            <a:r>
              <a:rPr lang="fr-FR" sz="4800" b="1" spc="100" dirty="0" err="1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Easter</a:t>
            </a:r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 !</a:t>
            </a:r>
            <a:endParaRPr lang="fr-FR" b="1" spc="100" dirty="0">
              <a:ln w="1905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5362" y="107926"/>
            <a:ext cx="1337079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19" y="148730"/>
            <a:ext cx="1106346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107926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446173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117299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446173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7633" y="939416"/>
            <a:ext cx="2703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4) Ecoute et regarde la lecture de l’album « </a:t>
            </a:r>
            <a:r>
              <a:rPr lang="fr-FR" sz="1400" b="1" u="sng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 the Cat, </a:t>
            </a:r>
            <a:r>
              <a:rPr lang="fr-FR" sz="1400" b="1" u="sng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where’s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400" b="1" u="sng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400" b="1" u="sng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 ?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6010" y="3154323"/>
            <a:ext cx="39607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7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) </a:t>
            </a:r>
            <a:r>
              <a:rPr lang="fr-FR" sz="1400" b="1" u="sng" dirty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Lis le texte suivant dans ta tête puis à voix haute.</a:t>
            </a:r>
          </a:p>
          <a:p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can’t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believe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It’s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almost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and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still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hasn’t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told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what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wants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most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!</a:t>
            </a:r>
          </a:p>
          <a:p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« 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have to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find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! »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tells Seymour.</a:t>
            </a:r>
          </a:p>
          <a:p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But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where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 Do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you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know ?</a:t>
            </a:r>
          </a:p>
          <a:p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looks for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him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everywhere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, but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can’t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find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him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!</a:t>
            </a:r>
          </a:p>
          <a:p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Did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forget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06010" y="5893534"/>
            <a:ext cx="3960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8) Réponds par « </a:t>
            </a:r>
            <a:r>
              <a:rPr lang="fr-FR" sz="1400" b="1" u="sng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yes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 » or « no »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Did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find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 _____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Did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Easter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Bunny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forget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 _____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Is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happy at the end ? _____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181" y="4534169"/>
            <a:ext cx="263944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5) Regarde l’image de couverture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Who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on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Splat’s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head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________________________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Who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is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on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Splat’s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tail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?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________________________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Who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writes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this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story ?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________________________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3076" name="Picture 4" descr="Résultat de recherche d'images pour &quot;Splat &quot;where's the easter bunny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1" y="1763893"/>
            <a:ext cx="2703995" cy="27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306749" y="858099"/>
            <a:ext cx="39607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u="sng" dirty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6</a:t>
            </a: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) Relie</a:t>
            </a:r>
          </a:p>
          <a:p>
            <a:pPr>
              <a:lnSpc>
                <a:spcPct val="150000"/>
              </a:lnSpc>
            </a:pPr>
            <a:r>
              <a:rPr lang="fr-FR" sz="1600" dirty="0" err="1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u</a:t>
            </a:r>
            <a:r>
              <a:rPr lang="fr-FR" sz="1600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mbrella</a:t>
            </a:r>
            <a:r>
              <a:rPr lang="fr-FR" sz="1600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	  truck	</a:t>
            </a:r>
            <a:r>
              <a:rPr lang="fr-FR" sz="1600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duck</a:t>
            </a:r>
            <a:r>
              <a:rPr lang="fr-FR" sz="1600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 	</a:t>
            </a:r>
            <a:r>
              <a:rPr lang="fr-FR" sz="1600" dirty="0" err="1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mailbox</a:t>
            </a:r>
            <a:endParaRPr lang="fr-FR" sz="1600" dirty="0" smtClean="0">
              <a:solidFill>
                <a:prstClr val="black"/>
              </a:solidFill>
              <a:latin typeface="Warung Kopi" panose="02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4"/>
          <a:srcRect b="11032"/>
          <a:stretch/>
        </p:blipFill>
        <p:spPr>
          <a:xfrm>
            <a:off x="5352481" y="2173716"/>
            <a:ext cx="767645" cy="72008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234" y="2341169"/>
            <a:ext cx="909466" cy="55262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6"/>
          <a:srcRect b="18260"/>
          <a:stretch/>
        </p:blipFill>
        <p:spPr>
          <a:xfrm>
            <a:off x="4367358" y="2173716"/>
            <a:ext cx="648936" cy="72008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314" y="2151274"/>
            <a:ext cx="681396" cy="76496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70906" y="7308725"/>
            <a:ext cx="39607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u="sng" dirty="0" smtClean="0">
                <a:solidFill>
                  <a:prstClr val="black"/>
                </a:solidFill>
                <a:latin typeface="Warung Kopi" panose="02000500000000000000" pitchFamily="2" charset="0"/>
                <a:cs typeface="Dekko" panose="00000500000000000000" pitchFamily="2" charset="0"/>
              </a:rPr>
              <a:t>9) Traduis ces verbes :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believe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_______________________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know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find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want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tell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look for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600" dirty="0" err="1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forget</a:t>
            </a:r>
            <a:r>
              <a:rPr lang="fr-FR" sz="16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: _______________________</a:t>
            </a:r>
            <a:endParaRPr lang="fr-FR" sz="1600" dirty="0" smtClean="0">
              <a:solidFill>
                <a:prstClr val="black"/>
              </a:solidFill>
              <a:latin typeface="Warung Kopi Light" panose="02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2215" y="7936714"/>
            <a:ext cx="2492632" cy="17448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9"/>
          <a:srcRect l="19761" t="2960" r="16400" b="13040"/>
          <a:stretch/>
        </p:blipFill>
        <p:spPr>
          <a:xfrm>
            <a:off x="145227" y="7884790"/>
            <a:ext cx="1189948" cy="156572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" y="10172252"/>
            <a:ext cx="1481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à coins arrondis 91"/>
          <p:cNvSpPr/>
          <p:nvPr/>
        </p:nvSpPr>
        <p:spPr>
          <a:xfrm>
            <a:off x="3529964" y="1404070"/>
            <a:ext cx="3619749" cy="1467959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7" name="Organigramme : Document 66"/>
          <p:cNvSpPr/>
          <p:nvPr/>
        </p:nvSpPr>
        <p:spPr>
          <a:xfrm>
            <a:off x="0" y="-1"/>
            <a:ext cx="7345363" cy="82531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6101" y="-36090"/>
            <a:ext cx="3940255" cy="84129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Happy </a:t>
            </a:r>
            <a:r>
              <a:rPr lang="fr-FR" sz="4800" b="1" spc="100" dirty="0" err="1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Easter</a:t>
            </a:r>
            <a:r>
              <a:rPr lang="fr-FR" sz="4800" b="1" spc="100" dirty="0" smtClean="0">
                <a:ln w="190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 !</a:t>
            </a:r>
            <a:endParaRPr lang="fr-FR" b="1" spc="100" dirty="0">
              <a:ln w="1905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5362" y="107926"/>
            <a:ext cx="1337079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19" y="148730"/>
            <a:ext cx="1106346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107926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446173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117299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446173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75043" y="1275317"/>
            <a:ext cx="3123811" cy="3039077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917030" y="687705"/>
            <a:ext cx="1409087" cy="39740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5943" y="1628984"/>
            <a:ext cx="3102911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dirty="0">
                <a:latin typeface="Sweet Cheeks" panose="02000603000000000000" pitchFamily="2" charset="0"/>
                <a:ea typeface="Sweet Cheeks" panose="02000603000000000000" pitchFamily="2" charset="0"/>
              </a:rPr>
              <a:t>Verbes </a:t>
            </a:r>
            <a:r>
              <a:rPr lang="fr-FR" sz="1400" b="1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à connaître</a:t>
            </a:r>
            <a:endParaRPr lang="fr-FR" sz="1400" b="1" dirty="0">
              <a:latin typeface="Sweet Cheeks" panose="02000603000000000000" pitchFamily="2" charset="0"/>
              <a:ea typeface="Sweet Cheeks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400" dirty="0" err="1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believe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know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400" dirty="0" err="1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find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400" dirty="0" err="1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want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tell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look for : 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To </a:t>
            </a:r>
            <a:r>
              <a:rPr lang="fr-FR" sz="1400" dirty="0" err="1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forget</a:t>
            </a:r>
            <a:r>
              <a:rPr lang="fr-FR" sz="1400" dirty="0">
                <a:solidFill>
                  <a:prstClr val="black"/>
                </a:solidFill>
                <a:latin typeface="Warung Kopi Light" panose="02000500000000000000" pitchFamily="2" charset="0"/>
                <a:cs typeface="Dekko" panose="00000500000000000000" pitchFamily="2" charset="0"/>
              </a:rPr>
              <a:t> : _______________________</a:t>
            </a:r>
          </a:p>
        </p:txBody>
      </p:sp>
      <p:sp>
        <p:nvSpPr>
          <p:cNvPr id="55" name="Carré corné 54"/>
          <p:cNvSpPr/>
          <p:nvPr/>
        </p:nvSpPr>
        <p:spPr>
          <a:xfrm>
            <a:off x="936377" y="1154654"/>
            <a:ext cx="1584175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6338" y="1099509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Grammaire</a:t>
            </a:r>
          </a:p>
        </p:txBody>
      </p:sp>
      <p:sp>
        <p:nvSpPr>
          <p:cNvPr id="57" name="Carré corné 56"/>
          <p:cNvSpPr/>
          <p:nvPr/>
        </p:nvSpPr>
        <p:spPr>
          <a:xfrm>
            <a:off x="504328" y="4600846"/>
            <a:ext cx="2016224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4288" y="4545701"/>
            <a:ext cx="2066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Vocabulaire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877701" y="651941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Je retiens</a:t>
            </a:r>
          </a:p>
        </p:txBody>
      </p:sp>
      <p:pic>
        <p:nvPicPr>
          <p:cNvPr id="78" name="Picture 2" descr="ANd9GcQ3OBHItDtpOrqwE4ebQL0EGamrb2LGE5PAisCAMZsK0whRUUFG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8" y="5148486"/>
            <a:ext cx="1074043" cy="12937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9" y="8075988"/>
            <a:ext cx="1070164" cy="12937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 descr="ANd9GcRUyy68xxxHPHOs1Rf8CQue4NZJ2NW-97lM4pJXQ5i04FIbLfPX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1" y="5148486"/>
            <a:ext cx="1074043" cy="12922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72" y="7870836"/>
            <a:ext cx="1075833" cy="13920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" name="Rectangle à coins arrondis 81"/>
          <p:cNvSpPr/>
          <p:nvPr/>
        </p:nvSpPr>
        <p:spPr>
          <a:xfrm>
            <a:off x="1593438" y="6603848"/>
            <a:ext cx="1073076" cy="1224137"/>
          </a:xfrm>
          <a:prstGeom prst="roundRect">
            <a:avLst>
              <a:gd name="adj" fmla="val 1047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à coins arrondis 82"/>
          <p:cNvSpPr/>
          <p:nvPr/>
        </p:nvSpPr>
        <p:spPr>
          <a:xfrm>
            <a:off x="1668413" y="9517338"/>
            <a:ext cx="1115155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à coins arrondis 83"/>
          <p:cNvSpPr/>
          <p:nvPr/>
        </p:nvSpPr>
        <p:spPr>
          <a:xfrm>
            <a:off x="3152451" y="9344118"/>
            <a:ext cx="1073076" cy="916936"/>
          </a:xfrm>
          <a:prstGeom prst="roundRect">
            <a:avLst>
              <a:gd name="adj" fmla="val 9544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1877948" y="706202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Dekko" panose="00000500000000000000" pitchFamily="2" charset="0"/>
                <a:cs typeface="Dekko" panose="00000500000000000000" pitchFamily="2" charset="0"/>
              </a:rPr>
              <a:t>ou</a:t>
            </a:r>
            <a:endParaRPr lang="fr-FR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86" name="Rectangle à coins arrondis 85"/>
          <p:cNvSpPr/>
          <p:nvPr/>
        </p:nvSpPr>
        <p:spPr>
          <a:xfrm>
            <a:off x="244308" y="6596726"/>
            <a:ext cx="1090016" cy="1224137"/>
          </a:xfrm>
          <a:prstGeom prst="roundRect">
            <a:avLst>
              <a:gd name="adj" fmla="val 1047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528817" y="7054905"/>
            <a:ext cx="51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Dekko" panose="00000500000000000000" pitchFamily="2" charset="0"/>
                <a:cs typeface="Dekko" panose="00000500000000000000" pitchFamily="2" charset="0"/>
              </a:rPr>
              <a:t>ou</a:t>
            </a:r>
            <a:endParaRPr lang="fr-FR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08" y="8185624"/>
            <a:ext cx="1400070" cy="10887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à coins arrondis 88"/>
          <p:cNvSpPr/>
          <p:nvPr/>
        </p:nvSpPr>
        <p:spPr>
          <a:xfrm>
            <a:off x="2876014" y="6876678"/>
            <a:ext cx="107307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8"/>
          <a:srcRect l="13040" r="13040"/>
          <a:stretch/>
        </p:blipFill>
        <p:spPr>
          <a:xfrm>
            <a:off x="2876014" y="5218217"/>
            <a:ext cx="1130410" cy="1529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1" name="Rectangle à coins arrondis 90"/>
          <p:cNvSpPr/>
          <p:nvPr/>
        </p:nvSpPr>
        <p:spPr>
          <a:xfrm>
            <a:off x="336223" y="9510214"/>
            <a:ext cx="107307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529964" y="1471057"/>
            <a:ext cx="3619749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400" b="1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Apprends ce petit texte par cœur</a:t>
            </a:r>
            <a:endParaRPr lang="fr-FR" sz="1400" b="1" dirty="0">
              <a:latin typeface="Sweet Cheeks" panose="02000603000000000000" pitchFamily="2" charset="0"/>
              <a:ea typeface="Sweet Cheeks" panose="02000603000000000000" pitchFamily="2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sz="1400" dirty="0" err="1" smtClean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lang="fr-FR" altLang="fr-FR" sz="1400" dirty="0" smtClean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is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a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sign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the return of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spring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.</a:t>
            </a: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Flowers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,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eggs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and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rabbits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constitue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some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symbols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of a new life.</a:t>
            </a: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English people love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sending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Easter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cards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with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theses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pictures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 on </a:t>
            </a:r>
            <a:r>
              <a:rPr lang="fr-FR" altLang="fr-FR" sz="1400" dirty="0" err="1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it</a:t>
            </a:r>
            <a:r>
              <a:rPr lang="fr-FR" altLang="fr-FR" sz="1400" dirty="0">
                <a:solidFill>
                  <a:prstClr val="black"/>
                </a:solidFill>
                <a:latin typeface="Warung Kopi Light" panose="02000500000000000000" pitchFamily="2" charset="0"/>
                <a:ea typeface="GelPenUprightLight" panose="02000303000000000000" pitchFamily="2" charset="0"/>
                <a:cs typeface="Arial" pitchFamily="34" charset="0"/>
              </a:rPr>
              <a:t>.</a:t>
            </a:r>
          </a:p>
        </p:txBody>
      </p:sp>
      <p:sp>
        <p:nvSpPr>
          <p:cNvPr id="93" name="Carré corné 92"/>
          <p:cNvSpPr/>
          <p:nvPr/>
        </p:nvSpPr>
        <p:spPr>
          <a:xfrm>
            <a:off x="4608786" y="883151"/>
            <a:ext cx="1584175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88747" y="828006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Culture</a:t>
            </a:r>
            <a:endParaRPr lang="fr-FR" sz="2400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Rectangle à coins arrondis 94"/>
          <p:cNvSpPr/>
          <p:nvPr/>
        </p:nvSpPr>
        <p:spPr>
          <a:xfrm>
            <a:off x="3536315" y="2988246"/>
            <a:ext cx="3619749" cy="1920033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3536315" y="2988247"/>
            <a:ext cx="3619749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400" b="1" dirty="0" err="1" smtClean="0">
                <a:latin typeface="Sweet Cheeks" panose="02000603000000000000" pitchFamily="2" charset="0"/>
                <a:ea typeface="Sweet Cheeks" panose="02000603000000000000" pitchFamily="2" charset="0"/>
              </a:rPr>
              <a:t>Easter</a:t>
            </a:r>
            <a:endParaRPr lang="fr-FR" sz="1400" b="1" dirty="0">
              <a:latin typeface="Sweet Cheeks" panose="02000603000000000000" pitchFamily="2" charset="0"/>
              <a:ea typeface="Sweet Cheeks" panose="02000603000000000000" pitchFamily="2" charset="0"/>
            </a:endParaRPr>
          </a:p>
          <a:p>
            <a:pPr lvl="0" defTabSz="914400" fontAlgn="base">
              <a:spcBef>
                <a:spcPct val="0"/>
              </a:spcBef>
              <a:spcAft>
                <a:spcPts val="600"/>
              </a:spcAft>
            </a:pP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En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Angleterre et aux Etats-Unis, c’est le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_________ de Pâques qui, uni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de son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___________ , va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cacher des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________en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chocolat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ou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des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_____________ dans 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le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jardin. Le ________________ matin</a:t>
            </a:r>
            <a:r>
              <a:rPr lang="fr-FR" altLang="fr-FR" sz="1400" dirty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, les enfants se lèvent de bonne heure, pressés de vérifier que le Lapin de Pâques ne les a pas oubliés et de faire la </a:t>
            </a:r>
            <a:r>
              <a:rPr lang="fr-FR" altLang="fr-FR" sz="1400" dirty="0" smtClean="0">
                <a:latin typeface="Warung Kopi Light" panose="02000500000000000000" pitchFamily="2" charset="0"/>
                <a:ea typeface="Times New Roman" pitchFamily="18" charset="0"/>
                <a:cs typeface="Arial" pitchFamily="34" charset="0"/>
              </a:rPr>
              <a:t>______________  ______  ________ .</a:t>
            </a:r>
            <a:endParaRPr lang="fr-FR" altLang="fr-FR" sz="1400" dirty="0">
              <a:latin typeface="Warung Kopi Light" panose="02000500000000000000" pitchFamily="2" charset="0"/>
              <a:cs typeface="Arial" pitchFamily="34" charset="0"/>
            </a:endParaRPr>
          </a:p>
        </p:txBody>
      </p:sp>
      <p:sp>
        <p:nvSpPr>
          <p:cNvPr id="99" name="Rectangle à coins arrondis 98"/>
          <p:cNvSpPr/>
          <p:nvPr/>
        </p:nvSpPr>
        <p:spPr>
          <a:xfrm>
            <a:off x="4440966" y="5028106"/>
            <a:ext cx="2708748" cy="2424636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4440966" y="5077668"/>
            <a:ext cx="2708747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400" b="1" dirty="0" err="1" smtClean="0">
                <a:latin typeface="Sweet Cheeks" panose="02000603000000000000" pitchFamily="2" charset="0"/>
                <a:ea typeface="Sweet Cheeks" panose="02000603000000000000" pitchFamily="2" charset="0"/>
              </a:rPr>
              <a:t>Easter</a:t>
            </a:r>
            <a:r>
              <a:rPr lang="fr-FR" sz="1400" b="1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 parade</a:t>
            </a:r>
            <a:endParaRPr lang="fr-FR" sz="1400" b="1" dirty="0">
              <a:latin typeface="Sweet Cheeks" panose="02000603000000000000" pitchFamily="2" charset="0"/>
              <a:ea typeface="Sweet Cheeks" panose="020006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Le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________________ de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Pâques,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les _________ -____________,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vêtus de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 et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coiffés de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_______________extravagants,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se rassemblent à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  heures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devant la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________________St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Patrick pour « the </a:t>
            </a:r>
            <a:r>
              <a:rPr lang="fr-FR" sz="1400" dirty="0" err="1">
                <a:latin typeface="Warung Kopi Light" panose="02000500000000000000" pitchFamily="2" charset="0"/>
                <a:ea typeface="Sweet Cheeks" panose="02000603000000000000" pitchFamily="2" charset="0"/>
              </a:rPr>
              <a:t>Easter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 Parade ». Ils défilent dans la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avenue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sous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une ambiance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________________. </a:t>
            </a:r>
            <a:endParaRPr lang="fr-FR" sz="1400" dirty="0">
              <a:latin typeface="Warung Kopi Light" panose="02000500000000000000" pitchFamily="2" charset="0"/>
              <a:ea typeface="Sweet Cheeks" panose="02000603000000000000" pitchFamily="2" charset="0"/>
            </a:endParaRPr>
          </a:p>
        </p:txBody>
      </p:sp>
      <p:sp>
        <p:nvSpPr>
          <p:cNvPr id="101" name="Rectangle à coins arrondis 100"/>
          <p:cNvSpPr/>
          <p:nvPr/>
        </p:nvSpPr>
        <p:spPr>
          <a:xfrm>
            <a:off x="4440966" y="7596758"/>
            <a:ext cx="2708748" cy="2761074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4440966" y="7646320"/>
            <a:ext cx="2708747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400" b="1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April </a:t>
            </a:r>
            <a:r>
              <a:rPr lang="fr-FR" sz="1400" b="1" dirty="0" err="1" smtClean="0">
                <a:latin typeface="Sweet Cheeks" panose="02000603000000000000" pitchFamily="2" charset="0"/>
                <a:ea typeface="Sweet Cheeks" panose="02000603000000000000" pitchFamily="2" charset="0"/>
              </a:rPr>
              <a:t>fools</a:t>
            </a:r>
            <a:r>
              <a:rPr lang="fr-FR" sz="1400" b="1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 Day</a:t>
            </a:r>
            <a:endParaRPr lang="fr-FR" sz="1400" b="1" dirty="0">
              <a:latin typeface="Sweet Cheeks" panose="02000603000000000000" pitchFamily="2" charset="0"/>
              <a:ea typeface="Sweet Cheeks" panose="020006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La tradition du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 __________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existe également dans les îles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 et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aux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 - _______ 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: C’est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  _______ ______ .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Ce jour-là, petits et grands s’amusent à faire des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 ou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jouer des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  à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leurs amis. 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En __________ on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colle sur le dos un petit écriteau avec « </a:t>
            </a:r>
            <a:r>
              <a:rPr lang="fr-FR" sz="1400" dirty="0" smtClean="0">
                <a:latin typeface="Warung Kopi Light" panose="02000500000000000000" pitchFamily="2" charset="0"/>
                <a:ea typeface="Sweet Cheeks" panose="02000603000000000000" pitchFamily="2" charset="0"/>
              </a:rPr>
              <a:t>________________ </a:t>
            </a:r>
            <a:r>
              <a:rPr lang="fr-FR" sz="1400" dirty="0">
                <a:latin typeface="Warung Kopi Light" panose="02000500000000000000" pitchFamily="2" charset="0"/>
                <a:ea typeface="Sweet Cheeks" panose="02000603000000000000" pitchFamily="2" charset="0"/>
              </a:rPr>
              <a:t> » (donnez-moi un coup de pied) écrit dessus.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" y="10172252"/>
            <a:ext cx="1481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810</Words>
  <Application>Microsoft Office PowerPoint</Application>
  <PresentationFormat>Personnalisé</PresentationFormat>
  <Paragraphs>112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9" baseType="lpstr">
      <vt:lpstr>Arial</vt:lpstr>
      <vt:lpstr>Calibri</vt:lpstr>
      <vt:lpstr>Chewy</vt:lpstr>
      <vt:lpstr>Chinacat</vt:lpstr>
      <vt:lpstr>Clensey</vt:lpstr>
      <vt:lpstr>Dekko</vt:lpstr>
      <vt:lpstr>Fineliner Script</vt:lpstr>
      <vt:lpstr>GelPenUprightLight</vt:lpstr>
      <vt:lpstr>KG Primary Italics</vt:lpstr>
      <vt:lpstr>Sweet Cheeks</vt:lpstr>
      <vt:lpstr>Times New Roman</vt:lpstr>
      <vt:lpstr>Verdana</vt:lpstr>
      <vt:lpstr>Warung Kopi</vt:lpstr>
      <vt:lpstr>Warung Kopi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308</cp:revision>
  <cp:lastPrinted>2013-09-26T11:43:32Z</cp:lastPrinted>
  <dcterms:created xsi:type="dcterms:W3CDTF">2013-09-22T07:50:11Z</dcterms:created>
  <dcterms:modified xsi:type="dcterms:W3CDTF">2018-03-16T13:32:43Z</dcterms:modified>
</cp:coreProperties>
</file>