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70" r:id="rId2"/>
    <p:sldId id="256" r:id="rId3"/>
    <p:sldId id="272" r:id="rId4"/>
    <p:sldId id="273" r:id="rId5"/>
    <p:sldId id="274" r:id="rId6"/>
    <p:sldId id="266" r:id="rId7"/>
    <p:sldId id="263" r:id="rId8"/>
    <p:sldId id="275" r:id="rId9"/>
  </p:sldIdLst>
  <p:sldSz cx="7345363" cy="10440988"/>
  <p:notesSz cx="6735763" cy="9866313"/>
  <p:defaultText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314">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52" autoAdjust="0"/>
    <p:restoredTop sz="95788"/>
  </p:normalViewPr>
  <p:slideViewPr>
    <p:cSldViewPr>
      <p:cViewPr>
        <p:scale>
          <a:sx n="106" d="100"/>
          <a:sy n="106" d="100"/>
        </p:scale>
        <p:origin x="2208" y="-2152"/>
      </p:cViewPr>
      <p:guideLst>
        <p:guide orient="horz" pos="3289"/>
        <p:guide pos="2314"/>
      </p:guideLst>
    </p:cSldViewPr>
  </p:slideViewPr>
  <p:notesTextViewPr>
    <p:cViewPr>
      <p:scale>
        <a:sx n="1" d="1"/>
        <a:sy n="1" d="1"/>
      </p:scale>
      <p:origin x="0" y="0"/>
    </p:cViewPr>
  </p:notesTextViewPr>
  <p:notesViewPr>
    <p:cSldViewPr showGuides="1">
      <p:cViewPr varScale="1">
        <p:scale>
          <a:sx n="77" d="100"/>
          <a:sy n="77" d="100"/>
        </p:scale>
        <p:origin x="4144" y="208"/>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E9C6831-DC9E-452E-A929-C2B284279061}" type="datetimeFigureOut">
              <a:rPr lang="fr-FR" smtClean="0"/>
              <a:t>17/02/2022</a:t>
            </a:fld>
            <a:endParaRPr lang="fr-FR"/>
          </a:p>
        </p:txBody>
      </p:sp>
      <p:sp>
        <p:nvSpPr>
          <p:cNvPr id="4" name="Espace réservé de l'image des diapositives 3"/>
          <p:cNvSpPr>
            <a:spLocks noGrp="1" noRot="1" noChangeAspect="1"/>
          </p:cNvSpPr>
          <p:nvPr>
            <p:ph type="sldImg" idx="2"/>
          </p:nvPr>
        </p:nvSpPr>
        <p:spPr>
          <a:xfrm>
            <a:off x="2066925" y="739775"/>
            <a:ext cx="2601913" cy="370046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1D6D6634-DA6D-4104-99B8-F466701FFF6B}" type="slidenum">
              <a:rPr lang="fr-FR" smtClean="0"/>
              <a:t>‹N°›</a:t>
            </a:fld>
            <a:endParaRPr lang="fr-FR"/>
          </a:p>
        </p:txBody>
      </p:sp>
    </p:spTree>
    <p:extLst>
      <p:ext uri="{BB962C8B-B14F-4D97-AF65-F5344CB8AC3E}">
        <p14:creationId xmlns:p14="http://schemas.microsoft.com/office/powerpoint/2010/main" val="1451734694"/>
      </p:ext>
    </p:extLst>
  </p:cSld>
  <p:clrMap bg1="lt1" tx1="dk1" bg2="lt2" tx2="dk2" accent1="accent1" accent2="accent2" accent3="accent3" accent4="accent4" accent5="accent5" accent6="accent6" hlink="hlink" folHlink="folHlink"/>
  <p:notesStyle>
    <a:lvl1pPr marL="0" algn="l" defTabSz="1016356" rtl="0" eaLnBrk="1" latinLnBrk="0" hangingPunct="1">
      <a:defRPr sz="1300" kern="1200">
        <a:solidFill>
          <a:schemeClr val="tx1"/>
        </a:solidFill>
        <a:latin typeface="+mn-lt"/>
        <a:ea typeface="+mn-ea"/>
        <a:cs typeface="+mn-cs"/>
      </a:defRPr>
    </a:lvl1pPr>
    <a:lvl2pPr marL="508178" algn="l" defTabSz="1016356" rtl="0" eaLnBrk="1" latinLnBrk="0" hangingPunct="1">
      <a:defRPr sz="1300" kern="1200">
        <a:solidFill>
          <a:schemeClr val="tx1"/>
        </a:solidFill>
        <a:latin typeface="+mn-lt"/>
        <a:ea typeface="+mn-ea"/>
        <a:cs typeface="+mn-cs"/>
      </a:defRPr>
    </a:lvl2pPr>
    <a:lvl3pPr marL="1016356" algn="l" defTabSz="1016356" rtl="0" eaLnBrk="1" latinLnBrk="0" hangingPunct="1">
      <a:defRPr sz="1300" kern="1200">
        <a:solidFill>
          <a:schemeClr val="tx1"/>
        </a:solidFill>
        <a:latin typeface="+mn-lt"/>
        <a:ea typeface="+mn-ea"/>
        <a:cs typeface="+mn-cs"/>
      </a:defRPr>
    </a:lvl3pPr>
    <a:lvl4pPr marL="1524533" algn="l" defTabSz="1016356" rtl="0" eaLnBrk="1" latinLnBrk="0" hangingPunct="1">
      <a:defRPr sz="1300" kern="1200">
        <a:solidFill>
          <a:schemeClr val="tx1"/>
        </a:solidFill>
        <a:latin typeface="+mn-lt"/>
        <a:ea typeface="+mn-ea"/>
        <a:cs typeface="+mn-cs"/>
      </a:defRPr>
    </a:lvl4pPr>
    <a:lvl5pPr marL="2032711" algn="l" defTabSz="1016356" rtl="0" eaLnBrk="1" latinLnBrk="0" hangingPunct="1">
      <a:defRPr sz="1300" kern="1200">
        <a:solidFill>
          <a:schemeClr val="tx1"/>
        </a:solidFill>
        <a:latin typeface="+mn-lt"/>
        <a:ea typeface="+mn-ea"/>
        <a:cs typeface="+mn-cs"/>
      </a:defRPr>
    </a:lvl5pPr>
    <a:lvl6pPr marL="2540889" algn="l" defTabSz="1016356" rtl="0" eaLnBrk="1" latinLnBrk="0" hangingPunct="1">
      <a:defRPr sz="1300" kern="1200">
        <a:solidFill>
          <a:schemeClr val="tx1"/>
        </a:solidFill>
        <a:latin typeface="+mn-lt"/>
        <a:ea typeface="+mn-ea"/>
        <a:cs typeface="+mn-cs"/>
      </a:defRPr>
    </a:lvl6pPr>
    <a:lvl7pPr marL="3049067" algn="l" defTabSz="1016356" rtl="0" eaLnBrk="1" latinLnBrk="0" hangingPunct="1">
      <a:defRPr sz="1300" kern="1200">
        <a:solidFill>
          <a:schemeClr val="tx1"/>
        </a:solidFill>
        <a:latin typeface="+mn-lt"/>
        <a:ea typeface="+mn-ea"/>
        <a:cs typeface="+mn-cs"/>
      </a:defRPr>
    </a:lvl7pPr>
    <a:lvl8pPr marL="3557245" algn="l" defTabSz="1016356" rtl="0" eaLnBrk="1" latinLnBrk="0" hangingPunct="1">
      <a:defRPr sz="1300" kern="1200">
        <a:solidFill>
          <a:schemeClr val="tx1"/>
        </a:solidFill>
        <a:latin typeface="+mn-lt"/>
        <a:ea typeface="+mn-ea"/>
        <a:cs typeface="+mn-cs"/>
      </a:defRPr>
    </a:lvl8pPr>
    <a:lvl9pPr marL="4065422" algn="l" defTabSz="1016356"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t>1</a:t>
            </a:fld>
            <a:endParaRPr lang="fr-FR"/>
          </a:p>
        </p:txBody>
      </p:sp>
    </p:spTree>
    <p:extLst>
      <p:ext uri="{BB962C8B-B14F-4D97-AF65-F5344CB8AC3E}">
        <p14:creationId xmlns:p14="http://schemas.microsoft.com/office/powerpoint/2010/main" val="3169083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t>2</a:t>
            </a:fld>
            <a:endParaRPr lang="fr-FR"/>
          </a:p>
        </p:txBody>
      </p:sp>
    </p:spTree>
    <p:extLst>
      <p:ext uri="{BB962C8B-B14F-4D97-AF65-F5344CB8AC3E}">
        <p14:creationId xmlns:p14="http://schemas.microsoft.com/office/powerpoint/2010/main" val="301803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t>3</a:t>
            </a:fld>
            <a:endParaRPr lang="fr-FR"/>
          </a:p>
        </p:txBody>
      </p:sp>
    </p:spTree>
    <p:extLst>
      <p:ext uri="{BB962C8B-B14F-4D97-AF65-F5344CB8AC3E}">
        <p14:creationId xmlns:p14="http://schemas.microsoft.com/office/powerpoint/2010/main" val="3515421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t>4</a:t>
            </a:fld>
            <a:endParaRPr lang="fr-FR"/>
          </a:p>
        </p:txBody>
      </p:sp>
    </p:spTree>
    <p:extLst>
      <p:ext uri="{BB962C8B-B14F-4D97-AF65-F5344CB8AC3E}">
        <p14:creationId xmlns:p14="http://schemas.microsoft.com/office/powerpoint/2010/main" val="3682061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t>5</a:t>
            </a:fld>
            <a:endParaRPr lang="fr-FR"/>
          </a:p>
        </p:txBody>
      </p:sp>
    </p:spTree>
    <p:extLst>
      <p:ext uri="{BB962C8B-B14F-4D97-AF65-F5344CB8AC3E}">
        <p14:creationId xmlns:p14="http://schemas.microsoft.com/office/powerpoint/2010/main" val="1081081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D6D6634-DA6D-4104-99B8-F466701FFF6B}" type="slidenum">
              <a:rPr lang="fr-FR" smtClean="0"/>
              <a:t>6</a:t>
            </a:fld>
            <a:endParaRPr lang="fr-FR"/>
          </a:p>
        </p:txBody>
      </p:sp>
    </p:spTree>
    <p:extLst>
      <p:ext uri="{BB962C8B-B14F-4D97-AF65-F5344CB8AC3E}">
        <p14:creationId xmlns:p14="http://schemas.microsoft.com/office/powerpoint/2010/main" val="866605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50902" y="3243476"/>
            <a:ext cx="6243559" cy="2238045"/>
          </a:xfrm>
        </p:spPr>
        <p:txBody>
          <a:bodyPr/>
          <a:lstStyle/>
          <a:p>
            <a:r>
              <a:rPr lang="fr-FR"/>
              <a:t>Modifiez le style du titre</a:t>
            </a:r>
          </a:p>
        </p:txBody>
      </p:sp>
      <p:sp>
        <p:nvSpPr>
          <p:cNvPr id="3" name="Sous-titre 2"/>
          <p:cNvSpPr>
            <a:spLocks noGrp="1"/>
          </p:cNvSpPr>
          <p:nvPr>
            <p:ph type="subTitle" idx="1"/>
          </p:nvPr>
        </p:nvSpPr>
        <p:spPr>
          <a:xfrm>
            <a:off x="1101805" y="5916560"/>
            <a:ext cx="5141754" cy="2668252"/>
          </a:xfrm>
        </p:spPr>
        <p:txBody>
          <a:bodyPr/>
          <a:lstStyle>
            <a:lvl1pPr marL="0" indent="0" algn="ctr">
              <a:buNone/>
              <a:defRPr>
                <a:solidFill>
                  <a:schemeClr val="tx1">
                    <a:tint val="75000"/>
                  </a:schemeClr>
                </a:solidFill>
              </a:defRPr>
            </a:lvl1pPr>
            <a:lvl2pPr marL="508178" indent="0" algn="ctr">
              <a:buNone/>
              <a:defRPr>
                <a:solidFill>
                  <a:schemeClr val="tx1">
                    <a:tint val="75000"/>
                  </a:schemeClr>
                </a:solidFill>
              </a:defRPr>
            </a:lvl2pPr>
            <a:lvl3pPr marL="1016356" indent="0" algn="ctr">
              <a:buNone/>
              <a:defRPr>
                <a:solidFill>
                  <a:schemeClr val="tx1">
                    <a:tint val="75000"/>
                  </a:schemeClr>
                </a:solidFill>
              </a:defRPr>
            </a:lvl3pPr>
            <a:lvl4pPr marL="1524533" indent="0" algn="ctr">
              <a:buNone/>
              <a:defRPr>
                <a:solidFill>
                  <a:schemeClr val="tx1">
                    <a:tint val="75000"/>
                  </a:schemeClr>
                </a:solidFill>
              </a:defRPr>
            </a:lvl4pPr>
            <a:lvl5pPr marL="2032711" indent="0" algn="ctr">
              <a:buNone/>
              <a:defRPr>
                <a:solidFill>
                  <a:schemeClr val="tx1">
                    <a:tint val="75000"/>
                  </a:schemeClr>
                </a:solidFill>
              </a:defRPr>
            </a:lvl5pPr>
            <a:lvl6pPr marL="2540889" indent="0" algn="ctr">
              <a:buNone/>
              <a:defRPr>
                <a:solidFill>
                  <a:schemeClr val="tx1">
                    <a:tint val="75000"/>
                  </a:schemeClr>
                </a:solidFill>
              </a:defRPr>
            </a:lvl6pPr>
            <a:lvl7pPr marL="3049067" indent="0" algn="ctr">
              <a:buNone/>
              <a:defRPr>
                <a:solidFill>
                  <a:schemeClr val="tx1">
                    <a:tint val="75000"/>
                  </a:schemeClr>
                </a:solidFill>
              </a:defRPr>
            </a:lvl7pPr>
            <a:lvl8pPr marL="3557245" indent="0" algn="ctr">
              <a:buNone/>
              <a:defRPr>
                <a:solidFill>
                  <a:schemeClr val="tx1">
                    <a:tint val="75000"/>
                  </a:schemeClr>
                </a:solidFill>
              </a:defRPr>
            </a:lvl8pPr>
            <a:lvl9pPr marL="4065422"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17/02/2022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95241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17/02/2022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426046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994040" y="558304"/>
            <a:ext cx="1239531" cy="1187662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275452" y="558304"/>
            <a:ext cx="3596168" cy="1187662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17/02/2022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120639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17/02/2022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69057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80233" y="6709302"/>
            <a:ext cx="6243559" cy="2073696"/>
          </a:xfrm>
        </p:spPr>
        <p:txBody>
          <a:bodyPr anchor="t"/>
          <a:lstStyle>
            <a:lvl1pPr algn="l">
              <a:defRPr sz="4400" b="1" cap="all"/>
            </a:lvl1pPr>
          </a:lstStyle>
          <a:p>
            <a:r>
              <a:rPr lang="fr-FR"/>
              <a:t>Modifiez le style du titre</a:t>
            </a:r>
          </a:p>
        </p:txBody>
      </p:sp>
      <p:sp>
        <p:nvSpPr>
          <p:cNvPr id="3" name="Espace réservé du texte 2"/>
          <p:cNvSpPr>
            <a:spLocks noGrp="1"/>
          </p:cNvSpPr>
          <p:nvPr>
            <p:ph type="body" idx="1"/>
          </p:nvPr>
        </p:nvSpPr>
        <p:spPr>
          <a:xfrm>
            <a:off x="580233" y="4425338"/>
            <a:ext cx="6243559" cy="2283965"/>
          </a:xfrm>
        </p:spPr>
        <p:txBody>
          <a:bodyPr anchor="b"/>
          <a:lstStyle>
            <a:lvl1pPr marL="0" indent="0">
              <a:buNone/>
              <a:defRPr sz="2200">
                <a:solidFill>
                  <a:schemeClr val="tx1">
                    <a:tint val="75000"/>
                  </a:schemeClr>
                </a:solidFill>
              </a:defRPr>
            </a:lvl1pPr>
            <a:lvl2pPr marL="508178" indent="0">
              <a:buNone/>
              <a:defRPr sz="2000">
                <a:solidFill>
                  <a:schemeClr val="tx1">
                    <a:tint val="75000"/>
                  </a:schemeClr>
                </a:solidFill>
              </a:defRPr>
            </a:lvl2pPr>
            <a:lvl3pPr marL="1016356" indent="0">
              <a:buNone/>
              <a:defRPr sz="1800">
                <a:solidFill>
                  <a:schemeClr val="tx1">
                    <a:tint val="75000"/>
                  </a:schemeClr>
                </a:solidFill>
              </a:defRPr>
            </a:lvl3pPr>
            <a:lvl4pPr marL="1524533" indent="0">
              <a:buNone/>
              <a:defRPr sz="1600">
                <a:solidFill>
                  <a:schemeClr val="tx1">
                    <a:tint val="75000"/>
                  </a:schemeClr>
                </a:solidFill>
              </a:defRPr>
            </a:lvl4pPr>
            <a:lvl5pPr marL="2032711" indent="0">
              <a:buNone/>
              <a:defRPr sz="1600">
                <a:solidFill>
                  <a:schemeClr val="tx1">
                    <a:tint val="75000"/>
                  </a:schemeClr>
                </a:solidFill>
              </a:defRPr>
            </a:lvl5pPr>
            <a:lvl6pPr marL="2540889" indent="0">
              <a:buNone/>
              <a:defRPr sz="1600">
                <a:solidFill>
                  <a:schemeClr val="tx1">
                    <a:tint val="75000"/>
                  </a:schemeClr>
                </a:solidFill>
              </a:defRPr>
            </a:lvl6pPr>
            <a:lvl7pPr marL="3049067" indent="0">
              <a:buNone/>
              <a:defRPr sz="1600">
                <a:solidFill>
                  <a:schemeClr val="tx1">
                    <a:tint val="75000"/>
                  </a:schemeClr>
                </a:solidFill>
              </a:defRPr>
            </a:lvl7pPr>
            <a:lvl8pPr marL="3557245" indent="0">
              <a:buNone/>
              <a:defRPr sz="1600">
                <a:solidFill>
                  <a:schemeClr val="tx1">
                    <a:tint val="75000"/>
                  </a:schemeClr>
                </a:solidFill>
              </a:defRPr>
            </a:lvl8pPr>
            <a:lvl9pPr marL="4065422"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17/02/2022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515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275451"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2815723"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17/02/2022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914841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67268" y="418123"/>
            <a:ext cx="6610827" cy="1740165"/>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67269" y="2337138"/>
            <a:ext cx="3245478"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4" name="Espace réservé du contenu 3"/>
          <p:cNvSpPr>
            <a:spLocks noGrp="1"/>
          </p:cNvSpPr>
          <p:nvPr>
            <p:ph sz="half" idx="2"/>
          </p:nvPr>
        </p:nvSpPr>
        <p:spPr>
          <a:xfrm>
            <a:off x="367269" y="3311146"/>
            <a:ext cx="3245478"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731343" y="2337138"/>
            <a:ext cx="3246752"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6" name="Espace réservé du contenu 5"/>
          <p:cNvSpPr>
            <a:spLocks noGrp="1"/>
          </p:cNvSpPr>
          <p:nvPr>
            <p:ph sz="quarter" idx="4"/>
          </p:nvPr>
        </p:nvSpPr>
        <p:spPr>
          <a:xfrm>
            <a:off x="3731343" y="3311146"/>
            <a:ext cx="3246752"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D46EECC-1494-4A94-92E8-2069CFE9F7B8}" type="datetimeFigureOut">
              <a:rPr lang="fr-FR" smtClean="0"/>
              <a:t>17/02/2022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1632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D46EECC-1494-4A94-92E8-2069CFE9F7B8}" type="datetimeFigureOut">
              <a:rPr lang="fr-FR" smtClean="0"/>
              <a:t>17/02/2022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850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46EECC-1494-4A94-92E8-2069CFE9F7B8}" type="datetimeFigureOut">
              <a:rPr lang="fr-FR" smtClean="0"/>
              <a:t>17/02/2022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79019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67269" y="415707"/>
            <a:ext cx="2416574" cy="1769167"/>
          </a:xfrm>
        </p:spPr>
        <p:txBody>
          <a:bodyPr anchor="b"/>
          <a:lstStyle>
            <a:lvl1pPr algn="l">
              <a:defRPr sz="2200" b="1"/>
            </a:lvl1pPr>
          </a:lstStyle>
          <a:p>
            <a:r>
              <a:rPr lang="fr-FR"/>
              <a:t>Modifiez le style du titre</a:t>
            </a:r>
          </a:p>
        </p:txBody>
      </p:sp>
      <p:sp>
        <p:nvSpPr>
          <p:cNvPr id="3" name="Espace réservé du contenu 2"/>
          <p:cNvSpPr>
            <a:spLocks noGrp="1"/>
          </p:cNvSpPr>
          <p:nvPr>
            <p:ph idx="1"/>
          </p:nvPr>
        </p:nvSpPr>
        <p:spPr>
          <a:xfrm>
            <a:off x="2871833" y="415707"/>
            <a:ext cx="4106262" cy="891109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67269" y="2184874"/>
            <a:ext cx="2416574" cy="7141927"/>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17/02/2022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20847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39742" y="7308692"/>
            <a:ext cx="4407218" cy="862833"/>
          </a:xfrm>
        </p:spPr>
        <p:txBody>
          <a:bodyPr anchor="b"/>
          <a:lstStyle>
            <a:lvl1pPr algn="l">
              <a:defRPr sz="2200" b="1"/>
            </a:lvl1pPr>
          </a:lstStyle>
          <a:p>
            <a:r>
              <a:rPr lang="fr-FR"/>
              <a:t>Modifiez le style du titre</a:t>
            </a:r>
          </a:p>
        </p:txBody>
      </p:sp>
      <p:sp>
        <p:nvSpPr>
          <p:cNvPr id="3" name="Espace réservé pour une image  2"/>
          <p:cNvSpPr>
            <a:spLocks noGrp="1"/>
          </p:cNvSpPr>
          <p:nvPr>
            <p:ph type="pic" idx="1"/>
          </p:nvPr>
        </p:nvSpPr>
        <p:spPr>
          <a:xfrm>
            <a:off x="1439742" y="932921"/>
            <a:ext cx="4407218" cy="6264593"/>
          </a:xfrm>
        </p:spPr>
        <p:txBody>
          <a:bodyPr/>
          <a:lstStyle>
            <a:lvl1pPr marL="0" indent="0">
              <a:buNone/>
              <a:defRPr sz="3600"/>
            </a:lvl1pPr>
            <a:lvl2pPr marL="508178" indent="0">
              <a:buNone/>
              <a:defRPr sz="3100"/>
            </a:lvl2pPr>
            <a:lvl3pPr marL="1016356" indent="0">
              <a:buNone/>
              <a:defRPr sz="2700"/>
            </a:lvl3pPr>
            <a:lvl4pPr marL="1524533" indent="0">
              <a:buNone/>
              <a:defRPr sz="2200"/>
            </a:lvl4pPr>
            <a:lvl5pPr marL="2032711" indent="0">
              <a:buNone/>
              <a:defRPr sz="2200"/>
            </a:lvl5pPr>
            <a:lvl6pPr marL="2540889" indent="0">
              <a:buNone/>
              <a:defRPr sz="2200"/>
            </a:lvl6pPr>
            <a:lvl7pPr marL="3049067" indent="0">
              <a:buNone/>
              <a:defRPr sz="2200"/>
            </a:lvl7pPr>
            <a:lvl8pPr marL="3557245" indent="0">
              <a:buNone/>
              <a:defRPr sz="2200"/>
            </a:lvl8pPr>
            <a:lvl9pPr marL="4065422" indent="0">
              <a:buNone/>
              <a:defRPr sz="2200"/>
            </a:lvl9pPr>
          </a:lstStyle>
          <a:p>
            <a:endParaRPr lang="fr-FR"/>
          </a:p>
        </p:txBody>
      </p:sp>
      <p:sp>
        <p:nvSpPr>
          <p:cNvPr id="4" name="Espace réservé du texte 3"/>
          <p:cNvSpPr>
            <a:spLocks noGrp="1"/>
          </p:cNvSpPr>
          <p:nvPr>
            <p:ph type="body" sz="half" idx="2"/>
          </p:nvPr>
        </p:nvSpPr>
        <p:spPr>
          <a:xfrm>
            <a:off x="1439742" y="8171525"/>
            <a:ext cx="4407218" cy="1225365"/>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17/02/2022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182478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67268" y="418123"/>
            <a:ext cx="6610827" cy="1740165"/>
          </a:xfrm>
          <a:prstGeom prst="rect">
            <a:avLst/>
          </a:prstGeom>
        </p:spPr>
        <p:txBody>
          <a:bodyPr vert="horz" lIns="101636" tIns="50818" rIns="101636" bIns="50818" rtlCol="0" anchor="ctr">
            <a:normAutofit/>
          </a:bodyPr>
          <a:lstStyle/>
          <a:p>
            <a:r>
              <a:rPr lang="fr-FR"/>
              <a:t>Modifiez le style du titre</a:t>
            </a:r>
          </a:p>
        </p:txBody>
      </p:sp>
      <p:sp>
        <p:nvSpPr>
          <p:cNvPr id="3" name="Espace réservé du texte 2"/>
          <p:cNvSpPr>
            <a:spLocks noGrp="1"/>
          </p:cNvSpPr>
          <p:nvPr>
            <p:ph type="body" idx="1"/>
          </p:nvPr>
        </p:nvSpPr>
        <p:spPr>
          <a:xfrm>
            <a:off x="367268" y="2436232"/>
            <a:ext cx="6610827" cy="6890569"/>
          </a:xfrm>
          <a:prstGeom prst="rect">
            <a:avLst/>
          </a:prstGeom>
        </p:spPr>
        <p:txBody>
          <a:bodyPr vert="horz" lIns="101636" tIns="50818" rIns="101636" bIns="50818"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67268" y="9677250"/>
            <a:ext cx="1713918" cy="555886"/>
          </a:xfrm>
          <a:prstGeom prst="rect">
            <a:avLst/>
          </a:prstGeom>
        </p:spPr>
        <p:txBody>
          <a:bodyPr vert="horz" lIns="101636" tIns="50818" rIns="101636" bIns="50818" rtlCol="0" anchor="ctr"/>
          <a:lstStyle>
            <a:lvl1pPr algn="l">
              <a:defRPr sz="1300">
                <a:solidFill>
                  <a:schemeClr val="tx1">
                    <a:tint val="75000"/>
                  </a:schemeClr>
                </a:solidFill>
              </a:defRPr>
            </a:lvl1pPr>
          </a:lstStyle>
          <a:p>
            <a:fld id="{9D46EECC-1494-4A94-92E8-2069CFE9F7B8}" type="datetimeFigureOut">
              <a:rPr lang="fr-FR" smtClean="0"/>
              <a:t>17/02/2022</a:t>
            </a:fld>
            <a:endParaRPr lang="fr-FR"/>
          </a:p>
        </p:txBody>
      </p:sp>
      <p:sp>
        <p:nvSpPr>
          <p:cNvPr id="5" name="Espace réservé du pied de page 4"/>
          <p:cNvSpPr>
            <a:spLocks noGrp="1"/>
          </p:cNvSpPr>
          <p:nvPr>
            <p:ph type="ftr" sz="quarter" idx="3"/>
          </p:nvPr>
        </p:nvSpPr>
        <p:spPr>
          <a:xfrm>
            <a:off x="2509666" y="9677250"/>
            <a:ext cx="2326032" cy="555886"/>
          </a:xfrm>
          <a:prstGeom prst="rect">
            <a:avLst/>
          </a:prstGeom>
        </p:spPr>
        <p:txBody>
          <a:bodyPr vert="horz" lIns="101636" tIns="50818" rIns="101636" bIns="50818" rtlCol="0" anchor="ctr"/>
          <a:lstStyle>
            <a:lvl1pPr algn="ctr">
              <a:defRPr sz="13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5264177" y="9677250"/>
            <a:ext cx="1713918" cy="555886"/>
          </a:xfrm>
          <a:prstGeom prst="rect">
            <a:avLst/>
          </a:prstGeom>
        </p:spPr>
        <p:txBody>
          <a:bodyPr vert="horz" lIns="101636" tIns="50818" rIns="101636" bIns="50818" rtlCol="0" anchor="ctr"/>
          <a:lstStyle>
            <a:lvl1pPr algn="r">
              <a:defRPr sz="1300">
                <a:solidFill>
                  <a:schemeClr val="tx1">
                    <a:tint val="75000"/>
                  </a:schemeClr>
                </a:solidFill>
              </a:defRPr>
            </a:lvl1pPr>
          </a:lstStyle>
          <a:p>
            <a:fld id="{48850114-9B54-42E1-8BFB-F6F5E837C16F}" type="slidenum">
              <a:rPr lang="fr-FR" smtClean="0"/>
              <a:t>‹N°›</a:t>
            </a:fld>
            <a:endParaRPr lang="fr-FR"/>
          </a:p>
        </p:txBody>
      </p:sp>
    </p:spTree>
    <p:extLst>
      <p:ext uri="{BB962C8B-B14F-4D97-AF65-F5344CB8AC3E}">
        <p14:creationId xmlns:p14="http://schemas.microsoft.com/office/powerpoint/2010/main" val="3109199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6356" rtl="0" eaLnBrk="1" latinLnBrk="0" hangingPunct="1">
        <a:spcBef>
          <a:spcPct val="0"/>
        </a:spcBef>
        <a:buNone/>
        <a:defRPr sz="4900" kern="1200">
          <a:solidFill>
            <a:schemeClr val="tx1"/>
          </a:solidFill>
          <a:latin typeface="+mj-lt"/>
          <a:ea typeface="+mj-ea"/>
          <a:cs typeface="+mj-cs"/>
        </a:defRPr>
      </a:lvl1pPr>
    </p:titleStyle>
    <p:bodyStyle>
      <a:lvl1pPr marL="381133" indent="-381133" algn="l" defTabSz="1016356"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5789" indent="-317611" algn="l" defTabSz="1016356"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0445" indent="-254089" algn="l" defTabSz="10163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78622"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86800"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94978"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03156"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11334"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19511"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jpeg"/><Relationship Id="rId5" Type="http://schemas.microsoft.com/office/2007/relationships/hdphoto" Target="../media/hdphoto1.wd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jpeg"/><Relationship Id="rId5" Type="http://schemas.microsoft.com/office/2007/relationships/hdphoto" Target="../media/hdphoto1.wdp"/><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llipse 35">
            <a:extLst>
              <a:ext uri="{FF2B5EF4-FFF2-40B4-BE49-F238E27FC236}">
                <a16:creationId xmlns:a16="http://schemas.microsoft.com/office/drawing/2014/main" id="{091D2F70-30C3-3846-85C7-BEA94FBAF5FC}"/>
              </a:ext>
            </a:extLst>
          </p:cNvPr>
          <p:cNvSpPr/>
          <p:nvPr/>
        </p:nvSpPr>
        <p:spPr>
          <a:xfrm>
            <a:off x="209048" y="7957254"/>
            <a:ext cx="262741" cy="28803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A9526C85-05A5-C548-B93A-25A70A2CCE9E}"/>
              </a:ext>
            </a:extLst>
          </p:cNvPr>
          <p:cNvSpPr/>
          <p:nvPr/>
        </p:nvSpPr>
        <p:spPr>
          <a:xfrm>
            <a:off x="225773" y="4008485"/>
            <a:ext cx="262741" cy="28803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8"/>
          <p:cNvSpPr/>
          <p:nvPr/>
        </p:nvSpPr>
        <p:spPr>
          <a:xfrm>
            <a:off x="144289" y="955697"/>
            <a:ext cx="407252" cy="37809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202048" y="1404702"/>
            <a:ext cx="3516647" cy="2344274"/>
          </a:xfrm>
          <a:prstGeom prst="roundRect">
            <a:avLst>
              <a:gd name="adj" fmla="val 753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8" name="ZoneTexte 7"/>
          <p:cNvSpPr txBox="1"/>
          <p:nvPr/>
        </p:nvSpPr>
        <p:spPr>
          <a:xfrm>
            <a:off x="216299" y="1451451"/>
            <a:ext cx="3456382" cy="2297525"/>
          </a:xfrm>
          <a:prstGeom prst="rect">
            <a:avLst/>
          </a:prstGeom>
          <a:noFill/>
        </p:spPr>
        <p:txBody>
          <a:bodyPr wrap="square" lIns="101636" tIns="50818" rIns="101636" bIns="50818" rtlCol="0">
            <a:spAutoFit/>
          </a:bodyPr>
          <a:lstStyle/>
          <a:p>
            <a:pPr>
              <a:lnSpc>
                <a:spcPct val="80000"/>
              </a:lnSpc>
              <a:spcAft>
                <a:spcPts val="600"/>
              </a:spcAft>
            </a:pPr>
            <a:r>
              <a:rPr lang="fr-FR" sz="1500" dirty="0">
                <a:latin typeface="KG Primary Italics" panose="02000506000000020003" pitchFamily="2" charset="0"/>
                <a:ea typeface="Clensey" panose="02000603000000000000" pitchFamily="2" charset="0"/>
              </a:rPr>
              <a:t>Tous les 5 ans, les français sont invités à choisir leur nouveau président de la République. C’est devenu, au fil du temps, l’élection la plus importante dans la vie politique.</a:t>
            </a:r>
          </a:p>
          <a:p>
            <a:pPr>
              <a:lnSpc>
                <a:spcPct val="80000"/>
              </a:lnSpc>
              <a:spcAft>
                <a:spcPts val="600"/>
              </a:spcAft>
            </a:pPr>
            <a:r>
              <a:rPr lang="fr-FR" sz="1500" dirty="0">
                <a:latin typeface="KG Primary Italics" panose="02000506000000020003" pitchFamily="2" charset="0"/>
                <a:ea typeface="Clensey" panose="02000603000000000000" pitchFamily="2" charset="0"/>
              </a:rPr>
              <a:t>Avant 2002, la durée de son mandat était de 7 ans. Un président peut être élu maximum 2 fois consécutives. </a:t>
            </a:r>
          </a:p>
          <a:p>
            <a:pPr>
              <a:lnSpc>
                <a:spcPct val="80000"/>
              </a:lnSpc>
              <a:spcAft>
                <a:spcPts val="600"/>
              </a:spcAft>
            </a:pPr>
            <a:r>
              <a:rPr lang="fr-FR" sz="1500" dirty="0">
                <a:latin typeface="KG Primary Italics" panose="02000506000000020003" pitchFamily="2" charset="0"/>
                <a:ea typeface="Clensey" panose="02000603000000000000" pitchFamily="2" charset="0"/>
              </a:rPr>
              <a:t>Depuis 1962, c’est une élection au suffrage universel, c’est-à-dire qu’il est choisi par l’ensemble des citoyens qui remplissent les conditions nécessaires.</a:t>
            </a:r>
          </a:p>
        </p:txBody>
      </p:sp>
      <p:sp>
        <p:nvSpPr>
          <p:cNvPr id="11" name="ZoneTexte 10"/>
          <p:cNvSpPr txBox="1"/>
          <p:nvPr/>
        </p:nvSpPr>
        <p:spPr>
          <a:xfrm>
            <a:off x="156571" y="916312"/>
            <a:ext cx="407252" cy="456862"/>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1</a:t>
            </a:r>
            <a:endParaRPr lang="fr-FR" b="1" dirty="0">
              <a:effectLst>
                <a:outerShdw blurRad="38100" dist="38100" dir="2700000" algn="tl">
                  <a:srgbClr val="000000">
                    <a:alpha val="43137"/>
                  </a:srgbClr>
                </a:outerShdw>
              </a:effectLst>
              <a:latin typeface="Fineliner Script" pitchFamily="50" charset="0"/>
            </a:endParaRPr>
          </a:p>
        </p:txBody>
      </p:sp>
      <p:sp>
        <p:nvSpPr>
          <p:cNvPr id="29" name="ZoneTexte 28"/>
          <p:cNvSpPr txBox="1"/>
          <p:nvPr/>
        </p:nvSpPr>
        <p:spPr>
          <a:xfrm>
            <a:off x="563823" y="916311"/>
            <a:ext cx="3516647" cy="410405"/>
          </a:xfrm>
          <a:prstGeom prst="rect">
            <a:avLst/>
          </a:prstGeom>
          <a:noFill/>
        </p:spPr>
        <p:txBody>
          <a:bodyPr wrap="square" lIns="101636" tIns="50818" rIns="101636" bIns="50818" rtlCol="0">
            <a:spAutoFit/>
          </a:bodyPr>
          <a:lstStyle/>
          <a:p>
            <a:r>
              <a:rPr lang="fr-FR" dirty="0">
                <a:latin typeface="Our First Kiss" panose="02000603000000020004" pitchFamily="2" charset="77"/>
              </a:rPr>
              <a:t>Une élection importante</a:t>
            </a:r>
          </a:p>
        </p:txBody>
      </p:sp>
      <p:sp>
        <p:nvSpPr>
          <p:cNvPr id="34" name="ZoneTexte 33"/>
          <p:cNvSpPr txBox="1"/>
          <p:nvPr/>
        </p:nvSpPr>
        <p:spPr>
          <a:xfrm>
            <a:off x="211574" y="3996358"/>
            <a:ext cx="2885043" cy="3676877"/>
          </a:xfrm>
          <a:prstGeom prst="rect">
            <a:avLst/>
          </a:prstGeom>
          <a:noFill/>
        </p:spPr>
        <p:txBody>
          <a:bodyPr wrap="square" lIns="101636" tIns="50818" rIns="101636" bIns="50818" rtlCol="0">
            <a:spAutoFit/>
          </a:bodyPr>
          <a:lstStyle/>
          <a:p>
            <a:pPr>
              <a:lnSpc>
                <a:spcPct val="120000"/>
              </a:lnSpc>
              <a:spcAft>
                <a:spcPts val="600"/>
              </a:spcAft>
            </a:pPr>
            <a:r>
              <a:rPr lang="fr-FR" sz="1400" b="1" dirty="0">
                <a:solidFill>
                  <a:schemeClr val="bg1"/>
                </a:solidFill>
                <a:latin typeface="Our First Kiss" panose="02000603000000020004" pitchFamily="2" charset="77"/>
                <a:sym typeface="Wingdings"/>
              </a:rPr>
              <a:t>1</a:t>
            </a:r>
            <a:r>
              <a:rPr lang="fr-FR" sz="1400" dirty="0">
                <a:latin typeface="Short Stack" panose="02010500040000000007" pitchFamily="2" charset="0"/>
                <a:sym typeface="Wingdings"/>
              </a:rPr>
              <a:t>   </a:t>
            </a:r>
            <a:r>
              <a:rPr lang="fr-FR" sz="1400" dirty="0">
                <a:latin typeface="Our First Kiss" panose="02000603000000020004" pitchFamily="2" charset="77"/>
                <a:sym typeface="Wingdings"/>
              </a:rPr>
              <a:t>Indique ce que signifient ces nombres :</a:t>
            </a:r>
            <a:endParaRPr lang="fr-FR" sz="500" dirty="0">
              <a:latin typeface="Our First Kiss" panose="02000603000000020004" pitchFamily="2" charset="77"/>
              <a:sym typeface="Wingdings"/>
            </a:endParaRPr>
          </a:p>
          <a:p>
            <a:pPr>
              <a:lnSpc>
                <a:spcPct val="150000"/>
              </a:lnSpc>
              <a:spcAft>
                <a:spcPts val="600"/>
              </a:spcAft>
            </a:pPr>
            <a:r>
              <a:rPr lang="fr-FR" sz="1000" dirty="0">
                <a:latin typeface="Short Stack" panose="02010500040000000007" pitchFamily="2" charset="0"/>
              </a:rPr>
              <a:t>5 ans :  __________________________</a:t>
            </a:r>
          </a:p>
          <a:p>
            <a:pPr>
              <a:lnSpc>
                <a:spcPct val="150000"/>
              </a:lnSpc>
              <a:spcAft>
                <a:spcPts val="600"/>
              </a:spcAft>
            </a:pPr>
            <a:r>
              <a:rPr lang="fr-FR" sz="1000" dirty="0">
                <a:latin typeface="Short Stack" panose="02010500040000000007" pitchFamily="2" charset="0"/>
              </a:rPr>
              <a:t>_________________________________</a:t>
            </a:r>
          </a:p>
          <a:p>
            <a:pPr>
              <a:lnSpc>
                <a:spcPct val="150000"/>
              </a:lnSpc>
              <a:spcAft>
                <a:spcPts val="600"/>
              </a:spcAft>
            </a:pPr>
            <a:r>
              <a:rPr lang="fr-FR" sz="1000" dirty="0">
                <a:latin typeface="Short Stack" panose="02010500040000000007" pitchFamily="2" charset="0"/>
              </a:rPr>
              <a:t>7 ans :  __________________________</a:t>
            </a:r>
          </a:p>
          <a:p>
            <a:pPr>
              <a:lnSpc>
                <a:spcPct val="150000"/>
              </a:lnSpc>
              <a:spcAft>
                <a:spcPts val="600"/>
              </a:spcAft>
            </a:pPr>
            <a:r>
              <a:rPr lang="fr-FR" sz="1000" dirty="0">
                <a:latin typeface="Short Stack" panose="02010500040000000007" pitchFamily="2" charset="0"/>
              </a:rPr>
              <a:t>_________________________________</a:t>
            </a:r>
          </a:p>
          <a:p>
            <a:pPr>
              <a:lnSpc>
                <a:spcPct val="150000"/>
              </a:lnSpc>
              <a:spcAft>
                <a:spcPts val="600"/>
              </a:spcAft>
            </a:pPr>
            <a:r>
              <a:rPr lang="fr-FR" sz="1000" dirty="0">
                <a:latin typeface="Short Stack" panose="02010500040000000007" pitchFamily="2" charset="0"/>
              </a:rPr>
              <a:t>1962 :  ___________________________</a:t>
            </a:r>
          </a:p>
          <a:p>
            <a:pPr>
              <a:lnSpc>
                <a:spcPct val="150000"/>
              </a:lnSpc>
              <a:spcAft>
                <a:spcPts val="600"/>
              </a:spcAft>
            </a:pPr>
            <a:r>
              <a:rPr lang="fr-FR" sz="1000" dirty="0">
                <a:latin typeface="Short Stack" panose="02010500040000000007" pitchFamily="2" charset="0"/>
              </a:rPr>
              <a:t>_________________________________</a:t>
            </a:r>
          </a:p>
          <a:p>
            <a:pPr>
              <a:lnSpc>
                <a:spcPct val="150000"/>
              </a:lnSpc>
              <a:spcAft>
                <a:spcPts val="600"/>
              </a:spcAft>
            </a:pPr>
            <a:r>
              <a:rPr lang="fr-FR" sz="1000" dirty="0">
                <a:latin typeface="Short Stack" panose="02010500040000000007" pitchFamily="2" charset="0"/>
              </a:rPr>
              <a:t>1945 :  ___________________________</a:t>
            </a:r>
          </a:p>
          <a:p>
            <a:pPr>
              <a:lnSpc>
                <a:spcPct val="150000"/>
              </a:lnSpc>
              <a:spcAft>
                <a:spcPts val="600"/>
              </a:spcAft>
            </a:pPr>
            <a:r>
              <a:rPr lang="fr-FR" sz="1000" dirty="0">
                <a:latin typeface="Short Stack" panose="02010500040000000007" pitchFamily="2" charset="0"/>
              </a:rPr>
              <a:t>_________________________________</a:t>
            </a:r>
          </a:p>
          <a:p>
            <a:pPr>
              <a:lnSpc>
                <a:spcPct val="150000"/>
              </a:lnSpc>
              <a:spcAft>
                <a:spcPts val="600"/>
              </a:spcAft>
            </a:pPr>
            <a:r>
              <a:rPr lang="fr-FR" sz="1000" dirty="0">
                <a:latin typeface="Short Stack" panose="02010500040000000007" pitchFamily="2" charset="0"/>
              </a:rPr>
              <a:t>500 :  ___________________________</a:t>
            </a:r>
          </a:p>
          <a:p>
            <a:pPr>
              <a:lnSpc>
                <a:spcPct val="150000"/>
              </a:lnSpc>
              <a:spcAft>
                <a:spcPts val="600"/>
              </a:spcAft>
            </a:pPr>
            <a:r>
              <a:rPr lang="fr-FR" sz="1000" dirty="0">
                <a:latin typeface="Short Stack" panose="02010500040000000007" pitchFamily="2" charset="0"/>
              </a:rPr>
              <a:t>_________________________________</a:t>
            </a:r>
            <a:endParaRPr lang="fr-FR" sz="1050" dirty="0">
              <a:latin typeface="Short Stack" panose="02010500040000000007" pitchFamily="2" charset="0"/>
            </a:endParaRPr>
          </a:p>
        </p:txBody>
      </p:sp>
      <p:pic>
        <p:nvPicPr>
          <p:cNvPr id="10" name="Imag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9864" y="3606915"/>
            <a:ext cx="976083" cy="965531"/>
          </a:xfrm>
          <a:prstGeom prst="rect">
            <a:avLst/>
          </a:prstGeom>
        </p:spPr>
      </p:pic>
      <p:sp>
        <p:nvSpPr>
          <p:cNvPr id="19" name="Larme 18"/>
          <p:cNvSpPr/>
          <p:nvPr/>
        </p:nvSpPr>
        <p:spPr>
          <a:xfrm>
            <a:off x="4054127" y="3975255"/>
            <a:ext cx="407252" cy="362803"/>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à coins arrondis 19"/>
          <p:cNvSpPr/>
          <p:nvPr/>
        </p:nvSpPr>
        <p:spPr>
          <a:xfrm>
            <a:off x="3270214" y="4567972"/>
            <a:ext cx="3888433" cy="3532842"/>
          </a:xfrm>
          <a:prstGeom prst="roundRect">
            <a:avLst>
              <a:gd name="adj" fmla="val 301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21" name="ZoneTexte 20"/>
          <p:cNvSpPr txBox="1"/>
          <p:nvPr/>
        </p:nvSpPr>
        <p:spPr>
          <a:xfrm>
            <a:off x="3312641" y="4571801"/>
            <a:ext cx="3888433" cy="3513242"/>
          </a:xfrm>
          <a:prstGeom prst="rect">
            <a:avLst/>
          </a:prstGeom>
          <a:noFill/>
        </p:spPr>
        <p:txBody>
          <a:bodyPr wrap="square" lIns="101636" tIns="50818" rIns="101636" bIns="50818" rtlCol="0">
            <a:spAutoFit/>
          </a:bodyPr>
          <a:lstStyle/>
          <a:p>
            <a:pPr>
              <a:lnSpc>
                <a:spcPct val="80000"/>
              </a:lnSpc>
              <a:spcAft>
                <a:spcPts val="600"/>
              </a:spcAft>
            </a:pPr>
            <a:r>
              <a:rPr lang="fr-FR" sz="1500" dirty="0">
                <a:latin typeface="KG Primary Italics" panose="02000506000000020003" pitchFamily="2" charset="0"/>
                <a:ea typeface="Clensey" panose="02000603000000000000" pitchFamily="2" charset="0"/>
              </a:rPr>
              <a:t>Pour voter, chaque citoyen doit avoir 18 ans, être inscrit sur les listes électorales et se munir de sa carte d’identité. Avoir une carte d’électeur est pratique mais pas obligatoire. </a:t>
            </a:r>
          </a:p>
          <a:p>
            <a:pPr>
              <a:lnSpc>
                <a:spcPct val="80000"/>
              </a:lnSpc>
            </a:pPr>
            <a:r>
              <a:rPr lang="fr-FR" sz="1500" dirty="0">
                <a:latin typeface="KG Primary Italics" panose="02000506000000020003" pitchFamily="2" charset="0"/>
                <a:ea typeface="Clensey" panose="02000603000000000000" pitchFamily="2" charset="0"/>
              </a:rPr>
              <a:t>Le vote n'est pas obligatoire en France, mais nos ancêtres se sont battus pour l'obtenir. Les femmes ne peuvent voter que depuis 1945.  </a:t>
            </a:r>
          </a:p>
          <a:p>
            <a:pPr>
              <a:lnSpc>
                <a:spcPct val="80000"/>
              </a:lnSpc>
            </a:pPr>
            <a:r>
              <a:rPr lang="fr-FR" sz="1500" dirty="0">
                <a:latin typeface="KG Primary Italics" panose="02000506000000020003" pitchFamily="2" charset="0"/>
                <a:ea typeface="Clensey" panose="02000603000000000000" pitchFamily="2" charset="0"/>
              </a:rPr>
              <a:t>Si on ne respecte pas la loi, on peut être privé de son droit de vote par la justice.</a:t>
            </a:r>
          </a:p>
          <a:p>
            <a:pPr>
              <a:lnSpc>
                <a:spcPct val="80000"/>
              </a:lnSpc>
            </a:pPr>
            <a:endParaRPr lang="fr-FR" sz="1500" dirty="0">
              <a:latin typeface="KG Primary Italics" panose="02000506000000020003" pitchFamily="2" charset="0"/>
              <a:ea typeface="Clensey" panose="02000603000000000000" pitchFamily="2" charset="0"/>
            </a:endParaRPr>
          </a:p>
          <a:p>
            <a:pPr>
              <a:lnSpc>
                <a:spcPct val="80000"/>
              </a:lnSpc>
            </a:pPr>
            <a:r>
              <a:rPr lang="fr-FR" sz="1500" dirty="0">
                <a:latin typeface="KG Primary Italics" panose="02000506000000020003" pitchFamily="2" charset="0"/>
                <a:ea typeface="Clensey" panose="02000603000000000000" pitchFamily="2" charset="0"/>
              </a:rPr>
              <a:t>S’il ne peut pas se déplacer, l'électeur peut autoriser quelqu’un à voter pour lui. On appelle ça voter par         « procuration ». L'électeur peut désigner la personne de son choix, mais cette dernière doit voter dans la même ville que lui. Les Français qui vivent dans un pays étranger peuvent quand même voter en se rendant dans un bureau de vote installé à l'ambassade ou au consulat.</a:t>
            </a:r>
          </a:p>
        </p:txBody>
      </p:sp>
      <p:sp>
        <p:nvSpPr>
          <p:cNvPr id="22" name="ZoneTexte 21"/>
          <p:cNvSpPr txBox="1"/>
          <p:nvPr/>
        </p:nvSpPr>
        <p:spPr>
          <a:xfrm>
            <a:off x="4083659" y="3928225"/>
            <a:ext cx="407252" cy="456862"/>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2</a:t>
            </a:r>
            <a:endParaRPr lang="fr-FR" b="1" dirty="0">
              <a:effectLst>
                <a:outerShdw blurRad="38100" dist="38100" dir="2700000" algn="tl">
                  <a:srgbClr val="000000">
                    <a:alpha val="43137"/>
                  </a:srgbClr>
                </a:outerShdw>
              </a:effectLst>
              <a:latin typeface="Fineliner Script" pitchFamily="50" charset="0"/>
            </a:endParaRPr>
          </a:p>
        </p:txBody>
      </p:sp>
      <p:sp>
        <p:nvSpPr>
          <p:cNvPr id="23" name="ZoneTexte 22"/>
          <p:cNvSpPr txBox="1"/>
          <p:nvPr/>
        </p:nvSpPr>
        <p:spPr>
          <a:xfrm>
            <a:off x="4503319" y="3828723"/>
            <a:ext cx="2697268" cy="718182"/>
          </a:xfrm>
          <a:prstGeom prst="rect">
            <a:avLst/>
          </a:prstGeom>
          <a:noFill/>
        </p:spPr>
        <p:txBody>
          <a:bodyPr wrap="square" lIns="101636" tIns="50818" rIns="101636" bIns="50818" rtlCol="0">
            <a:spAutoFit/>
          </a:bodyPr>
          <a:lstStyle/>
          <a:p>
            <a:r>
              <a:rPr lang="fr-FR" dirty="0">
                <a:latin typeface="Our First Kiss" panose="02000603000000020004" pitchFamily="2" charset="77"/>
              </a:rPr>
              <a:t>Les conditions pour pouvoir voter</a:t>
            </a:r>
          </a:p>
        </p:txBody>
      </p:sp>
      <p:sp>
        <p:nvSpPr>
          <p:cNvPr id="24" name="ZoneTexte 23"/>
          <p:cNvSpPr txBox="1"/>
          <p:nvPr/>
        </p:nvSpPr>
        <p:spPr>
          <a:xfrm>
            <a:off x="182479" y="7933584"/>
            <a:ext cx="7018593" cy="2255462"/>
          </a:xfrm>
          <a:prstGeom prst="rect">
            <a:avLst/>
          </a:prstGeom>
          <a:noFill/>
        </p:spPr>
        <p:txBody>
          <a:bodyPr wrap="square" lIns="101636" tIns="50818" rIns="101636" bIns="50818" rtlCol="0">
            <a:spAutoFit/>
          </a:bodyPr>
          <a:lstStyle/>
          <a:p>
            <a:pPr>
              <a:lnSpc>
                <a:spcPct val="120000"/>
              </a:lnSpc>
              <a:spcAft>
                <a:spcPts val="600"/>
              </a:spcAft>
            </a:pPr>
            <a:r>
              <a:rPr lang="fr-FR" sz="1400" b="1" dirty="0">
                <a:solidFill>
                  <a:schemeClr val="bg1"/>
                </a:solidFill>
                <a:latin typeface="Our First Kiss" panose="02000603000000020004" pitchFamily="2" charset="77"/>
                <a:sym typeface="Wingdings"/>
              </a:rPr>
              <a:t>2</a:t>
            </a:r>
            <a:r>
              <a:rPr lang="fr-FR" sz="1400" dirty="0">
                <a:latin typeface="Our First Kiss" panose="02000603000000020004" pitchFamily="2" charset="77"/>
                <a:sym typeface="Wingdings"/>
              </a:rPr>
              <a:t>  Réponds aux questions</a:t>
            </a:r>
            <a:endParaRPr lang="fr-FR" sz="1800" dirty="0">
              <a:latin typeface="Our First Kiss" panose="02000603000000020004" pitchFamily="2" charset="77"/>
              <a:sym typeface="Wingdings"/>
            </a:endParaRPr>
          </a:p>
          <a:p>
            <a:pPr marL="228600" indent="-228600">
              <a:lnSpc>
                <a:spcPct val="150000"/>
              </a:lnSpc>
              <a:spcAft>
                <a:spcPts val="600"/>
              </a:spcAft>
              <a:buAutoNum type="alphaLcParenR"/>
            </a:pPr>
            <a:r>
              <a:rPr lang="fr-FR" sz="1000" dirty="0">
                <a:latin typeface="Short Stack" panose="02010500040000000007" pitchFamily="2" charset="0"/>
              </a:rPr>
              <a:t>Combien de fois consécutives un même président peut-il être élu ?  _____________________</a:t>
            </a:r>
          </a:p>
          <a:p>
            <a:pPr marL="228600" indent="-228600">
              <a:lnSpc>
                <a:spcPct val="150000"/>
              </a:lnSpc>
              <a:spcAft>
                <a:spcPts val="600"/>
              </a:spcAft>
              <a:buAutoNum type="alphaLcParenR"/>
            </a:pPr>
            <a:r>
              <a:rPr lang="fr-FR" sz="1000" dirty="0">
                <a:latin typeface="Short Stack" panose="02010500040000000007" pitchFamily="2" charset="0"/>
              </a:rPr>
              <a:t>Quelles sont les dates des prochaines élections ?  ____________________________________</a:t>
            </a:r>
          </a:p>
          <a:p>
            <a:pPr marL="228600" indent="-228600">
              <a:lnSpc>
                <a:spcPct val="150000"/>
              </a:lnSpc>
              <a:spcAft>
                <a:spcPts val="600"/>
              </a:spcAft>
              <a:buAutoNum type="alphaLcParenR"/>
            </a:pPr>
            <a:r>
              <a:rPr lang="fr-FR" sz="1000" dirty="0">
                <a:latin typeface="Short Stack" panose="02010500040000000007" pitchFamily="2" charset="0"/>
              </a:rPr>
              <a:t>Quelles sont les 3 conditions pour pouvoir voter ?  ____________________________________</a:t>
            </a:r>
          </a:p>
          <a:p>
            <a:pPr>
              <a:lnSpc>
                <a:spcPct val="150000"/>
              </a:lnSpc>
              <a:spcAft>
                <a:spcPts val="600"/>
              </a:spcAft>
            </a:pPr>
            <a:r>
              <a:rPr lang="fr-FR" sz="1000" dirty="0">
                <a:latin typeface="Short Stack" panose="02010500040000000007" pitchFamily="2" charset="0"/>
              </a:rPr>
              <a:t>____________________________________________________________________________________</a:t>
            </a:r>
          </a:p>
          <a:p>
            <a:pPr>
              <a:lnSpc>
                <a:spcPct val="150000"/>
              </a:lnSpc>
              <a:spcAft>
                <a:spcPts val="600"/>
              </a:spcAft>
            </a:pPr>
            <a:r>
              <a:rPr lang="fr-FR" sz="1000" dirty="0">
                <a:latin typeface="Short Stack" panose="02010500040000000007" pitchFamily="2" charset="0"/>
              </a:rPr>
              <a:t>d)  Que signifie « voter par procuration » ? _____________________________________________</a:t>
            </a:r>
          </a:p>
          <a:p>
            <a:pPr>
              <a:lnSpc>
                <a:spcPct val="150000"/>
              </a:lnSpc>
              <a:spcAft>
                <a:spcPts val="600"/>
              </a:spcAft>
            </a:pPr>
            <a:r>
              <a:rPr lang="fr-FR" sz="1000" dirty="0">
                <a:latin typeface="Short Stack" panose="02010500040000000007" pitchFamily="2" charset="0"/>
              </a:rPr>
              <a:t>____________________________________________________________________________________</a:t>
            </a:r>
          </a:p>
        </p:txBody>
      </p:sp>
      <p:pic>
        <p:nvPicPr>
          <p:cNvPr id="25" name="Picture 2">
            <a:extLst>
              <a:ext uri="{FF2B5EF4-FFF2-40B4-BE49-F238E27FC236}">
                <a16:creationId xmlns:a16="http://schemas.microsoft.com/office/drawing/2014/main" id="{EE1BDCA4-8177-0648-836D-0F2D01AFDDFA}"/>
              </a:ext>
            </a:extLst>
          </p:cNvPr>
          <p:cNvPicPr>
            <a:picLocks noChangeAspect="1" noChangeArrowheads="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Rectangle 27">
            <a:extLst>
              <a:ext uri="{FF2B5EF4-FFF2-40B4-BE49-F238E27FC236}">
                <a16:creationId xmlns:a16="http://schemas.microsoft.com/office/drawing/2014/main" id="{D9041AC3-3A6F-3044-ACC5-29A3B238618A}"/>
              </a:ext>
            </a:extLst>
          </p:cNvPr>
          <p:cNvSpPr/>
          <p:nvPr/>
        </p:nvSpPr>
        <p:spPr>
          <a:xfrm>
            <a:off x="726102" y="35496"/>
            <a:ext cx="5552875" cy="656626"/>
          </a:xfrm>
          <a:prstGeom prst="rect">
            <a:avLst/>
          </a:prstGeom>
          <a:noFill/>
          <a:ln>
            <a:noFill/>
          </a:ln>
        </p:spPr>
        <p:txBody>
          <a:bodyPr wrap="none" lIns="101636" tIns="50818" rIns="101636" bIns="50818">
            <a:spAutoFit/>
          </a:bodyPr>
          <a:lstStyle/>
          <a:p>
            <a:pPr algn="ctr"/>
            <a:r>
              <a:rPr lang="fr-FR" sz="3600" b="1" spc="-150" dirty="0">
                <a:ln w="3175" cmpd="sng">
                  <a:solidFill>
                    <a:schemeClr val="bg1">
                      <a:lumMod val="95000"/>
                    </a:schemeClr>
                  </a:solidFill>
                  <a:prstDash val="solid"/>
                </a:ln>
                <a:solidFill>
                  <a:schemeClr val="bg1"/>
                </a:solidFill>
                <a:effectLst>
                  <a:outerShdw blurRad="38100" dist="38100" dir="2700000" algn="tl">
                    <a:srgbClr val="000000">
                      <a:alpha val="43137"/>
                    </a:srgbClr>
                  </a:outerShdw>
                </a:effectLst>
                <a:latin typeface="Love Is Complicated Again" pitchFamily="2" charset="0"/>
                <a:ea typeface="Chewy" panose="02000000000000000000" pitchFamily="2" charset="0"/>
                <a:cs typeface="Dekko" pitchFamily="2" charset="77"/>
              </a:rPr>
              <a:t>Les élections présidentielles</a:t>
            </a:r>
          </a:p>
        </p:txBody>
      </p:sp>
      <p:sp>
        <p:nvSpPr>
          <p:cNvPr id="30" name="Rectangle à coins arrondis 36">
            <a:extLst>
              <a:ext uri="{FF2B5EF4-FFF2-40B4-BE49-F238E27FC236}">
                <a16:creationId xmlns:a16="http://schemas.microsoft.com/office/drawing/2014/main" id="{574F0324-989A-5444-918D-A1EA8C8A3B22}"/>
              </a:ext>
            </a:extLst>
          </p:cNvPr>
          <p:cNvSpPr/>
          <p:nvPr/>
        </p:nvSpPr>
        <p:spPr>
          <a:xfrm>
            <a:off x="6336977" y="226079"/>
            <a:ext cx="936104"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31" name="Rectangle à coins arrondis 37">
            <a:extLst>
              <a:ext uri="{FF2B5EF4-FFF2-40B4-BE49-F238E27FC236}">
                <a16:creationId xmlns:a16="http://schemas.microsoft.com/office/drawing/2014/main" id="{E03CD653-E5BE-5B44-B57A-11DB7B7F4136}"/>
              </a:ext>
            </a:extLst>
          </p:cNvPr>
          <p:cNvSpPr/>
          <p:nvPr/>
        </p:nvSpPr>
        <p:spPr>
          <a:xfrm>
            <a:off x="6490340" y="640539"/>
            <a:ext cx="658723" cy="278041"/>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32" name="ZoneTexte 31">
            <a:extLst>
              <a:ext uri="{FF2B5EF4-FFF2-40B4-BE49-F238E27FC236}">
                <a16:creationId xmlns:a16="http://schemas.microsoft.com/office/drawing/2014/main" id="{4F615370-1763-F848-A4BC-1667009A5AA6}"/>
              </a:ext>
            </a:extLst>
          </p:cNvPr>
          <p:cNvSpPr txBox="1"/>
          <p:nvPr/>
        </p:nvSpPr>
        <p:spPr>
          <a:xfrm>
            <a:off x="6438329" y="623172"/>
            <a:ext cx="76274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33" name="ZoneTexte 32">
            <a:extLst>
              <a:ext uri="{FF2B5EF4-FFF2-40B4-BE49-F238E27FC236}">
                <a16:creationId xmlns:a16="http://schemas.microsoft.com/office/drawing/2014/main" id="{8034C725-7951-0148-A34A-175558BBFDDA}"/>
              </a:ext>
            </a:extLst>
          </p:cNvPr>
          <p:cNvSpPr txBox="1"/>
          <p:nvPr/>
        </p:nvSpPr>
        <p:spPr>
          <a:xfrm>
            <a:off x="6294375" y="226079"/>
            <a:ext cx="1021307" cy="447338"/>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Fineliner Script" pitchFamily="50" charset="0"/>
              </a:rPr>
              <a:t>La citoyenneté</a:t>
            </a:r>
            <a:endParaRPr lang="fr-FR" sz="1800" b="1" dirty="0">
              <a:solidFill>
                <a:schemeClr val="bg1"/>
              </a:solidFill>
              <a:latin typeface="Fineliner Script" pitchFamily="50" charset="0"/>
            </a:endParaRPr>
          </a:p>
        </p:txBody>
      </p:sp>
      <p:sp>
        <p:nvSpPr>
          <p:cNvPr id="17" name="ZoneTexte 16">
            <a:extLst>
              <a:ext uri="{FF2B5EF4-FFF2-40B4-BE49-F238E27FC236}">
                <a16:creationId xmlns:a16="http://schemas.microsoft.com/office/drawing/2014/main" id="{2227B1E7-7C55-074F-9E80-37D51FBE04F3}"/>
              </a:ext>
            </a:extLst>
          </p:cNvPr>
          <p:cNvSpPr txBox="1"/>
          <p:nvPr/>
        </p:nvSpPr>
        <p:spPr>
          <a:xfrm>
            <a:off x="4032721" y="1146086"/>
            <a:ext cx="3055160" cy="2454518"/>
          </a:xfrm>
          <a:prstGeom prst="rect">
            <a:avLst/>
          </a:prstGeom>
          <a:solidFill>
            <a:schemeClr val="accent6">
              <a:lumMod val="20000"/>
              <a:lumOff val="80000"/>
            </a:schemeClr>
          </a:solidFill>
          <a:effectLst>
            <a:outerShdw blurRad="63500" sx="102000" sy="102000" algn="ctr" rotWithShape="0">
              <a:prstClr val="black">
                <a:alpha val="40000"/>
              </a:prstClr>
            </a:outerShdw>
          </a:effectLst>
        </p:spPr>
        <p:txBody>
          <a:bodyPr wrap="square" rtlCol="0">
            <a:spAutoFit/>
          </a:bodyPr>
          <a:lstStyle/>
          <a:p>
            <a:pPr algn="ctr"/>
            <a:r>
              <a:rPr lang="fr-FR" sz="1400" b="1" dirty="0">
                <a:latin typeface="Love Is Complicated Again" pitchFamily="2" charset="0"/>
                <a:ea typeface="Hachi Maru Pop" pitchFamily="2" charset="-128"/>
              </a:rPr>
              <a:t>Les dates clés</a:t>
            </a:r>
          </a:p>
          <a:p>
            <a:endParaRPr lang="fr-FR" sz="700" b="1" dirty="0">
              <a:latin typeface="Love Is Complicated Again" pitchFamily="2" charset="0"/>
              <a:ea typeface="Hachi Maru Pop" pitchFamily="2" charset="-128"/>
            </a:endParaRPr>
          </a:p>
          <a:p>
            <a:pPr>
              <a:spcAft>
                <a:spcPts val="300"/>
              </a:spcAft>
            </a:pPr>
            <a:r>
              <a:rPr lang="fr-FR" sz="1200" b="1" dirty="0">
                <a:latin typeface="Love Is Complicated Again" pitchFamily="2" charset="0"/>
                <a:ea typeface="Hachi Maru Pop" pitchFamily="2" charset="-128"/>
              </a:rPr>
              <a:t>4 mars 2022 </a:t>
            </a:r>
            <a:r>
              <a:rPr lang="fr-FR" sz="1200" dirty="0">
                <a:latin typeface="Love Is Complicated Again" pitchFamily="2" charset="0"/>
                <a:ea typeface="Hachi Maru Pop" pitchFamily="2" charset="-128"/>
              </a:rPr>
              <a:t>: date limite de dépôts des 500  signatures requises pour chaque candidats.</a:t>
            </a:r>
          </a:p>
          <a:p>
            <a:pPr>
              <a:spcAft>
                <a:spcPts val="300"/>
              </a:spcAft>
            </a:pPr>
            <a:r>
              <a:rPr lang="fr-FR" sz="1200" b="1" dirty="0">
                <a:latin typeface="Love Is Complicated Again" pitchFamily="2" charset="0"/>
                <a:ea typeface="Hachi Maru Pop" pitchFamily="2" charset="-128"/>
              </a:rPr>
              <a:t>8 mars : </a:t>
            </a:r>
            <a:r>
              <a:rPr lang="fr-FR" sz="1200" dirty="0">
                <a:latin typeface="Love Is Complicated Again" pitchFamily="2" charset="0"/>
                <a:ea typeface="Hachi Maru Pop" pitchFamily="2" charset="-128"/>
              </a:rPr>
              <a:t>Publication de la liste définitive des candidats par le Conseil Constitutionnel.</a:t>
            </a:r>
          </a:p>
          <a:p>
            <a:pPr>
              <a:spcAft>
                <a:spcPts val="300"/>
              </a:spcAft>
            </a:pPr>
            <a:r>
              <a:rPr lang="fr-FR" sz="1200" b="1" dirty="0">
                <a:latin typeface="Love Is Complicated Again" pitchFamily="2" charset="0"/>
                <a:ea typeface="Hachi Maru Pop" pitchFamily="2" charset="-128"/>
              </a:rPr>
              <a:t>Du 28 mars au 9 avril </a:t>
            </a:r>
            <a:r>
              <a:rPr lang="fr-FR" sz="1200" dirty="0">
                <a:latin typeface="Love Is Complicated Again" pitchFamily="2" charset="0"/>
                <a:ea typeface="Hachi Maru Pop" pitchFamily="2" charset="-128"/>
              </a:rPr>
              <a:t>: ouverture de la campagne électorale officielle.</a:t>
            </a:r>
          </a:p>
          <a:p>
            <a:pPr>
              <a:spcAft>
                <a:spcPts val="300"/>
              </a:spcAft>
            </a:pPr>
            <a:r>
              <a:rPr lang="fr-FR" sz="1200" b="1" dirty="0">
                <a:latin typeface="Love Is Complicated Again" pitchFamily="2" charset="0"/>
                <a:ea typeface="Hachi Maru Pop" pitchFamily="2" charset="-128"/>
              </a:rPr>
              <a:t>10 avril </a:t>
            </a:r>
            <a:r>
              <a:rPr lang="fr-FR" sz="1200" dirty="0">
                <a:latin typeface="Love Is Complicated Again" pitchFamily="2" charset="0"/>
                <a:ea typeface="Hachi Maru Pop" pitchFamily="2" charset="-128"/>
              </a:rPr>
              <a:t>: premier tour.</a:t>
            </a:r>
          </a:p>
          <a:p>
            <a:pPr>
              <a:spcAft>
                <a:spcPts val="300"/>
              </a:spcAft>
            </a:pPr>
            <a:r>
              <a:rPr lang="fr-FR" sz="1200" b="1" dirty="0">
                <a:latin typeface="Love Is Complicated Again" pitchFamily="2" charset="0"/>
                <a:ea typeface="Hachi Maru Pop" pitchFamily="2" charset="-128"/>
              </a:rPr>
              <a:t>Du 11 avril au 23 avril</a:t>
            </a:r>
            <a:r>
              <a:rPr lang="fr-FR" sz="1200" dirty="0">
                <a:latin typeface="Love Is Complicated Again" pitchFamily="2" charset="0"/>
                <a:ea typeface="Hachi Maru Pop" pitchFamily="2" charset="-128"/>
              </a:rPr>
              <a:t> : reprise de la campagne électorale pour le second tour.</a:t>
            </a:r>
          </a:p>
          <a:p>
            <a:pPr>
              <a:spcAft>
                <a:spcPts val="300"/>
              </a:spcAft>
            </a:pPr>
            <a:r>
              <a:rPr lang="fr-FR" sz="1200" b="1" dirty="0">
                <a:latin typeface="Love Is Complicated Again" pitchFamily="2" charset="0"/>
                <a:ea typeface="Hachi Maru Pop" pitchFamily="2" charset="-128"/>
              </a:rPr>
              <a:t>24 avril </a:t>
            </a:r>
            <a:r>
              <a:rPr lang="fr-FR" sz="1200" dirty="0">
                <a:latin typeface="Love Is Complicated Again" pitchFamily="2" charset="0"/>
                <a:ea typeface="Hachi Maru Pop" pitchFamily="2" charset="-128"/>
              </a:rPr>
              <a:t>: second tour.</a:t>
            </a:r>
          </a:p>
        </p:txBody>
      </p:sp>
      <p:sp>
        <p:nvSpPr>
          <p:cNvPr id="38" name="Ellipse 37">
            <a:extLst>
              <a:ext uri="{FF2B5EF4-FFF2-40B4-BE49-F238E27FC236}">
                <a16:creationId xmlns:a16="http://schemas.microsoft.com/office/drawing/2014/main" id="{039BE818-7ABC-D24E-8F6E-70DB6F97DD26}"/>
              </a:ext>
            </a:extLst>
          </p:cNvPr>
          <p:cNvSpPr/>
          <p:nvPr/>
        </p:nvSpPr>
        <p:spPr>
          <a:xfrm>
            <a:off x="66222" y="107926"/>
            <a:ext cx="713881" cy="558594"/>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9" name="Rectangle 38">
            <a:extLst>
              <a:ext uri="{FF2B5EF4-FFF2-40B4-BE49-F238E27FC236}">
                <a16:creationId xmlns:a16="http://schemas.microsoft.com/office/drawing/2014/main" id="{DDAD3FDF-F0F1-FD41-B3AC-E07E85FAFB02}"/>
              </a:ext>
            </a:extLst>
          </p:cNvPr>
          <p:cNvSpPr/>
          <p:nvPr/>
        </p:nvSpPr>
        <p:spPr>
          <a:xfrm>
            <a:off x="19801" y="151243"/>
            <a:ext cx="802857" cy="471960"/>
          </a:xfrm>
          <a:prstGeom prst="rect">
            <a:avLst/>
          </a:prstGeom>
        </p:spPr>
        <p:txBody>
          <a:bodyPr wrap="none" lIns="101636" tIns="50818" rIns="101636" bIns="50818">
            <a:spAutoFit/>
          </a:bodyPr>
          <a:lstStyle/>
          <a:p>
            <a:pPr lvl="0" algn="ctr"/>
            <a:r>
              <a:rPr lang="fr-FR" sz="2400" dirty="0">
                <a:solidFill>
                  <a:prstClr val="black"/>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EMC</a:t>
            </a:r>
          </a:p>
        </p:txBody>
      </p:sp>
      <p:pic>
        <p:nvPicPr>
          <p:cNvPr id="3" name="Image 2">
            <a:extLst>
              <a:ext uri="{FF2B5EF4-FFF2-40B4-BE49-F238E27FC236}">
                <a16:creationId xmlns:a16="http://schemas.microsoft.com/office/drawing/2014/main" id="{0C278EDB-7015-1549-BD4C-0EB1D8A6FE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94375" y="10214441"/>
            <a:ext cx="1094978" cy="226547"/>
          </a:xfrm>
          <a:prstGeom prst="rect">
            <a:avLst/>
          </a:prstGeom>
        </p:spPr>
      </p:pic>
      <p:sp>
        <p:nvSpPr>
          <p:cNvPr id="37" name="Rectangle : coins arrondis 36">
            <a:extLst>
              <a:ext uri="{FF2B5EF4-FFF2-40B4-BE49-F238E27FC236}">
                <a16:creationId xmlns:a16="http://schemas.microsoft.com/office/drawing/2014/main" id="{9C57670E-E7A2-FE4F-BAE1-16D9C88DA8DD}"/>
              </a:ext>
            </a:extLst>
          </p:cNvPr>
          <p:cNvSpPr/>
          <p:nvPr/>
        </p:nvSpPr>
        <p:spPr>
          <a:xfrm rot="20673929">
            <a:off x="3916819" y="1122911"/>
            <a:ext cx="914400" cy="253337"/>
          </a:xfrm>
          <a:prstGeom prst="roundRect">
            <a:avLst/>
          </a:prstGeom>
          <a:solidFill>
            <a:schemeClr val="bg1"/>
          </a:soli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C7E9BE9F-E7C6-5846-99AF-E9E90002EA04}"/>
              </a:ext>
            </a:extLst>
          </p:cNvPr>
          <p:cNvSpPr txBox="1"/>
          <p:nvPr/>
        </p:nvSpPr>
        <p:spPr>
          <a:xfrm rot="20633230">
            <a:off x="3855172" y="1101423"/>
            <a:ext cx="976083" cy="307777"/>
          </a:xfrm>
          <a:prstGeom prst="rect">
            <a:avLst/>
          </a:prstGeom>
          <a:noFill/>
        </p:spPr>
        <p:txBody>
          <a:bodyPr wrap="square" rtlCol="0">
            <a:spAutoFit/>
          </a:bodyPr>
          <a:lstStyle/>
          <a:p>
            <a:pPr algn="r"/>
            <a:r>
              <a:rPr lang="fr-FR" sz="1400" dirty="0">
                <a:latin typeface="KG Primary Italics" panose="02000506000000020003" pitchFamily="2" charset="77"/>
              </a:rPr>
              <a:t>document 1</a:t>
            </a:r>
          </a:p>
        </p:txBody>
      </p:sp>
    </p:spTree>
    <p:extLst>
      <p:ext uri="{BB962C8B-B14F-4D97-AF65-F5344CB8AC3E}">
        <p14:creationId xmlns:p14="http://schemas.microsoft.com/office/powerpoint/2010/main" val="3968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Ellipse 34">
            <a:extLst>
              <a:ext uri="{FF2B5EF4-FFF2-40B4-BE49-F238E27FC236}">
                <a16:creationId xmlns:a16="http://schemas.microsoft.com/office/drawing/2014/main" id="{87E18984-2E4A-5D45-904F-F3D68662589B}"/>
              </a:ext>
            </a:extLst>
          </p:cNvPr>
          <p:cNvSpPr/>
          <p:nvPr/>
        </p:nvSpPr>
        <p:spPr>
          <a:xfrm>
            <a:off x="167776" y="8100813"/>
            <a:ext cx="262741" cy="28803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8"/>
          <p:cNvSpPr/>
          <p:nvPr/>
        </p:nvSpPr>
        <p:spPr>
          <a:xfrm>
            <a:off x="144289" y="900014"/>
            <a:ext cx="407252" cy="45686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202048" y="1348388"/>
            <a:ext cx="6927017" cy="2947518"/>
          </a:xfrm>
          <a:prstGeom prst="roundRect">
            <a:avLst>
              <a:gd name="adj" fmla="val 4367"/>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8" name="ZoneTexte 7"/>
          <p:cNvSpPr txBox="1"/>
          <p:nvPr/>
        </p:nvSpPr>
        <p:spPr>
          <a:xfrm>
            <a:off x="216298" y="1395139"/>
            <a:ext cx="6912767" cy="2900767"/>
          </a:xfrm>
          <a:prstGeom prst="rect">
            <a:avLst/>
          </a:prstGeom>
          <a:noFill/>
        </p:spPr>
        <p:txBody>
          <a:bodyPr wrap="square" lIns="101636" tIns="50818" rIns="101636" bIns="50818" rtlCol="0">
            <a:spAutoFit/>
          </a:bodyPr>
          <a:lstStyle/>
          <a:p>
            <a:pPr>
              <a:lnSpc>
                <a:spcPct val="80000"/>
              </a:lnSpc>
              <a:spcAft>
                <a:spcPts val="600"/>
              </a:spcAft>
            </a:pPr>
            <a:r>
              <a:rPr lang="fr-FR" sz="1500" dirty="0">
                <a:solidFill>
                  <a:prstClr val="black"/>
                </a:solidFill>
                <a:latin typeface="KG Primary Italics" panose="02000506000000020003" pitchFamily="2" charset="0"/>
                <a:ea typeface="Clensey" panose="02000603000000000000" pitchFamily="2" charset="0"/>
              </a:rPr>
              <a:t>Les candidats appartiennent le plus souvent à un parti politique.. Il y a des partis politiques très populaires car ils rassemblent beaucoup d’adhérents et/ou ils sont très anciens (comme le Parti Socialiste ou le Rassemblement National, qui s’appelait avant Front National). Certains candidats sont des politiciens connus depuis très longtemps (Jean-Luc Mélenchon ou Marine Le Pen) d’autres sont arrivés sur le devant de la scène politique depuis peu (Emmanuel Macron ou Éric Zemmour).</a:t>
            </a:r>
          </a:p>
          <a:p>
            <a:pPr>
              <a:lnSpc>
                <a:spcPct val="80000"/>
              </a:lnSpc>
              <a:spcAft>
                <a:spcPts val="600"/>
              </a:spcAft>
            </a:pPr>
            <a:r>
              <a:rPr lang="fr-FR" sz="1500" dirty="0">
                <a:latin typeface="KG Primary Italics" panose="02000506000000020003" pitchFamily="2" charset="77"/>
              </a:rPr>
              <a:t>Un parti politique est une association qui rassemble des citoyens unis par les mêmes idées qui inspirent leurs actions, avec comme objectif, la conquête et l’exercice du pouvoir. </a:t>
            </a:r>
            <a:r>
              <a:rPr lang="fr-FR" sz="1600" dirty="0">
                <a:latin typeface="KG Primary Italics" panose="02000506000000020003" pitchFamily="2" charset="77"/>
              </a:rPr>
              <a:t>il y a toujours un bureau ou un conseil national, avec au sommet un président ou un secrétaire national… Ce "chef " est le plus souvent élu par l’ensemble des adhérents. Ce n’est pas forcément celui-ci qui devient candidat pour l’élection présidentielle.</a:t>
            </a:r>
          </a:p>
          <a:p>
            <a:pPr>
              <a:lnSpc>
                <a:spcPct val="80000"/>
              </a:lnSpc>
              <a:spcAft>
                <a:spcPts val="600"/>
              </a:spcAft>
            </a:pPr>
            <a:r>
              <a:rPr lang="fr-FR" sz="1500" dirty="0">
                <a:latin typeface="KG Primary Italics" panose="02000506000000020003" pitchFamily="2" charset="77"/>
                <a:ea typeface="Clensey" panose="02000603000000000000" pitchFamily="2" charset="0"/>
              </a:rPr>
              <a:t>Ces partis sont organisés de l’extrême gauche à l’extrême droite. Le tableau ci-dessous répertorie les principaux partis politiques (doc 2). Mais il existe de nombreux autres partis plus « petits » qui font généralement des scores inférieurs à 10% lors du premier tour.</a:t>
            </a:r>
          </a:p>
        </p:txBody>
      </p:sp>
      <p:sp>
        <p:nvSpPr>
          <p:cNvPr id="11" name="ZoneTexte 10"/>
          <p:cNvSpPr txBox="1"/>
          <p:nvPr/>
        </p:nvSpPr>
        <p:spPr>
          <a:xfrm>
            <a:off x="144289" y="900014"/>
            <a:ext cx="407252" cy="456862"/>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3</a:t>
            </a:r>
            <a:endParaRPr lang="fr-FR" b="1" dirty="0">
              <a:effectLst>
                <a:outerShdw blurRad="38100" dist="38100" dir="2700000" algn="tl">
                  <a:srgbClr val="000000">
                    <a:alpha val="43137"/>
                  </a:srgbClr>
                </a:outerShdw>
              </a:effectLst>
              <a:latin typeface="Fineliner Script" pitchFamily="50" charset="0"/>
            </a:endParaRPr>
          </a:p>
        </p:txBody>
      </p:sp>
      <p:sp>
        <p:nvSpPr>
          <p:cNvPr id="29" name="ZoneTexte 28"/>
          <p:cNvSpPr txBox="1"/>
          <p:nvPr/>
        </p:nvSpPr>
        <p:spPr>
          <a:xfrm>
            <a:off x="565781" y="946922"/>
            <a:ext cx="2818868" cy="379627"/>
          </a:xfrm>
          <a:prstGeom prst="rect">
            <a:avLst/>
          </a:prstGeom>
          <a:noFill/>
        </p:spPr>
        <p:txBody>
          <a:bodyPr wrap="square" lIns="101636" tIns="50818" rIns="101636" bIns="50818" rtlCol="0">
            <a:spAutoFit/>
          </a:bodyPr>
          <a:lstStyle/>
          <a:p>
            <a:r>
              <a:rPr lang="fr-FR" sz="1800" spc="-150" dirty="0">
                <a:latin typeface="Our First Kiss" panose="02000603000000020004" pitchFamily="2" charset="77"/>
              </a:rPr>
              <a:t>Les</a:t>
            </a:r>
            <a:r>
              <a:rPr lang="fr-FR" sz="1800" dirty="0">
                <a:latin typeface="Our First Kiss" panose="02000603000000020004" pitchFamily="2" charset="77"/>
              </a:rPr>
              <a:t> candidats, </a:t>
            </a:r>
            <a:r>
              <a:rPr lang="fr-FR" sz="1800" spc="-150" dirty="0">
                <a:latin typeface="Our First Kiss" panose="02000603000000020004" pitchFamily="2" charset="77"/>
              </a:rPr>
              <a:t>les</a:t>
            </a:r>
            <a:r>
              <a:rPr lang="fr-FR" sz="1800" dirty="0">
                <a:latin typeface="Our First Kiss" panose="02000603000000020004" pitchFamily="2" charset="77"/>
              </a:rPr>
              <a:t> partis</a:t>
            </a:r>
          </a:p>
        </p:txBody>
      </p:sp>
      <p:sp>
        <p:nvSpPr>
          <p:cNvPr id="34" name="ZoneTexte 33"/>
          <p:cNvSpPr txBox="1"/>
          <p:nvPr/>
        </p:nvSpPr>
        <p:spPr>
          <a:xfrm>
            <a:off x="144289" y="8061434"/>
            <a:ext cx="3341424" cy="2166270"/>
          </a:xfrm>
          <a:prstGeom prst="rect">
            <a:avLst/>
          </a:prstGeom>
          <a:noFill/>
        </p:spPr>
        <p:txBody>
          <a:bodyPr wrap="square" lIns="101636" tIns="50818" rIns="101636" bIns="50818" rtlCol="0">
            <a:spAutoFit/>
          </a:bodyPr>
          <a:lstStyle/>
          <a:p>
            <a:pPr>
              <a:lnSpc>
                <a:spcPct val="120000"/>
              </a:lnSpc>
            </a:pPr>
            <a:r>
              <a:rPr lang="fr-FR" sz="1400" b="1" dirty="0">
                <a:solidFill>
                  <a:schemeClr val="bg1"/>
                </a:solidFill>
                <a:latin typeface="Our First Kiss" panose="02000603000000020004" pitchFamily="2" charset="77"/>
                <a:sym typeface="Wingdings"/>
              </a:rPr>
              <a:t>4</a:t>
            </a:r>
            <a:r>
              <a:rPr lang="fr-FR" sz="1400" dirty="0">
                <a:latin typeface="Our First Kiss" panose="02000603000000020004" pitchFamily="2" charset="77"/>
                <a:sym typeface="Wingdings"/>
              </a:rPr>
              <a:t>   Vrai ou faux ?</a:t>
            </a:r>
          </a:p>
          <a:p>
            <a:pPr>
              <a:lnSpc>
                <a:spcPct val="120000"/>
              </a:lnSpc>
            </a:pPr>
            <a:r>
              <a:rPr lang="fr-FR" sz="800" dirty="0">
                <a:latin typeface="Our First Kiss" panose="02000603000000020004" pitchFamily="2" charset="77"/>
                <a:sym typeface="Wingdings"/>
              </a:rPr>
              <a:t>  </a:t>
            </a:r>
          </a:p>
          <a:p>
            <a:pPr marL="171450" indent="-171450">
              <a:spcAft>
                <a:spcPts val="1200"/>
              </a:spcAft>
              <a:buFont typeface="Courier New" panose="02070309020205020404" pitchFamily="49" charset="0"/>
              <a:buChar char="o"/>
            </a:pPr>
            <a:r>
              <a:rPr lang="fr-FR" sz="1000" dirty="0">
                <a:latin typeface="Short Stack" panose="02010500040000000007" pitchFamily="2" charset="0"/>
              </a:rPr>
              <a:t>Tous les candidats sont sur la scène politique depuis longtemps.</a:t>
            </a:r>
          </a:p>
          <a:p>
            <a:pPr marL="171450" indent="-171450">
              <a:spcAft>
                <a:spcPts val="1200"/>
              </a:spcAft>
              <a:buFont typeface="Courier New" panose="02070309020205020404" pitchFamily="49" charset="0"/>
              <a:buChar char="o"/>
            </a:pPr>
            <a:r>
              <a:rPr lang="fr-FR" sz="1000" dirty="0">
                <a:latin typeface="Short Stack" panose="02010500040000000007" pitchFamily="2" charset="0"/>
              </a:rPr>
              <a:t>Il y a 7 partis politiques en France.</a:t>
            </a:r>
          </a:p>
          <a:p>
            <a:pPr marL="171450" indent="-171450">
              <a:lnSpc>
                <a:spcPct val="120000"/>
              </a:lnSpc>
              <a:spcAft>
                <a:spcPts val="1200"/>
              </a:spcAft>
              <a:buFont typeface="Courier New" panose="02070309020205020404" pitchFamily="49" charset="0"/>
              <a:buChar char="o"/>
            </a:pPr>
            <a:r>
              <a:rPr lang="fr-FR" sz="1000" dirty="0">
                <a:latin typeface="Short Stack" panose="02010500040000000007" pitchFamily="2" charset="0"/>
              </a:rPr>
              <a:t>Les petits partis font généralement moins de 10% au 1er tour.</a:t>
            </a:r>
          </a:p>
          <a:p>
            <a:pPr marL="171450" indent="-171450">
              <a:spcAft>
                <a:spcPts val="1200"/>
              </a:spcAft>
              <a:buFont typeface="Courier New" panose="02070309020205020404" pitchFamily="49" charset="0"/>
              <a:buChar char="o"/>
            </a:pPr>
            <a:r>
              <a:rPr lang="fr-FR" sz="1000" dirty="0">
                <a:latin typeface="Short Stack" panose="02010500040000000007" pitchFamily="2" charset="0"/>
              </a:rPr>
              <a:t>Ce n’est pas toujours le chef du parti qui est candidat.</a:t>
            </a:r>
          </a:p>
        </p:txBody>
      </p:sp>
      <p:sp>
        <p:nvSpPr>
          <p:cNvPr id="36" name="Rectangle à coins arrondis 35"/>
          <p:cNvSpPr/>
          <p:nvPr/>
        </p:nvSpPr>
        <p:spPr>
          <a:xfrm>
            <a:off x="3485714" y="8460854"/>
            <a:ext cx="474999" cy="360040"/>
          </a:xfrm>
          <a:prstGeom prst="roundRect">
            <a:avLst/>
          </a:prstGeom>
          <a:solidFill>
            <a:schemeClr val="bg1"/>
          </a:solidFill>
          <a:ln w="19050">
            <a:solidFill>
              <a:schemeClr val="tx1">
                <a:lumMod val="50000"/>
                <a:lumOff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à coins arrondis 36"/>
          <p:cNvSpPr/>
          <p:nvPr/>
        </p:nvSpPr>
        <p:spPr>
          <a:xfrm>
            <a:off x="3485713" y="8892902"/>
            <a:ext cx="474999" cy="360040"/>
          </a:xfrm>
          <a:prstGeom prst="roundRect">
            <a:avLst/>
          </a:prstGeom>
          <a:solidFill>
            <a:schemeClr val="bg1"/>
          </a:solidFill>
          <a:ln w="19050">
            <a:solidFill>
              <a:schemeClr val="tx1">
                <a:lumMod val="50000"/>
                <a:lumOff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D25F4538-1984-DC45-A7F6-301B5E4075D8}"/>
              </a:ext>
            </a:extLst>
          </p:cNvPr>
          <p:cNvSpPr/>
          <p:nvPr/>
        </p:nvSpPr>
        <p:spPr>
          <a:xfrm>
            <a:off x="4248745" y="4485608"/>
            <a:ext cx="262741" cy="28803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652296F9-6C62-A041-9AAB-C94C4AEB8333}"/>
              </a:ext>
            </a:extLst>
          </p:cNvPr>
          <p:cNvSpPr/>
          <p:nvPr/>
        </p:nvSpPr>
        <p:spPr>
          <a:xfrm>
            <a:off x="4176737" y="4480399"/>
            <a:ext cx="3024336" cy="2194190"/>
          </a:xfrm>
          <a:prstGeom prst="rect">
            <a:avLst/>
          </a:prstGeom>
        </p:spPr>
        <p:txBody>
          <a:bodyPr wrap="square">
            <a:spAutoFit/>
          </a:bodyPr>
          <a:lstStyle/>
          <a:p>
            <a:pPr>
              <a:spcAft>
                <a:spcPts val="600"/>
              </a:spcAft>
            </a:pPr>
            <a:r>
              <a:rPr lang="fr-FR" sz="1000" b="1" dirty="0">
                <a:solidFill>
                  <a:schemeClr val="bg1"/>
                </a:solidFill>
                <a:latin typeface="Our First Kiss" panose="02000603000000020004" pitchFamily="2" charset="77"/>
              </a:rPr>
              <a:t> </a:t>
            </a:r>
            <a:r>
              <a:rPr lang="fr-FR" sz="1400" b="1" dirty="0">
                <a:solidFill>
                  <a:schemeClr val="bg1"/>
                </a:solidFill>
                <a:latin typeface="Our First Kiss" panose="02000603000000020004" pitchFamily="2" charset="77"/>
              </a:rPr>
              <a:t>3  </a:t>
            </a:r>
            <a:r>
              <a:rPr lang="fr-FR" sz="1400" dirty="0">
                <a:latin typeface="Our First Kiss" panose="02000603000000020004" pitchFamily="2" charset="77"/>
              </a:rPr>
              <a:t>Relie</a:t>
            </a:r>
          </a:p>
          <a:p>
            <a:pPr>
              <a:lnSpc>
                <a:spcPct val="120000"/>
              </a:lnSpc>
              <a:spcAft>
                <a:spcPts val="600"/>
              </a:spcAft>
              <a:tabLst>
                <a:tab pos="661988" algn="l"/>
                <a:tab pos="1460500" algn="l"/>
              </a:tabLst>
            </a:pPr>
            <a:r>
              <a:rPr lang="fr-FR" sz="1050" dirty="0">
                <a:latin typeface="Short Stack" panose="02010500040000000007" pitchFamily="2" charset="0"/>
              </a:rPr>
              <a:t>EELV  	*	</a:t>
            </a:r>
          </a:p>
          <a:p>
            <a:pPr>
              <a:lnSpc>
                <a:spcPct val="120000"/>
              </a:lnSpc>
              <a:spcAft>
                <a:spcPts val="600"/>
              </a:spcAft>
              <a:tabLst>
                <a:tab pos="661988" algn="l"/>
                <a:tab pos="1416050" algn="l"/>
              </a:tabLst>
            </a:pPr>
            <a:r>
              <a:rPr lang="fr-FR" sz="1050" dirty="0">
                <a:latin typeface="Short Stack" panose="02010500040000000007" pitchFamily="2" charset="0"/>
              </a:rPr>
              <a:t>LR	*	*  Extrême droite</a:t>
            </a:r>
          </a:p>
          <a:p>
            <a:pPr>
              <a:lnSpc>
                <a:spcPct val="120000"/>
              </a:lnSpc>
              <a:spcAft>
                <a:spcPts val="600"/>
              </a:spcAft>
              <a:tabLst>
                <a:tab pos="661988" algn="l"/>
                <a:tab pos="1416050" algn="l"/>
              </a:tabLst>
            </a:pPr>
            <a:r>
              <a:rPr lang="fr-FR" sz="1050" dirty="0">
                <a:latin typeface="Short Stack" panose="02010500040000000007" pitchFamily="2" charset="0"/>
              </a:rPr>
              <a:t>LREM	*	*. Droite</a:t>
            </a:r>
          </a:p>
          <a:p>
            <a:pPr>
              <a:lnSpc>
                <a:spcPct val="120000"/>
              </a:lnSpc>
              <a:spcAft>
                <a:spcPts val="600"/>
              </a:spcAft>
              <a:tabLst>
                <a:tab pos="661988" algn="l"/>
                <a:tab pos="1416050" algn="l"/>
              </a:tabLst>
            </a:pPr>
            <a:r>
              <a:rPr lang="fr-FR" sz="1050" dirty="0">
                <a:latin typeface="Short Stack" panose="02010500040000000007" pitchFamily="2" charset="0"/>
              </a:rPr>
              <a:t>RN	*	* Centre</a:t>
            </a:r>
          </a:p>
          <a:p>
            <a:pPr>
              <a:lnSpc>
                <a:spcPct val="120000"/>
              </a:lnSpc>
              <a:spcAft>
                <a:spcPts val="600"/>
              </a:spcAft>
              <a:tabLst>
                <a:tab pos="661988" algn="l"/>
                <a:tab pos="1416050" algn="l"/>
              </a:tabLst>
            </a:pPr>
            <a:r>
              <a:rPr lang="fr-FR" sz="1050" dirty="0">
                <a:latin typeface="Short Stack" panose="02010500040000000007" pitchFamily="2" charset="0"/>
              </a:rPr>
              <a:t>PS	*	* Gauche</a:t>
            </a:r>
          </a:p>
          <a:p>
            <a:pPr>
              <a:lnSpc>
                <a:spcPct val="120000"/>
              </a:lnSpc>
              <a:spcAft>
                <a:spcPts val="600"/>
              </a:spcAft>
              <a:tabLst>
                <a:tab pos="661988" algn="l"/>
                <a:tab pos="1416050" algn="l"/>
              </a:tabLst>
            </a:pPr>
            <a:r>
              <a:rPr lang="fr-FR" sz="1050" dirty="0">
                <a:latin typeface="Short Stack" panose="02010500040000000007" pitchFamily="2" charset="0"/>
              </a:rPr>
              <a:t>LFI 	*	* Extrême gauche</a:t>
            </a:r>
          </a:p>
          <a:p>
            <a:pPr>
              <a:lnSpc>
                <a:spcPct val="120000"/>
              </a:lnSpc>
              <a:spcAft>
                <a:spcPts val="600"/>
              </a:spcAft>
              <a:tabLst>
                <a:tab pos="661988" algn="l"/>
              </a:tabLst>
            </a:pPr>
            <a:r>
              <a:rPr lang="fr-FR" sz="1050" dirty="0">
                <a:latin typeface="Short Stack" panose="02010500040000000007" pitchFamily="2" charset="0"/>
              </a:rPr>
              <a:t>MODEM	*</a:t>
            </a:r>
          </a:p>
        </p:txBody>
      </p:sp>
      <p:sp>
        <p:nvSpPr>
          <p:cNvPr id="46" name="Rectangle à coins arrondis 36">
            <a:extLst>
              <a:ext uri="{FF2B5EF4-FFF2-40B4-BE49-F238E27FC236}">
                <a16:creationId xmlns:a16="http://schemas.microsoft.com/office/drawing/2014/main" id="{24737FBC-3CED-9644-8B75-F01D2926C8B1}"/>
              </a:ext>
            </a:extLst>
          </p:cNvPr>
          <p:cNvSpPr/>
          <p:nvPr/>
        </p:nvSpPr>
        <p:spPr>
          <a:xfrm>
            <a:off x="3485713" y="9756998"/>
            <a:ext cx="474999" cy="360040"/>
          </a:xfrm>
          <a:prstGeom prst="roundRect">
            <a:avLst/>
          </a:prstGeom>
          <a:solidFill>
            <a:schemeClr val="bg1"/>
          </a:solidFill>
          <a:ln w="19050">
            <a:solidFill>
              <a:schemeClr val="tx1">
                <a:lumMod val="50000"/>
                <a:lumOff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à coins arrondis 35">
            <a:extLst>
              <a:ext uri="{FF2B5EF4-FFF2-40B4-BE49-F238E27FC236}">
                <a16:creationId xmlns:a16="http://schemas.microsoft.com/office/drawing/2014/main" id="{13083D63-8A57-6D42-B20E-D938378ACFCB}"/>
              </a:ext>
            </a:extLst>
          </p:cNvPr>
          <p:cNvSpPr/>
          <p:nvPr/>
        </p:nvSpPr>
        <p:spPr>
          <a:xfrm>
            <a:off x="3478949" y="9324950"/>
            <a:ext cx="474999" cy="360040"/>
          </a:xfrm>
          <a:prstGeom prst="roundRect">
            <a:avLst/>
          </a:prstGeom>
          <a:solidFill>
            <a:schemeClr val="bg1"/>
          </a:solidFill>
          <a:ln w="19050">
            <a:solidFill>
              <a:schemeClr val="tx1">
                <a:lumMod val="50000"/>
                <a:lumOff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8" name="Image 37">
            <a:extLst>
              <a:ext uri="{FF2B5EF4-FFF2-40B4-BE49-F238E27FC236}">
                <a16:creationId xmlns:a16="http://schemas.microsoft.com/office/drawing/2014/main" id="{9735B655-9E25-7F45-A918-5E6D3B4145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375" y="10214441"/>
            <a:ext cx="1094978" cy="226547"/>
          </a:xfrm>
          <a:prstGeom prst="rect">
            <a:avLst/>
          </a:prstGeom>
        </p:spPr>
      </p:pic>
      <p:graphicFrame>
        <p:nvGraphicFramePr>
          <p:cNvPr id="62" name="Tableau 3">
            <a:extLst>
              <a:ext uri="{FF2B5EF4-FFF2-40B4-BE49-F238E27FC236}">
                <a16:creationId xmlns:a16="http://schemas.microsoft.com/office/drawing/2014/main" id="{26230543-4BF9-7C45-AA09-313F3E2DF844}"/>
              </a:ext>
            </a:extLst>
          </p:cNvPr>
          <p:cNvGraphicFramePr>
            <a:graphicFrameLocks noGrp="1"/>
          </p:cNvGraphicFramePr>
          <p:nvPr>
            <p:extLst>
              <p:ext uri="{D42A27DB-BD31-4B8C-83A1-F6EECF244321}">
                <p14:modId xmlns:p14="http://schemas.microsoft.com/office/powerpoint/2010/main" val="734996711"/>
              </p:ext>
            </p:extLst>
          </p:nvPr>
        </p:nvGraphicFramePr>
        <p:xfrm>
          <a:off x="216297" y="4493056"/>
          <a:ext cx="3816424" cy="3175710"/>
        </p:xfrm>
        <a:graphic>
          <a:graphicData uri="http://schemas.openxmlformats.org/drawingml/2006/table">
            <a:tbl>
              <a:tblPr firstRow="1" bandRow="1">
                <a:tableStyleId>{5940675A-B579-460E-94D1-54222C63F5DA}</a:tableStyleId>
              </a:tblPr>
              <a:tblGrid>
                <a:gridCol w="777420">
                  <a:extLst>
                    <a:ext uri="{9D8B030D-6E8A-4147-A177-3AD203B41FA5}">
                      <a16:colId xmlns:a16="http://schemas.microsoft.com/office/drawing/2014/main" val="2270724949"/>
                    </a:ext>
                  </a:extLst>
                </a:gridCol>
                <a:gridCol w="1310812">
                  <a:extLst>
                    <a:ext uri="{9D8B030D-6E8A-4147-A177-3AD203B41FA5}">
                      <a16:colId xmlns:a16="http://schemas.microsoft.com/office/drawing/2014/main" val="1449645685"/>
                    </a:ext>
                  </a:extLst>
                </a:gridCol>
                <a:gridCol w="597400">
                  <a:extLst>
                    <a:ext uri="{9D8B030D-6E8A-4147-A177-3AD203B41FA5}">
                      <a16:colId xmlns:a16="http://schemas.microsoft.com/office/drawing/2014/main" val="3064077066"/>
                    </a:ext>
                  </a:extLst>
                </a:gridCol>
                <a:gridCol w="1130792">
                  <a:extLst>
                    <a:ext uri="{9D8B030D-6E8A-4147-A177-3AD203B41FA5}">
                      <a16:colId xmlns:a16="http://schemas.microsoft.com/office/drawing/2014/main" val="3883844461"/>
                    </a:ext>
                  </a:extLst>
                </a:gridCol>
              </a:tblGrid>
              <a:tr h="378844">
                <a:tc>
                  <a:txBody>
                    <a:bodyPr/>
                    <a:lstStyle/>
                    <a:p>
                      <a:pPr marL="0" marR="0" lvl="0" indent="0" algn="l" defTabSz="1016356" rtl="0" eaLnBrk="1" fontAlgn="auto" latinLnBrk="0" hangingPunct="1">
                        <a:lnSpc>
                          <a:spcPct val="100000"/>
                        </a:lnSpc>
                        <a:spcBef>
                          <a:spcPts val="0"/>
                        </a:spcBef>
                        <a:spcAft>
                          <a:spcPts val="0"/>
                        </a:spcAft>
                        <a:buClrTx/>
                        <a:buSzTx/>
                        <a:buFontTx/>
                        <a:buNone/>
                        <a:tabLst/>
                        <a:defRPr/>
                      </a:pPr>
                      <a:endParaRPr lang="fr-FR" sz="1100" dirty="0">
                        <a:latin typeface="Love Is Complicated Again" pitchFamily="2" charset="0"/>
                        <a:ea typeface="Hachi Maru Pop" pitchFamily="2" charset="-128"/>
                      </a:endParaRPr>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lgn="ctr"/>
                      <a:r>
                        <a:rPr lang="fr-FR" sz="1100" dirty="0">
                          <a:latin typeface="Love Is Complicated Again" pitchFamily="2" charset="0"/>
                        </a:rPr>
                        <a:t>Parti politique</a:t>
                      </a:r>
                    </a:p>
                  </a:txBody>
                  <a:tcPr anchor="ctr">
                    <a:solidFill>
                      <a:schemeClr val="accent6">
                        <a:lumMod val="20000"/>
                        <a:lumOff val="80000"/>
                      </a:schemeClr>
                    </a:solidFill>
                  </a:tcPr>
                </a:tc>
                <a:tc>
                  <a:txBody>
                    <a:bodyPr/>
                    <a:lstStyle/>
                    <a:p>
                      <a:pPr algn="ctr"/>
                      <a:r>
                        <a:rPr lang="fr-FR" sz="1100" dirty="0">
                          <a:latin typeface="Love Is Complicated Again" pitchFamily="2" charset="0"/>
                        </a:rPr>
                        <a:t>Sigle</a:t>
                      </a:r>
                    </a:p>
                  </a:txBody>
                  <a:tcPr anchor="ctr">
                    <a:solidFill>
                      <a:schemeClr val="accent6">
                        <a:lumMod val="20000"/>
                        <a:lumOff val="80000"/>
                      </a:schemeClr>
                    </a:solidFill>
                  </a:tcPr>
                </a:tc>
                <a:tc>
                  <a:txBody>
                    <a:bodyPr/>
                    <a:lstStyle/>
                    <a:p>
                      <a:pPr algn="ctr"/>
                      <a:r>
                        <a:rPr lang="fr-FR" sz="1100" dirty="0">
                          <a:latin typeface="Love Is Complicated Again" pitchFamily="2" charset="0"/>
                        </a:rPr>
                        <a:t>Président  du parti</a:t>
                      </a:r>
                    </a:p>
                  </a:txBody>
                  <a:tcPr anchor="ctr">
                    <a:solidFill>
                      <a:schemeClr val="accent6">
                        <a:lumMod val="20000"/>
                        <a:lumOff val="80000"/>
                      </a:schemeClr>
                    </a:solidFill>
                  </a:tcPr>
                </a:tc>
                <a:extLst>
                  <a:ext uri="{0D108BD9-81ED-4DB2-BD59-A6C34878D82A}">
                    <a16:rowId xmlns:a16="http://schemas.microsoft.com/office/drawing/2014/main" val="4086477516"/>
                  </a:ext>
                </a:extLst>
              </a:tr>
              <a:tr h="378844">
                <a:tc>
                  <a:txBody>
                    <a:bodyPr/>
                    <a:lstStyle/>
                    <a:p>
                      <a:pPr marL="0" marR="0" lvl="0" indent="0" algn="l" defTabSz="1016356" rtl="0" eaLnBrk="1" fontAlgn="auto" latinLnBrk="0" hangingPunct="1">
                        <a:lnSpc>
                          <a:spcPct val="100000"/>
                        </a:lnSpc>
                        <a:spcBef>
                          <a:spcPts val="0"/>
                        </a:spcBef>
                        <a:spcAft>
                          <a:spcPts val="0"/>
                        </a:spcAft>
                        <a:buClrTx/>
                        <a:buSzTx/>
                        <a:buFontTx/>
                        <a:buNone/>
                        <a:tabLst/>
                        <a:defRPr/>
                      </a:pPr>
                      <a:r>
                        <a:rPr lang="fr-FR" sz="1100" dirty="0">
                          <a:latin typeface="Love Is Complicated Again" pitchFamily="2" charset="0"/>
                          <a:ea typeface="Hachi Maru Pop" pitchFamily="2" charset="-128"/>
                        </a:rPr>
                        <a:t>L’extrême gauche</a:t>
                      </a:r>
                    </a:p>
                  </a:txBody>
                  <a:tcPr anchor="ctr">
                    <a:solidFill>
                      <a:schemeClr val="accent6">
                        <a:lumMod val="20000"/>
                        <a:lumOff val="80000"/>
                      </a:schemeClr>
                    </a:solidFill>
                  </a:tcPr>
                </a:tc>
                <a:tc>
                  <a:txBody>
                    <a:bodyPr/>
                    <a:lstStyle/>
                    <a:p>
                      <a:r>
                        <a:rPr lang="fr-FR" sz="1100" dirty="0">
                          <a:latin typeface="Love Is Complicated Again" pitchFamily="2" charset="0"/>
                        </a:rPr>
                        <a:t>La France Insoumise</a:t>
                      </a:r>
                    </a:p>
                  </a:txBody>
                  <a:tcPr anchor="ctr"/>
                </a:tc>
                <a:tc>
                  <a:txBody>
                    <a:bodyPr/>
                    <a:lstStyle/>
                    <a:p>
                      <a:r>
                        <a:rPr lang="fr-FR" sz="1100" dirty="0">
                          <a:latin typeface="Love Is Complicated Again" pitchFamily="2" charset="0"/>
                        </a:rPr>
                        <a:t>LFI</a:t>
                      </a:r>
                    </a:p>
                  </a:txBody>
                  <a:tcPr anchor="ctr"/>
                </a:tc>
                <a:tc>
                  <a:txBody>
                    <a:bodyPr/>
                    <a:lstStyle/>
                    <a:p>
                      <a:r>
                        <a:rPr lang="fr-FR" sz="1100" dirty="0">
                          <a:latin typeface="Love Is Complicated Again" pitchFamily="2" charset="0"/>
                        </a:rPr>
                        <a:t>Jean-Luc Mélenchon</a:t>
                      </a:r>
                    </a:p>
                  </a:txBody>
                  <a:tcPr anchor="ctr"/>
                </a:tc>
                <a:extLst>
                  <a:ext uri="{0D108BD9-81ED-4DB2-BD59-A6C34878D82A}">
                    <a16:rowId xmlns:a16="http://schemas.microsoft.com/office/drawing/2014/main" val="213045002"/>
                  </a:ext>
                </a:extLst>
              </a:tr>
              <a:tr h="307695">
                <a:tc rowSpan="2">
                  <a:txBody>
                    <a:bodyPr/>
                    <a:lstStyle/>
                    <a:p>
                      <a:r>
                        <a:rPr lang="fr-FR" sz="1100" dirty="0">
                          <a:latin typeface="Love Is Complicated Again" pitchFamily="2" charset="0"/>
                        </a:rPr>
                        <a:t>La Gauche</a:t>
                      </a:r>
                    </a:p>
                  </a:txBody>
                  <a:tcPr anchor="ctr">
                    <a:solidFill>
                      <a:schemeClr val="accent6">
                        <a:lumMod val="20000"/>
                        <a:lumOff val="80000"/>
                      </a:schemeClr>
                    </a:solidFill>
                  </a:tcPr>
                </a:tc>
                <a:tc>
                  <a:txBody>
                    <a:bodyPr/>
                    <a:lstStyle/>
                    <a:p>
                      <a:r>
                        <a:rPr lang="fr-FR" sz="1100" dirty="0">
                          <a:latin typeface="Love Is Complicated Again" pitchFamily="2" charset="0"/>
                        </a:rPr>
                        <a:t>Le parti socialiste</a:t>
                      </a:r>
                    </a:p>
                  </a:txBody>
                  <a:tcPr anchor="ctr"/>
                </a:tc>
                <a:tc>
                  <a:txBody>
                    <a:bodyPr/>
                    <a:lstStyle/>
                    <a:p>
                      <a:r>
                        <a:rPr lang="fr-FR" sz="1100" dirty="0">
                          <a:latin typeface="Love Is Complicated Again" pitchFamily="2" charset="0"/>
                        </a:rPr>
                        <a:t>PS</a:t>
                      </a:r>
                    </a:p>
                  </a:txBody>
                  <a:tcPr anchor="ctr"/>
                </a:tc>
                <a:tc>
                  <a:txBody>
                    <a:bodyPr/>
                    <a:lstStyle/>
                    <a:p>
                      <a:r>
                        <a:rPr lang="fr-FR" sz="1100" dirty="0">
                          <a:latin typeface="Love Is Complicated Again" pitchFamily="2" charset="0"/>
                        </a:rPr>
                        <a:t>Olivier Faure</a:t>
                      </a:r>
                    </a:p>
                  </a:txBody>
                  <a:tcPr anchor="ctr"/>
                </a:tc>
                <a:extLst>
                  <a:ext uri="{0D108BD9-81ED-4DB2-BD59-A6C34878D82A}">
                    <a16:rowId xmlns:a16="http://schemas.microsoft.com/office/drawing/2014/main" val="183738734"/>
                  </a:ext>
                </a:extLst>
              </a:tr>
              <a:tr h="378844">
                <a:tc vMerge="1">
                  <a:txBody>
                    <a:bodyPr/>
                    <a:lstStyle/>
                    <a:p>
                      <a:endParaRPr lang="fr-FR" sz="1050" dirty="0">
                        <a:latin typeface="Love Is Complicated Again" pitchFamily="2" charset="0"/>
                      </a:endParaRPr>
                    </a:p>
                  </a:txBody>
                  <a:tcPr/>
                </a:tc>
                <a:tc>
                  <a:txBody>
                    <a:bodyPr/>
                    <a:lstStyle/>
                    <a:p>
                      <a:r>
                        <a:rPr lang="fr-FR" sz="1100" dirty="0">
                          <a:latin typeface="Love Is Complicated Again" pitchFamily="2" charset="0"/>
                        </a:rPr>
                        <a:t>Europe Ecologie les Verts</a:t>
                      </a:r>
                    </a:p>
                  </a:txBody>
                  <a:tcPr anchor="ctr"/>
                </a:tc>
                <a:tc>
                  <a:txBody>
                    <a:bodyPr/>
                    <a:lstStyle/>
                    <a:p>
                      <a:r>
                        <a:rPr lang="fr-FR" sz="1100" dirty="0">
                          <a:latin typeface="Love Is Complicated Again" pitchFamily="2" charset="0"/>
                        </a:rPr>
                        <a:t>EELV</a:t>
                      </a:r>
                    </a:p>
                  </a:txBody>
                  <a:tcPr anchor="ctr"/>
                </a:tc>
                <a:tc>
                  <a:txBody>
                    <a:bodyPr/>
                    <a:lstStyle/>
                    <a:p>
                      <a:r>
                        <a:rPr lang="fr-FR" sz="1100" dirty="0">
                          <a:latin typeface="Love Is Complicated Again" pitchFamily="2" charset="0"/>
                        </a:rPr>
                        <a:t>Julien Bayou</a:t>
                      </a:r>
                    </a:p>
                  </a:txBody>
                  <a:tcPr anchor="ctr"/>
                </a:tc>
                <a:extLst>
                  <a:ext uri="{0D108BD9-81ED-4DB2-BD59-A6C34878D82A}">
                    <a16:rowId xmlns:a16="http://schemas.microsoft.com/office/drawing/2014/main" val="1715497800"/>
                  </a:ext>
                </a:extLst>
              </a:tr>
              <a:tr h="378844">
                <a:tc rowSpan="2">
                  <a:txBody>
                    <a:bodyPr/>
                    <a:lstStyle/>
                    <a:p>
                      <a:r>
                        <a:rPr lang="fr-FR" sz="1100" dirty="0">
                          <a:latin typeface="Love Is Complicated Again" pitchFamily="2" charset="0"/>
                        </a:rPr>
                        <a:t>Le Centre</a:t>
                      </a:r>
                    </a:p>
                  </a:txBody>
                  <a:tcPr anchor="ctr">
                    <a:solidFill>
                      <a:schemeClr val="accent6">
                        <a:lumMod val="20000"/>
                        <a:lumOff val="80000"/>
                      </a:schemeClr>
                    </a:solidFill>
                  </a:tcPr>
                </a:tc>
                <a:tc>
                  <a:txBody>
                    <a:bodyPr/>
                    <a:lstStyle/>
                    <a:p>
                      <a:r>
                        <a:rPr lang="fr-FR" sz="1100" dirty="0">
                          <a:latin typeface="Love Is Complicated Again" pitchFamily="2" charset="0"/>
                        </a:rPr>
                        <a:t>La République en Marche</a:t>
                      </a:r>
                    </a:p>
                  </a:txBody>
                  <a:tcPr anchor="ctr"/>
                </a:tc>
                <a:tc>
                  <a:txBody>
                    <a:bodyPr/>
                    <a:lstStyle/>
                    <a:p>
                      <a:r>
                        <a:rPr lang="fr-FR" sz="1100" dirty="0">
                          <a:latin typeface="Love Is Complicated Again" pitchFamily="2" charset="0"/>
                        </a:rPr>
                        <a:t>LREM</a:t>
                      </a:r>
                    </a:p>
                  </a:txBody>
                  <a:tcPr anchor="ctr"/>
                </a:tc>
                <a:tc>
                  <a:txBody>
                    <a:bodyPr/>
                    <a:lstStyle/>
                    <a:p>
                      <a:r>
                        <a:rPr lang="fr-FR" sz="1100" b="0" i="0" u="none" strike="noStrike" kern="1200" dirty="0">
                          <a:solidFill>
                            <a:schemeClr val="tx1"/>
                          </a:solidFill>
                          <a:effectLst/>
                          <a:latin typeface="Love Is Complicated Again" pitchFamily="2" charset="0"/>
                          <a:ea typeface="+mn-ea"/>
                          <a:cs typeface="+mn-cs"/>
                        </a:rPr>
                        <a:t>Stanislas </a:t>
                      </a:r>
                      <a:r>
                        <a:rPr lang="fr-FR" sz="1100" b="0" i="0" u="none" strike="noStrike" kern="1200" dirty="0" err="1">
                          <a:solidFill>
                            <a:schemeClr val="tx1"/>
                          </a:solidFill>
                          <a:effectLst/>
                          <a:latin typeface="Love Is Complicated Again" pitchFamily="2" charset="0"/>
                          <a:ea typeface="+mn-ea"/>
                          <a:cs typeface="+mn-cs"/>
                        </a:rPr>
                        <a:t>Guérini</a:t>
                      </a:r>
                      <a:endParaRPr lang="fr-FR" sz="1100" dirty="0">
                        <a:latin typeface="Love Is Complicated Again" pitchFamily="2" charset="0"/>
                      </a:endParaRPr>
                    </a:p>
                  </a:txBody>
                  <a:tcPr anchor="ctr"/>
                </a:tc>
                <a:extLst>
                  <a:ext uri="{0D108BD9-81ED-4DB2-BD59-A6C34878D82A}">
                    <a16:rowId xmlns:a16="http://schemas.microsoft.com/office/drawing/2014/main" val="2598787464"/>
                  </a:ext>
                </a:extLst>
              </a:tr>
              <a:tr h="378844">
                <a:tc vMerge="1">
                  <a:txBody>
                    <a:bodyPr/>
                    <a:lstStyle/>
                    <a:p>
                      <a:endParaRPr lang="fr-FR" sz="1100" dirty="0">
                        <a:latin typeface="Love Is Complicated Again" pitchFamily="2" charset="0"/>
                      </a:endParaRPr>
                    </a:p>
                  </a:txBody>
                  <a:tcPr anchor="ctr">
                    <a:solidFill>
                      <a:schemeClr val="accent6">
                        <a:lumMod val="20000"/>
                        <a:lumOff val="80000"/>
                      </a:schemeClr>
                    </a:solidFill>
                  </a:tcPr>
                </a:tc>
                <a:tc>
                  <a:txBody>
                    <a:bodyPr/>
                    <a:lstStyle/>
                    <a:p>
                      <a:r>
                        <a:rPr lang="fr-FR" sz="1100" dirty="0">
                          <a:latin typeface="Love Is Complicated Again" pitchFamily="2" charset="0"/>
                        </a:rPr>
                        <a:t>Le Mouvement Démocrate</a:t>
                      </a:r>
                    </a:p>
                  </a:txBody>
                  <a:tcPr anchor="ctr"/>
                </a:tc>
                <a:tc>
                  <a:txBody>
                    <a:bodyPr/>
                    <a:lstStyle/>
                    <a:p>
                      <a:r>
                        <a:rPr lang="fr-FR" sz="1100" dirty="0">
                          <a:latin typeface="Love Is Complicated Again" pitchFamily="2" charset="0"/>
                        </a:rPr>
                        <a:t>MODEM</a:t>
                      </a:r>
                    </a:p>
                  </a:txBody>
                  <a:tcPr anchor="ctr"/>
                </a:tc>
                <a:tc>
                  <a:txBody>
                    <a:bodyPr/>
                    <a:lstStyle/>
                    <a:p>
                      <a:r>
                        <a:rPr lang="fr-FR" sz="1100" dirty="0">
                          <a:latin typeface="Love Is Complicated Again" pitchFamily="2" charset="0"/>
                        </a:rPr>
                        <a:t>François Bayrou</a:t>
                      </a:r>
                    </a:p>
                  </a:txBody>
                  <a:tcPr anchor="ctr"/>
                </a:tc>
                <a:extLst>
                  <a:ext uri="{0D108BD9-81ED-4DB2-BD59-A6C34878D82A}">
                    <a16:rowId xmlns:a16="http://schemas.microsoft.com/office/drawing/2014/main" val="1816703789"/>
                  </a:ext>
                </a:extLst>
              </a:tr>
              <a:tr h="307695">
                <a:tc>
                  <a:txBody>
                    <a:bodyPr/>
                    <a:lstStyle/>
                    <a:p>
                      <a:r>
                        <a:rPr lang="fr-FR" sz="1100" dirty="0">
                          <a:latin typeface="Love Is Complicated Again" pitchFamily="2" charset="0"/>
                        </a:rPr>
                        <a:t>La Droite</a:t>
                      </a:r>
                    </a:p>
                  </a:txBody>
                  <a:tcPr anchor="ctr">
                    <a:solidFill>
                      <a:schemeClr val="accent6">
                        <a:lumMod val="20000"/>
                        <a:lumOff val="80000"/>
                      </a:schemeClr>
                    </a:solidFill>
                  </a:tcPr>
                </a:tc>
                <a:tc>
                  <a:txBody>
                    <a:bodyPr/>
                    <a:lstStyle/>
                    <a:p>
                      <a:r>
                        <a:rPr lang="fr-FR" sz="1100" dirty="0">
                          <a:latin typeface="Love Is Complicated Again" pitchFamily="2" charset="0"/>
                        </a:rPr>
                        <a:t>Les Républicains</a:t>
                      </a:r>
                    </a:p>
                  </a:txBody>
                  <a:tcPr anchor="ctr"/>
                </a:tc>
                <a:tc>
                  <a:txBody>
                    <a:bodyPr/>
                    <a:lstStyle/>
                    <a:p>
                      <a:r>
                        <a:rPr lang="fr-FR" sz="1100" dirty="0">
                          <a:latin typeface="Love Is Complicated Again" pitchFamily="2" charset="0"/>
                        </a:rPr>
                        <a:t>LR</a:t>
                      </a:r>
                    </a:p>
                  </a:txBody>
                  <a:tcPr anchor="ctr"/>
                </a:tc>
                <a:tc>
                  <a:txBody>
                    <a:bodyPr/>
                    <a:lstStyle/>
                    <a:p>
                      <a:r>
                        <a:rPr lang="fr-FR" sz="1100" dirty="0">
                          <a:latin typeface="Love Is Complicated Again" pitchFamily="2" charset="0"/>
                        </a:rPr>
                        <a:t>Christian Jacob</a:t>
                      </a:r>
                    </a:p>
                  </a:txBody>
                  <a:tcPr anchor="ctr"/>
                </a:tc>
                <a:extLst>
                  <a:ext uri="{0D108BD9-81ED-4DB2-BD59-A6C34878D82A}">
                    <a16:rowId xmlns:a16="http://schemas.microsoft.com/office/drawing/2014/main" val="2258676812"/>
                  </a:ext>
                </a:extLst>
              </a:tr>
              <a:tr h="378844">
                <a:tc>
                  <a:txBody>
                    <a:bodyPr/>
                    <a:lstStyle/>
                    <a:p>
                      <a:r>
                        <a:rPr lang="fr-FR" sz="1100" dirty="0">
                          <a:latin typeface="Love Is Complicated Again" pitchFamily="2" charset="0"/>
                        </a:rPr>
                        <a:t>L’extrême droite</a:t>
                      </a:r>
                    </a:p>
                  </a:txBody>
                  <a:tcPr anchor="ctr">
                    <a:solidFill>
                      <a:schemeClr val="accent6">
                        <a:lumMod val="20000"/>
                        <a:lumOff val="80000"/>
                      </a:schemeClr>
                    </a:solidFill>
                  </a:tcPr>
                </a:tc>
                <a:tc>
                  <a:txBody>
                    <a:bodyPr/>
                    <a:lstStyle/>
                    <a:p>
                      <a:r>
                        <a:rPr lang="fr-FR" sz="1100" dirty="0">
                          <a:latin typeface="Love Is Complicated Again" pitchFamily="2" charset="0"/>
                        </a:rPr>
                        <a:t>Le Rassemblement National</a:t>
                      </a:r>
                    </a:p>
                  </a:txBody>
                  <a:tcPr anchor="ctr"/>
                </a:tc>
                <a:tc>
                  <a:txBody>
                    <a:bodyPr/>
                    <a:lstStyle/>
                    <a:p>
                      <a:r>
                        <a:rPr lang="fr-FR" sz="1100" dirty="0">
                          <a:latin typeface="Love Is Complicated Again" pitchFamily="2" charset="0"/>
                        </a:rPr>
                        <a:t>RN</a:t>
                      </a:r>
                    </a:p>
                  </a:txBody>
                  <a:tcPr anchor="ctr"/>
                </a:tc>
                <a:tc>
                  <a:txBody>
                    <a:bodyPr/>
                    <a:lstStyle/>
                    <a:p>
                      <a:r>
                        <a:rPr lang="fr-FR" sz="1100" dirty="0">
                          <a:latin typeface="Love Is Complicated Again" pitchFamily="2" charset="0"/>
                        </a:rPr>
                        <a:t>Marine Le Pen</a:t>
                      </a:r>
                    </a:p>
                  </a:txBody>
                  <a:tcPr anchor="ctr"/>
                </a:tc>
                <a:extLst>
                  <a:ext uri="{0D108BD9-81ED-4DB2-BD59-A6C34878D82A}">
                    <a16:rowId xmlns:a16="http://schemas.microsoft.com/office/drawing/2014/main" val="2690864130"/>
                  </a:ext>
                </a:extLst>
              </a:tr>
            </a:tbl>
          </a:graphicData>
        </a:graphic>
      </p:graphicFrame>
      <p:sp>
        <p:nvSpPr>
          <p:cNvPr id="63" name="ZoneTexte 62">
            <a:extLst>
              <a:ext uri="{FF2B5EF4-FFF2-40B4-BE49-F238E27FC236}">
                <a16:creationId xmlns:a16="http://schemas.microsoft.com/office/drawing/2014/main" id="{9256FB51-7350-2546-93C0-AF7C0D7B90AE}"/>
              </a:ext>
            </a:extLst>
          </p:cNvPr>
          <p:cNvSpPr txBox="1"/>
          <p:nvPr/>
        </p:nvSpPr>
        <p:spPr>
          <a:xfrm>
            <a:off x="144289" y="7649021"/>
            <a:ext cx="3672408" cy="307777"/>
          </a:xfrm>
          <a:prstGeom prst="rect">
            <a:avLst/>
          </a:prstGeom>
          <a:noFill/>
        </p:spPr>
        <p:txBody>
          <a:bodyPr wrap="square" rtlCol="0">
            <a:spAutoFit/>
          </a:bodyPr>
          <a:lstStyle/>
          <a:p>
            <a:r>
              <a:rPr lang="fr-FR" sz="1400" dirty="0">
                <a:latin typeface="KG Primary Italics" panose="02000506000000020003" pitchFamily="2" charset="77"/>
              </a:rPr>
              <a:t>Les principaux partis politiques français</a:t>
            </a:r>
          </a:p>
        </p:txBody>
      </p:sp>
      <p:pic>
        <p:nvPicPr>
          <p:cNvPr id="64" name="Picture 2">
            <a:extLst>
              <a:ext uri="{FF2B5EF4-FFF2-40B4-BE49-F238E27FC236}">
                <a16:creationId xmlns:a16="http://schemas.microsoft.com/office/drawing/2014/main" id="{19F5D85C-7793-B545-9E12-09972CFB4369}"/>
              </a:ext>
            </a:extLst>
          </p:cNvPr>
          <p:cNvPicPr>
            <a:picLocks noChangeAspect="1" noChangeArrowheads="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Rectangle 64">
            <a:extLst>
              <a:ext uri="{FF2B5EF4-FFF2-40B4-BE49-F238E27FC236}">
                <a16:creationId xmlns:a16="http://schemas.microsoft.com/office/drawing/2014/main" id="{41645ECE-5094-2E42-A7B9-DB86F62645CA}"/>
              </a:ext>
            </a:extLst>
          </p:cNvPr>
          <p:cNvSpPr/>
          <p:nvPr/>
        </p:nvSpPr>
        <p:spPr>
          <a:xfrm>
            <a:off x="726102" y="35496"/>
            <a:ext cx="5552875" cy="656626"/>
          </a:xfrm>
          <a:prstGeom prst="rect">
            <a:avLst/>
          </a:prstGeom>
          <a:noFill/>
          <a:ln>
            <a:noFill/>
          </a:ln>
        </p:spPr>
        <p:txBody>
          <a:bodyPr wrap="none" lIns="101636" tIns="50818" rIns="101636" bIns="50818">
            <a:spAutoFit/>
          </a:bodyPr>
          <a:lstStyle/>
          <a:p>
            <a:pPr algn="ctr"/>
            <a:r>
              <a:rPr lang="fr-FR" sz="3600" b="1" spc="-150" dirty="0">
                <a:ln w="3175" cmpd="sng">
                  <a:solidFill>
                    <a:schemeClr val="bg1">
                      <a:lumMod val="95000"/>
                    </a:schemeClr>
                  </a:solidFill>
                  <a:prstDash val="solid"/>
                </a:ln>
                <a:solidFill>
                  <a:schemeClr val="bg1"/>
                </a:solidFill>
                <a:effectLst>
                  <a:outerShdw blurRad="38100" dist="38100" dir="2700000" algn="tl">
                    <a:srgbClr val="000000">
                      <a:alpha val="43137"/>
                    </a:srgbClr>
                  </a:outerShdw>
                </a:effectLst>
                <a:latin typeface="Love Is Complicated Again" pitchFamily="2" charset="0"/>
                <a:ea typeface="Chewy" panose="02000000000000000000" pitchFamily="2" charset="0"/>
                <a:cs typeface="Dekko" pitchFamily="2" charset="77"/>
              </a:rPr>
              <a:t>Les élections présidentielles</a:t>
            </a:r>
          </a:p>
        </p:txBody>
      </p:sp>
      <p:sp>
        <p:nvSpPr>
          <p:cNvPr id="66" name="Rectangle à coins arrondis 36">
            <a:extLst>
              <a:ext uri="{FF2B5EF4-FFF2-40B4-BE49-F238E27FC236}">
                <a16:creationId xmlns:a16="http://schemas.microsoft.com/office/drawing/2014/main" id="{3D9BCDBD-7935-A046-8E28-03E687A6C558}"/>
              </a:ext>
            </a:extLst>
          </p:cNvPr>
          <p:cNvSpPr/>
          <p:nvPr/>
        </p:nvSpPr>
        <p:spPr>
          <a:xfrm>
            <a:off x="6336977" y="226079"/>
            <a:ext cx="936104"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7" name="Rectangle à coins arrondis 37">
            <a:extLst>
              <a:ext uri="{FF2B5EF4-FFF2-40B4-BE49-F238E27FC236}">
                <a16:creationId xmlns:a16="http://schemas.microsoft.com/office/drawing/2014/main" id="{04A1A9B2-5914-0D4F-BD1D-0F1C5FE58013}"/>
              </a:ext>
            </a:extLst>
          </p:cNvPr>
          <p:cNvSpPr/>
          <p:nvPr/>
        </p:nvSpPr>
        <p:spPr>
          <a:xfrm>
            <a:off x="6490340" y="640539"/>
            <a:ext cx="658723" cy="278041"/>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8" name="ZoneTexte 67">
            <a:extLst>
              <a:ext uri="{FF2B5EF4-FFF2-40B4-BE49-F238E27FC236}">
                <a16:creationId xmlns:a16="http://schemas.microsoft.com/office/drawing/2014/main" id="{10FE8467-09EC-DE4E-8143-E0D06F70D8C6}"/>
              </a:ext>
            </a:extLst>
          </p:cNvPr>
          <p:cNvSpPr txBox="1"/>
          <p:nvPr/>
        </p:nvSpPr>
        <p:spPr>
          <a:xfrm>
            <a:off x="6294375" y="226079"/>
            <a:ext cx="1021307" cy="447338"/>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Fineliner Script" pitchFamily="50" charset="0"/>
              </a:rPr>
              <a:t>La citoyenneté</a:t>
            </a:r>
            <a:endParaRPr lang="fr-FR" sz="1800" b="1" dirty="0">
              <a:solidFill>
                <a:schemeClr val="bg1"/>
              </a:solidFill>
              <a:latin typeface="Fineliner Script" pitchFamily="50" charset="0"/>
            </a:endParaRPr>
          </a:p>
        </p:txBody>
      </p:sp>
      <p:sp>
        <p:nvSpPr>
          <p:cNvPr id="69" name="Ellipse 68">
            <a:extLst>
              <a:ext uri="{FF2B5EF4-FFF2-40B4-BE49-F238E27FC236}">
                <a16:creationId xmlns:a16="http://schemas.microsoft.com/office/drawing/2014/main" id="{DDF695AF-18D1-4348-914F-625A6C38FCC5}"/>
              </a:ext>
            </a:extLst>
          </p:cNvPr>
          <p:cNvSpPr/>
          <p:nvPr/>
        </p:nvSpPr>
        <p:spPr>
          <a:xfrm>
            <a:off x="66222" y="107926"/>
            <a:ext cx="713881" cy="558594"/>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70" name="Rectangle 69">
            <a:extLst>
              <a:ext uri="{FF2B5EF4-FFF2-40B4-BE49-F238E27FC236}">
                <a16:creationId xmlns:a16="http://schemas.microsoft.com/office/drawing/2014/main" id="{C0F9BEC4-DAFC-154F-A374-3AB92FE1E58F}"/>
              </a:ext>
            </a:extLst>
          </p:cNvPr>
          <p:cNvSpPr/>
          <p:nvPr/>
        </p:nvSpPr>
        <p:spPr>
          <a:xfrm>
            <a:off x="19801" y="151243"/>
            <a:ext cx="802857" cy="471960"/>
          </a:xfrm>
          <a:prstGeom prst="rect">
            <a:avLst/>
          </a:prstGeom>
        </p:spPr>
        <p:txBody>
          <a:bodyPr wrap="none" lIns="101636" tIns="50818" rIns="101636" bIns="50818">
            <a:spAutoFit/>
          </a:bodyPr>
          <a:lstStyle/>
          <a:p>
            <a:pPr lvl="0" algn="ctr"/>
            <a:r>
              <a:rPr lang="fr-FR" sz="2400" dirty="0">
                <a:solidFill>
                  <a:prstClr val="black"/>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EMC</a:t>
            </a:r>
          </a:p>
        </p:txBody>
      </p:sp>
      <p:sp>
        <p:nvSpPr>
          <p:cNvPr id="71" name="ZoneTexte 70">
            <a:extLst>
              <a:ext uri="{FF2B5EF4-FFF2-40B4-BE49-F238E27FC236}">
                <a16:creationId xmlns:a16="http://schemas.microsoft.com/office/drawing/2014/main" id="{B120CF20-791A-CC46-9144-5851AFC60340}"/>
              </a:ext>
            </a:extLst>
          </p:cNvPr>
          <p:cNvSpPr txBox="1"/>
          <p:nvPr/>
        </p:nvSpPr>
        <p:spPr>
          <a:xfrm>
            <a:off x="6438329" y="623172"/>
            <a:ext cx="76274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72" name="ZoneTexte 71">
            <a:extLst>
              <a:ext uri="{FF2B5EF4-FFF2-40B4-BE49-F238E27FC236}">
                <a16:creationId xmlns:a16="http://schemas.microsoft.com/office/drawing/2014/main" id="{5AF3C404-7DC7-9B42-89C6-489C5399F244}"/>
              </a:ext>
            </a:extLst>
          </p:cNvPr>
          <p:cNvSpPr txBox="1"/>
          <p:nvPr/>
        </p:nvSpPr>
        <p:spPr>
          <a:xfrm>
            <a:off x="4268135" y="6906079"/>
            <a:ext cx="2909452" cy="3054682"/>
          </a:xfrm>
          <a:prstGeom prst="rect">
            <a:avLst/>
          </a:prstGeom>
          <a:solidFill>
            <a:schemeClr val="accent6">
              <a:lumMod val="20000"/>
              <a:lumOff val="80000"/>
            </a:schemeClr>
          </a:solidFill>
          <a:effectLst>
            <a:outerShdw blurRad="63500" sx="102000" sy="102000" algn="ctr" rotWithShape="0">
              <a:prstClr val="black">
                <a:alpha val="40000"/>
              </a:prstClr>
            </a:outerShdw>
          </a:effectLst>
        </p:spPr>
        <p:txBody>
          <a:bodyPr wrap="square" rtlCol="0">
            <a:spAutoFit/>
          </a:bodyPr>
          <a:lstStyle/>
          <a:p>
            <a:r>
              <a:rPr lang="fr-FR" sz="1400" b="1" dirty="0">
                <a:latin typeface="Love Is Complicated Again" pitchFamily="2" charset="0"/>
                <a:ea typeface="Hachi Maru Pop" pitchFamily="2" charset="-128"/>
              </a:rPr>
              <a:t>De nouveaux partis </a:t>
            </a:r>
          </a:p>
          <a:p>
            <a:r>
              <a:rPr lang="fr-FR" sz="1400" b="1" dirty="0">
                <a:latin typeface="Love Is Complicated Again" pitchFamily="2" charset="0"/>
                <a:ea typeface="Hachi Maru Pop" pitchFamily="2" charset="-128"/>
              </a:rPr>
              <a:t>pour de nouveaux candidats</a:t>
            </a:r>
          </a:p>
          <a:p>
            <a:endParaRPr lang="fr-FR" sz="1050" b="1" dirty="0">
              <a:latin typeface="Love Is Complicated Again" pitchFamily="2" charset="0"/>
              <a:ea typeface="Hachi Maru Pop" pitchFamily="2" charset="-128"/>
            </a:endParaRPr>
          </a:p>
          <a:p>
            <a:pPr>
              <a:spcAft>
                <a:spcPts val="300"/>
              </a:spcAft>
            </a:pPr>
            <a:r>
              <a:rPr lang="fr-FR" sz="1200" dirty="0">
                <a:latin typeface="Love Is Complicated Again" pitchFamily="2" charset="0"/>
                <a:ea typeface="Hachi Maru Pop" pitchFamily="2" charset="-128"/>
              </a:rPr>
              <a:t>Certains candidats à l’élection présidentielle ont créé leur propre parti, parce qu’ils ne voulaient pas ou plus appartenir à ceux existants.</a:t>
            </a:r>
          </a:p>
          <a:p>
            <a:pPr>
              <a:spcAft>
                <a:spcPts val="300"/>
              </a:spcAft>
            </a:pPr>
            <a:r>
              <a:rPr lang="fr-FR" sz="1200" dirty="0">
                <a:latin typeface="Love Is Complicated Again" pitchFamily="2" charset="0"/>
                <a:ea typeface="Hachi Maru Pop" pitchFamily="2" charset="-128"/>
              </a:rPr>
              <a:t>C’est le cas de :</a:t>
            </a:r>
          </a:p>
          <a:p>
            <a:pPr marL="171450" indent="-171450">
              <a:spcAft>
                <a:spcPts val="300"/>
              </a:spcAft>
              <a:buFontTx/>
              <a:buChar char="-"/>
            </a:pPr>
            <a:r>
              <a:rPr lang="fr-FR" sz="1200" dirty="0">
                <a:latin typeface="Love Is Complicated Again" pitchFamily="2" charset="0"/>
                <a:ea typeface="Hachi Maru Pop" pitchFamily="2" charset="-128"/>
              </a:rPr>
              <a:t>Emmanuel Macron en 2017 qui a fondé « la République en marche » au centre.</a:t>
            </a:r>
          </a:p>
          <a:p>
            <a:pPr marL="171450" indent="-171450">
              <a:spcAft>
                <a:spcPts val="300"/>
              </a:spcAft>
              <a:buFontTx/>
              <a:buChar char="-"/>
            </a:pPr>
            <a:r>
              <a:rPr lang="fr-FR" sz="1200" dirty="0">
                <a:latin typeface="Love Is Complicated Again" pitchFamily="2" charset="0"/>
                <a:ea typeface="Hachi Maru Pop" pitchFamily="2" charset="-128"/>
              </a:rPr>
              <a:t>Valérie Pécresse en 2017 qui a créé « Soyons Libres » suite à l’échec de LR. </a:t>
            </a:r>
          </a:p>
          <a:p>
            <a:pPr marL="171450" indent="-171450">
              <a:spcAft>
                <a:spcPts val="300"/>
              </a:spcAft>
              <a:buFontTx/>
              <a:buChar char="-"/>
            </a:pPr>
            <a:r>
              <a:rPr lang="fr-FR" sz="1200" dirty="0">
                <a:latin typeface="Love Is Complicated Again" pitchFamily="2" charset="0"/>
                <a:ea typeface="Hachi Maru Pop" pitchFamily="2" charset="-128"/>
              </a:rPr>
              <a:t>Éric Zemmour en avril 2021  qui fonde « La Reconquête » parti d’extrême droite.</a:t>
            </a:r>
          </a:p>
        </p:txBody>
      </p:sp>
      <p:sp>
        <p:nvSpPr>
          <p:cNvPr id="28" name="Rectangle : coins arrondis 27">
            <a:extLst>
              <a:ext uri="{FF2B5EF4-FFF2-40B4-BE49-F238E27FC236}">
                <a16:creationId xmlns:a16="http://schemas.microsoft.com/office/drawing/2014/main" id="{0AC4A249-BF91-8E49-BE65-CC44CF36C247}"/>
              </a:ext>
            </a:extLst>
          </p:cNvPr>
          <p:cNvSpPr/>
          <p:nvPr/>
        </p:nvSpPr>
        <p:spPr>
          <a:xfrm rot="909438">
            <a:off x="6263661" y="6921839"/>
            <a:ext cx="914400" cy="253337"/>
          </a:xfrm>
          <a:prstGeom prst="roundRect">
            <a:avLst/>
          </a:prstGeom>
          <a:solidFill>
            <a:schemeClr val="bg1"/>
          </a:soli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B2512F9B-EFBE-B14B-842B-2D8102356D5A}"/>
              </a:ext>
            </a:extLst>
          </p:cNvPr>
          <p:cNvSpPr txBox="1"/>
          <p:nvPr/>
        </p:nvSpPr>
        <p:spPr>
          <a:xfrm rot="868739">
            <a:off x="6207574" y="6883814"/>
            <a:ext cx="976083" cy="307777"/>
          </a:xfrm>
          <a:prstGeom prst="rect">
            <a:avLst/>
          </a:prstGeom>
          <a:noFill/>
        </p:spPr>
        <p:txBody>
          <a:bodyPr wrap="square" rtlCol="0">
            <a:spAutoFit/>
          </a:bodyPr>
          <a:lstStyle/>
          <a:p>
            <a:pPr algn="r"/>
            <a:r>
              <a:rPr lang="fr-FR" sz="1400" dirty="0">
                <a:latin typeface="KG Primary Italics" panose="02000506000000020003" pitchFamily="2" charset="77"/>
              </a:rPr>
              <a:t>document 3</a:t>
            </a:r>
          </a:p>
        </p:txBody>
      </p:sp>
      <p:sp>
        <p:nvSpPr>
          <p:cNvPr id="31" name="Rectangle : coins arrondis 30">
            <a:extLst>
              <a:ext uri="{FF2B5EF4-FFF2-40B4-BE49-F238E27FC236}">
                <a16:creationId xmlns:a16="http://schemas.microsoft.com/office/drawing/2014/main" id="{CE006163-E28E-A94C-9085-1E833B67AB37}"/>
              </a:ext>
            </a:extLst>
          </p:cNvPr>
          <p:cNvSpPr/>
          <p:nvPr/>
        </p:nvSpPr>
        <p:spPr>
          <a:xfrm rot="20916988">
            <a:off x="227319" y="4475577"/>
            <a:ext cx="914400" cy="253337"/>
          </a:xfrm>
          <a:prstGeom prst="roundRect">
            <a:avLst/>
          </a:prstGeom>
          <a:solidFill>
            <a:schemeClr val="bg1"/>
          </a:soli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a:extLst>
              <a:ext uri="{FF2B5EF4-FFF2-40B4-BE49-F238E27FC236}">
                <a16:creationId xmlns:a16="http://schemas.microsoft.com/office/drawing/2014/main" id="{61C07AF2-1CDD-EB4D-BA0A-22C7B0029E25}"/>
              </a:ext>
            </a:extLst>
          </p:cNvPr>
          <p:cNvSpPr txBox="1"/>
          <p:nvPr/>
        </p:nvSpPr>
        <p:spPr>
          <a:xfrm rot="20876289">
            <a:off x="165672" y="4454089"/>
            <a:ext cx="976083" cy="307777"/>
          </a:xfrm>
          <a:prstGeom prst="rect">
            <a:avLst/>
          </a:prstGeom>
          <a:noFill/>
        </p:spPr>
        <p:txBody>
          <a:bodyPr wrap="square" rtlCol="0">
            <a:spAutoFit/>
          </a:bodyPr>
          <a:lstStyle/>
          <a:p>
            <a:pPr algn="r"/>
            <a:r>
              <a:rPr lang="fr-FR" sz="1400" dirty="0">
                <a:latin typeface="KG Primary Italics" panose="02000506000000020003" pitchFamily="2" charset="77"/>
              </a:rPr>
              <a:t>document 2</a:t>
            </a:r>
          </a:p>
        </p:txBody>
      </p:sp>
    </p:spTree>
    <p:extLst>
      <p:ext uri="{BB962C8B-B14F-4D97-AF65-F5344CB8AC3E}">
        <p14:creationId xmlns:p14="http://schemas.microsoft.com/office/powerpoint/2010/main" val="3118698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arme 8"/>
          <p:cNvSpPr/>
          <p:nvPr/>
        </p:nvSpPr>
        <p:spPr>
          <a:xfrm>
            <a:off x="144289" y="955697"/>
            <a:ext cx="407252" cy="45686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3312640" y="1417909"/>
            <a:ext cx="3768334" cy="1847124"/>
          </a:xfrm>
          <a:prstGeom prst="roundRect">
            <a:avLst>
              <a:gd name="adj" fmla="val 4367"/>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8" name="ZoneTexte 7"/>
          <p:cNvSpPr txBox="1"/>
          <p:nvPr/>
        </p:nvSpPr>
        <p:spPr>
          <a:xfrm>
            <a:off x="3360733" y="1464660"/>
            <a:ext cx="3696324" cy="1774305"/>
          </a:xfrm>
          <a:prstGeom prst="rect">
            <a:avLst/>
          </a:prstGeom>
          <a:noFill/>
        </p:spPr>
        <p:txBody>
          <a:bodyPr wrap="square" lIns="101636" tIns="50818" rIns="101636" bIns="50818" rtlCol="0">
            <a:spAutoFit/>
          </a:bodyPr>
          <a:lstStyle/>
          <a:p>
            <a:pPr fontAlgn="base">
              <a:lnSpc>
                <a:spcPct val="80000"/>
              </a:lnSpc>
            </a:pPr>
            <a:r>
              <a:rPr lang="fr-FR" sz="1500" dirty="0">
                <a:latin typeface="KG Primary Italics" panose="02000506000000020003" pitchFamily="2" charset="77"/>
              </a:rPr>
              <a:t>C’est le chef du pays. C’est d’ailleurs pour ça qu’on l’appelle aussi le chef de l’Etat. En France, il travaille à Paris, à l’Elysée. C’est très grand : il y a plus de 360 pièces ! Une fois élu, le président doit mettre en place les idées qu’il a proposées. Pour ça, il s’entoure d’une équipe, qu’on appelle le gouvernement, composé du Premier ministre (choisi par le président) et de plusieurs ministres (sélectionnés par le Premier ministre). </a:t>
            </a:r>
          </a:p>
        </p:txBody>
      </p:sp>
      <p:sp>
        <p:nvSpPr>
          <p:cNvPr id="11" name="ZoneTexte 10"/>
          <p:cNvSpPr txBox="1"/>
          <p:nvPr/>
        </p:nvSpPr>
        <p:spPr>
          <a:xfrm>
            <a:off x="144289" y="955697"/>
            <a:ext cx="407252" cy="441183"/>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5</a:t>
            </a:r>
            <a:endParaRPr lang="fr-FR" b="1" dirty="0">
              <a:effectLst>
                <a:outerShdw blurRad="38100" dist="38100" dir="2700000" algn="tl">
                  <a:srgbClr val="000000">
                    <a:alpha val="43137"/>
                  </a:srgbClr>
                </a:outerShdw>
              </a:effectLst>
              <a:latin typeface="Fineliner Script" pitchFamily="50" charset="0"/>
            </a:endParaRPr>
          </a:p>
        </p:txBody>
      </p:sp>
      <p:sp>
        <p:nvSpPr>
          <p:cNvPr id="29" name="ZoneTexte 28"/>
          <p:cNvSpPr txBox="1"/>
          <p:nvPr/>
        </p:nvSpPr>
        <p:spPr>
          <a:xfrm>
            <a:off x="565781" y="1002605"/>
            <a:ext cx="6649542" cy="379627"/>
          </a:xfrm>
          <a:prstGeom prst="rect">
            <a:avLst/>
          </a:prstGeom>
          <a:noFill/>
        </p:spPr>
        <p:txBody>
          <a:bodyPr wrap="square" lIns="101636" tIns="50818" rIns="101636" bIns="50818" rtlCol="0">
            <a:spAutoFit/>
          </a:bodyPr>
          <a:lstStyle/>
          <a:p>
            <a:r>
              <a:rPr lang="fr-FR" sz="1800" dirty="0">
                <a:latin typeface="Our First Kiss" panose="02000603000000020004" pitchFamily="2" charset="77"/>
              </a:rPr>
              <a:t>Le gouvernement. : président de la République et les ministres </a:t>
            </a:r>
          </a:p>
        </p:txBody>
      </p:sp>
      <p:sp>
        <p:nvSpPr>
          <p:cNvPr id="15" name="Ellipse 14">
            <a:extLst>
              <a:ext uri="{FF2B5EF4-FFF2-40B4-BE49-F238E27FC236}">
                <a16:creationId xmlns:a16="http://schemas.microsoft.com/office/drawing/2014/main" id="{D25F4538-1984-DC45-A7F6-301B5E4075D8}"/>
              </a:ext>
            </a:extLst>
          </p:cNvPr>
          <p:cNvSpPr/>
          <p:nvPr/>
        </p:nvSpPr>
        <p:spPr>
          <a:xfrm>
            <a:off x="3706393" y="7331595"/>
            <a:ext cx="262741" cy="28803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652296F9-6C62-A041-9AAB-C94C4AEB8333}"/>
              </a:ext>
            </a:extLst>
          </p:cNvPr>
          <p:cNvSpPr/>
          <p:nvPr/>
        </p:nvSpPr>
        <p:spPr>
          <a:xfrm>
            <a:off x="3647390" y="7314879"/>
            <a:ext cx="3668292" cy="2954655"/>
          </a:xfrm>
          <a:prstGeom prst="rect">
            <a:avLst/>
          </a:prstGeom>
        </p:spPr>
        <p:txBody>
          <a:bodyPr wrap="square">
            <a:spAutoFit/>
          </a:bodyPr>
          <a:lstStyle/>
          <a:p>
            <a:pPr>
              <a:spcAft>
                <a:spcPts val="400"/>
              </a:spcAft>
            </a:pPr>
            <a:r>
              <a:rPr lang="fr-FR" sz="1000" b="1" dirty="0">
                <a:solidFill>
                  <a:schemeClr val="bg1"/>
                </a:solidFill>
                <a:latin typeface="Our First Kiss" panose="02000603000000020004" pitchFamily="2" charset="77"/>
              </a:rPr>
              <a:t> </a:t>
            </a:r>
            <a:r>
              <a:rPr lang="fr-FR" sz="1400" b="1" dirty="0">
                <a:solidFill>
                  <a:schemeClr val="bg1"/>
                </a:solidFill>
                <a:latin typeface="Our First Kiss" panose="02000603000000020004" pitchFamily="2" charset="77"/>
              </a:rPr>
              <a:t>6  </a:t>
            </a:r>
            <a:r>
              <a:rPr lang="fr-FR" sz="1400" dirty="0">
                <a:latin typeface="Our First Kiss" panose="02000603000000020004" pitchFamily="2" charset="77"/>
              </a:rPr>
              <a:t>Complète</a:t>
            </a:r>
          </a:p>
          <a:p>
            <a:pPr>
              <a:lnSpc>
                <a:spcPct val="150000"/>
              </a:lnSpc>
              <a:spcAft>
                <a:spcPts val="600"/>
              </a:spcAft>
              <a:tabLst>
                <a:tab pos="661988" algn="l"/>
                <a:tab pos="1460500" algn="l"/>
              </a:tabLst>
            </a:pPr>
            <a:r>
              <a:rPr lang="fr-FR" sz="1000" dirty="0">
                <a:latin typeface="Short Stack" panose="02010500040000000007" pitchFamily="2" charset="0"/>
              </a:rPr>
              <a:t>Le président doit faire respecter la _________________________ . Le ministre de la sécurité et de la police s’appelle le ministre de _______________________ .</a:t>
            </a:r>
          </a:p>
          <a:p>
            <a:pPr>
              <a:lnSpc>
                <a:spcPct val="150000"/>
              </a:lnSpc>
              <a:spcAft>
                <a:spcPts val="600"/>
              </a:spcAft>
              <a:tabLst>
                <a:tab pos="661988" algn="l"/>
                <a:tab pos="1460500" algn="l"/>
              </a:tabLst>
            </a:pPr>
            <a:r>
              <a:rPr lang="fr-FR" sz="1000" dirty="0">
                <a:latin typeface="Short Stack" panose="02010500040000000007" pitchFamily="2" charset="0"/>
              </a:rPr>
              <a:t>Le président est le chef des ________________ . Il peut décider de faire la _______________ à un autre pays. </a:t>
            </a:r>
            <a:r>
              <a:rPr lang="fr-FR" sz="1000" spc="-20" dirty="0">
                <a:latin typeface="Short Stack" panose="02010500040000000007" pitchFamily="2" charset="0"/>
              </a:rPr>
              <a:t>Il doit aussi respecter les </a:t>
            </a:r>
            <a:r>
              <a:rPr lang="fr-FR" sz="1000" dirty="0">
                <a:latin typeface="Short Stack" panose="02010500040000000007" pitchFamily="2" charset="0"/>
              </a:rPr>
              <a:t>________ . On ne peut pas porter ______________________ contre lui. Mais il peut être _______________________ s’il se comporte vraiment très mal.</a:t>
            </a:r>
          </a:p>
        </p:txBody>
      </p:sp>
      <p:pic>
        <p:nvPicPr>
          <p:cNvPr id="38" name="Image 37">
            <a:extLst>
              <a:ext uri="{FF2B5EF4-FFF2-40B4-BE49-F238E27FC236}">
                <a16:creationId xmlns:a16="http://schemas.microsoft.com/office/drawing/2014/main" id="{9735B655-9E25-7F45-A918-5E6D3B4145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0704" y="10214909"/>
            <a:ext cx="1094978" cy="226547"/>
          </a:xfrm>
          <a:prstGeom prst="rect">
            <a:avLst/>
          </a:prstGeom>
        </p:spPr>
      </p:pic>
      <p:pic>
        <p:nvPicPr>
          <p:cNvPr id="64" name="Picture 2">
            <a:extLst>
              <a:ext uri="{FF2B5EF4-FFF2-40B4-BE49-F238E27FC236}">
                <a16:creationId xmlns:a16="http://schemas.microsoft.com/office/drawing/2014/main" id="{19F5D85C-7793-B545-9E12-09972CFB4369}"/>
              </a:ext>
            </a:extLst>
          </p:cNvPr>
          <p:cNvPicPr>
            <a:picLocks noChangeAspect="1" noChangeArrowheads="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Rectangle 64">
            <a:extLst>
              <a:ext uri="{FF2B5EF4-FFF2-40B4-BE49-F238E27FC236}">
                <a16:creationId xmlns:a16="http://schemas.microsoft.com/office/drawing/2014/main" id="{41645ECE-5094-2E42-A7B9-DB86F62645CA}"/>
              </a:ext>
            </a:extLst>
          </p:cNvPr>
          <p:cNvSpPr/>
          <p:nvPr/>
        </p:nvSpPr>
        <p:spPr>
          <a:xfrm>
            <a:off x="726102" y="35496"/>
            <a:ext cx="5552875" cy="656626"/>
          </a:xfrm>
          <a:prstGeom prst="rect">
            <a:avLst/>
          </a:prstGeom>
          <a:noFill/>
          <a:ln>
            <a:noFill/>
          </a:ln>
        </p:spPr>
        <p:txBody>
          <a:bodyPr wrap="none" lIns="101636" tIns="50818" rIns="101636" bIns="50818">
            <a:spAutoFit/>
          </a:bodyPr>
          <a:lstStyle/>
          <a:p>
            <a:pPr algn="ctr"/>
            <a:r>
              <a:rPr lang="fr-FR" sz="3600" b="1" spc="-150" dirty="0">
                <a:ln w="3175" cmpd="sng">
                  <a:solidFill>
                    <a:schemeClr val="bg1">
                      <a:lumMod val="95000"/>
                    </a:schemeClr>
                  </a:solidFill>
                  <a:prstDash val="solid"/>
                </a:ln>
                <a:solidFill>
                  <a:schemeClr val="bg1"/>
                </a:solidFill>
                <a:effectLst>
                  <a:outerShdw blurRad="38100" dist="38100" dir="2700000" algn="tl">
                    <a:srgbClr val="000000">
                      <a:alpha val="43137"/>
                    </a:srgbClr>
                  </a:outerShdw>
                </a:effectLst>
                <a:latin typeface="Love Is Complicated Again" pitchFamily="2" charset="0"/>
                <a:ea typeface="Chewy" panose="02000000000000000000" pitchFamily="2" charset="0"/>
                <a:cs typeface="Dekko" pitchFamily="2" charset="77"/>
              </a:rPr>
              <a:t>Les élections présidentielles</a:t>
            </a:r>
          </a:p>
        </p:txBody>
      </p:sp>
      <p:sp>
        <p:nvSpPr>
          <p:cNvPr id="66" name="Rectangle à coins arrondis 36">
            <a:extLst>
              <a:ext uri="{FF2B5EF4-FFF2-40B4-BE49-F238E27FC236}">
                <a16:creationId xmlns:a16="http://schemas.microsoft.com/office/drawing/2014/main" id="{3D9BCDBD-7935-A046-8E28-03E687A6C558}"/>
              </a:ext>
            </a:extLst>
          </p:cNvPr>
          <p:cNvSpPr/>
          <p:nvPr/>
        </p:nvSpPr>
        <p:spPr>
          <a:xfrm>
            <a:off x="6336977" y="226079"/>
            <a:ext cx="936104"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7" name="Rectangle à coins arrondis 37">
            <a:extLst>
              <a:ext uri="{FF2B5EF4-FFF2-40B4-BE49-F238E27FC236}">
                <a16:creationId xmlns:a16="http://schemas.microsoft.com/office/drawing/2014/main" id="{04A1A9B2-5914-0D4F-BD1D-0F1C5FE58013}"/>
              </a:ext>
            </a:extLst>
          </p:cNvPr>
          <p:cNvSpPr/>
          <p:nvPr/>
        </p:nvSpPr>
        <p:spPr>
          <a:xfrm>
            <a:off x="6490340" y="640539"/>
            <a:ext cx="658723" cy="278041"/>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8" name="ZoneTexte 67">
            <a:extLst>
              <a:ext uri="{FF2B5EF4-FFF2-40B4-BE49-F238E27FC236}">
                <a16:creationId xmlns:a16="http://schemas.microsoft.com/office/drawing/2014/main" id="{10FE8467-09EC-DE4E-8143-E0D06F70D8C6}"/>
              </a:ext>
            </a:extLst>
          </p:cNvPr>
          <p:cNvSpPr txBox="1"/>
          <p:nvPr/>
        </p:nvSpPr>
        <p:spPr>
          <a:xfrm>
            <a:off x="6294375" y="226079"/>
            <a:ext cx="1021307" cy="447338"/>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Fineliner Script" pitchFamily="50" charset="0"/>
              </a:rPr>
              <a:t>La citoyenneté</a:t>
            </a:r>
            <a:endParaRPr lang="fr-FR" sz="1800" b="1" dirty="0">
              <a:solidFill>
                <a:schemeClr val="bg1"/>
              </a:solidFill>
              <a:latin typeface="Fineliner Script" pitchFamily="50" charset="0"/>
            </a:endParaRPr>
          </a:p>
        </p:txBody>
      </p:sp>
      <p:sp>
        <p:nvSpPr>
          <p:cNvPr id="69" name="Ellipse 68">
            <a:extLst>
              <a:ext uri="{FF2B5EF4-FFF2-40B4-BE49-F238E27FC236}">
                <a16:creationId xmlns:a16="http://schemas.microsoft.com/office/drawing/2014/main" id="{DDF695AF-18D1-4348-914F-625A6C38FCC5}"/>
              </a:ext>
            </a:extLst>
          </p:cNvPr>
          <p:cNvSpPr/>
          <p:nvPr/>
        </p:nvSpPr>
        <p:spPr>
          <a:xfrm>
            <a:off x="66222" y="107926"/>
            <a:ext cx="713881" cy="558594"/>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70" name="Rectangle 69">
            <a:extLst>
              <a:ext uri="{FF2B5EF4-FFF2-40B4-BE49-F238E27FC236}">
                <a16:creationId xmlns:a16="http://schemas.microsoft.com/office/drawing/2014/main" id="{C0F9BEC4-DAFC-154F-A374-3AB92FE1E58F}"/>
              </a:ext>
            </a:extLst>
          </p:cNvPr>
          <p:cNvSpPr/>
          <p:nvPr/>
        </p:nvSpPr>
        <p:spPr>
          <a:xfrm>
            <a:off x="19801" y="151243"/>
            <a:ext cx="802857" cy="471960"/>
          </a:xfrm>
          <a:prstGeom prst="rect">
            <a:avLst/>
          </a:prstGeom>
        </p:spPr>
        <p:txBody>
          <a:bodyPr wrap="none" lIns="101636" tIns="50818" rIns="101636" bIns="50818">
            <a:spAutoFit/>
          </a:bodyPr>
          <a:lstStyle/>
          <a:p>
            <a:pPr lvl="0" algn="ctr"/>
            <a:r>
              <a:rPr lang="fr-FR" sz="2400" dirty="0">
                <a:solidFill>
                  <a:prstClr val="black"/>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EMC</a:t>
            </a:r>
          </a:p>
        </p:txBody>
      </p:sp>
      <p:sp>
        <p:nvSpPr>
          <p:cNvPr id="71" name="ZoneTexte 70">
            <a:extLst>
              <a:ext uri="{FF2B5EF4-FFF2-40B4-BE49-F238E27FC236}">
                <a16:creationId xmlns:a16="http://schemas.microsoft.com/office/drawing/2014/main" id="{B120CF20-791A-CC46-9144-5851AFC60340}"/>
              </a:ext>
            </a:extLst>
          </p:cNvPr>
          <p:cNvSpPr txBox="1"/>
          <p:nvPr/>
        </p:nvSpPr>
        <p:spPr>
          <a:xfrm>
            <a:off x="6438329" y="623172"/>
            <a:ext cx="76274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72" name="ZoneTexte 71">
            <a:extLst>
              <a:ext uri="{FF2B5EF4-FFF2-40B4-BE49-F238E27FC236}">
                <a16:creationId xmlns:a16="http://schemas.microsoft.com/office/drawing/2014/main" id="{5AF3C404-7DC7-9B42-89C6-489C5399F244}"/>
              </a:ext>
            </a:extLst>
          </p:cNvPr>
          <p:cNvSpPr txBox="1"/>
          <p:nvPr/>
        </p:nvSpPr>
        <p:spPr>
          <a:xfrm>
            <a:off x="3335602" y="3492302"/>
            <a:ext cx="3798224" cy="2569934"/>
          </a:xfrm>
          <a:prstGeom prst="rect">
            <a:avLst/>
          </a:prstGeom>
          <a:solidFill>
            <a:schemeClr val="accent6">
              <a:lumMod val="20000"/>
              <a:lumOff val="80000"/>
            </a:schemeClr>
          </a:solidFill>
          <a:effectLst>
            <a:outerShdw blurRad="63500" sx="102000" sy="102000" algn="ctr" rotWithShape="0">
              <a:prstClr val="black">
                <a:alpha val="40000"/>
              </a:prstClr>
            </a:outerShdw>
          </a:effectLst>
        </p:spPr>
        <p:txBody>
          <a:bodyPr wrap="square" rtlCol="0">
            <a:spAutoFit/>
          </a:bodyPr>
          <a:lstStyle/>
          <a:p>
            <a:pPr fontAlgn="base"/>
            <a:r>
              <a:rPr lang="fr-FR" sz="1400" b="1" dirty="0">
                <a:latin typeface="Love Is Complicated Again" pitchFamily="2" charset="0"/>
              </a:rPr>
              <a:t>Les lieux de travail des dirigeants</a:t>
            </a:r>
          </a:p>
          <a:p>
            <a:pPr algn="ctr" fontAlgn="base"/>
            <a:endParaRPr lang="fr-FR" sz="1200" b="1" dirty="0">
              <a:latin typeface="Love Is Complicated Again" pitchFamily="2" charset="0"/>
            </a:endParaRPr>
          </a:p>
          <a:p>
            <a:pPr fontAlgn="base">
              <a:spcAft>
                <a:spcPts val="600"/>
              </a:spcAft>
            </a:pPr>
            <a:r>
              <a:rPr lang="fr-FR" sz="1200" b="1" dirty="0">
                <a:latin typeface="Love Is Complicated Again" pitchFamily="2" charset="0"/>
              </a:rPr>
              <a:t>1. L’Elysée :</a:t>
            </a:r>
            <a:r>
              <a:rPr lang="fr-FR" sz="1200" dirty="0">
                <a:latin typeface="Love Is Complicated Again" pitchFamily="2" charset="0"/>
              </a:rPr>
              <a:t> construit il y a près de 300 ans, c’est un palais où vit et travaille le président de la République.</a:t>
            </a:r>
          </a:p>
          <a:p>
            <a:pPr fontAlgn="base">
              <a:spcAft>
                <a:spcPts val="600"/>
              </a:spcAft>
            </a:pPr>
            <a:r>
              <a:rPr lang="fr-FR" sz="1200" b="1" dirty="0">
                <a:latin typeface="Love Is Complicated Again" pitchFamily="2" charset="0"/>
              </a:rPr>
              <a:t>2. L’Assemblée nationale :</a:t>
            </a:r>
            <a:r>
              <a:rPr lang="fr-FR" sz="1200" dirty="0">
                <a:latin typeface="Love Is Complicated Again" pitchFamily="2" charset="0"/>
              </a:rPr>
              <a:t> construite il y a près de 300 ans, c’est le lieu où les députés votent les lois. On l’appelle aussi «le Palais Bourbon».</a:t>
            </a:r>
          </a:p>
          <a:p>
            <a:pPr fontAlgn="base">
              <a:spcAft>
                <a:spcPts val="600"/>
              </a:spcAft>
            </a:pPr>
            <a:r>
              <a:rPr lang="fr-FR" sz="1200" b="1" dirty="0">
                <a:latin typeface="Love Is Complicated Again" pitchFamily="2" charset="0"/>
              </a:rPr>
              <a:t>3. L’Hôtel Matignon</a:t>
            </a:r>
            <a:r>
              <a:rPr lang="fr-FR" sz="1200" dirty="0">
                <a:latin typeface="Love Is Complicated Again" pitchFamily="2" charset="0"/>
              </a:rPr>
              <a:t> : c’est le lieu de travail et de vie du Premier ministre depuis 1934.</a:t>
            </a:r>
          </a:p>
          <a:p>
            <a:pPr fontAlgn="base">
              <a:spcAft>
                <a:spcPts val="600"/>
              </a:spcAft>
            </a:pPr>
            <a:r>
              <a:rPr lang="fr-FR" sz="1200" b="1" dirty="0">
                <a:latin typeface="Love Is Complicated Again" pitchFamily="2" charset="0"/>
              </a:rPr>
              <a:t>4. Le ministère de l’Education Nationale</a:t>
            </a:r>
            <a:r>
              <a:rPr lang="fr-FR" sz="1200" dirty="0">
                <a:latin typeface="Love Is Complicated Again" pitchFamily="2" charset="0"/>
              </a:rPr>
              <a:t> : il a été créé en 1829. C’est là où travaille le ministre qui s’occupe de l’école.</a:t>
            </a:r>
          </a:p>
        </p:txBody>
      </p:sp>
      <p:sp>
        <p:nvSpPr>
          <p:cNvPr id="30" name="Rectangle à coins arrondis 6">
            <a:extLst>
              <a:ext uri="{FF2B5EF4-FFF2-40B4-BE49-F238E27FC236}">
                <a16:creationId xmlns:a16="http://schemas.microsoft.com/office/drawing/2014/main" id="{C24CFF1B-FA83-3449-89CF-DA20865A13F8}"/>
              </a:ext>
            </a:extLst>
          </p:cNvPr>
          <p:cNvSpPr/>
          <p:nvPr/>
        </p:nvSpPr>
        <p:spPr>
          <a:xfrm>
            <a:off x="197464" y="6252315"/>
            <a:ext cx="6989357" cy="871864"/>
          </a:xfrm>
          <a:prstGeom prst="roundRect">
            <a:avLst>
              <a:gd name="adj" fmla="val 4367"/>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31" name="ZoneTexte 30">
            <a:extLst>
              <a:ext uri="{FF2B5EF4-FFF2-40B4-BE49-F238E27FC236}">
                <a16:creationId xmlns:a16="http://schemas.microsoft.com/office/drawing/2014/main" id="{E38098D2-BD3D-B64B-B7AA-6C753B8F17BE}"/>
              </a:ext>
            </a:extLst>
          </p:cNvPr>
          <p:cNvSpPr txBox="1"/>
          <p:nvPr/>
        </p:nvSpPr>
        <p:spPr>
          <a:xfrm>
            <a:off x="211716" y="6267534"/>
            <a:ext cx="6989357" cy="850975"/>
          </a:xfrm>
          <a:prstGeom prst="rect">
            <a:avLst/>
          </a:prstGeom>
          <a:noFill/>
        </p:spPr>
        <p:txBody>
          <a:bodyPr wrap="square" lIns="101636" tIns="50818" rIns="101636" bIns="50818" rtlCol="0">
            <a:spAutoFit/>
          </a:bodyPr>
          <a:lstStyle/>
          <a:p>
            <a:pPr fontAlgn="base">
              <a:lnSpc>
                <a:spcPct val="80000"/>
              </a:lnSpc>
            </a:pPr>
            <a:r>
              <a:rPr lang="fr-FR" sz="1500" dirty="0">
                <a:latin typeface="KG Primary Italics" panose="02000506000000020003" pitchFamily="2" charset="77"/>
              </a:rPr>
              <a:t>Chaque ministre travaille dans un domaine différent (la sécurité, la police – ministre de l’intérieur - , la culture, la santé, le sport et jeunesse, l’économie, les armées) avec sa propre équipe. Par exemple, le ministre de l’Education nationale peut changer ce qu’on apprend à l’école. Si le président n’est pas content d’un ministre, il peut le renvoyer et en choisir un autre.</a:t>
            </a:r>
          </a:p>
        </p:txBody>
      </p:sp>
      <p:sp>
        <p:nvSpPr>
          <p:cNvPr id="32" name="Rectangle à coins arrondis 6">
            <a:extLst>
              <a:ext uri="{FF2B5EF4-FFF2-40B4-BE49-F238E27FC236}">
                <a16:creationId xmlns:a16="http://schemas.microsoft.com/office/drawing/2014/main" id="{33978A69-ACEF-2846-8F78-EE2D482F0533}"/>
              </a:ext>
            </a:extLst>
          </p:cNvPr>
          <p:cNvSpPr/>
          <p:nvPr/>
        </p:nvSpPr>
        <p:spPr>
          <a:xfrm>
            <a:off x="200206" y="7314258"/>
            <a:ext cx="3328459" cy="2975487"/>
          </a:xfrm>
          <a:prstGeom prst="roundRect">
            <a:avLst>
              <a:gd name="adj" fmla="val 2054"/>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33" name="ZoneTexte 32">
            <a:extLst>
              <a:ext uri="{FF2B5EF4-FFF2-40B4-BE49-F238E27FC236}">
                <a16:creationId xmlns:a16="http://schemas.microsoft.com/office/drawing/2014/main" id="{333CB70D-3BFF-9847-A1D0-C82143B728E9}"/>
              </a:ext>
            </a:extLst>
          </p:cNvPr>
          <p:cNvSpPr txBox="1"/>
          <p:nvPr/>
        </p:nvSpPr>
        <p:spPr>
          <a:xfrm>
            <a:off x="227632" y="7380734"/>
            <a:ext cx="3328459" cy="2882300"/>
          </a:xfrm>
          <a:prstGeom prst="rect">
            <a:avLst/>
          </a:prstGeom>
          <a:noFill/>
        </p:spPr>
        <p:txBody>
          <a:bodyPr wrap="square" lIns="101636" tIns="50818" rIns="101636" bIns="50818" rtlCol="0">
            <a:spAutoFit/>
          </a:bodyPr>
          <a:lstStyle/>
          <a:p>
            <a:pPr fontAlgn="base">
              <a:lnSpc>
                <a:spcPct val="80000"/>
              </a:lnSpc>
            </a:pPr>
            <a:r>
              <a:rPr lang="fr-FR" sz="1500" dirty="0">
                <a:latin typeface="KG Primary Italics" panose="02000506000000020003" pitchFamily="2" charset="77"/>
              </a:rPr>
              <a:t>Le rôle du président est aussi de faire en sorte que la </a:t>
            </a:r>
            <a:r>
              <a:rPr lang="fr-FR" sz="1500" b="1" dirty="0">
                <a:latin typeface="KG Primary Italics" panose="02000506000000020003" pitchFamily="2" charset="77"/>
              </a:rPr>
              <a:t>Constitution </a:t>
            </a:r>
            <a:r>
              <a:rPr lang="fr-FR" sz="1500" dirty="0">
                <a:latin typeface="KG Primary Italics" panose="02000506000000020003" pitchFamily="2" charset="77"/>
              </a:rPr>
              <a:t>soit respectée. </a:t>
            </a:r>
          </a:p>
          <a:p>
            <a:pPr fontAlgn="base">
              <a:lnSpc>
                <a:spcPct val="80000"/>
              </a:lnSpc>
            </a:pPr>
            <a:r>
              <a:rPr lang="fr-FR" sz="1500" dirty="0">
                <a:latin typeface="KG Primary Italics" panose="02000506000000020003" pitchFamily="2" charset="77"/>
              </a:rPr>
              <a:t>La Constitution, c’est le texte qui définit les droits et les libertés des citoyens. </a:t>
            </a:r>
          </a:p>
          <a:p>
            <a:pPr fontAlgn="base">
              <a:lnSpc>
                <a:spcPct val="80000"/>
              </a:lnSpc>
            </a:pPr>
            <a:r>
              <a:rPr lang="fr-FR" sz="1500" dirty="0">
                <a:latin typeface="KG Primary Italics" panose="02000506000000020003" pitchFamily="2" charset="77"/>
              </a:rPr>
              <a:t>Il représente la France à l’étranger.</a:t>
            </a:r>
          </a:p>
          <a:p>
            <a:pPr fontAlgn="base">
              <a:lnSpc>
                <a:spcPct val="80000"/>
              </a:lnSpc>
            </a:pPr>
            <a:r>
              <a:rPr lang="fr-FR" sz="1500" dirty="0">
                <a:latin typeface="KG Primary Italics" panose="02000506000000020003" pitchFamily="2" charset="77"/>
              </a:rPr>
              <a:t>Le président est aussi le chef des armées. Il est responsable de la sécurité de la France et peut décider de faire la guerre à un autre pays. Le chef de l’Etat doit évidemment respecter les lois, comme tout le monde. Mais on n’a pas le droit de porter plainte contre lui tant qu’il est président. Si jamais il se comporte vraiment très mal, par exemple s’il trahit le pays, il peut être destitué, c’est-à-dire qu’on lui retire sa fonction de président. </a:t>
            </a:r>
          </a:p>
        </p:txBody>
      </p:sp>
      <p:sp>
        <p:nvSpPr>
          <p:cNvPr id="39" name="Ellipse 38">
            <a:extLst>
              <a:ext uri="{FF2B5EF4-FFF2-40B4-BE49-F238E27FC236}">
                <a16:creationId xmlns:a16="http://schemas.microsoft.com/office/drawing/2014/main" id="{BBB7C32F-6D15-C74C-B3E4-7296D687D408}"/>
              </a:ext>
            </a:extLst>
          </p:cNvPr>
          <p:cNvSpPr/>
          <p:nvPr/>
        </p:nvSpPr>
        <p:spPr>
          <a:xfrm>
            <a:off x="211716" y="1481287"/>
            <a:ext cx="262741" cy="28803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a:extLst>
              <a:ext uri="{FF2B5EF4-FFF2-40B4-BE49-F238E27FC236}">
                <a16:creationId xmlns:a16="http://schemas.microsoft.com/office/drawing/2014/main" id="{F9D3C15F-E886-7848-BD49-B6388179317D}"/>
              </a:ext>
            </a:extLst>
          </p:cNvPr>
          <p:cNvSpPr/>
          <p:nvPr/>
        </p:nvSpPr>
        <p:spPr>
          <a:xfrm>
            <a:off x="139708" y="1476078"/>
            <a:ext cx="3028917" cy="4416337"/>
          </a:xfrm>
          <a:prstGeom prst="rect">
            <a:avLst/>
          </a:prstGeom>
        </p:spPr>
        <p:txBody>
          <a:bodyPr wrap="square">
            <a:spAutoFit/>
          </a:bodyPr>
          <a:lstStyle/>
          <a:p>
            <a:pPr>
              <a:spcAft>
                <a:spcPts val="1200"/>
              </a:spcAft>
            </a:pPr>
            <a:r>
              <a:rPr lang="fr-FR" sz="1000" b="1" dirty="0">
                <a:solidFill>
                  <a:schemeClr val="bg1"/>
                </a:solidFill>
                <a:latin typeface="Our First Kiss" panose="02000603000000020004" pitchFamily="2" charset="77"/>
              </a:rPr>
              <a:t> </a:t>
            </a:r>
            <a:r>
              <a:rPr lang="fr-FR" sz="1400" b="1" dirty="0">
                <a:solidFill>
                  <a:schemeClr val="bg1"/>
                </a:solidFill>
                <a:latin typeface="Our First Kiss" panose="02000603000000020004" pitchFamily="2" charset="77"/>
              </a:rPr>
              <a:t>5  </a:t>
            </a:r>
            <a:r>
              <a:rPr lang="fr-FR" sz="1400" dirty="0">
                <a:latin typeface="Our First Kiss" panose="02000603000000020004" pitchFamily="2" charset="77"/>
              </a:rPr>
              <a:t>Trouve le bon mot :</a:t>
            </a:r>
          </a:p>
          <a:p>
            <a:pPr>
              <a:lnSpc>
                <a:spcPct val="120000"/>
              </a:lnSpc>
              <a:spcAft>
                <a:spcPts val="600"/>
              </a:spcAft>
              <a:tabLst>
                <a:tab pos="661988" algn="l"/>
                <a:tab pos="1460500" algn="l"/>
              </a:tabLst>
            </a:pPr>
            <a:r>
              <a:rPr lang="fr-FR" sz="1000" dirty="0">
                <a:latin typeface="Short Stack" panose="02010500040000000007" pitchFamily="2" charset="0"/>
              </a:rPr>
              <a:t>Lieu de travail du président :</a:t>
            </a:r>
          </a:p>
          <a:p>
            <a:pPr>
              <a:lnSpc>
                <a:spcPct val="120000"/>
              </a:lnSpc>
              <a:spcAft>
                <a:spcPts val="600"/>
              </a:spcAft>
              <a:tabLst>
                <a:tab pos="661988" algn="l"/>
                <a:tab pos="1460500" algn="l"/>
              </a:tabLst>
            </a:pPr>
            <a:r>
              <a:rPr lang="fr-FR" sz="1000" dirty="0">
                <a:latin typeface="Short Stack" panose="02010500040000000007" pitchFamily="2" charset="0"/>
              </a:rPr>
              <a:t>___________________________________</a:t>
            </a:r>
          </a:p>
          <a:p>
            <a:pPr>
              <a:lnSpc>
                <a:spcPct val="120000"/>
              </a:lnSpc>
              <a:spcAft>
                <a:spcPts val="600"/>
              </a:spcAft>
              <a:tabLst>
                <a:tab pos="661988" algn="l"/>
                <a:tab pos="1460500" algn="l"/>
              </a:tabLst>
            </a:pPr>
            <a:r>
              <a:rPr lang="fr-FR" sz="1000" dirty="0">
                <a:latin typeface="Short Stack" panose="02010500040000000007" pitchFamily="2" charset="0"/>
              </a:rPr>
              <a:t>Equipe qui aide le président :</a:t>
            </a:r>
          </a:p>
          <a:p>
            <a:pPr>
              <a:lnSpc>
                <a:spcPct val="120000"/>
              </a:lnSpc>
              <a:spcAft>
                <a:spcPts val="600"/>
              </a:spcAft>
              <a:tabLst>
                <a:tab pos="661988" algn="l"/>
                <a:tab pos="1460500" algn="l"/>
              </a:tabLst>
            </a:pPr>
            <a:r>
              <a:rPr lang="fr-FR" sz="1000" dirty="0">
                <a:latin typeface="Short Stack" panose="02010500040000000007" pitchFamily="2" charset="0"/>
              </a:rPr>
              <a:t>___________________________________</a:t>
            </a:r>
          </a:p>
          <a:p>
            <a:pPr>
              <a:lnSpc>
                <a:spcPct val="120000"/>
              </a:lnSpc>
              <a:spcAft>
                <a:spcPts val="600"/>
              </a:spcAft>
              <a:tabLst>
                <a:tab pos="661988" algn="l"/>
                <a:tab pos="1460500" algn="l"/>
              </a:tabLst>
            </a:pPr>
            <a:r>
              <a:rPr lang="fr-FR" sz="1000" dirty="0">
                <a:latin typeface="Short Stack" panose="02010500040000000007" pitchFamily="2" charset="0"/>
              </a:rPr>
              <a:t>Texte qui définit les lois et libertés du peuple : </a:t>
            </a:r>
          </a:p>
          <a:p>
            <a:pPr>
              <a:lnSpc>
                <a:spcPct val="120000"/>
              </a:lnSpc>
              <a:spcAft>
                <a:spcPts val="600"/>
              </a:spcAft>
              <a:tabLst>
                <a:tab pos="661988" algn="l"/>
                <a:tab pos="1460500" algn="l"/>
              </a:tabLst>
            </a:pPr>
            <a:r>
              <a:rPr lang="fr-FR" sz="1000" dirty="0">
                <a:latin typeface="Short Stack" panose="02010500040000000007" pitchFamily="2" charset="0"/>
              </a:rPr>
              <a:t>___________________________________</a:t>
            </a:r>
          </a:p>
          <a:p>
            <a:pPr>
              <a:lnSpc>
                <a:spcPct val="120000"/>
              </a:lnSpc>
              <a:spcAft>
                <a:spcPts val="600"/>
              </a:spcAft>
              <a:tabLst>
                <a:tab pos="661988" algn="l"/>
                <a:tab pos="1460500" algn="l"/>
              </a:tabLst>
            </a:pPr>
            <a:r>
              <a:rPr lang="fr-FR" sz="1000" dirty="0">
                <a:latin typeface="Short Stack" panose="02010500040000000007" pitchFamily="2" charset="0"/>
              </a:rPr>
              <a:t>Il est choisi par le président :</a:t>
            </a:r>
          </a:p>
          <a:p>
            <a:pPr>
              <a:lnSpc>
                <a:spcPct val="120000"/>
              </a:lnSpc>
              <a:spcAft>
                <a:spcPts val="600"/>
              </a:spcAft>
              <a:tabLst>
                <a:tab pos="661988" algn="l"/>
                <a:tab pos="1460500" algn="l"/>
              </a:tabLst>
            </a:pPr>
            <a:r>
              <a:rPr lang="fr-FR" sz="1000" dirty="0">
                <a:latin typeface="Short Stack" panose="02010500040000000007" pitchFamily="2" charset="0"/>
              </a:rPr>
              <a:t>___________________________________</a:t>
            </a:r>
          </a:p>
          <a:p>
            <a:pPr>
              <a:lnSpc>
                <a:spcPct val="120000"/>
              </a:lnSpc>
              <a:spcAft>
                <a:spcPts val="600"/>
              </a:spcAft>
              <a:tabLst>
                <a:tab pos="661988" algn="l"/>
                <a:tab pos="1460500" algn="l"/>
              </a:tabLst>
            </a:pPr>
            <a:r>
              <a:rPr lang="fr-FR" sz="1000" dirty="0">
                <a:latin typeface="Short Stack" panose="02010500040000000007" pitchFamily="2" charset="0"/>
              </a:rPr>
              <a:t>C’est le lieu où on vote les lois :</a:t>
            </a:r>
          </a:p>
          <a:p>
            <a:pPr>
              <a:lnSpc>
                <a:spcPct val="120000"/>
              </a:lnSpc>
              <a:spcAft>
                <a:spcPts val="600"/>
              </a:spcAft>
              <a:tabLst>
                <a:tab pos="661988" algn="l"/>
                <a:tab pos="1460500" algn="l"/>
              </a:tabLst>
            </a:pPr>
            <a:r>
              <a:rPr lang="fr-FR" sz="1000" dirty="0">
                <a:latin typeface="Short Stack" panose="02010500040000000007" pitchFamily="2" charset="0"/>
              </a:rPr>
              <a:t>___________________________________</a:t>
            </a:r>
          </a:p>
          <a:p>
            <a:pPr>
              <a:lnSpc>
                <a:spcPct val="120000"/>
              </a:lnSpc>
              <a:spcAft>
                <a:spcPts val="600"/>
              </a:spcAft>
              <a:tabLst>
                <a:tab pos="661988" algn="l"/>
                <a:tab pos="1460500" algn="l"/>
              </a:tabLst>
            </a:pPr>
            <a:r>
              <a:rPr lang="fr-FR" sz="1000" dirty="0">
                <a:latin typeface="Short Stack" panose="02010500040000000007" pitchFamily="2" charset="0"/>
              </a:rPr>
              <a:t>C’est le lieu de travail du ministre qui s’occupe de l’école :</a:t>
            </a:r>
          </a:p>
          <a:p>
            <a:pPr>
              <a:lnSpc>
                <a:spcPct val="120000"/>
              </a:lnSpc>
              <a:spcAft>
                <a:spcPts val="600"/>
              </a:spcAft>
              <a:tabLst>
                <a:tab pos="661988" algn="l"/>
                <a:tab pos="1460500" algn="l"/>
              </a:tabLst>
            </a:pPr>
            <a:r>
              <a:rPr lang="fr-FR" sz="1000" dirty="0">
                <a:latin typeface="Short Stack" panose="02010500040000000007" pitchFamily="2" charset="0"/>
              </a:rPr>
              <a:t>___________________________________</a:t>
            </a:r>
          </a:p>
          <a:p>
            <a:pPr>
              <a:lnSpc>
                <a:spcPct val="120000"/>
              </a:lnSpc>
              <a:spcAft>
                <a:spcPts val="600"/>
              </a:spcAft>
              <a:tabLst>
                <a:tab pos="661988" algn="l"/>
                <a:tab pos="1460500" algn="l"/>
              </a:tabLst>
            </a:pPr>
            <a:r>
              <a:rPr lang="fr-FR" sz="1000" dirty="0">
                <a:latin typeface="Short Stack" panose="02010500040000000007" pitchFamily="2" charset="0"/>
              </a:rPr>
              <a:t>C’est là où travaille le 1</a:t>
            </a:r>
            <a:r>
              <a:rPr lang="fr-FR" sz="1000" baseline="30000" dirty="0">
                <a:latin typeface="Short Stack" panose="02010500040000000007" pitchFamily="2" charset="0"/>
              </a:rPr>
              <a:t>er</a:t>
            </a:r>
            <a:r>
              <a:rPr lang="fr-FR" sz="1000" dirty="0">
                <a:latin typeface="Short Stack" panose="02010500040000000007" pitchFamily="2" charset="0"/>
              </a:rPr>
              <a:t> ministre : </a:t>
            </a:r>
          </a:p>
          <a:p>
            <a:pPr>
              <a:lnSpc>
                <a:spcPct val="120000"/>
              </a:lnSpc>
              <a:spcAft>
                <a:spcPts val="600"/>
              </a:spcAft>
              <a:tabLst>
                <a:tab pos="661988" algn="l"/>
                <a:tab pos="1460500" algn="l"/>
              </a:tabLst>
            </a:pPr>
            <a:r>
              <a:rPr lang="fr-FR" sz="1000" dirty="0">
                <a:latin typeface="Short Stack" panose="02010500040000000007" pitchFamily="2" charset="0"/>
              </a:rPr>
              <a:t>___________________________________</a:t>
            </a:r>
            <a:endParaRPr lang="fr-FR" sz="1050" dirty="0">
              <a:latin typeface="Short Stack" panose="02010500040000000007" pitchFamily="2" charset="0"/>
            </a:endParaRPr>
          </a:p>
        </p:txBody>
      </p:sp>
      <p:sp>
        <p:nvSpPr>
          <p:cNvPr id="3" name="Rectangle : coins arrondis 2">
            <a:extLst>
              <a:ext uri="{FF2B5EF4-FFF2-40B4-BE49-F238E27FC236}">
                <a16:creationId xmlns:a16="http://schemas.microsoft.com/office/drawing/2014/main" id="{C1FC4281-82CB-DD4D-B0E0-1930366EB526}"/>
              </a:ext>
            </a:extLst>
          </p:cNvPr>
          <p:cNvSpPr/>
          <p:nvPr/>
        </p:nvSpPr>
        <p:spPr>
          <a:xfrm rot="909438">
            <a:off x="6205576" y="3520926"/>
            <a:ext cx="914400" cy="253337"/>
          </a:xfrm>
          <a:prstGeom prst="roundRect">
            <a:avLst/>
          </a:prstGeom>
          <a:solidFill>
            <a:schemeClr val="bg1"/>
          </a:solidFill>
          <a:ln w="9525">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a:extLst>
              <a:ext uri="{FF2B5EF4-FFF2-40B4-BE49-F238E27FC236}">
                <a16:creationId xmlns:a16="http://schemas.microsoft.com/office/drawing/2014/main" id="{2671CE05-377C-5444-B3C3-35F771976571}"/>
              </a:ext>
            </a:extLst>
          </p:cNvPr>
          <p:cNvSpPr txBox="1"/>
          <p:nvPr/>
        </p:nvSpPr>
        <p:spPr>
          <a:xfrm rot="868739">
            <a:off x="6143929" y="3499438"/>
            <a:ext cx="976083" cy="307777"/>
          </a:xfrm>
          <a:prstGeom prst="rect">
            <a:avLst/>
          </a:prstGeom>
          <a:noFill/>
        </p:spPr>
        <p:txBody>
          <a:bodyPr wrap="square" rtlCol="0">
            <a:spAutoFit/>
          </a:bodyPr>
          <a:lstStyle/>
          <a:p>
            <a:pPr algn="r"/>
            <a:r>
              <a:rPr lang="fr-FR" sz="1400" dirty="0">
                <a:latin typeface="KG Primary Italics" panose="02000506000000020003" pitchFamily="2" charset="77"/>
              </a:rPr>
              <a:t>document 4</a:t>
            </a:r>
          </a:p>
        </p:txBody>
      </p:sp>
    </p:spTree>
    <p:extLst>
      <p:ext uri="{BB962C8B-B14F-4D97-AF65-F5344CB8AC3E}">
        <p14:creationId xmlns:p14="http://schemas.microsoft.com/office/powerpoint/2010/main" val="793537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arme 8"/>
          <p:cNvSpPr/>
          <p:nvPr/>
        </p:nvSpPr>
        <p:spPr>
          <a:xfrm>
            <a:off x="144289" y="900014"/>
            <a:ext cx="407252" cy="45686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144289" y="1362225"/>
            <a:ext cx="7042532" cy="5553047"/>
          </a:xfrm>
          <a:prstGeom prst="roundRect">
            <a:avLst>
              <a:gd name="adj" fmla="val 1928"/>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8" name="ZoneTexte 7"/>
          <p:cNvSpPr txBox="1"/>
          <p:nvPr/>
        </p:nvSpPr>
        <p:spPr>
          <a:xfrm>
            <a:off x="211715" y="1408977"/>
            <a:ext cx="6937348" cy="5652289"/>
          </a:xfrm>
          <a:prstGeom prst="rect">
            <a:avLst/>
          </a:prstGeom>
          <a:noFill/>
        </p:spPr>
        <p:txBody>
          <a:bodyPr wrap="square" lIns="101636" tIns="50818" rIns="101636" bIns="50818" rtlCol="0">
            <a:spAutoFit/>
          </a:bodyPr>
          <a:lstStyle/>
          <a:p>
            <a:pPr fontAlgn="base">
              <a:lnSpc>
                <a:spcPct val="80000"/>
              </a:lnSpc>
            </a:pPr>
            <a:r>
              <a:rPr lang="fr-FR" sz="1500" b="1" dirty="0">
                <a:latin typeface="KG Primary Italics" panose="02000506000000020003" pitchFamily="2" charset="77"/>
              </a:rPr>
              <a:t>L’annonce des résultats</a:t>
            </a:r>
          </a:p>
          <a:p>
            <a:pPr fontAlgn="base">
              <a:lnSpc>
                <a:spcPct val="80000"/>
              </a:lnSpc>
            </a:pPr>
            <a:r>
              <a:rPr lang="fr-FR" sz="1500" dirty="0">
                <a:latin typeface="KG Primary Italics" panose="02000506000000020003" pitchFamily="2" charset="77"/>
              </a:rPr>
              <a:t>Après le second tour de l’élection présidentielle, le conseil constitutionnel dispose de dix jours pour annoncer le résultat officiel et le nom du candidat élu. En moyenne ce délai est ramené à quatre jours. Pendant cette période, le Conseil constitutionnel joue un rôle central confié par l’article 58 de la Constitution française puisqu’il recense les votes et contrôle la validité du scrutin en examinant toutes les réclamations.</a:t>
            </a:r>
          </a:p>
          <a:p>
            <a:pPr fontAlgn="base">
              <a:lnSpc>
                <a:spcPct val="80000"/>
              </a:lnSpc>
            </a:pPr>
            <a:endParaRPr lang="fr-FR" sz="1500" dirty="0">
              <a:latin typeface="KG Primary Italics" panose="02000506000000020003" pitchFamily="2" charset="77"/>
            </a:endParaRPr>
          </a:p>
          <a:p>
            <a:pPr fontAlgn="base">
              <a:lnSpc>
                <a:spcPct val="80000"/>
              </a:lnSpc>
            </a:pPr>
            <a:r>
              <a:rPr lang="fr-FR" sz="1500" b="1" dirty="0">
                <a:latin typeface="KG Primary Italics" panose="02000506000000020003" pitchFamily="2" charset="77"/>
              </a:rPr>
              <a:t>La passation des pouvoirs </a:t>
            </a:r>
          </a:p>
          <a:p>
            <a:pPr fontAlgn="base">
              <a:lnSpc>
                <a:spcPct val="80000"/>
              </a:lnSpc>
            </a:pPr>
            <a:r>
              <a:rPr lang="fr-FR" sz="1500" dirty="0">
                <a:latin typeface="KG Primary Italics" panose="02000506000000020003" pitchFamily="2" charset="77"/>
              </a:rPr>
              <a:t>La passation des pouvoirs est le premier temps fort de l’investiture du nouveau président de la République. L'installation d'un nouveau président de la République se fait dans le cadre d'une cérémonie solennelle d'investiture. Le président élu est accueilli par le président sortant à l’Élysée. Ils ont ensuite une entrevue pour échanger sur les sujets liés à l’exercice du mandat présidentiel et sur les affaires en cours. Nouveau chef des armées, le président élu se voit notamment remettre les codes de l’arme nucléaire, qu’il est seul en mesure de déclencher.</a:t>
            </a:r>
          </a:p>
          <a:p>
            <a:pPr fontAlgn="base">
              <a:lnSpc>
                <a:spcPct val="80000"/>
              </a:lnSpc>
            </a:pPr>
            <a:endParaRPr lang="fr-FR" sz="1500" dirty="0">
              <a:latin typeface="KG Primary Italics" panose="02000506000000020003" pitchFamily="2" charset="77"/>
            </a:endParaRPr>
          </a:p>
          <a:p>
            <a:pPr fontAlgn="base">
              <a:lnSpc>
                <a:spcPct val="80000"/>
              </a:lnSpc>
            </a:pPr>
            <a:r>
              <a:rPr lang="fr-FR" sz="1500" b="1" dirty="0">
                <a:latin typeface="KG Primary Italics" panose="02000506000000020003" pitchFamily="2" charset="77"/>
              </a:rPr>
              <a:t>La cérémonie d’investiture</a:t>
            </a:r>
          </a:p>
          <a:p>
            <a:pPr fontAlgn="base">
              <a:lnSpc>
                <a:spcPct val="80000"/>
              </a:lnSpc>
            </a:pPr>
            <a:r>
              <a:rPr lang="fr-FR" sz="1500" dirty="0">
                <a:latin typeface="KG Primary Italics" panose="02000506000000020003" pitchFamily="2" charset="77"/>
              </a:rPr>
              <a:t>La cérémonie d’investiture du nouveau président se déroule dans la salle des fêtes du palais de l’Elysée. Il devient officiellement président à la lecture de la décision de proclamation par le président du Conseil constitutionnel. A la fin de la cérémonie, les honneurs militaires lui sont rendus par la Garde républicaine.</a:t>
            </a:r>
          </a:p>
          <a:p>
            <a:pPr fontAlgn="base">
              <a:lnSpc>
                <a:spcPct val="80000"/>
              </a:lnSpc>
            </a:pPr>
            <a:endParaRPr lang="fr-FR" sz="1500" dirty="0">
              <a:latin typeface="KG Primary Italics" panose="02000506000000020003" pitchFamily="2" charset="77"/>
            </a:endParaRPr>
          </a:p>
          <a:p>
            <a:pPr fontAlgn="base">
              <a:lnSpc>
                <a:spcPct val="80000"/>
              </a:lnSpc>
            </a:pPr>
            <a:r>
              <a:rPr lang="fr-FR" sz="1500" b="1" dirty="0">
                <a:latin typeface="KG Primary Italics" panose="02000506000000020003" pitchFamily="2" charset="77"/>
              </a:rPr>
              <a:t>Le changement de gouvernement</a:t>
            </a:r>
          </a:p>
          <a:p>
            <a:pPr fontAlgn="base">
              <a:lnSpc>
                <a:spcPct val="80000"/>
              </a:lnSpc>
            </a:pPr>
            <a:r>
              <a:rPr lang="fr-FR" sz="1500" dirty="0">
                <a:latin typeface="KG Primary Italics" panose="02000506000000020003" pitchFamily="2" charset="77"/>
              </a:rPr>
              <a:t>Le président sortant reçoit la démission de son premier ministre. Celui-ci reçoit le nouveau Premier ministre à Matignon pour la cérémonie de passation des pouvoirs. Puis, ils prononcent un discours devant la presse, généralement dans la cour d’honneur de l’Hôtel Matignon. Le président nomme ensuite les ministres sur proposition du premier ministre. Le nouveau gouvernement est annoncé à la presse par le Secrétaire général de l’Élysée. A l’issue du premier Conseil des ministres, le gouvernement se prête par ordre protocolaire à la traditionnelle « photo de famille » autour du président de la République et du Premier ministre.</a:t>
            </a:r>
          </a:p>
        </p:txBody>
      </p:sp>
      <p:sp>
        <p:nvSpPr>
          <p:cNvPr id="11" name="ZoneTexte 10"/>
          <p:cNvSpPr txBox="1"/>
          <p:nvPr/>
        </p:nvSpPr>
        <p:spPr>
          <a:xfrm>
            <a:off x="144289" y="900014"/>
            <a:ext cx="407252" cy="441183"/>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6</a:t>
            </a:r>
            <a:endParaRPr lang="fr-FR" b="1" dirty="0">
              <a:effectLst>
                <a:outerShdw blurRad="38100" dist="38100" dir="2700000" algn="tl">
                  <a:srgbClr val="000000">
                    <a:alpha val="43137"/>
                  </a:srgbClr>
                </a:outerShdw>
              </a:effectLst>
              <a:latin typeface="Fineliner Script" pitchFamily="50" charset="0"/>
            </a:endParaRPr>
          </a:p>
        </p:txBody>
      </p:sp>
      <p:sp>
        <p:nvSpPr>
          <p:cNvPr id="29" name="ZoneTexte 28"/>
          <p:cNvSpPr txBox="1"/>
          <p:nvPr/>
        </p:nvSpPr>
        <p:spPr>
          <a:xfrm>
            <a:off x="565781" y="946922"/>
            <a:ext cx="2818868" cy="379627"/>
          </a:xfrm>
          <a:prstGeom prst="rect">
            <a:avLst/>
          </a:prstGeom>
          <a:noFill/>
        </p:spPr>
        <p:txBody>
          <a:bodyPr wrap="square" lIns="101636" tIns="50818" rIns="101636" bIns="50818" rtlCol="0">
            <a:spAutoFit/>
          </a:bodyPr>
          <a:lstStyle/>
          <a:p>
            <a:r>
              <a:rPr lang="fr-FR" sz="1800" dirty="0">
                <a:latin typeface="Our First Kiss" panose="02000603000000020004" pitchFamily="2" charset="77"/>
              </a:rPr>
              <a:t>Et après les élections ?</a:t>
            </a:r>
          </a:p>
        </p:txBody>
      </p:sp>
      <p:sp>
        <p:nvSpPr>
          <p:cNvPr id="15" name="Ellipse 14">
            <a:extLst>
              <a:ext uri="{FF2B5EF4-FFF2-40B4-BE49-F238E27FC236}">
                <a16:creationId xmlns:a16="http://schemas.microsoft.com/office/drawing/2014/main" id="{D25F4538-1984-DC45-A7F6-301B5E4075D8}"/>
              </a:ext>
            </a:extLst>
          </p:cNvPr>
          <p:cNvSpPr/>
          <p:nvPr/>
        </p:nvSpPr>
        <p:spPr>
          <a:xfrm>
            <a:off x="3697972" y="7075531"/>
            <a:ext cx="262741" cy="288033"/>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652296F9-6C62-A041-9AAB-C94C4AEB8333}"/>
              </a:ext>
            </a:extLst>
          </p:cNvPr>
          <p:cNvSpPr/>
          <p:nvPr/>
        </p:nvSpPr>
        <p:spPr>
          <a:xfrm>
            <a:off x="3636677" y="7084598"/>
            <a:ext cx="3512386" cy="3167534"/>
          </a:xfrm>
          <a:prstGeom prst="rect">
            <a:avLst/>
          </a:prstGeom>
        </p:spPr>
        <p:txBody>
          <a:bodyPr wrap="square">
            <a:spAutoFit/>
          </a:bodyPr>
          <a:lstStyle/>
          <a:p>
            <a:pPr>
              <a:spcAft>
                <a:spcPts val="400"/>
              </a:spcAft>
            </a:pPr>
            <a:r>
              <a:rPr lang="fr-FR" sz="1000" b="1" dirty="0">
                <a:solidFill>
                  <a:schemeClr val="bg1"/>
                </a:solidFill>
                <a:latin typeface="Our First Kiss" panose="02000603000000020004" pitchFamily="2" charset="77"/>
              </a:rPr>
              <a:t> </a:t>
            </a:r>
            <a:r>
              <a:rPr lang="fr-FR" sz="1400" b="1" dirty="0">
                <a:solidFill>
                  <a:schemeClr val="bg1"/>
                </a:solidFill>
                <a:latin typeface="Our First Kiss" panose="02000603000000020004" pitchFamily="2" charset="77"/>
              </a:rPr>
              <a:t>7  </a:t>
            </a:r>
            <a:r>
              <a:rPr lang="fr-FR" sz="1400" dirty="0">
                <a:latin typeface="Our First Kiss" panose="02000603000000020004" pitchFamily="2" charset="77"/>
              </a:rPr>
              <a:t>Indique le nom de chaque événement </a:t>
            </a:r>
          </a:p>
          <a:p>
            <a:pPr>
              <a:spcAft>
                <a:spcPts val="600"/>
              </a:spcAft>
              <a:tabLst>
                <a:tab pos="661988" algn="l"/>
                <a:tab pos="1460500" algn="l"/>
              </a:tabLst>
            </a:pPr>
            <a:r>
              <a:rPr lang="fr-FR" sz="1000" dirty="0">
                <a:latin typeface="Short Stack" panose="02010500040000000007" pitchFamily="2" charset="0"/>
              </a:rPr>
              <a:t>1) Le président choisit le nouveau premier ministre et désigne ensuite les autres ministres.  _______________________________</a:t>
            </a:r>
          </a:p>
          <a:p>
            <a:pPr>
              <a:spcAft>
                <a:spcPts val="600"/>
              </a:spcAft>
              <a:tabLst>
                <a:tab pos="661988" algn="l"/>
                <a:tab pos="1460500" algn="l"/>
              </a:tabLst>
            </a:pPr>
            <a:r>
              <a:rPr lang="fr-FR" sz="1000" dirty="0">
                <a:latin typeface="Short Stack" panose="02010500040000000007" pitchFamily="2" charset="0"/>
              </a:rPr>
              <a:t>_________________________________________</a:t>
            </a:r>
          </a:p>
          <a:p>
            <a:pPr>
              <a:spcAft>
                <a:spcPts val="600"/>
              </a:spcAft>
              <a:tabLst>
                <a:tab pos="661988" algn="l"/>
                <a:tab pos="1460500" algn="l"/>
              </a:tabLst>
            </a:pPr>
            <a:r>
              <a:rPr lang="fr-FR" sz="1000" dirty="0">
                <a:latin typeface="Short Stack" panose="02010500040000000007" pitchFamily="2" charset="0"/>
              </a:rPr>
              <a:t>2) C’est la lecture de la décision de proclamation par le conseil constitutionnel qui désigne officiellement le nouveau président. _______________________________</a:t>
            </a:r>
          </a:p>
          <a:p>
            <a:pPr>
              <a:spcAft>
                <a:spcPts val="600"/>
              </a:spcAft>
              <a:tabLst>
                <a:tab pos="661988" algn="l"/>
                <a:tab pos="1460500" algn="l"/>
              </a:tabLst>
            </a:pPr>
            <a:r>
              <a:rPr lang="fr-FR" sz="1000" dirty="0">
                <a:latin typeface="Short Stack" panose="02010500040000000007" pitchFamily="2" charset="0"/>
              </a:rPr>
              <a:t>3) L’ancien président accueille le nouveau président à l’Elysée. _________________________________________</a:t>
            </a:r>
          </a:p>
          <a:p>
            <a:pPr>
              <a:spcAft>
                <a:spcPts val="600"/>
              </a:spcAft>
              <a:tabLst>
                <a:tab pos="661988" algn="l"/>
                <a:tab pos="1460500" algn="l"/>
              </a:tabLst>
            </a:pPr>
            <a:r>
              <a:rPr lang="fr-FR" sz="1000" dirty="0">
                <a:latin typeface="Short Stack" panose="02010500040000000007" pitchFamily="2" charset="0"/>
              </a:rPr>
              <a:t>4) Le conseil constitutionnel dispose de 10 jours pour vérifier les votes et annoncer qui est le nouveau président.</a:t>
            </a:r>
          </a:p>
          <a:p>
            <a:pPr>
              <a:spcAft>
                <a:spcPts val="600"/>
              </a:spcAft>
              <a:tabLst>
                <a:tab pos="661988" algn="l"/>
                <a:tab pos="1460500" algn="l"/>
              </a:tabLst>
            </a:pPr>
            <a:r>
              <a:rPr lang="fr-FR" sz="1000" dirty="0">
                <a:latin typeface="Short Stack" panose="02010500040000000007" pitchFamily="2" charset="0"/>
              </a:rPr>
              <a:t>_________________________________________ </a:t>
            </a:r>
          </a:p>
        </p:txBody>
      </p:sp>
      <p:pic>
        <p:nvPicPr>
          <p:cNvPr id="38" name="Image 37">
            <a:extLst>
              <a:ext uri="{FF2B5EF4-FFF2-40B4-BE49-F238E27FC236}">
                <a16:creationId xmlns:a16="http://schemas.microsoft.com/office/drawing/2014/main" id="{9735B655-9E25-7F45-A918-5E6D3B4145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0704" y="10159226"/>
            <a:ext cx="1094978" cy="226547"/>
          </a:xfrm>
          <a:prstGeom prst="rect">
            <a:avLst/>
          </a:prstGeom>
        </p:spPr>
      </p:pic>
      <p:pic>
        <p:nvPicPr>
          <p:cNvPr id="64" name="Picture 2">
            <a:extLst>
              <a:ext uri="{FF2B5EF4-FFF2-40B4-BE49-F238E27FC236}">
                <a16:creationId xmlns:a16="http://schemas.microsoft.com/office/drawing/2014/main" id="{19F5D85C-7793-B545-9E12-09972CFB4369}"/>
              </a:ext>
            </a:extLst>
          </p:cNvPr>
          <p:cNvPicPr>
            <a:picLocks noChangeAspect="1" noChangeArrowheads="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Rectangle 64">
            <a:extLst>
              <a:ext uri="{FF2B5EF4-FFF2-40B4-BE49-F238E27FC236}">
                <a16:creationId xmlns:a16="http://schemas.microsoft.com/office/drawing/2014/main" id="{41645ECE-5094-2E42-A7B9-DB86F62645CA}"/>
              </a:ext>
            </a:extLst>
          </p:cNvPr>
          <p:cNvSpPr/>
          <p:nvPr/>
        </p:nvSpPr>
        <p:spPr>
          <a:xfrm>
            <a:off x="726102" y="35496"/>
            <a:ext cx="5552875" cy="656626"/>
          </a:xfrm>
          <a:prstGeom prst="rect">
            <a:avLst/>
          </a:prstGeom>
          <a:noFill/>
          <a:ln>
            <a:noFill/>
          </a:ln>
        </p:spPr>
        <p:txBody>
          <a:bodyPr wrap="none" lIns="101636" tIns="50818" rIns="101636" bIns="50818">
            <a:spAutoFit/>
          </a:bodyPr>
          <a:lstStyle/>
          <a:p>
            <a:pPr algn="ctr"/>
            <a:r>
              <a:rPr lang="fr-FR" sz="3600" b="1" spc="-150" dirty="0">
                <a:ln w="3175" cmpd="sng">
                  <a:solidFill>
                    <a:schemeClr val="bg1">
                      <a:lumMod val="95000"/>
                    </a:schemeClr>
                  </a:solidFill>
                  <a:prstDash val="solid"/>
                </a:ln>
                <a:solidFill>
                  <a:schemeClr val="bg1"/>
                </a:solidFill>
                <a:effectLst>
                  <a:outerShdw blurRad="38100" dist="38100" dir="2700000" algn="tl">
                    <a:srgbClr val="000000">
                      <a:alpha val="43137"/>
                    </a:srgbClr>
                  </a:outerShdw>
                </a:effectLst>
                <a:latin typeface="Love Is Complicated Again" pitchFamily="2" charset="0"/>
                <a:ea typeface="Chewy" panose="02000000000000000000" pitchFamily="2" charset="0"/>
                <a:cs typeface="Dekko" pitchFamily="2" charset="77"/>
              </a:rPr>
              <a:t>Les élections présidentielles</a:t>
            </a:r>
          </a:p>
        </p:txBody>
      </p:sp>
      <p:sp>
        <p:nvSpPr>
          <p:cNvPr id="66" name="Rectangle à coins arrondis 36">
            <a:extLst>
              <a:ext uri="{FF2B5EF4-FFF2-40B4-BE49-F238E27FC236}">
                <a16:creationId xmlns:a16="http://schemas.microsoft.com/office/drawing/2014/main" id="{3D9BCDBD-7935-A046-8E28-03E687A6C558}"/>
              </a:ext>
            </a:extLst>
          </p:cNvPr>
          <p:cNvSpPr/>
          <p:nvPr/>
        </p:nvSpPr>
        <p:spPr>
          <a:xfrm>
            <a:off x="6336977" y="226079"/>
            <a:ext cx="936104"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7" name="Rectangle à coins arrondis 37">
            <a:extLst>
              <a:ext uri="{FF2B5EF4-FFF2-40B4-BE49-F238E27FC236}">
                <a16:creationId xmlns:a16="http://schemas.microsoft.com/office/drawing/2014/main" id="{04A1A9B2-5914-0D4F-BD1D-0F1C5FE58013}"/>
              </a:ext>
            </a:extLst>
          </p:cNvPr>
          <p:cNvSpPr/>
          <p:nvPr/>
        </p:nvSpPr>
        <p:spPr>
          <a:xfrm>
            <a:off x="6490340" y="640539"/>
            <a:ext cx="658723" cy="278041"/>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8" name="ZoneTexte 67">
            <a:extLst>
              <a:ext uri="{FF2B5EF4-FFF2-40B4-BE49-F238E27FC236}">
                <a16:creationId xmlns:a16="http://schemas.microsoft.com/office/drawing/2014/main" id="{10FE8467-09EC-DE4E-8143-E0D06F70D8C6}"/>
              </a:ext>
            </a:extLst>
          </p:cNvPr>
          <p:cNvSpPr txBox="1"/>
          <p:nvPr/>
        </p:nvSpPr>
        <p:spPr>
          <a:xfrm>
            <a:off x="6294375" y="226079"/>
            <a:ext cx="1021307" cy="447338"/>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Fineliner Script" pitchFamily="50" charset="0"/>
              </a:rPr>
              <a:t>La citoyenneté</a:t>
            </a:r>
            <a:endParaRPr lang="fr-FR" sz="1800" b="1" dirty="0">
              <a:solidFill>
                <a:schemeClr val="bg1"/>
              </a:solidFill>
              <a:latin typeface="Fineliner Script" pitchFamily="50" charset="0"/>
            </a:endParaRPr>
          </a:p>
        </p:txBody>
      </p:sp>
      <p:sp>
        <p:nvSpPr>
          <p:cNvPr id="69" name="Ellipse 68">
            <a:extLst>
              <a:ext uri="{FF2B5EF4-FFF2-40B4-BE49-F238E27FC236}">
                <a16:creationId xmlns:a16="http://schemas.microsoft.com/office/drawing/2014/main" id="{DDF695AF-18D1-4348-914F-625A6C38FCC5}"/>
              </a:ext>
            </a:extLst>
          </p:cNvPr>
          <p:cNvSpPr/>
          <p:nvPr/>
        </p:nvSpPr>
        <p:spPr>
          <a:xfrm>
            <a:off x="66222" y="107926"/>
            <a:ext cx="713881" cy="558594"/>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70" name="Rectangle 69">
            <a:extLst>
              <a:ext uri="{FF2B5EF4-FFF2-40B4-BE49-F238E27FC236}">
                <a16:creationId xmlns:a16="http://schemas.microsoft.com/office/drawing/2014/main" id="{C0F9BEC4-DAFC-154F-A374-3AB92FE1E58F}"/>
              </a:ext>
            </a:extLst>
          </p:cNvPr>
          <p:cNvSpPr/>
          <p:nvPr/>
        </p:nvSpPr>
        <p:spPr>
          <a:xfrm>
            <a:off x="19801" y="151243"/>
            <a:ext cx="802857" cy="471960"/>
          </a:xfrm>
          <a:prstGeom prst="rect">
            <a:avLst/>
          </a:prstGeom>
        </p:spPr>
        <p:txBody>
          <a:bodyPr wrap="none" lIns="101636" tIns="50818" rIns="101636" bIns="50818">
            <a:spAutoFit/>
          </a:bodyPr>
          <a:lstStyle/>
          <a:p>
            <a:pPr lvl="0" algn="ctr"/>
            <a:r>
              <a:rPr lang="fr-FR" sz="2400" dirty="0">
                <a:solidFill>
                  <a:prstClr val="black"/>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EMC</a:t>
            </a:r>
          </a:p>
        </p:txBody>
      </p:sp>
      <p:sp>
        <p:nvSpPr>
          <p:cNvPr id="71" name="ZoneTexte 70">
            <a:extLst>
              <a:ext uri="{FF2B5EF4-FFF2-40B4-BE49-F238E27FC236}">
                <a16:creationId xmlns:a16="http://schemas.microsoft.com/office/drawing/2014/main" id="{B120CF20-791A-CC46-9144-5851AFC60340}"/>
              </a:ext>
            </a:extLst>
          </p:cNvPr>
          <p:cNvSpPr txBox="1"/>
          <p:nvPr/>
        </p:nvSpPr>
        <p:spPr>
          <a:xfrm>
            <a:off x="6438329" y="623172"/>
            <a:ext cx="76274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pic>
        <p:nvPicPr>
          <p:cNvPr id="3074" name="Picture 2" descr="Passation de pouvoir et cérémonie d&amp;#39;investiture - La France au Japon">
            <a:extLst>
              <a:ext uri="{FF2B5EF4-FFF2-40B4-BE49-F238E27FC236}">
                <a16:creationId xmlns:a16="http://schemas.microsoft.com/office/drawing/2014/main" id="{E41FF357-E7CE-724B-935E-ACABAC1E6A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3526"/>
          <a:stretch/>
        </p:blipFill>
        <p:spPr bwMode="auto">
          <a:xfrm>
            <a:off x="211716" y="7084598"/>
            <a:ext cx="3333871" cy="2904749"/>
          </a:xfrm>
          <a:prstGeom prst="rect">
            <a:avLst/>
          </a:prstGeom>
          <a:noFill/>
          <a:extLst>
            <a:ext uri="{909E8E84-426E-40DD-AFC4-6F175D3DCCD1}">
              <a14:hiddenFill xmlns:a14="http://schemas.microsoft.com/office/drawing/2010/main">
                <a:solidFill>
                  <a:srgbClr val="FFFFFF"/>
                </a:solidFill>
              </a14:hiddenFill>
            </a:ext>
          </a:extLst>
        </p:spPr>
      </p:pic>
      <p:sp>
        <p:nvSpPr>
          <p:cNvPr id="28" name="ZoneTexte 27">
            <a:extLst>
              <a:ext uri="{FF2B5EF4-FFF2-40B4-BE49-F238E27FC236}">
                <a16:creationId xmlns:a16="http://schemas.microsoft.com/office/drawing/2014/main" id="{CC693FBF-65CD-DE47-AAB8-ED577B8E89D8}"/>
              </a:ext>
            </a:extLst>
          </p:cNvPr>
          <p:cNvSpPr txBox="1"/>
          <p:nvPr/>
        </p:nvSpPr>
        <p:spPr>
          <a:xfrm>
            <a:off x="120626" y="9975311"/>
            <a:ext cx="3424961" cy="446084"/>
          </a:xfrm>
          <a:prstGeom prst="rect">
            <a:avLst/>
          </a:prstGeom>
          <a:noFill/>
        </p:spPr>
        <p:txBody>
          <a:bodyPr wrap="square" rtlCol="0">
            <a:spAutoFit/>
          </a:bodyPr>
          <a:lstStyle/>
          <a:p>
            <a:pPr>
              <a:lnSpc>
                <a:spcPct val="80000"/>
              </a:lnSpc>
            </a:pPr>
            <a:r>
              <a:rPr lang="fr-FR" sz="1400" dirty="0">
                <a:latin typeface="KG Primary Italics" panose="02000506000000020003" pitchFamily="2" charset="77"/>
              </a:rPr>
              <a:t>La passation de pouvoirs entre François Hollande et Emmanuel Macron en 2017.</a:t>
            </a:r>
          </a:p>
        </p:txBody>
      </p:sp>
    </p:spTree>
    <p:extLst>
      <p:ext uri="{BB962C8B-B14F-4D97-AF65-F5344CB8AC3E}">
        <p14:creationId xmlns:p14="http://schemas.microsoft.com/office/powerpoint/2010/main" val="2231901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arme 8"/>
          <p:cNvSpPr/>
          <p:nvPr/>
        </p:nvSpPr>
        <p:spPr>
          <a:xfrm>
            <a:off x="216297" y="962699"/>
            <a:ext cx="407252" cy="456862"/>
          </a:xfrm>
          <a:prstGeom prst="teardrop">
            <a:avLst/>
          </a:prstGeom>
          <a:solidFill>
            <a:schemeClr val="bg1"/>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288305" y="1481805"/>
            <a:ext cx="6768753" cy="3445960"/>
          </a:xfrm>
          <a:prstGeom prst="roundRect">
            <a:avLst>
              <a:gd name="adj" fmla="val 1928"/>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ln>
            <a:solidFill>
              <a:schemeClr val="accent6"/>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8" name="ZoneTexte 7"/>
          <p:cNvSpPr txBox="1"/>
          <p:nvPr/>
        </p:nvSpPr>
        <p:spPr>
          <a:xfrm>
            <a:off x="288304" y="1476078"/>
            <a:ext cx="6768753" cy="3451687"/>
          </a:xfrm>
          <a:prstGeom prst="rect">
            <a:avLst/>
          </a:prstGeom>
          <a:noFill/>
        </p:spPr>
        <p:txBody>
          <a:bodyPr wrap="square" lIns="101636" tIns="50818" rIns="101636" bIns="50818" rtlCol="0">
            <a:spAutoFit/>
          </a:bodyPr>
          <a:lstStyle/>
          <a:p>
            <a:pPr fontAlgn="base">
              <a:lnSpc>
                <a:spcPct val="80000"/>
              </a:lnSpc>
              <a:spcAft>
                <a:spcPts val="600"/>
              </a:spcAft>
            </a:pPr>
            <a:r>
              <a:rPr lang="fr-FR" sz="1500" dirty="0">
                <a:latin typeface="KG Primary Italics" panose="02000506000000020003" pitchFamily="2" charset="77"/>
              </a:rPr>
              <a:t>* La France a eu </a:t>
            </a:r>
            <a:r>
              <a:rPr lang="fr-FR" sz="1500" b="1" dirty="0">
                <a:latin typeface="KG Primary Italics" panose="02000506000000020003" pitchFamily="2" charset="77"/>
              </a:rPr>
              <a:t>24 présidents </a:t>
            </a:r>
            <a:r>
              <a:rPr lang="fr-FR" sz="1500" dirty="0">
                <a:latin typeface="KG Primary Italics" panose="02000506000000020003" pitchFamily="2" charset="77"/>
              </a:rPr>
              <a:t>de la République différents. Mais il n’y a jamais eu de femme. Le premier président était </a:t>
            </a:r>
            <a:r>
              <a:rPr lang="fr-FR" sz="1500" b="1" dirty="0">
                <a:latin typeface="KG Primary Italics" panose="02000506000000020003" pitchFamily="2" charset="77"/>
              </a:rPr>
              <a:t>Louis-Napoléon Bonaparte</a:t>
            </a:r>
            <a:r>
              <a:rPr lang="fr-FR" sz="1500" dirty="0">
                <a:latin typeface="KG Primary Italics" panose="02000506000000020003" pitchFamily="2" charset="77"/>
              </a:rPr>
              <a:t>, élu en 1848.</a:t>
            </a:r>
          </a:p>
          <a:p>
            <a:pPr fontAlgn="base">
              <a:lnSpc>
                <a:spcPct val="80000"/>
              </a:lnSpc>
              <a:spcAft>
                <a:spcPts val="600"/>
              </a:spcAft>
            </a:pPr>
            <a:r>
              <a:rPr lang="fr-FR" sz="1500" b="1" dirty="0">
                <a:latin typeface="KG Primary Italics" panose="02000506000000020003" pitchFamily="2" charset="77"/>
              </a:rPr>
              <a:t>* Valéry Giscard d’Estaing</a:t>
            </a:r>
            <a:r>
              <a:rPr lang="fr-FR" sz="1500" dirty="0">
                <a:latin typeface="KG Primary Italics" panose="02000506000000020003" pitchFamily="2" charset="77"/>
              </a:rPr>
              <a:t> est mort en 2020, il avait alors 94 ans . Il a dirigé la France il y a quarante ans.</a:t>
            </a:r>
          </a:p>
          <a:p>
            <a:pPr fontAlgn="base">
              <a:lnSpc>
                <a:spcPct val="80000"/>
              </a:lnSpc>
              <a:spcAft>
                <a:spcPts val="600"/>
              </a:spcAft>
            </a:pPr>
            <a:r>
              <a:rPr lang="fr-FR" sz="1500" b="1" dirty="0">
                <a:latin typeface="KG Primary Italics" panose="02000506000000020003" pitchFamily="2" charset="77"/>
              </a:rPr>
              <a:t>* François Mitterrand</a:t>
            </a:r>
            <a:r>
              <a:rPr lang="fr-FR" sz="1500" dirty="0">
                <a:latin typeface="KG Primary Italics" panose="02000506000000020003" pitchFamily="2" charset="77"/>
              </a:rPr>
              <a:t> détient le record de la présidence la plus longue ! Il a dirigé la France pendant 13 ans, 11 mois et 26 jours, entre 1981 et 1995. A l’époque, le président était élu pour sept ans et non cinq comme aujourd’hui. </a:t>
            </a:r>
            <a:r>
              <a:rPr lang="fr-FR" sz="1500" b="1" dirty="0">
                <a:latin typeface="KG Primary Italics" panose="02000506000000020003" pitchFamily="2" charset="77"/>
              </a:rPr>
              <a:t>Jacques Chirac</a:t>
            </a:r>
            <a:r>
              <a:rPr lang="fr-FR" sz="1500" dirty="0">
                <a:latin typeface="KG Primary Italics" panose="02000506000000020003" pitchFamily="2" charset="77"/>
              </a:rPr>
              <a:t>, lui aussi, a été élu deux fois consécutives : une fois pour 7 ans et une fois pour 5 ans.</a:t>
            </a:r>
          </a:p>
          <a:p>
            <a:pPr fontAlgn="base">
              <a:lnSpc>
                <a:spcPct val="80000"/>
              </a:lnSpc>
              <a:spcAft>
                <a:spcPts val="600"/>
              </a:spcAft>
            </a:pPr>
            <a:r>
              <a:rPr lang="fr-FR" sz="1500" b="1" dirty="0">
                <a:latin typeface="KG Primary Italics" panose="02000506000000020003" pitchFamily="2" charset="77"/>
              </a:rPr>
              <a:t>* Adolphe Thiers</a:t>
            </a:r>
            <a:r>
              <a:rPr lang="fr-FR" sz="1500" dirty="0">
                <a:latin typeface="KG Primary Italics" panose="02000506000000020003" pitchFamily="2" charset="77"/>
              </a:rPr>
              <a:t> est le président élu le plus vieux : il avait 74 ans. C’était en 1871. Le plus jeune était Louis-Napoléon Bonaparte : il n’avait «que» 40 ans. Maintenant c’est E. Macron, élu à 39 ans.</a:t>
            </a:r>
          </a:p>
          <a:p>
            <a:pPr fontAlgn="base">
              <a:lnSpc>
                <a:spcPct val="80000"/>
              </a:lnSpc>
              <a:spcAft>
                <a:spcPts val="600"/>
              </a:spcAft>
            </a:pPr>
            <a:r>
              <a:rPr lang="fr-FR" sz="1500" dirty="0">
                <a:latin typeface="KG Primary Italics" panose="02000506000000020003" pitchFamily="2" charset="77"/>
              </a:rPr>
              <a:t>* Quatre présidents sont morts pendant qu’ils dirigeaient la France. Parmi eux se trouve </a:t>
            </a:r>
            <a:r>
              <a:rPr lang="fr-FR" sz="1500" b="1" dirty="0">
                <a:latin typeface="KG Primary Italics" panose="02000506000000020003" pitchFamily="2" charset="77"/>
              </a:rPr>
              <a:t>Sadi Carnot</a:t>
            </a:r>
            <a:r>
              <a:rPr lang="fr-FR" sz="1500" dirty="0">
                <a:latin typeface="KG Primary Italics" panose="02000506000000020003" pitchFamily="2" charset="77"/>
              </a:rPr>
              <a:t> : il a été tué en 1894 par un homme qui n’était pas d’accord avec lui.</a:t>
            </a:r>
          </a:p>
          <a:p>
            <a:pPr fontAlgn="base">
              <a:lnSpc>
                <a:spcPct val="80000"/>
              </a:lnSpc>
              <a:spcAft>
                <a:spcPts val="600"/>
              </a:spcAft>
            </a:pPr>
            <a:r>
              <a:rPr lang="fr-FR" sz="1500" dirty="0">
                <a:latin typeface="KG Primary Italics" panose="02000506000000020003" pitchFamily="2" charset="77"/>
              </a:rPr>
              <a:t>En France, il existe beaucoup de rues Victor-Hugo (un écrivain) ou de places Jean-Jaurès (un homme politique). Mais c’est l’ancien président </a:t>
            </a:r>
            <a:r>
              <a:rPr lang="fr-FR" sz="1500" b="1" dirty="0">
                <a:latin typeface="KG Primary Italics" panose="02000506000000020003" pitchFamily="2" charset="77"/>
              </a:rPr>
              <a:t>Charles de Gaulle</a:t>
            </a:r>
            <a:r>
              <a:rPr lang="fr-FR" sz="1500" dirty="0">
                <a:latin typeface="KG Primary Italics" panose="02000506000000020003" pitchFamily="2" charset="77"/>
              </a:rPr>
              <a:t> qui a le plus d’endroits à son nom : on en compte 3 900 !</a:t>
            </a:r>
          </a:p>
        </p:txBody>
      </p:sp>
      <p:sp>
        <p:nvSpPr>
          <p:cNvPr id="11" name="ZoneTexte 10"/>
          <p:cNvSpPr txBox="1"/>
          <p:nvPr/>
        </p:nvSpPr>
        <p:spPr>
          <a:xfrm>
            <a:off x="216297" y="962699"/>
            <a:ext cx="407252" cy="441183"/>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2200" b="1" dirty="0">
                <a:effectLst>
                  <a:outerShdw blurRad="38100" dist="38100" dir="2700000" algn="tl">
                    <a:srgbClr val="000000">
                      <a:alpha val="43137"/>
                    </a:srgbClr>
                  </a:outerShdw>
                </a:effectLst>
                <a:latin typeface="Fineliner Script" pitchFamily="50" charset="0"/>
              </a:rPr>
              <a:t>6</a:t>
            </a:r>
            <a:endParaRPr lang="fr-FR" b="1" dirty="0">
              <a:effectLst>
                <a:outerShdw blurRad="38100" dist="38100" dir="2700000" algn="tl">
                  <a:srgbClr val="000000">
                    <a:alpha val="43137"/>
                  </a:srgbClr>
                </a:outerShdw>
              </a:effectLst>
              <a:latin typeface="Fineliner Script" pitchFamily="50" charset="0"/>
            </a:endParaRPr>
          </a:p>
        </p:txBody>
      </p:sp>
      <p:sp>
        <p:nvSpPr>
          <p:cNvPr id="29" name="ZoneTexte 28"/>
          <p:cNvSpPr txBox="1"/>
          <p:nvPr/>
        </p:nvSpPr>
        <p:spPr>
          <a:xfrm>
            <a:off x="637789" y="1009607"/>
            <a:ext cx="5483164" cy="379627"/>
          </a:xfrm>
          <a:prstGeom prst="rect">
            <a:avLst/>
          </a:prstGeom>
          <a:noFill/>
        </p:spPr>
        <p:txBody>
          <a:bodyPr wrap="square" lIns="101636" tIns="50818" rIns="101636" bIns="50818" rtlCol="0">
            <a:spAutoFit/>
          </a:bodyPr>
          <a:lstStyle/>
          <a:p>
            <a:r>
              <a:rPr lang="fr-FR" sz="1800" dirty="0">
                <a:latin typeface="Our First Kiss" panose="02000603000000020004" pitchFamily="2" charset="77"/>
              </a:rPr>
              <a:t>Les présidents de la 5</a:t>
            </a:r>
            <a:r>
              <a:rPr lang="fr-FR" sz="1800" baseline="30000" dirty="0">
                <a:latin typeface="Our First Kiss" panose="02000603000000020004" pitchFamily="2" charset="77"/>
              </a:rPr>
              <a:t>ème</a:t>
            </a:r>
            <a:r>
              <a:rPr lang="fr-FR" sz="1800" dirty="0">
                <a:latin typeface="Our First Kiss" panose="02000603000000020004" pitchFamily="2" charset="77"/>
              </a:rPr>
              <a:t> République</a:t>
            </a:r>
          </a:p>
        </p:txBody>
      </p:sp>
      <p:pic>
        <p:nvPicPr>
          <p:cNvPr id="38" name="Image 37">
            <a:extLst>
              <a:ext uri="{FF2B5EF4-FFF2-40B4-BE49-F238E27FC236}">
                <a16:creationId xmlns:a16="http://schemas.microsoft.com/office/drawing/2014/main" id="{9735B655-9E25-7F45-A918-5E6D3B4145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677248" y="9600291"/>
            <a:ext cx="1094978" cy="226547"/>
          </a:xfrm>
          <a:prstGeom prst="rect">
            <a:avLst/>
          </a:prstGeom>
        </p:spPr>
      </p:pic>
      <p:pic>
        <p:nvPicPr>
          <p:cNvPr id="64" name="Picture 2">
            <a:extLst>
              <a:ext uri="{FF2B5EF4-FFF2-40B4-BE49-F238E27FC236}">
                <a16:creationId xmlns:a16="http://schemas.microsoft.com/office/drawing/2014/main" id="{19F5D85C-7793-B545-9E12-09972CFB4369}"/>
              </a:ext>
            </a:extLst>
          </p:cNvPr>
          <p:cNvPicPr>
            <a:picLocks noChangeAspect="1" noChangeArrowheads="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 name="Rectangle 64">
            <a:extLst>
              <a:ext uri="{FF2B5EF4-FFF2-40B4-BE49-F238E27FC236}">
                <a16:creationId xmlns:a16="http://schemas.microsoft.com/office/drawing/2014/main" id="{41645ECE-5094-2E42-A7B9-DB86F62645CA}"/>
              </a:ext>
            </a:extLst>
          </p:cNvPr>
          <p:cNvSpPr/>
          <p:nvPr/>
        </p:nvSpPr>
        <p:spPr>
          <a:xfrm>
            <a:off x="726102" y="35496"/>
            <a:ext cx="5552875" cy="656626"/>
          </a:xfrm>
          <a:prstGeom prst="rect">
            <a:avLst/>
          </a:prstGeom>
          <a:noFill/>
          <a:ln>
            <a:noFill/>
          </a:ln>
        </p:spPr>
        <p:txBody>
          <a:bodyPr wrap="none" lIns="101636" tIns="50818" rIns="101636" bIns="50818">
            <a:spAutoFit/>
          </a:bodyPr>
          <a:lstStyle/>
          <a:p>
            <a:pPr algn="ctr"/>
            <a:r>
              <a:rPr lang="fr-FR" sz="3600" b="1" spc="-150" dirty="0">
                <a:ln w="3175" cmpd="sng">
                  <a:solidFill>
                    <a:schemeClr val="bg1">
                      <a:lumMod val="95000"/>
                    </a:schemeClr>
                  </a:solidFill>
                  <a:prstDash val="solid"/>
                </a:ln>
                <a:solidFill>
                  <a:schemeClr val="bg1"/>
                </a:solidFill>
                <a:effectLst>
                  <a:outerShdw blurRad="38100" dist="38100" dir="2700000" algn="tl">
                    <a:srgbClr val="000000">
                      <a:alpha val="43137"/>
                    </a:srgbClr>
                  </a:outerShdw>
                </a:effectLst>
                <a:latin typeface="Love Is Complicated Again" pitchFamily="2" charset="0"/>
                <a:ea typeface="Chewy" panose="02000000000000000000" pitchFamily="2" charset="0"/>
                <a:cs typeface="Dekko" pitchFamily="2" charset="77"/>
              </a:rPr>
              <a:t>Les élections présidentielles</a:t>
            </a:r>
          </a:p>
        </p:txBody>
      </p:sp>
      <p:sp>
        <p:nvSpPr>
          <p:cNvPr id="66" name="Rectangle à coins arrondis 36">
            <a:extLst>
              <a:ext uri="{FF2B5EF4-FFF2-40B4-BE49-F238E27FC236}">
                <a16:creationId xmlns:a16="http://schemas.microsoft.com/office/drawing/2014/main" id="{3D9BCDBD-7935-A046-8E28-03E687A6C558}"/>
              </a:ext>
            </a:extLst>
          </p:cNvPr>
          <p:cNvSpPr/>
          <p:nvPr/>
        </p:nvSpPr>
        <p:spPr>
          <a:xfrm>
            <a:off x="6336977" y="226079"/>
            <a:ext cx="936104"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7" name="Rectangle à coins arrondis 37">
            <a:extLst>
              <a:ext uri="{FF2B5EF4-FFF2-40B4-BE49-F238E27FC236}">
                <a16:creationId xmlns:a16="http://schemas.microsoft.com/office/drawing/2014/main" id="{04A1A9B2-5914-0D4F-BD1D-0F1C5FE58013}"/>
              </a:ext>
            </a:extLst>
          </p:cNvPr>
          <p:cNvSpPr/>
          <p:nvPr/>
        </p:nvSpPr>
        <p:spPr>
          <a:xfrm>
            <a:off x="6490340" y="640539"/>
            <a:ext cx="658723" cy="278041"/>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68" name="ZoneTexte 67">
            <a:extLst>
              <a:ext uri="{FF2B5EF4-FFF2-40B4-BE49-F238E27FC236}">
                <a16:creationId xmlns:a16="http://schemas.microsoft.com/office/drawing/2014/main" id="{10FE8467-09EC-DE4E-8143-E0D06F70D8C6}"/>
              </a:ext>
            </a:extLst>
          </p:cNvPr>
          <p:cNvSpPr txBox="1"/>
          <p:nvPr/>
        </p:nvSpPr>
        <p:spPr>
          <a:xfrm>
            <a:off x="6294375" y="226079"/>
            <a:ext cx="1021307" cy="447338"/>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Fineliner Script" pitchFamily="50" charset="0"/>
              </a:rPr>
              <a:t>La citoyenneté</a:t>
            </a:r>
            <a:endParaRPr lang="fr-FR" sz="1800" b="1" dirty="0">
              <a:solidFill>
                <a:schemeClr val="bg1"/>
              </a:solidFill>
              <a:latin typeface="Fineliner Script" pitchFamily="50" charset="0"/>
            </a:endParaRPr>
          </a:p>
        </p:txBody>
      </p:sp>
      <p:sp>
        <p:nvSpPr>
          <p:cNvPr id="69" name="Ellipse 68">
            <a:extLst>
              <a:ext uri="{FF2B5EF4-FFF2-40B4-BE49-F238E27FC236}">
                <a16:creationId xmlns:a16="http://schemas.microsoft.com/office/drawing/2014/main" id="{DDF695AF-18D1-4348-914F-625A6C38FCC5}"/>
              </a:ext>
            </a:extLst>
          </p:cNvPr>
          <p:cNvSpPr/>
          <p:nvPr/>
        </p:nvSpPr>
        <p:spPr>
          <a:xfrm>
            <a:off x="66222" y="107926"/>
            <a:ext cx="713881" cy="558594"/>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70" name="Rectangle 69">
            <a:extLst>
              <a:ext uri="{FF2B5EF4-FFF2-40B4-BE49-F238E27FC236}">
                <a16:creationId xmlns:a16="http://schemas.microsoft.com/office/drawing/2014/main" id="{C0F9BEC4-DAFC-154F-A374-3AB92FE1E58F}"/>
              </a:ext>
            </a:extLst>
          </p:cNvPr>
          <p:cNvSpPr/>
          <p:nvPr/>
        </p:nvSpPr>
        <p:spPr>
          <a:xfrm>
            <a:off x="19801" y="151243"/>
            <a:ext cx="802857" cy="471960"/>
          </a:xfrm>
          <a:prstGeom prst="rect">
            <a:avLst/>
          </a:prstGeom>
        </p:spPr>
        <p:txBody>
          <a:bodyPr wrap="none" lIns="101636" tIns="50818" rIns="101636" bIns="50818">
            <a:spAutoFit/>
          </a:bodyPr>
          <a:lstStyle/>
          <a:p>
            <a:pPr lvl="0" algn="ctr"/>
            <a:r>
              <a:rPr lang="fr-FR" sz="2400" dirty="0">
                <a:solidFill>
                  <a:prstClr val="black"/>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EMC</a:t>
            </a:r>
          </a:p>
        </p:txBody>
      </p:sp>
      <p:sp>
        <p:nvSpPr>
          <p:cNvPr id="71" name="ZoneTexte 70">
            <a:extLst>
              <a:ext uri="{FF2B5EF4-FFF2-40B4-BE49-F238E27FC236}">
                <a16:creationId xmlns:a16="http://schemas.microsoft.com/office/drawing/2014/main" id="{B120CF20-791A-CC46-9144-5851AFC60340}"/>
              </a:ext>
            </a:extLst>
          </p:cNvPr>
          <p:cNvSpPr txBox="1"/>
          <p:nvPr/>
        </p:nvSpPr>
        <p:spPr>
          <a:xfrm>
            <a:off x="6438329" y="623172"/>
            <a:ext cx="76274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28" name="ZoneTexte 27">
            <a:extLst>
              <a:ext uri="{FF2B5EF4-FFF2-40B4-BE49-F238E27FC236}">
                <a16:creationId xmlns:a16="http://schemas.microsoft.com/office/drawing/2014/main" id="{CC693FBF-65CD-DE47-AAB8-ED577B8E89D8}"/>
              </a:ext>
            </a:extLst>
          </p:cNvPr>
          <p:cNvSpPr txBox="1"/>
          <p:nvPr/>
        </p:nvSpPr>
        <p:spPr>
          <a:xfrm>
            <a:off x="749873" y="9941158"/>
            <a:ext cx="6007920" cy="247888"/>
          </a:xfrm>
          <a:prstGeom prst="rect">
            <a:avLst/>
          </a:prstGeom>
          <a:noFill/>
        </p:spPr>
        <p:txBody>
          <a:bodyPr wrap="square" rtlCol="0">
            <a:spAutoFit/>
          </a:bodyPr>
          <a:lstStyle/>
          <a:p>
            <a:pPr>
              <a:lnSpc>
                <a:spcPct val="80000"/>
              </a:lnSpc>
            </a:pPr>
            <a:r>
              <a:rPr lang="fr-FR" sz="1200" dirty="0">
                <a:latin typeface="KG Primary Italics" panose="02000506000000020003" pitchFamily="2" charset="77"/>
              </a:rPr>
              <a:t>5. Jacques Chirac             6. Nicolas Sarkozy.           7.  François Hollande         8. Emmanuel Macron</a:t>
            </a:r>
          </a:p>
        </p:txBody>
      </p:sp>
      <p:pic>
        <p:nvPicPr>
          <p:cNvPr id="5124" name="Picture 4" descr="Charles de Gaulle (1959-1969), Georges Pompidou (1969-1974), Valéry Giscard d'Estaing (1974-1981), François Mitterrand (1981-1995), Jacques Chirac (1995-2007), Nicolas Sarkozy (2007-2012), Francois Hollande (2012-2017) et Emmanuel Macron">
            <a:extLst>
              <a:ext uri="{FF2B5EF4-FFF2-40B4-BE49-F238E27FC236}">
                <a16:creationId xmlns:a16="http://schemas.microsoft.com/office/drawing/2014/main" id="{10DF901A-C39D-8D4A-8DE0-2AB7DA52EC4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0240"/>
          <a:stretch/>
        </p:blipFill>
        <p:spPr bwMode="auto">
          <a:xfrm>
            <a:off x="793608" y="7746424"/>
            <a:ext cx="5773561" cy="216518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harles de Gaulle (1959-1969), Georges Pompidou (1969-1974), Valéry Giscard d'Estaing (1974-1981), François Mitterrand (1981-1995), Jacques Chirac (1995-2007), Nicolas Sarkozy (2007-2012), Francois Hollande (2012-2017) et Emmanuel Macron">
            <a:extLst>
              <a:ext uri="{FF2B5EF4-FFF2-40B4-BE49-F238E27FC236}">
                <a16:creationId xmlns:a16="http://schemas.microsoft.com/office/drawing/2014/main" id="{402C7A02-D8DB-8741-AE3D-B617ED80B0A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50240"/>
          <a:stretch/>
        </p:blipFill>
        <p:spPr bwMode="auto">
          <a:xfrm>
            <a:off x="793608" y="5163631"/>
            <a:ext cx="5773561" cy="2165182"/>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150B2BFC-6DF2-EE48-901E-1AF7BF75FF25}"/>
              </a:ext>
            </a:extLst>
          </p:cNvPr>
          <p:cNvSpPr txBox="1"/>
          <p:nvPr/>
        </p:nvSpPr>
        <p:spPr>
          <a:xfrm>
            <a:off x="772375" y="7392480"/>
            <a:ext cx="5911974" cy="247888"/>
          </a:xfrm>
          <a:prstGeom prst="rect">
            <a:avLst/>
          </a:prstGeom>
          <a:noFill/>
        </p:spPr>
        <p:txBody>
          <a:bodyPr wrap="square" rtlCol="0">
            <a:spAutoFit/>
          </a:bodyPr>
          <a:lstStyle/>
          <a:p>
            <a:pPr>
              <a:lnSpc>
                <a:spcPct val="80000"/>
              </a:lnSpc>
            </a:pPr>
            <a:r>
              <a:rPr lang="fr-FR" sz="1200" dirty="0">
                <a:latin typeface="KG Primary Italics" panose="02000506000000020003" pitchFamily="2" charset="77"/>
              </a:rPr>
              <a:t>1. Le Général De Gaulle.     2. George Pompidou         3. Valéry Giscard d’Estaing   4. François Mitterrand</a:t>
            </a:r>
          </a:p>
        </p:txBody>
      </p:sp>
    </p:spTree>
    <p:extLst>
      <p:ext uri="{BB962C8B-B14F-4D97-AF65-F5344CB8AC3E}">
        <p14:creationId xmlns:p14="http://schemas.microsoft.com/office/powerpoint/2010/main" val="3047497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ZoneTexte 33"/>
          <p:cNvSpPr txBox="1"/>
          <p:nvPr/>
        </p:nvSpPr>
        <p:spPr>
          <a:xfrm>
            <a:off x="63654" y="3513956"/>
            <a:ext cx="3859237" cy="1455307"/>
          </a:xfrm>
          <a:prstGeom prst="rect">
            <a:avLst/>
          </a:prstGeom>
          <a:noFill/>
        </p:spPr>
        <p:txBody>
          <a:bodyPr wrap="square" lIns="101636" tIns="50818" rIns="101636" bIns="50818" rtlCol="0">
            <a:spAutoFit/>
          </a:bodyPr>
          <a:lstStyle/>
          <a:p>
            <a:pPr>
              <a:lnSpc>
                <a:spcPct val="120000"/>
              </a:lnSpc>
              <a:spcAft>
                <a:spcPts val="300"/>
              </a:spcAft>
            </a:pPr>
            <a:r>
              <a:rPr lang="fr-FR" sz="1200" dirty="0">
                <a:latin typeface="Our First Kiss" panose="02000603000000020004" pitchFamily="2" charset="77"/>
                <a:sym typeface="Wingdings"/>
              </a:rPr>
              <a:t>3. </a:t>
            </a:r>
            <a:r>
              <a:rPr lang="fr-FR" sz="1200" b="1" dirty="0">
                <a:latin typeface="Our First Kiss" panose="02000603000000020004" pitchFamily="2" charset="77"/>
                <a:sym typeface="Wingdings"/>
              </a:rPr>
              <a:t>Relie</a:t>
            </a:r>
            <a:endParaRPr lang="fr-FR" sz="1050" b="1" dirty="0">
              <a:latin typeface="Short Stack" panose="02010500040000000007" pitchFamily="2" charset="0"/>
            </a:endParaRPr>
          </a:p>
          <a:p>
            <a:pPr>
              <a:tabLst>
                <a:tab pos="661988" algn="l"/>
                <a:tab pos="1460500" algn="l"/>
              </a:tabLst>
            </a:pPr>
            <a:r>
              <a:rPr lang="fr-FR" sz="1100" dirty="0">
                <a:latin typeface="Short Stack" panose="02010500040000000007" pitchFamily="2" charset="0"/>
              </a:rPr>
              <a:t>	</a:t>
            </a:r>
            <a:r>
              <a:rPr lang="fr-FR" sz="1000" dirty="0">
                <a:latin typeface="Short Stack" panose="02010500040000000007" pitchFamily="2" charset="0"/>
              </a:rPr>
              <a:t>EELV  	-&gt;   </a:t>
            </a:r>
            <a:r>
              <a:rPr lang="fr-FR" sz="1000" b="1" dirty="0">
                <a:solidFill>
                  <a:srgbClr val="FF0000"/>
                </a:solidFill>
                <a:latin typeface="Short Stack" panose="02010500040000000007" pitchFamily="2" charset="0"/>
              </a:rPr>
              <a:t>gauche</a:t>
            </a:r>
          </a:p>
          <a:p>
            <a:pPr>
              <a:tabLst>
                <a:tab pos="661988" algn="l"/>
                <a:tab pos="1416050" algn="l"/>
              </a:tabLst>
            </a:pPr>
            <a:r>
              <a:rPr lang="fr-FR" sz="1000" dirty="0">
                <a:latin typeface="Short Stack" panose="02010500040000000007" pitchFamily="2" charset="0"/>
              </a:rPr>
              <a:t>	LR	 -&gt;.  </a:t>
            </a:r>
            <a:r>
              <a:rPr lang="fr-FR" sz="1000" b="1" dirty="0">
                <a:solidFill>
                  <a:srgbClr val="FF0000"/>
                </a:solidFill>
                <a:latin typeface="Short Stack" panose="02010500040000000007" pitchFamily="2" charset="0"/>
              </a:rPr>
              <a:t>droite</a:t>
            </a:r>
          </a:p>
          <a:p>
            <a:pPr>
              <a:tabLst>
                <a:tab pos="661988" algn="l"/>
                <a:tab pos="1416050" algn="l"/>
              </a:tabLst>
            </a:pPr>
            <a:r>
              <a:rPr lang="fr-FR" sz="1000" dirty="0">
                <a:latin typeface="Short Stack" panose="02010500040000000007" pitchFamily="2" charset="0"/>
              </a:rPr>
              <a:t>	LREM 	 -&gt;   </a:t>
            </a:r>
            <a:r>
              <a:rPr lang="fr-FR" sz="1000" b="1" dirty="0">
                <a:solidFill>
                  <a:srgbClr val="FF0000"/>
                </a:solidFill>
                <a:latin typeface="Short Stack" panose="02010500040000000007" pitchFamily="2" charset="0"/>
              </a:rPr>
              <a:t>centre</a:t>
            </a:r>
          </a:p>
          <a:p>
            <a:pPr>
              <a:tabLst>
                <a:tab pos="661988" algn="l"/>
                <a:tab pos="1416050" algn="l"/>
              </a:tabLst>
            </a:pPr>
            <a:r>
              <a:rPr lang="fr-FR" sz="1000" dirty="0">
                <a:latin typeface="Short Stack" panose="02010500040000000007" pitchFamily="2" charset="0"/>
              </a:rPr>
              <a:t>	RN	 -&gt;   </a:t>
            </a:r>
            <a:r>
              <a:rPr lang="fr-FR" sz="1000" b="1" dirty="0">
                <a:solidFill>
                  <a:srgbClr val="FF0000"/>
                </a:solidFill>
                <a:latin typeface="Short Stack" panose="02010500040000000007" pitchFamily="2" charset="0"/>
              </a:rPr>
              <a:t>extrême droite</a:t>
            </a:r>
          </a:p>
          <a:p>
            <a:pPr>
              <a:tabLst>
                <a:tab pos="661988" algn="l"/>
                <a:tab pos="1416050" algn="l"/>
              </a:tabLst>
            </a:pPr>
            <a:r>
              <a:rPr lang="fr-FR" sz="1000" dirty="0">
                <a:latin typeface="Short Stack" panose="02010500040000000007" pitchFamily="2" charset="0"/>
              </a:rPr>
              <a:t>	PS	 -&gt;   </a:t>
            </a:r>
            <a:r>
              <a:rPr lang="fr-FR" sz="1000" b="1" dirty="0">
                <a:solidFill>
                  <a:srgbClr val="FF0000"/>
                </a:solidFill>
                <a:latin typeface="Short Stack" panose="02010500040000000007" pitchFamily="2" charset="0"/>
              </a:rPr>
              <a:t>gauche</a:t>
            </a:r>
          </a:p>
          <a:p>
            <a:pPr>
              <a:tabLst>
                <a:tab pos="661988" algn="l"/>
                <a:tab pos="1416050" algn="l"/>
              </a:tabLst>
            </a:pPr>
            <a:r>
              <a:rPr lang="fr-FR" sz="1000" dirty="0">
                <a:latin typeface="Short Stack" panose="02010500040000000007" pitchFamily="2" charset="0"/>
              </a:rPr>
              <a:t>	LFI	 -&gt;   </a:t>
            </a:r>
            <a:r>
              <a:rPr lang="fr-FR" sz="1000" b="1" dirty="0">
                <a:solidFill>
                  <a:srgbClr val="FF0000"/>
                </a:solidFill>
                <a:latin typeface="Short Stack" panose="02010500040000000007" pitchFamily="2" charset="0"/>
              </a:rPr>
              <a:t>extrême gauche</a:t>
            </a:r>
          </a:p>
          <a:p>
            <a:pPr>
              <a:tabLst>
                <a:tab pos="661988" algn="l"/>
                <a:tab pos="1458913" algn="l"/>
              </a:tabLst>
            </a:pPr>
            <a:r>
              <a:rPr lang="fr-FR" sz="1000" dirty="0">
                <a:latin typeface="Short Stack" panose="02010500040000000007" pitchFamily="2" charset="0"/>
              </a:rPr>
              <a:t>	MODEM 	-&gt;   </a:t>
            </a:r>
            <a:r>
              <a:rPr lang="fr-FR" sz="1000" b="1" dirty="0">
                <a:solidFill>
                  <a:srgbClr val="FF0000"/>
                </a:solidFill>
                <a:latin typeface="Short Stack" panose="02010500040000000007" pitchFamily="2" charset="0"/>
              </a:rPr>
              <a:t>centre</a:t>
            </a:r>
          </a:p>
        </p:txBody>
      </p:sp>
      <p:sp>
        <p:nvSpPr>
          <p:cNvPr id="45" name="ZoneTexte 44">
            <a:extLst>
              <a:ext uri="{FF2B5EF4-FFF2-40B4-BE49-F238E27FC236}">
                <a16:creationId xmlns:a16="http://schemas.microsoft.com/office/drawing/2014/main" id="{E90F585C-4543-8D4A-8B10-F7324A7CCC8F}"/>
              </a:ext>
            </a:extLst>
          </p:cNvPr>
          <p:cNvSpPr txBox="1"/>
          <p:nvPr/>
        </p:nvSpPr>
        <p:spPr>
          <a:xfrm>
            <a:off x="60229" y="1288484"/>
            <a:ext cx="5134936" cy="1133680"/>
          </a:xfrm>
          <a:prstGeom prst="rect">
            <a:avLst/>
          </a:prstGeom>
          <a:noFill/>
        </p:spPr>
        <p:txBody>
          <a:bodyPr wrap="square" lIns="101636" tIns="50818" rIns="101636" bIns="50818" rtlCol="0">
            <a:spAutoFit/>
          </a:bodyPr>
          <a:lstStyle/>
          <a:p>
            <a:pPr>
              <a:spcAft>
                <a:spcPts val="600"/>
              </a:spcAft>
            </a:pPr>
            <a:r>
              <a:rPr lang="fr-FR" sz="1200" b="1" dirty="0">
                <a:latin typeface="Our First Kiss" panose="02000603000000020004" pitchFamily="2" charset="77"/>
                <a:sym typeface="Wingdings"/>
              </a:rPr>
              <a:t>1. Indique ce que signifient ces nombres :</a:t>
            </a:r>
          </a:p>
          <a:p>
            <a:r>
              <a:rPr lang="fr-FR" sz="1000" dirty="0">
                <a:latin typeface="Short Stack" panose="02010500040000000007" pitchFamily="2" charset="0"/>
              </a:rPr>
              <a:t>5 ans : </a:t>
            </a:r>
            <a:r>
              <a:rPr lang="fr-FR" sz="1000" b="1" dirty="0">
                <a:solidFill>
                  <a:srgbClr val="FF0000"/>
                </a:solidFill>
                <a:latin typeface="Short Stack" panose="02010500040000000007" pitchFamily="2" charset="0"/>
              </a:rPr>
              <a:t>Durée du mandat du président de la République</a:t>
            </a:r>
          </a:p>
          <a:p>
            <a:r>
              <a:rPr lang="fr-FR" sz="1000" dirty="0">
                <a:latin typeface="Short Stack" panose="02010500040000000007" pitchFamily="2" charset="0"/>
              </a:rPr>
              <a:t>7 ans : </a:t>
            </a:r>
            <a:r>
              <a:rPr lang="fr-FR" sz="1000" b="1" dirty="0">
                <a:solidFill>
                  <a:srgbClr val="FF0000"/>
                </a:solidFill>
                <a:latin typeface="Short Stack" panose="02010500040000000007" pitchFamily="2" charset="0"/>
              </a:rPr>
              <a:t>Durée du mandat du président de la République avant 2002</a:t>
            </a:r>
          </a:p>
          <a:p>
            <a:r>
              <a:rPr lang="fr-FR" sz="1000" dirty="0">
                <a:latin typeface="Short Stack" panose="02010500040000000007" pitchFamily="2" charset="0"/>
              </a:rPr>
              <a:t>1962 : </a:t>
            </a:r>
            <a:r>
              <a:rPr lang="fr-FR" sz="1000" b="1" dirty="0">
                <a:solidFill>
                  <a:srgbClr val="FF0000"/>
                </a:solidFill>
                <a:latin typeface="Short Stack" panose="02010500040000000007" pitchFamily="2" charset="0"/>
              </a:rPr>
              <a:t>Date du suffrage universel</a:t>
            </a:r>
          </a:p>
          <a:p>
            <a:r>
              <a:rPr lang="fr-FR" sz="1000" dirty="0">
                <a:latin typeface="Short Stack" panose="02010500040000000007" pitchFamily="2" charset="0"/>
              </a:rPr>
              <a:t>1945 : </a:t>
            </a:r>
            <a:r>
              <a:rPr lang="fr-FR" sz="1000" dirty="0">
                <a:solidFill>
                  <a:srgbClr val="FF0000"/>
                </a:solidFill>
                <a:latin typeface="Short Stack" panose="02010500040000000007" pitchFamily="2" charset="0"/>
              </a:rPr>
              <a:t>Date à laquelle les femmes ont obtenu le droit de vote</a:t>
            </a:r>
          </a:p>
          <a:p>
            <a:pPr>
              <a:spcAft>
                <a:spcPts val="600"/>
              </a:spcAft>
            </a:pPr>
            <a:r>
              <a:rPr lang="fr-FR" sz="1000" dirty="0">
                <a:latin typeface="Short Stack" panose="02010500040000000007" pitchFamily="2" charset="0"/>
              </a:rPr>
              <a:t>500 : </a:t>
            </a:r>
            <a:r>
              <a:rPr lang="fr-FR" sz="1000" dirty="0">
                <a:solidFill>
                  <a:srgbClr val="FF0000"/>
                </a:solidFill>
                <a:latin typeface="Short Stack" panose="02010500040000000007" pitchFamily="2" charset="0"/>
              </a:rPr>
              <a:t>Nombre de signatures requises pour être candidat</a:t>
            </a:r>
          </a:p>
        </p:txBody>
      </p:sp>
      <p:sp>
        <p:nvSpPr>
          <p:cNvPr id="46" name="ZoneTexte 45">
            <a:extLst>
              <a:ext uri="{FF2B5EF4-FFF2-40B4-BE49-F238E27FC236}">
                <a16:creationId xmlns:a16="http://schemas.microsoft.com/office/drawing/2014/main" id="{1659DC58-2C3B-F24C-B069-9DB04B8D2155}"/>
              </a:ext>
            </a:extLst>
          </p:cNvPr>
          <p:cNvSpPr txBox="1"/>
          <p:nvPr/>
        </p:nvSpPr>
        <p:spPr>
          <a:xfrm>
            <a:off x="65316" y="2433836"/>
            <a:ext cx="7099596" cy="1095208"/>
          </a:xfrm>
          <a:prstGeom prst="rect">
            <a:avLst/>
          </a:prstGeom>
          <a:noFill/>
        </p:spPr>
        <p:txBody>
          <a:bodyPr wrap="square" lIns="101636" tIns="50818" rIns="101636" bIns="50818" rtlCol="0">
            <a:spAutoFit/>
          </a:bodyPr>
          <a:lstStyle/>
          <a:p>
            <a:pPr>
              <a:spcAft>
                <a:spcPts val="300"/>
              </a:spcAft>
            </a:pPr>
            <a:r>
              <a:rPr lang="fr-FR" sz="1200" b="1" dirty="0">
                <a:latin typeface="Our First Kiss" panose="02000603000000020004" pitchFamily="2" charset="77"/>
                <a:sym typeface="Wingdings"/>
              </a:rPr>
              <a:t>2. Réponds aux questions</a:t>
            </a:r>
            <a:endParaRPr lang="fr-FR" sz="1000" b="1" dirty="0">
              <a:latin typeface="Short Stack" panose="02010500040000000007" pitchFamily="2" charset="77"/>
              <a:sym typeface="Wingdings"/>
            </a:endParaRPr>
          </a:p>
          <a:p>
            <a:pPr marL="228600" indent="-228600">
              <a:buAutoNum type="alphaLcParenR"/>
            </a:pPr>
            <a:r>
              <a:rPr lang="fr-FR" sz="1000" dirty="0">
                <a:latin typeface="Short Stack" panose="02010500040000000007" pitchFamily="2" charset="0"/>
              </a:rPr>
              <a:t>Combien de fois un même président peut-il être élu ?  </a:t>
            </a:r>
            <a:r>
              <a:rPr lang="fr-FR" sz="1000" b="1" dirty="0">
                <a:solidFill>
                  <a:srgbClr val="FF0000"/>
                </a:solidFill>
                <a:latin typeface="Short Stack" panose="02010500040000000007" pitchFamily="2" charset="0"/>
              </a:rPr>
              <a:t>Deux fois</a:t>
            </a:r>
            <a:endParaRPr lang="fr-FR" sz="1000" dirty="0">
              <a:latin typeface="Short Stack" panose="02010500040000000007" pitchFamily="2" charset="0"/>
            </a:endParaRPr>
          </a:p>
          <a:p>
            <a:pPr marL="228600" indent="-228600">
              <a:buAutoNum type="alphaLcParenR"/>
            </a:pPr>
            <a:r>
              <a:rPr lang="fr-FR" sz="1000" dirty="0">
                <a:latin typeface="Short Stack" panose="02010500040000000007" pitchFamily="2" charset="0"/>
              </a:rPr>
              <a:t>Quelles sont les dates des prochaines élections ?  </a:t>
            </a:r>
            <a:r>
              <a:rPr lang="fr-FR" sz="1000" b="1" dirty="0">
                <a:solidFill>
                  <a:srgbClr val="FF0000"/>
                </a:solidFill>
                <a:latin typeface="Short Stack" panose="02010500040000000007" pitchFamily="2" charset="0"/>
              </a:rPr>
              <a:t>le 10 avril, le 24 avril</a:t>
            </a:r>
            <a:endParaRPr lang="fr-FR" sz="1000" dirty="0">
              <a:latin typeface="Short Stack" panose="02010500040000000007" pitchFamily="2" charset="0"/>
            </a:endParaRPr>
          </a:p>
          <a:p>
            <a:pPr marL="228600" indent="-228600">
              <a:buAutoNum type="alphaLcParenR"/>
            </a:pPr>
            <a:r>
              <a:rPr lang="fr-FR" sz="1000" dirty="0">
                <a:latin typeface="Short Stack" panose="02010500040000000007" pitchFamily="2" charset="0"/>
              </a:rPr>
              <a:t>Quelles sont les 3 conditions pour pouvoir voter ? </a:t>
            </a:r>
            <a:r>
              <a:rPr lang="fr-FR" sz="1000" b="1" dirty="0">
                <a:solidFill>
                  <a:srgbClr val="FF0000"/>
                </a:solidFill>
                <a:latin typeface="Short Stack" panose="02010500040000000007" pitchFamily="2" charset="0"/>
              </a:rPr>
              <a:t>avoir 18 ans, être de nationalité française et être inscrit sur les listes électorales</a:t>
            </a:r>
            <a:endParaRPr lang="fr-FR" sz="1000" dirty="0">
              <a:latin typeface="Short Stack" panose="02010500040000000007" pitchFamily="2" charset="0"/>
            </a:endParaRPr>
          </a:p>
          <a:p>
            <a:pPr marL="228600" indent="-228600">
              <a:buAutoNum type="alphaLcParenR"/>
            </a:pPr>
            <a:r>
              <a:rPr lang="fr-FR" sz="1000" dirty="0">
                <a:latin typeface="Short Stack" panose="02010500040000000007" pitchFamily="2" charset="0"/>
              </a:rPr>
              <a:t>Que signifie « voter par procuration » ? </a:t>
            </a:r>
            <a:r>
              <a:rPr lang="fr-FR" sz="1000" b="1" dirty="0">
                <a:solidFill>
                  <a:srgbClr val="FF0000"/>
                </a:solidFill>
                <a:latin typeface="Short Stack" panose="02010500040000000007" pitchFamily="2" charset="0"/>
              </a:rPr>
              <a:t>demander à quelqu’un d’autre de voter à sa place</a:t>
            </a:r>
            <a:endParaRPr lang="fr-FR" sz="900" b="1" dirty="0">
              <a:solidFill>
                <a:srgbClr val="FF0000"/>
              </a:solidFill>
              <a:latin typeface="Short Stack" panose="02010500040000000007" pitchFamily="2" charset="77"/>
            </a:endParaRPr>
          </a:p>
        </p:txBody>
      </p:sp>
      <p:sp>
        <p:nvSpPr>
          <p:cNvPr id="47" name="Rectangle 46">
            <a:extLst>
              <a:ext uri="{FF2B5EF4-FFF2-40B4-BE49-F238E27FC236}">
                <a16:creationId xmlns:a16="http://schemas.microsoft.com/office/drawing/2014/main" id="{6409726C-B6CF-A74E-BBF8-62DB384E8CE1}"/>
              </a:ext>
            </a:extLst>
          </p:cNvPr>
          <p:cNvSpPr/>
          <p:nvPr/>
        </p:nvSpPr>
        <p:spPr>
          <a:xfrm>
            <a:off x="72654" y="7402388"/>
            <a:ext cx="7243027" cy="1231043"/>
          </a:xfrm>
          <a:prstGeom prst="rect">
            <a:avLst/>
          </a:prstGeom>
        </p:spPr>
        <p:txBody>
          <a:bodyPr wrap="square">
            <a:spAutoFit/>
          </a:bodyPr>
          <a:lstStyle/>
          <a:p>
            <a:pPr>
              <a:spcAft>
                <a:spcPts val="400"/>
              </a:spcAft>
            </a:pPr>
            <a:r>
              <a:rPr lang="fr-FR" sz="1200" b="1" dirty="0">
                <a:latin typeface="Our First Kiss" panose="02000603000000020004" pitchFamily="2" charset="77"/>
                <a:sym typeface="Wingdings"/>
              </a:rPr>
              <a:t>6. </a:t>
            </a:r>
            <a:r>
              <a:rPr lang="fr-FR" sz="1200" b="1" dirty="0">
                <a:latin typeface="Our First Kiss" panose="02000603000000020004" pitchFamily="2" charset="77"/>
              </a:rPr>
              <a:t>Complète</a:t>
            </a:r>
            <a:endParaRPr lang="fr-FR" sz="1800" b="1" dirty="0">
              <a:latin typeface="Our First Kiss" panose="02000603000000020004" pitchFamily="2" charset="77"/>
            </a:endParaRPr>
          </a:p>
          <a:p>
            <a:pPr>
              <a:lnSpc>
                <a:spcPct val="150000"/>
              </a:lnSpc>
              <a:spcAft>
                <a:spcPts val="600"/>
              </a:spcAft>
              <a:tabLst>
                <a:tab pos="661988" algn="l"/>
                <a:tab pos="1460500" algn="l"/>
              </a:tabLst>
            </a:pPr>
            <a:r>
              <a:rPr lang="fr-FR" sz="1000" dirty="0">
                <a:latin typeface="Short Stack" panose="02010500040000000007" pitchFamily="2" charset="0"/>
              </a:rPr>
              <a:t>Le président doit faire respecter la </a:t>
            </a:r>
            <a:r>
              <a:rPr lang="fr-FR" sz="1000" b="1" u="sng" dirty="0">
                <a:solidFill>
                  <a:srgbClr val="FF0000"/>
                </a:solidFill>
                <a:latin typeface="Short Stack" panose="02010500040000000007" pitchFamily="2" charset="0"/>
              </a:rPr>
              <a:t>Constitution</a:t>
            </a:r>
            <a:r>
              <a:rPr lang="fr-FR" sz="1000" dirty="0">
                <a:latin typeface="Short Stack" panose="02010500040000000007" pitchFamily="2" charset="0"/>
              </a:rPr>
              <a:t> . Le ministre de la sécurité et de la police s’appelle le ministre de </a:t>
            </a:r>
            <a:r>
              <a:rPr lang="fr-FR" sz="1000" b="1" u="sng" dirty="0">
                <a:solidFill>
                  <a:srgbClr val="FF0000"/>
                </a:solidFill>
                <a:latin typeface="Short Stack" panose="02010500040000000007" pitchFamily="2" charset="0"/>
              </a:rPr>
              <a:t>l’intérieur</a:t>
            </a:r>
            <a:r>
              <a:rPr lang="fr-FR" sz="1000" dirty="0">
                <a:solidFill>
                  <a:srgbClr val="FF0000"/>
                </a:solidFill>
                <a:latin typeface="Short Stack" panose="02010500040000000007" pitchFamily="2" charset="0"/>
              </a:rPr>
              <a:t>. </a:t>
            </a:r>
            <a:r>
              <a:rPr lang="fr-FR" sz="1000" dirty="0">
                <a:latin typeface="Short Stack" panose="02010500040000000007" pitchFamily="2" charset="0"/>
              </a:rPr>
              <a:t>Le président est le chef des </a:t>
            </a:r>
            <a:r>
              <a:rPr lang="fr-FR" sz="1000" b="1" u="sng" dirty="0">
                <a:solidFill>
                  <a:srgbClr val="FF0000"/>
                </a:solidFill>
                <a:latin typeface="Short Stack" panose="02010500040000000007" pitchFamily="2" charset="0"/>
              </a:rPr>
              <a:t>armées</a:t>
            </a:r>
            <a:r>
              <a:rPr lang="fr-FR" sz="1000" dirty="0">
                <a:latin typeface="Short Stack" panose="02010500040000000007" pitchFamily="2" charset="0"/>
              </a:rPr>
              <a:t> . Il peut décider de faire la </a:t>
            </a:r>
            <a:r>
              <a:rPr lang="fr-FR" sz="1000" b="1" u="sng" dirty="0">
                <a:solidFill>
                  <a:srgbClr val="FF0000"/>
                </a:solidFill>
                <a:latin typeface="Short Stack" panose="02010500040000000007" pitchFamily="2" charset="0"/>
              </a:rPr>
              <a:t>guerre</a:t>
            </a:r>
            <a:r>
              <a:rPr lang="fr-FR" sz="1000" dirty="0">
                <a:latin typeface="Short Stack" panose="02010500040000000007" pitchFamily="2" charset="0"/>
              </a:rPr>
              <a:t> à un autre pays. Il doit aussi respecter les </a:t>
            </a:r>
            <a:r>
              <a:rPr lang="fr-FR" sz="1000" b="1" u="sng" dirty="0">
                <a:solidFill>
                  <a:srgbClr val="FF0000"/>
                </a:solidFill>
                <a:latin typeface="Short Stack" panose="02010500040000000007" pitchFamily="2" charset="0"/>
              </a:rPr>
              <a:t>lois</a:t>
            </a:r>
            <a:r>
              <a:rPr lang="fr-FR" sz="1000" dirty="0">
                <a:latin typeface="Short Stack" panose="02010500040000000007" pitchFamily="2" charset="0"/>
              </a:rPr>
              <a:t>. On ne peut pas porter </a:t>
            </a:r>
            <a:r>
              <a:rPr lang="fr-FR" sz="1000" b="1" u="sng" dirty="0">
                <a:solidFill>
                  <a:srgbClr val="FF0000"/>
                </a:solidFill>
                <a:latin typeface="Short Stack" panose="02010500040000000007" pitchFamily="2" charset="0"/>
              </a:rPr>
              <a:t>plainte</a:t>
            </a:r>
            <a:r>
              <a:rPr lang="fr-FR" sz="1000" dirty="0">
                <a:latin typeface="Short Stack" panose="02010500040000000007" pitchFamily="2" charset="0"/>
              </a:rPr>
              <a:t> contre lui. Mais, il peut être </a:t>
            </a:r>
            <a:r>
              <a:rPr lang="fr-FR" sz="1000" b="1" u="sng" dirty="0">
                <a:solidFill>
                  <a:srgbClr val="FF0000"/>
                </a:solidFill>
                <a:latin typeface="Short Stack" panose="02010500040000000007" pitchFamily="2" charset="0"/>
              </a:rPr>
              <a:t>destitué</a:t>
            </a:r>
            <a:r>
              <a:rPr lang="fr-FR" sz="1000" dirty="0">
                <a:latin typeface="Short Stack" panose="02010500040000000007" pitchFamily="2" charset="0"/>
              </a:rPr>
              <a:t> s’il se comporte vraiment très mal. </a:t>
            </a:r>
          </a:p>
        </p:txBody>
      </p:sp>
      <p:sp>
        <p:nvSpPr>
          <p:cNvPr id="15" name="ZoneTexte 14">
            <a:extLst>
              <a:ext uri="{FF2B5EF4-FFF2-40B4-BE49-F238E27FC236}">
                <a16:creationId xmlns:a16="http://schemas.microsoft.com/office/drawing/2014/main" id="{3E60F58E-8012-F44F-89CA-07D1DF472C3B}"/>
              </a:ext>
            </a:extLst>
          </p:cNvPr>
          <p:cNvSpPr txBox="1"/>
          <p:nvPr/>
        </p:nvSpPr>
        <p:spPr>
          <a:xfrm>
            <a:off x="1842144" y="818714"/>
            <a:ext cx="3774753" cy="369332"/>
          </a:xfrm>
          <a:prstGeom prst="rect">
            <a:avLst/>
          </a:prstGeom>
          <a:noFill/>
        </p:spPr>
        <p:txBody>
          <a:bodyPr wrap="square" rtlCol="0">
            <a:spAutoFit/>
          </a:bodyPr>
          <a:lstStyle/>
          <a:p>
            <a:pPr algn="ctr"/>
            <a:r>
              <a:rPr lang="fr-FR" sz="1800" dirty="0">
                <a:latin typeface="Our First Kiss" panose="02000603000000020004" pitchFamily="2" charset="77"/>
              </a:rPr>
              <a:t>Correction des exercices</a:t>
            </a:r>
          </a:p>
        </p:txBody>
      </p:sp>
      <p:sp>
        <p:nvSpPr>
          <p:cNvPr id="119" name="Rectangle 118">
            <a:extLst>
              <a:ext uri="{FF2B5EF4-FFF2-40B4-BE49-F238E27FC236}">
                <a16:creationId xmlns:a16="http://schemas.microsoft.com/office/drawing/2014/main" id="{B23FE81E-8466-5345-BD31-541BF95C442A}"/>
              </a:ext>
            </a:extLst>
          </p:cNvPr>
          <p:cNvSpPr/>
          <p:nvPr/>
        </p:nvSpPr>
        <p:spPr>
          <a:xfrm>
            <a:off x="60229" y="5002893"/>
            <a:ext cx="7285134" cy="969496"/>
          </a:xfrm>
          <a:prstGeom prst="rect">
            <a:avLst/>
          </a:prstGeom>
        </p:spPr>
        <p:txBody>
          <a:bodyPr wrap="square">
            <a:spAutoFit/>
          </a:bodyPr>
          <a:lstStyle/>
          <a:p>
            <a:pPr>
              <a:spcAft>
                <a:spcPts val="600"/>
              </a:spcAft>
            </a:pPr>
            <a:r>
              <a:rPr lang="fr-FR" sz="1200" b="1" dirty="0">
                <a:latin typeface="Our First Kiss" panose="02000603000000020004" pitchFamily="2" charset="77"/>
              </a:rPr>
              <a:t>4. Vrai ou faux ?</a:t>
            </a:r>
          </a:p>
          <a:p>
            <a:pPr marL="171450" indent="-171450">
              <a:buFont typeface="Courier New" panose="02070309020205020404" pitchFamily="49" charset="0"/>
              <a:buChar char="o"/>
            </a:pPr>
            <a:r>
              <a:rPr lang="fr-FR" sz="1000" dirty="0">
                <a:latin typeface="Short Stack" panose="02010500040000000007" pitchFamily="2" charset="0"/>
              </a:rPr>
              <a:t>Tous les candidats sont sur la scène politique depuis longtemps.	</a:t>
            </a:r>
            <a:r>
              <a:rPr lang="fr-FR" sz="1000" b="1" dirty="0">
                <a:solidFill>
                  <a:srgbClr val="FF0000"/>
                </a:solidFill>
                <a:latin typeface="Short Stack" panose="02010500040000000007" pitchFamily="2" charset="0"/>
              </a:rPr>
              <a:t>faux </a:t>
            </a:r>
            <a:endParaRPr lang="fr-FR" sz="1000" dirty="0">
              <a:latin typeface="Short Stack" panose="02010500040000000007" pitchFamily="2" charset="0"/>
            </a:endParaRPr>
          </a:p>
          <a:p>
            <a:pPr marL="171450" indent="-171450">
              <a:buFont typeface="Courier New" panose="02070309020205020404" pitchFamily="49" charset="0"/>
              <a:buChar char="o"/>
            </a:pPr>
            <a:r>
              <a:rPr lang="fr-FR" sz="1000" dirty="0">
                <a:latin typeface="Short Stack" panose="02010500040000000007" pitchFamily="2" charset="0"/>
              </a:rPr>
              <a:t>Il y a 7 partis politiques en France.			</a:t>
            </a:r>
            <a:r>
              <a:rPr lang="fr-FR" sz="1000" b="1" dirty="0">
                <a:solidFill>
                  <a:srgbClr val="FF0000"/>
                </a:solidFill>
                <a:latin typeface="Short Stack" panose="02010500040000000007" pitchFamily="2" charset="0"/>
              </a:rPr>
              <a:t>faux</a:t>
            </a:r>
          </a:p>
          <a:p>
            <a:pPr marL="171450" indent="-171450">
              <a:buFont typeface="Courier New" panose="02070309020205020404" pitchFamily="49" charset="0"/>
              <a:buChar char="o"/>
            </a:pPr>
            <a:r>
              <a:rPr lang="fr-FR" sz="1000" dirty="0">
                <a:latin typeface="Short Stack" panose="02010500040000000007" pitchFamily="2" charset="0"/>
              </a:rPr>
              <a:t>Les petits partis font généralement moins de 10% au 1er tour.	</a:t>
            </a:r>
            <a:r>
              <a:rPr lang="fr-FR" sz="1000" b="1" dirty="0">
                <a:solidFill>
                  <a:srgbClr val="FF0000"/>
                </a:solidFill>
                <a:latin typeface="Short Stack" panose="02010500040000000007" pitchFamily="2" charset="0"/>
              </a:rPr>
              <a:t>vrai</a:t>
            </a:r>
            <a:endParaRPr lang="fr-FR" sz="1000" dirty="0">
              <a:latin typeface="Short Stack" panose="02010500040000000007" pitchFamily="2" charset="0"/>
            </a:endParaRPr>
          </a:p>
          <a:p>
            <a:pPr marL="171450" indent="-171450">
              <a:buFont typeface="Courier New" panose="02070309020205020404" pitchFamily="49" charset="0"/>
              <a:buChar char="o"/>
            </a:pPr>
            <a:r>
              <a:rPr lang="fr-FR" sz="1000" dirty="0">
                <a:latin typeface="Short Stack" panose="02010500040000000007" pitchFamily="2" charset="0"/>
              </a:rPr>
              <a:t>Ce n’est pas toujours le président du parti qui est candidat.	</a:t>
            </a:r>
            <a:r>
              <a:rPr lang="fr-FR" sz="1000" b="1" dirty="0">
                <a:solidFill>
                  <a:srgbClr val="FF0000"/>
                </a:solidFill>
                <a:latin typeface="Short Stack" panose="02010500040000000007" pitchFamily="2" charset="0"/>
              </a:rPr>
              <a:t>vrai</a:t>
            </a:r>
            <a:endParaRPr lang="fr-FR" sz="1000" dirty="0">
              <a:latin typeface="Short Stack" panose="02010500040000000007" pitchFamily="2" charset="0"/>
            </a:endParaRPr>
          </a:p>
        </p:txBody>
      </p:sp>
      <p:sp>
        <p:nvSpPr>
          <p:cNvPr id="120" name="ZoneTexte 119">
            <a:extLst>
              <a:ext uri="{FF2B5EF4-FFF2-40B4-BE49-F238E27FC236}">
                <a16:creationId xmlns:a16="http://schemas.microsoft.com/office/drawing/2014/main" id="{6039F77F-5054-F24A-BDBE-92DE202A5F45}"/>
              </a:ext>
            </a:extLst>
          </p:cNvPr>
          <p:cNvSpPr txBox="1"/>
          <p:nvPr/>
        </p:nvSpPr>
        <p:spPr>
          <a:xfrm>
            <a:off x="72655" y="6034236"/>
            <a:ext cx="7084918" cy="1354217"/>
          </a:xfrm>
          <a:prstGeom prst="rect">
            <a:avLst/>
          </a:prstGeom>
          <a:noFill/>
        </p:spPr>
        <p:txBody>
          <a:bodyPr wrap="square" rtlCol="0">
            <a:spAutoFit/>
          </a:bodyPr>
          <a:lstStyle/>
          <a:p>
            <a:r>
              <a:rPr lang="fr-FR" sz="1200" b="1" dirty="0">
                <a:latin typeface="Our First Kiss" panose="02000603000000020004" pitchFamily="2" charset="77"/>
              </a:rPr>
              <a:t>5. Trouve le bon mot </a:t>
            </a:r>
          </a:p>
          <a:p>
            <a:pPr>
              <a:tabLst>
                <a:tab pos="661988" algn="l"/>
                <a:tab pos="1460500" algn="l"/>
              </a:tabLst>
            </a:pPr>
            <a:r>
              <a:rPr lang="fr-FR" sz="1000" dirty="0">
                <a:latin typeface="Short Stack" panose="02010500040000000007" pitchFamily="2" charset="0"/>
              </a:rPr>
              <a:t>Lieu de travail du président : </a:t>
            </a:r>
            <a:r>
              <a:rPr lang="fr-FR" sz="1000" b="1" dirty="0">
                <a:solidFill>
                  <a:srgbClr val="FF0000"/>
                </a:solidFill>
                <a:latin typeface="Short Stack" panose="02010500040000000007" pitchFamily="2" charset="0"/>
              </a:rPr>
              <a:t>Le palais de l’Elysée</a:t>
            </a:r>
          </a:p>
          <a:p>
            <a:pPr>
              <a:tabLst>
                <a:tab pos="661988" algn="l"/>
                <a:tab pos="1460500" algn="l"/>
              </a:tabLst>
            </a:pPr>
            <a:r>
              <a:rPr lang="fr-FR" sz="1000" dirty="0">
                <a:latin typeface="Short Stack" panose="02010500040000000007" pitchFamily="2" charset="0"/>
              </a:rPr>
              <a:t>Equipe qui aide le président : </a:t>
            </a:r>
            <a:r>
              <a:rPr lang="fr-FR" sz="1000" b="1" dirty="0">
                <a:solidFill>
                  <a:srgbClr val="FF0000"/>
                </a:solidFill>
                <a:latin typeface="Short Stack" panose="02010500040000000007" pitchFamily="2" charset="0"/>
              </a:rPr>
              <a:t>Le gouvernement</a:t>
            </a:r>
          </a:p>
          <a:p>
            <a:pPr>
              <a:tabLst>
                <a:tab pos="661988" algn="l"/>
                <a:tab pos="1460500" algn="l"/>
              </a:tabLst>
            </a:pPr>
            <a:r>
              <a:rPr lang="fr-FR" sz="1000" dirty="0">
                <a:latin typeface="Short Stack" panose="02010500040000000007" pitchFamily="2" charset="0"/>
              </a:rPr>
              <a:t>Texte qui définit les lois et libertés du peuple : </a:t>
            </a:r>
            <a:r>
              <a:rPr lang="fr-FR" sz="1000" b="1" dirty="0">
                <a:solidFill>
                  <a:srgbClr val="FF0000"/>
                </a:solidFill>
                <a:latin typeface="Short Stack" panose="02010500040000000007" pitchFamily="2" charset="0"/>
              </a:rPr>
              <a:t>La Constitution</a:t>
            </a:r>
            <a:endParaRPr lang="fr-FR" sz="1000" dirty="0">
              <a:latin typeface="Short Stack" panose="02010500040000000007" pitchFamily="2" charset="0"/>
            </a:endParaRPr>
          </a:p>
          <a:p>
            <a:pPr>
              <a:tabLst>
                <a:tab pos="661988" algn="l"/>
                <a:tab pos="1460500" algn="l"/>
              </a:tabLst>
            </a:pPr>
            <a:r>
              <a:rPr lang="fr-FR" sz="1000" dirty="0">
                <a:latin typeface="Short Stack" panose="02010500040000000007" pitchFamily="2" charset="0"/>
              </a:rPr>
              <a:t>Il est choisi par le président : </a:t>
            </a:r>
            <a:r>
              <a:rPr lang="fr-FR" sz="1000" b="1" dirty="0">
                <a:solidFill>
                  <a:srgbClr val="FF0000"/>
                </a:solidFill>
                <a:latin typeface="Short Stack" panose="02010500040000000007" pitchFamily="2" charset="0"/>
              </a:rPr>
              <a:t>Le premier Ministre</a:t>
            </a:r>
            <a:endParaRPr lang="fr-FR" sz="1000" dirty="0">
              <a:latin typeface="Short Stack" panose="02010500040000000007" pitchFamily="2" charset="0"/>
            </a:endParaRPr>
          </a:p>
          <a:p>
            <a:pPr>
              <a:tabLst>
                <a:tab pos="661988" algn="l"/>
                <a:tab pos="1460500" algn="l"/>
              </a:tabLst>
            </a:pPr>
            <a:r>
              <a:rPr lang="fr-FR" sz="1000" dirty="0">
                <a:latin typeface="Short Stack" panose="02010500040000000007" pitchFamily="2" charset="0"/>
              </a:rPr>
              <a:t>C’est le lieu où on vote les lois : </a:t>
            </a:r>
            <a:r>
              <a:rPr lang="fr-FR" sz="1000" b="1" dirty="0">
                <a:solidFill>
                  <a:srgbClr val="FF0000"/>
                </a:solidFill>
                <a:latin typeface="Short Stack" panose="02010500040000000007" pitchFamily="2" charset="0"/>
              </a:rPr>
              <a:t>L’Assemblée Nationale</a:t>
            </a:r>
            <a:endParaRPr lang="fr-FR" sz="1000" dirty="0">
              <a:latin typeface="Short Stack" panose="02010500040000000007" pitchFamily="2" charset="0"/>
            </a:endParaRPr>
          </a:p>
          <a:p>
            <a:pPr>
              <a:tabLst>
                <a:tab pos="661988" algn="l"/>
                <a:tab pos="1460500" algn="l"/>
              </a:tabLst>
            </a:pPr>
            <a:r>
              <a:rPr lang="fr-FR" sz="1000" dirty="0">
                <a:latin typeface="Short Stack" panose="02010500040000000007" pitchFamily="2" charset="0"/>
              </a:rPr>
              <a:t>C’est le lieu de travail du ministre qui s’occupe de l’école : </a:t>
            </a:r>
            <a:r>
              <a:rPr lang="fr-FR" sz="1000" b="1" dirty="0">
                <a:solidFill>
                  <a:srgbClr val="FF0000"/>
                </a:solidFill>
                <a:latin typeface="Short Stack" panose="02010500040000000007" pitchFamily="2" charset="0"/>
              </a:rPr>
              <a:t>Le ministère de l’éducation nationale</a:t>
            </a:r>
            <a:endParaRPr lang="fr-FR" sz="1000" dirty="0">
              <a:latin typeface="Short Stack" panose="02010500040000000007" pitchFamily="2" charset="0"/>
            </a:endParaRPr>
          </a:p>
          <a:p>
            <a:pPr>
              <a:tabLst>
                <a:tab pos="661988" algn="l"/>
                <a:tab pos="1460500" algn="l"/>
              </a:tabLst>
            </a:pPr>
            <a:r>
              <a:rPr lang="fr-FR" sz="1000" dirty="0">
                <a:latin typeface="Short Stack" panose="02010500040000000007" pitchFamily="2" charset="0"/>
              </a:rPr>
              <a:t>C’est là où travaille le 1</a:t>
            </a:r>
            <a:r>
              <a:rPr lang="fr-FR" sz="1000" baseline="30000" dirty="0">
                <a:latin typeface="Short Stack" panose="02010500040000000007" pitchFamily="2" charset="0"/>
              </a:rPr>
              <a:t>er</a:t>
            </a:r>
            <a:r>
              <a:rPr lang="fr-FR" sz="1000" dirty="0">
                <a:latin typeface="Short Stack" panose="02010500040000000007" pitchFamily="2" charset="0"/>
              </a:rPr>
              <a:t> ministre : </a:t>
            </a:r>
            <a:r>
              <a:rPr lang="fr-FR" sz="1000" b="1" dirty="0">
                <a:solidFill>
                  <a:srgbClr val="FF0000"/>
                </a:solidFill>
                <a:latin typeface="Short Stack" panose="02010500040000000007" pitchFamily="2" charset="0"/>
              </a:rPr>
              <a:t>L’Hôtel Matignon</a:t>
            </a:r>
            <a:endParaRPr lang="fr-FR" sz="1000" dirty="0">
              <a:latin typeface="Short Stack" panose="02010500040000000007" pitchFamily="2" charset="0"/>
            </a:endParaRPr>
          </a:p>
        </p:txBody>
      </p:sp>
      <p:pic>
        <p:nvPicPr>
          <p:cNvPr id="72" name="Image 71">
            <a:extLst>
              <a:ext uri="{FF2B5EF4-FFF2-40B4-BE49-F238E27FC236}">
                <a16:creationId xmlns:a16="http://schemas.microsoft.com/office/drawing/2014/main" id="{28644B34-88A2-8647-8CC9-B294FC64EB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375" y="10214441"/>
            <a:ext cx="1094978" cy="226547"/>
          </a:xfrm>
          <a:prstGeom prst="rect">
            <a:avLst/>
          </a:prstGeom>
        </p:spPr>
      </p:pic>
      <p:pic>
        <p:nvPicPr>
          <p:cNvPr id="99" name="Picture 2">
            <a:extLst>
              <a:ext uri="{FF2B5EF4-FFF2-40B4-BE49-F238E27FC236}">
                <a16:creationId xmlns:a16="http://schemas.microsoft.com/office/drawing/2014/main" id="{A96220F5-EDE2-B34A-B4EB-1418B292C9C7}"/>
              </a:ext>
            </a:extLst>
          </p:cNvPr>
          <p:cNvPicPr>
            <a:picLocks noChangeAspect="1" noChangeArrowheads="1"/>
          </p:cNvPicPr>
          <p:nvPr/>
        </p:nvPicPr>
        <p:blipFill>
          <a:blip r:embed="rId4">
            <a:duotone>
              <a:prstClr val="black"/>
              <a:schemeClr val="accent6">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7" name="Rectangle 116">
            <a:extLst>
              <a:ext uri="{FF2B5EF4-FFF2-40B4-BE49-F238E27FC236}">
                <a16:creationId xmlns:a16="http://schemas.microsoft.com/office/drawing/2014/main" id="{304FB29C-FB9F-6442-9B53-E3A9D3896413}"/>
              </a:ext>
            </a:extLst>
          </p:cNvPr>
          <p:cNvSpPr/>
          <p:nvPr/>
        </p:nvSpPr>
        <p:spPr>
          <a:xfrm>
            <a:off x="726102" y="35496"/>
            <a:ext cx="5552875" cy="656626"/>
          </a:xfrm>
          <a:prstGeom prst="rect">
            <a:avLst/>
          </a:prstGeom>
          <a:noFill/>
          <a:ln>
            <a:noFill/>
          </a:ln>
        </p:spPr>
        <p:txBody>
          <a:bodyPr wrap="none" lIns="101636" tIns="50818" rIns="101636" bIns="50818">
            <a:spAutoFit/>
          </a:bodyPr>
          <a:lstStyle/>
          <a:p>
            <a:pPr algn="ctr"/>
            <a:r>
              <a:rPr lang="fr-FR" sz="3600" b="1" spc="-150" dirty="0">
                <a:ln w="3175" cmpd="sng">
                  <a:solidFill>
                    <a:schemeClr val="bg1">
                      <a:lumMod val="95000"/>
                    </a:schemeClr>
                  </a:solidFill>
                  <a:prstDash val="solid"/>
                </a:ln>
                <a:solidFill>
                  <a:schemeClr val="bg1"/>
                </a:solidFill>
                <a:effectLst>
                  <a:outerShdw blurRad="38100" dist="38100" dir="2700000" algn="tl">
                    <a:srgbClr val="000000">
                      <a:alpha val="43137"/>
                    </a:srgbClr>
                  </a:outerShdw>
                </a:effectLst>
                <a:latin typeface="Love Is Complicated Again" pitchFamily="2" charset="0"/>
                <a:ea typeface="Chewy" panose="02000000000000000000" pitchFamily="2" charset="0"/>
                <a:cs typeface="Dekko" pitchFamily="2" charset="77"/>
              </a:rPr>
              <a:t>Les élections présidentielles</a:t>
            </a:r>
          </a:p>
        </p:txBody>
      </p:sp>
      <p:sp>
        <p:nvSpPr>
          <p:cNvPr id="118" name="Rectangle à coins arrondis 36">
            <a:extLst>
              <a:ext uri="{FF2B5EF4-FFF2-40B4-BE49-F238E27FC236}">
                <a16:creationId xmlns:a16="http://schemas.microsoft.com/office/drawing/2014/main" id="{5B31A195-AB3A-F54A-9BFE-B5FB8E96B9F8}"/>
              </a:ext>
            </a:extLst>
          </p:cNvPr>
          <p:cNvSpPr/>
          <p:nvPr/>
        </p:nvSpPr>
        <p:spPr>
          <a:xfrm>
            <a:off x="6336977" y="226079"/>
            <a:ext cx="936104"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21" name="Rectangle à coins arrondis 37">
            <a:extLst>
              <a:ext uri="{FF2B5EF4-FFF2-40B4-BE49-F238E27FC236}">
                <a16:creationId xmlns:a16="http://schemas.microsoft.com/office/drawing/2014/main" id="{8101A19A-A826-7E45-81BB-8FF62B96B79E}"/>
              </a:ext>
            </a:extLst>
          </p:cNvPr>
          <p:cNvSpPr/>
          <p:nvPr/>
        </p:nvSpPr>
        <p:spPr>
          <a:xfrm>
            <a:off x="6490340" y="640539"/>
            <a:ext cx="658723" cy="278041"/>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22" name="ZoneTexte 121">
            <a:extLst>
              <a:ext uri="{FF2B5EF4-FFF2-40B4-BE49-F238E27FC236}">
                <a16:creationId xmlns:a16="http://schemas.microsoft.com/office/drawing/2014/main" id="{300D6552-CB96-3348-84A1-1A2D7F41E3F7}"/>
              </a:ext>
            </a:extLst>
          </p:cNvPr>
          <p:cNvSpPr txBox="1"/>
          <p:nvPr/>
        </p:nvSpPr>
        <p:spPr>
          <a:xfrm>
            <a:off x="6294375" y="226079"/>
            <a:ext cx="1021307" cy="447338"/>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Fineliner Script" pitchFamily="50" charset="0"/>
              </a:rPr>
              <a:t>La citoyenneté</a:t>
            </a:r>
            <a:endParaRPr lang="fr-FR" sz="1800" b="1" dirty="0">
              <a:solidFill>
                <a:schemeClr val="bg1"/>
              </a:solidFill>
              <a:latin typeface="Fineliner Script" pitchFamily="50" charset="0"/>
            </a:endParaRPr>
          </a:p>
        </p:txBody>
      </p:sp>
      <p:sp>
        <p:nvSpPr>
          <p:cNvPr id="123" name="Ellipse 122">
            <a:extLst>
              <a:ext uri="{FF2B5EF4-FFF2-40B4-BE49-F238E27FC236}">
                <a16:creationId xmlns:a16="http://schemas.microsoft.com/office/drawing/2014/main" id="{D76DE73A-BCDC-B94A-8E1A-7C5639149F84}"/>
              </a:ext>
            </a:extLst>
          </p:cNvPr>
          <p:cNvSpPr/>
          <p:nvPr/>
        </p:nvSpPr>
        <p:spPr>
          <a:xfrm>
            <a:off x="66222" y="107926"/>
            <a:ext cx="713881" cy="558594"/>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124" name="Rectangle 123">
            <a:extLst>
              <a:ext uri="{FF2B5EF4-FFF2-40B4-BE49-F238E27FC236}">
                <a16:creationId xmlns:a16="http://schemas.microsoft.com/office/drawing/2014/main" id="{B5C67D0D-0587-3847-A711-A7FDD73F33B4}"/>
              </a:ext>
            </a:extLst>
          </p:cNvPr>
          <p:cNvSpPr/>
          <p:nvPr/>
        </p:nvSpPr>
        <p:spPr>
          <a:xfrm>
            <a:off x="19801" y="151243"/>
            <a:ext cx="802857" cy="471960"/>
          </a:xfrm>
          <a:prstGeom prst="rect">
            <a:avLst/>
          </a:prstGeom>
        </p:spPr>
        <p:txBody>
          <a:bodyPr wrap="none" lIns="101636" tIns="50818" rIns="101636" bIns="50818">
            <a:spAutoFit/>
          </a:bodyPr>
          <a:lstStyle/>
          <a:p>
            <a:pPr lvl="0" algn="ctr"/>
            <a:r>
              <a:rPr lang="fr-FR" sz="2400" dirty="0">
                <a:solidFill>
                  <a:prstClr val="black"/>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EMC</a:t>
            </a:r>
          </a:p>
        </p:txBody>
      </p:sp>
      <p:sp>
        <p:nvSpPr>
          <p:cNvPr id="125" name="ZoneTexte 124">
            <a:extLst>
              <a:ext uri="{FF2B5EF4-FFF2-40B4-BE49-F238E27FC236}">
                <a16:creationId xmlns:a16="http://schemas.microsoft.com/office/drawing/2014/main" id="{CDAA4EEC-407B-2E45-A0EA-5DA05EF4D7A5}"/>
              </a:ext>
            </a:extLst>
          </p:cNvPr>
          <p:cNvSpPr txBox="1"/>
          <p:nvPr/>
        </p:nvSpPr>
        <p:spPr>
          <a:xfrm>
            <a:off x="6438329" y="623172"/>
            <a:ext cx="76274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
        <p:nvSpPr>
          <p:cNvPr id="126" name="Rectangle 125">
            <a:extLst>
              <a:ext uri="{FF2B5EF4-FFF2-40B4-BE49-F238E27FC236}">
                <a16:creationId xmlns:a16="http://schemas.microsoft.com/office/drawing/2014/main" id="{F59E6ED3-7F98-4C49-87D4-4A6890F992EE}"/>
              </a:ext>
            </a:extLst>
          </p:cNvPr>
          <p:cNvSpPr/>
          <p:nvPr/>
        </p:nvSpPr>
        <p:spPr>
          <a:xfrm>
            <a:off x="60229" y="8691369"/>
            <a:ext cx="7243027" cy="1636345"/>
          </a:xfrm>
          <a:prstGeom prst="rect">
            <a:avLst/>
          </a:prstGeom>
        </p:spPr>
        <p:txBody>
          <a:bodyPr wrap="square">
            <a:spAutoFit/>
          </a:bodyPr>
          <a:lstStyle/>
          <a:p>
            <a:pPr>
              <a:spcAft>
                <a:spcPts val="400"/>
              </a:spcAft>
            </a:pPr>
            <a:r>
              <a:rPr lang="fr-FR" sz="1200" b="1" dirty="0">
                <a:latin typeface="Our First Kiss" panose="02000603000000020004" pitchFamily="2" charset="77"/>
                <a:sym typeface="Wingdings"/>
              </a:rPr>
              <a:t>7. </a:t>
            </a:r>
            <a:r>
              <a:rPr lang="fr-FR" sz="1200" b="1" dirty="0">
                <a:latin typeface="Our First Kiss" panose="02000603000000020004" pitchFamily="2" charset="77"/>
              </a:rPr>
              <a:t>Indique le nom de chaque événement </a:t>
            </a:r>
            <a:endParaRPr lang="fr-FR" sz="1800" b="1" dirty="0">
              <a:latin typeface="Our First Kiss" panose="02000603000000020004" pitchFamily="2" charset="77"/>
            </a:endParaRPr>
          </a:p>
          <a:p>
            <a:pPr marL="228600" indent="-228600">
              <a:spcAft>
                <a:spcPts val="600"/>
              </a:spcAft>
              <a:buAutoNum type="arabicParenR"/>
              <a:tabLst>
                <a:tab pos="661988" algn="l"/>
                <a:tab pos="1460500" algn="l"/>
              </a:tabLst>
            </a:pPr>
            <a:r>
              <a:rPr lang="fr-FR" sz="1000" dirty="0">
                <a:latin typeface="Short Stack" panose="02010500040000000007" pitchFamily="2" charset="0"/>
              </a:rPr>
              <a:t>Le président choisit le nouveau premier ministre et désigne ensuite les autres ministres. </a:t>
            </a:r>
            <a:r>
              <a:rPr lang="fr-FR" sz="1000" b="1" dirty="0">
                <a:solidFill>
                  <a:srgbClr val="FF0000"/>
                </a:solidFill>
                <a:latin typeface="Short Stack" panose="02010500040000000007" pitchFamily="2" charset="0"/>
              </a:rPr>
              <a:t>     Le changement de gouvernement</a:t>
            </a:r>
            <a:endParaRPr lang="fr-FR" sz="1000" dirty="0">
              <a:latin typeface="Short Stack" panose="02010500040000000007" pitchFamily="2" charset="0"/>
            </a:endParaRPr>
          </a:p>
          <a:p>
            <a:pPr marL="228600" indent="-228600">
              <a:spcAft>
                <a:spcPts val="600"/>
              </a:spcAft>
              <a:buAutoNum type="arabicParenR"/>
              <a:tabLst>
                <a:tab pos="661988" algn="l"/>
                <a:tab pos="1460500" algn="l"/>
              </a:tabLst>
            </a:pPr>
            <a:r>
              <a:rPr lang="fr-FR" sz="1000" dirty="0">
                <a:latin typeface="Short Stack" panose="02010500040000000007" pitchFamily="2" charset="0"/>
              </a:rPr>
              <a:t>C’est la lecture de la décision de proclamation par le conseil constitutionnel qui désigne officiellement le nouveau président. </a:t>
            </a:r>
            <a:r>
              <a:rPr lang="fr-FR" sz="1000" b="1" dirty="0">
                <a:solidFill>
                  <a:srgbClr val="FF0000"/>
                </a:solidFill>
                <a:latin typeface="Short Stack" panose="02010500040000000007" pitchFamily="2" charset="0"/>
              </a:rPr>
              <a:t>La cérémonie d’investiture</a:t>
            </a:r>
            <a:endParaRPr lang="fr-FR" sz="1000" dirty="0">
              <a:latin typeface="Short Stack" panose="02010500040000000007" pitchFamily="2" charset="0"/>
            </a:endParaRPr>
          </a:p>
          <a:p>
            <a:pPr>
              <a:spcAft>
                <a:spcPts val="600"/>
              </a:spcAft>
              <a:tabLst>
                <a:tab pos="661988" algn="l"/>
                <a:tab pos="1460500" algn="l"/>
              </a:tabLst>
            </a:pPr>
            <a:r>
              <a:rPr lang="fr-FR" sz="1000" dirty="0">
                <a:latin typeface="Short Stack" panose="02010500040000000007" pitchFamily="2" charset="0"/>
              </a:rPr>
              <a:t>3)  L’ancien président accueille le nouveau président à l’Elysée. </a:t>
            </a:r>
            <a:r>
              <a:rPr lang="fr-FR" sz="1000" b="1" dirty="0">
                <a:solidFill>
                  <a:srgbClr val="FF0000"/>
                </a:solidFill>
                <a:latin typeface="Short Stack" panose="02010500040000000007" pitchFamily="2" charset="0"/>
              </a:rPr>
              <a:t>La passation des pouvoirs</a:t>
            </a:r>
            <a:endParaRPr lang="fr-FR" sz="1000" dirty="0">
              <a:solidFill>
                <a:srgbClr val="FF0000"/>
              </a:solidFill>
              <a:latin typeface="Short Stack" panose="02010500040000000007" pitchFamily="2" charset="0"/>
            </a:endParaRPr>
          </a:p>
          <a:p>
            <a:pPr>
              <a:spcAft>
                <a:spcPts val="600"/>
              </a:spcAft>
              <a:tabLst>
                <a:tab pos="661988" algn="l"/>
                <a:tab pos="1460500" algn="l"/>
              </a:tabLst>
            </a:pPr>
            <a:r>
              <a:rPr lang="fr-FR" sz="1000" dirty="0">
                <a:latin typeface="Short Stack" panose="02010500040000000007" pitchFamily="2" charset="0"/>
              </a:rPr>
              <a:t>4) Le conseil constitutionnel dispose de 10 jours pour vérifier les votes et annoncer qui est le   nouveau président</a:t>
            </a:r>
            <a:r>
              <a:rPr lang="fr-FR" sz="1000" b="1" dirty="0">
                <a:solidFill>
                  <a:srgbClr val="FF0000"/>
                </a:solidFill>
                <a:latin typeface="Short Stack" panose="02010500040000000007" pitchFamily="2" charset="0"/>
              </a:rPr>
              <a:t>. L’annonce des résultats</a:t>
            </a:r>
          </a:p>
        </p:txBody>
      </p:sp>
    </p:spTree>
    <p:extLst>
      <p:ext uri="{BB962C8B-B14F-4D97-AF65-F5344CB8AC3E}">
        <p14:creationId xmlns:p14="http://schemas.microsoft.com/office/powerpoint/2010/main" val="1976777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à coins arrondis 9"/>
          <p:cNvSpPr/>
          <p:nvPr/>
        </p:nvSpPr>
        <p:spPr>
          <a:xfrm>
            <a:off x="271037" y="1116037"/>
            <a:ext cx="6844351" cy="9044961"/>
          </a:xfrm>
          <a:prstGeom prst="roundRect">
            <a:avLst>
              <a:gd name="adj" fmla="val 1528"/>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1636" tIns="50818" rIns="101636" bIns="50818" numCol="1" spcCol="0" rtlCol="0" fromWordArt="0" anchor="ctr" anchorCtr="0" forceAA="0" compatLnSpc="1">
            <a:prstTxWarp prst="textNoShape">
              <a:avLst/>
            </a:prstTxWarp>
            <a:noAutofit/>
          </a:bodyPr>
          <a:lstStyle/>
          <a:p>
            <a:pPr algn="ctr"/>
            <a:endParaRPr lang="fr-FR"/>
          </a:p>
        </p:txBody>
      </p:sp>
      <p:sp>
        <p:nvSpPr>
          <p:cNvPr id="11" name="Rectangle 10"/>
          <p:cNvSpPr/>
          <p:nvPr/>
        </p:nvSpPr>
        <p:spPr>
          <a:xfrm>
            <a:off x="271037" y="1116038"/>
            <a:ext cx="6844351" cy="9315343"/>
          </a:xfrm>
          <a:prstGeom prst="rect">
            <a:avLst/>
          </a:prstGeom>
        </p:spPr>
        <p:txBody>
          <a:bodyPr wrap="square" lIns="101636" tIns="50818" rIns="101636" bIns="50818">
            <a:spAutoFit/>
          </a:bodyPr>
          <a:lstStyle/>
          <a:p>
            <a:pPr>
              <a:lnSpc>
                <a:spcPct val="150000"/>
              </a:lnSpc>
            </a:pPr>
            <a:r>
              <a:rPr lang="fr-FR" sz="1000" dirty="0">
                <a:latin typeface="Short Stack" panose="02010500040000000007" pitchFamily="2" charset="77"/>
              </a:rPr>
              <a:t>	       Tous les _____ ans, les français doivent choisir leur nouveau président de la République. Un président ne peut-être élu que ____ fois consécutives.</a:t>
            </a:r>
          </a:p>
          <a:p>
            <a:pPr>
              <a:lnSpc>
                <a:spcPct val="150000"/>
              </a:lnSpc>
            </a:pPr>
            <a:r>
              <a:rPr lang="fr-FR" sz="1000" dirty="0">
                <a:latin typeface="Short Stack" panose="02010500040000000007" pitchFamily="2" charset="77"/>
                <a:ea typeface="Clensey" panose="02000603000000000000" pitchFamily="2" charset="0"/>
              </a:rPr>
              <a:t>Pour voter, un citoyen doit avoir ______________</a:t>
            </a:r>
            <a:r>
              <a:rPr lang="fr-FR" sz="1000" b="1" dirty="0">
                <a:latin typeface="Short Stack" panose="02010500040000000007" pitchFamily="2" charset="77"/>
                <a:ea typeface="Clensey" panose="02000603000000000000" pitchFamily="2" charset="0"/>
              </a:rPr>
              <a:t> </a:t>
            </a:r>
            <a:r>
              <a:rPr lang="fr-FR" sz="1000" dirty="0">
                <a:latin typeface="Short Stack" panose="02010500040000000007" pitchFamily="2" charset="77"/>
                <a:ea typeface="Clensey" panose="02000603000000000000" pitchFamily="2" charset="0"/>
              </a:rPr>
              <a:t>, être de __________________________ _______________ et être inscrit sur les _________________ ________________________ . S’il ne peut pas venir, il peut faire voter quelqu’un d’autre à sa place, on dit par ___________________ . La plupart des candidats appartiennent à un ______________ ____________________ . C’est une </a:t>
            </a:r>
            <a:r>
              <a:rPr lang="fr-FR" sz="1000" dirty="0">
                <a:latin typeface="Short Stack" panose="02010500040000000007" pitchFamily="2" charset="77"/>
              </a:rPr>
              <a:t>______________________ qui rassemble des gens unis par des mêmes ___________ et envies d’______________ . Les partis sont organisés de l’extrême _______________ à l’extrême _______________ en passant par le _______________ . Il y a des partis très ______________ comme le _______________  _____________________ ou le __________________________  ______________________ et d’autres plus récents comme celui d’Emmanuel Macron, La __________________________</a:t>
            </a:r>
            <a:r>
              <a:rPr lang="fr-FR" sz="1000" b="1" dirty="0">
                <a:latin typeface="Short Stack" panose="02010500040000000007" pitchFamily="2" charset="77"/>
              </a:rPr>
              <a:t> .</a:t>
            </a:r>
            <a:endParaRPr lang="fr-FR" sz="1000" dirty="0">
              <a:latin typeface="Short Stack" panose="02010500040000000007" pitchFamily="2" charset="77"/>
            </a:endParaRPr>
          </a:p>
          <a:p>
            <a:pPr>
              <a:lnSpc>
                <a:spcPct val="150000"/>
              </a:lnSpc>
            </a:pPr>
            <a:r>
              <a:rPr lang="fr-FR" sz="1000" dirty="0">
                <a:latin typeface="Short Stack" panose="02010500040000000007" pitchFamily="2" charset="77"/>
              </a:rPr>
              <a:t>Le rôle du président est de faire respecter la ___________________ , il représente la France à ________________ , il est le chef des ________________</a:t>
            </a:r>
            <a:r>
              <a:rPr lang="fr-FR" sz="1000" b="1" dirty="0">
                <a:latin typeface="Short Stack" panose="02010500040000000007" pitchFamily="2" charset="77"/>
              </a:rPr>
              <a:t> </a:t>
            </a:r>
            <a:r>
              <a:rPr lang="fr-FR" sz="1000" dirty="0">
                <a:latin typeface="Short Stack" panose="02010500040000000007" pitchFamily="2" charset="77"/>
              </a:rPr>
              <a:t>.</a:t>
            </a:r>
          </a:p>
          <a:p>
            <a:pPr>
              <a:lnSpc>
                <a:spcPct val="150000"/>
              </a:lnSpc>
            </a:pPr>
            <a:r>
              <a:rPr lang="fr-FR" sz="1000" dirty="0">
                <a:latin typeface="Short Stack" panose="02010500040000000007" pitchFamily="2" charset="77"/>
              </a:rPr>
              <a:t>Il doit respecter la loi, mais on ne peut pas _______________  ______________ contre lui. Mais s’il se comporte vraiment très mal, il peut être _____________________ .</a:t>
            </a:r>
          </a:p>
          <a:p>
            <a:pPr>
              <a:lnSpc>
                <a:spcPct val="150000"/>
              </a:lnSpc>
            </a:pPr>
            <a:r>
              <a:rPr lang="fr-FR" sz="1000" dirty="0">
                <a:latin typeface="Short Stack" panose="02010500040000000007" pitchFamily="2" charset="77"/>
              </a:rPr>
              <a:t>Pour diriger le pays, il s’entoure d’un ______________________ : Le ____________________</a:t>
            </a:r>
            <a:r>
              <a:rPr lang="fr-FR" sz="1000" b="1" dirty="0">
                <a:latin typeface="Short Stack" panose="02010500040000000007" pitchFamily="2" charset="77"/>
              </a:rPr>
              <a:t> </a:t>
            </a:r>
            <a:r>
              <a:rPr lang="fr-FR" sz="1000" dirty="0">
                <a:latin typeface="Short Stack" panose="02010500040000000007" pitchFamily="2" charset="77"/>
              </a:rPr>
              <a:t>__________________</a:t>
            </a:r>
            <a:r>
              <a:rPr lang="fr-FR" sz="1000" b="1" dirty="0">
                <a:latin typeface="Short Stack" panose="02010500040000000007" pitchFamily="2" charset="77"/>
              </a:rPr>
              <a:t> </a:t>
            </a:r>
            <a:r>
              <a:rPr lang="fr-FR" sz="1000" dirty="0">
                <a:latin typeface="Short Stack" panose="02010500040000000007" pitchFamily="2" charset="77"/>
              </a:rPr>
              <a:t>qu’il choisit, puis il désigne les _____________  __________________ (intérieur, culture, sport, économie, santé… ) sur proposition du Premier ministre. </a:t>
            </a:r>
          </a:p>
          <a:p>
            <a:pPr>
              <a:lnSpc>
                <a:spcPct val="150000"/>
              </a:lnSpc>
            </a:pPr>
            <a:r>
              <a:rPr lang="fr-FR" sz="1000" dirty="0">
                <a:latin typeface="Short Stack" panose="02010500040000000007" pitchFamily="2" charset="77"/>
              </a:rPr>
              <a:t>Les dirigeants travaillent dans un lieu différent : Le président est au _____________  ___ _______________ , le Premier Ministre à l’ ____________  ___________________ … </a:t>
            </a:r>
          </a:p>
          <a:p>
            <a:pPr>
              <a:lnSpc>
                <a:spcPct val="150000"/>
              </a:lnSpc>
            </a:pPr>
            <a:r>
              <a:rPr lang="fr-FR" sz="1000" dirty="0">
                <a:latin typeface="Short Stack" panose="02010500040000000007" pitchFamily="2" charset="77"/>
              </a:rPr>
              <a:t>L’Assemblée Nationale s’appelle aussi le Palais _________________ .</a:t>
            </a:r>
          </a:p>
          <a:p>
            <a:pPr>
              <a:lnSpc>
                <a:spcPct val="150000"/>
              </a:lnSpc>
            </a:pPr>
            <a:r>
              <a:rPr lang="fr-FR" sz="1000" dirty="0">
                <a:latin typeface="Short Stack" panose="02010500040000000007" pitchFamily="2" charset="77"/>
              </a:rPr>
              <a:t>Après les élections, le ______________  ___________________________ annonce les _________________ dans un délai de 10 jours. Puis, l’ancien président laisse sa place au nouveau : on appelle cela la _________________  ______  _________________ . Puis il y a la ________________  ____________________________ où il devient officiellement président. Enfin, il y a un ______________________ ___  __________________________  avec de nouveaux ministres.</a:t>
            </a:r>
          </a:p>
          <a:p>
            <a:pPr>
              <a:lnSpc>
                <a:spcPct val="150000"/>
              </a:lnSpc>
            </a:pPr>
            <a:r>
              <a:rPr lang="fr-FR" sz="1000" dirty="0">
                <a:latin typeface="Short Stack" panose="02010500040000000007" pitchFamily="2" charset="77"/>
              </a:rPr>
              <a:t>La France a eu _____ présidents. Deux présidents ont été élus _______ fois : François _____________________ a eu deux mandats de 7 ans, soit 14 ans à la tête du pays et Jacques ___________ , une fois 7 ans et </a:t>
            </a:r>
          </a:p>
          <a:p>
            <a:pPr>
              <a:lnSpc>
                <a:spcPct val="150000"/>
              </a:lnSpc>
            </a:pPr>
            <a:r>
              <a:rPr lang="fr-FR" sz="1000" dirty="0">
                <a:latin typeface="Short Stack" panose="02010500040000000007" pitchFamily="2" charset="77"/>
              </a:rPr>
              <a:t>une fois 5 ans.  Les 8 présidents de la 5</a:t>
            </a:r>
            <a:r>
              <a:rPr lang="fr-FR" sz="1000" baseline="30000" dirty="0">
                <a:latin typeface="Short Stack" panose="02010500040000000007" pitchFamily="2" charset="77"/>
              </a:rPr>
              <a:t>ème</a:t>
            </a:r>
            <a:r>
              <a:rPr lang="fr-FR" sz="1000" dirty="0">
                <a:latin typeface="Short Stack" panose="02010500040000000007" pitchFamily="2" charset="77"/>
              </a:rPr>
              <a:t> République </a:t>
            </a:r>
          </a:p>
          <a:p>
            <a:pPr>
              <a:lnSpc>
                <a:spcPct val="150000"/>
              </a:lnSpc>
            </a:pPr>
            <a:r>
              <a:rPr lang="fr-FR" sz="1000" dirty="0">
                <a:latin typeface="Short Stack" panose="02010500040000000007" pitchFamily="2" charset="77"/>
              </a:rPr>
              <a:t>sont : Le ________________  _____  </a:t>
            </a:r>
          </a:p>
          <a:p>
            <a:pPr>
              <a:lnSpc>
                <a:spcPct val="150000"/>
              </a:lnSpc>
            </a:pPr>
            <a:r>
              <a:rPr lang="fr-FR" sz="1000" dirty="0">
                <a:latin typeface="Short Stack" panose="02010500040000000007" pitchFamily="2" charset="77"/>
              </a:rPr>
              <a:t>___________ , George Pompidou, Valéry </a:t>
            </a:r>
          </a:p>
          <a:p>
            <a:pPr>
              <a:lnSpc>
                <a:spcPct val="150000"/>
              </a:lnSpc>
            </a:pPr>
            <a:r>
              <a:rPr lang="fr-FR" sz="1000" dirty="0">
                <a:latin typeface="Short Stack" panose="02010500040000000007" pitchFamily="2" charset="77"/>
              </a:rPr>
              <a:t>Giscard d’Estaing, François Mitterrand, </a:t>
            </a:r>
          </a:p>
          <a:p>
            <a:pPr>
              <a:lnSpc>
                <a:spcPct val="150000"/>
              </a:lnSpc>
            </a:pPr>
            <a:r>
              <a:rPr lang="fr-FR" sz="1000" dirty="0">
                <a:latin typeface="Short Stack" panose="02010500040000000007" pitchFamily="2" charset="77"/>
              </a:rPr>
              <a:t>Jacques Chirac, </a:t>
            </a:r>
          </a:p>
          <a:p>
            <a:pPr>
              <a:lnSpc>
                <a:spcPct val="150000"/>
              </a:lnSpc>
            </a:pPr>
            <a:r>
              <a:rPr lang="fr-FR" sz="1000" dirty="0">
                <a:latin typeface="Short Stack" panose="02010500040000000007" pitchFamily="2" charset="77"/>
              </a:rPr>
              <a:t>_________________  ________________ ,</a:t>
            </a:r>
          </a:p>
          <a:p>
            <a:pPr>
              <a:lnSpc>
                <a:spcPct val="150000"/>
              </a:lnSpc>
            </a:pPr>
            <a:r>
              <a:rPr lang="fr-FR" sz="1000" dirty="0">
                <a:latin typeface="Short Stack" panose="02010500040000000007" pitchFamily="2" charset="77"/>
              </a:rPr>
              <a:t>_________________  __________________ </a:t>
            </a:r>
          </a:p>
          <a:p>
            <a:pPr>
              <a:lnSpc>
                <a:spcPct val="150000"/>
              </a:lnSpc>
            </a:pPr>
            <a:r>
              <a:rPr lang="fr-FR" sz="1000" dirty="0">
                <a:latin typeface="Short Stack" panose="02010500040000000007" pitchFamily="2" charset="77"/>
              </a:rPr>
              <a:t>et Emmanuel Macron.</a:t>
            </a:r>
          </a:p>
        </p:txBody>
      </p:sp>
      <p:sp>
        <p:nvSpPr>
          <p:cNvPr id="8" name="Ellipse 7"/>
          <p:cNvSpPr/>
          <p:nvPr/>
        </p:nvSpPr>
        <p:spPr>
          <a:xfrm>
            <a:off x="3269045" y="798576"/>
            <a:ext cx="1234004" cy="360242"/>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9" name="ZoneTexte 8"/>
          <p:cNvSpPr txBox="1"/>
          <p:nvPr/>
        </p:nvSpPr>
        <p:spPr>
          <a:xfrm>
            <a:off x="3280305" y="776754"/>
            <a:ext cx="1234005" cy="379627"/>
          </a:xfrm>
          <a:prstGeom prst="rect">
            <a:avLst/>
          </a:prstGeom>
          <a:noFill/>
        </p:spPr>
        <p:txBody>
          <a:bodyPr wrap="square" lIns="101636" tIns="50818" rIns="101636" bIns="50818" rtlCol="0">
            <a:spAutoFit/>
          </a:bodyPr>
          <a:lstStyle/>
          <a:p>
            <a:pPr algn="ctr"/>
            <a:r>
              <a:rPr lang="fr-FR" sz="1800" dirty="0">
                <a:latin typeface="Our First Kiss" panose="02000603000000020004" pitchFamily="2" charset="77"/>
              </a:rPr>
              <a:t>Leçon</a:t>
            </a:r>
          </a:p>
        </p:txBody>
      </p:sp>
      <p:pic>
        <p:nvPicPr>
          <p:cNvPr id="23" name="Image 22">
            <a:extLst>
              <a:ext uri="{FF2B5EF4-FFF2-40B4-BE49-F238E27FC236}">
                <a16:creationId xmlns:a16="http://schemas.microsoft.com/office/drawing/2014/main" id="{7C9F9CAA-D1C9-2148-8C62-74E3B29B3F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4375" y="10214441"/>
            <a:ext cx="1094978" cy="226547"/>
          </a:xfrm>
          <a:prstGeom prst="rect">
            <a:avLst/>
          </a:prstGeom>
        </p:spPr>
      </p:pic>
      <p:pic>
        <p:nvPicPr>
          <p:cNvPr id="26" name="Picture 2">
            <a:extLst>
              <a:ext uri="{FF2B5EF4-FFF2-40B4-BE49-F238E27FC236}">
                <a16:creationId xmlns:a16="http://schemas.microsoft.com/office/drawing/2014/main" id="{E469CCA6-FA75-254E-95F8-C2F7256F4CE3}"/>
              </a:ext>
            </a:extLst>
          </p:cNvPr>
          <p:cNvPicPr>
            <a:picLocks noChangeAspect="1" noChangeArrowheads="1"/>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a:extLst>
              <a:ext uri="{FF2B5EF4-FFF2-40B4-BE49-F238E27FC236}">
                <a16:creationId xmlns:a16="http://schemas.microsoft.com/office/drawing/2014/main" id="{AD440C4C-39F1-5849-8B65-3B84DCAA7403}"/>
              </a:ext>
            </a:extLst>
          </p:cNvPr>
          <p:cNvSpPr/>
          <p:nvPr/>
        </p:nvSpPr>
        <p:spPr>
          <a:xfrm>
            <a:off x="726102" y="35496"/>
            <a:ext cx="5552875" cy="656626"/>
          </a:xfrm>
          <a:prstGeom prst="rect">
            <a:avLst/>
          </a:prstGeom>
          <a:noFill/>
          <a:ln>
            <a:noFill/>
          </a:ln>
        </p:spPr>
        <p:txBody>
          <a:bodyPr wrap="none" lIns="101636" tIns="50818" rIns="101636" bIns="50818">
            <a:spAutoFit/>
          </a:bodyPr>
          <a:lstStyle/>
          <a:p>
            <a:pPr algn="ctr"/>
            <a:r>
              <a:rPr lang="fr-FR" sz="3600" b="1" spc="-150" dirty="0">
                <a:ln w="3175" cmpd="sng">
                  <a:solidFill>
                    <a:schemeClr val="bg1">
                      <a:lumMod val="95000"/>
                    </a:schemeClr>
                  </a:solidFill>
                  <a:prstDash val="solid"/>
                </a:ln>
                <a:solidFill>
                  <a:schemeClr val="bg1"/>
                </a:solidFill>
                <a:effectLst>
                  <a:outerShdw blurRad="38100" dist="38100" dir="2700000" algn="tl">
                    <a:srgbClr val="000000">
                      <a:alpha val="43137"/>
                    </a:srgbClr>
                  </a:outerShdw>
                </a:effectLst>
                <a:latin typeface="Love Is Complicated Again" pitchFamily="2" charset="0"/>
                <a:ea typeface="Chewy" panose="02000000000000000000" pitchFamily="2" charset="0"/>
                <a:cs typeface="Dekko" pitchFamily="2" charset="77"/>
              </a:rPr>
              <a:t>Les élections présidentielles</a:t>
            </a:r>
          </a:p>
        </p:txBody>
      </p:sp>
      <p:sp>
        <p:nvSpPr>
          <p:cNvPr id="31" name="Rectangle à coins arrondis 36">
            <a:extLst>
              <a:ext uri="{FF2B5EF4-FFF2-40B4-BE49-F238E27FC236}">
                <a16:creationId xmlns:a16="http://schemas.microsoft.com/office/drawing/2014/main" id="{6F081173-1D83-734D-A912-6CF09A9B23C1}"/>
              </a:ext>
            </a:extLst>
          </p:cNvPr>
          <p:cNvSpPr/>
          <p:nvPr/>
        </p:nvSpPr>
        <p:spPr>
          <a:xfrm>
            <a:off x="6336977" y="226079"/>
            <a:ext cx="936104"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32" name="Rectangle à coins arrondis 37">
            <a:extLst>
              <a:ext uri="{FF2B5EF4-FFF2-40B4-BE49-F238E27FC236}">
                <a16:creationId xmlns:a16="http://schemas.microsoft.com/office/drawing/2014/main" id="{8CAA8EF7-A69D-6B4B-92EF-52934642E871}"/>
              </a:ext>
            </a:extLst>
          </p:cNvPr>
          <p:cNvSpPr/>
          <p:nvPr/>
        </p:nvSpPr>
        <p:spPr>
          <a:xfrm>
            <a:off x="6490340" y="640539"/>
            <a:ext cx="658723" cy="278041"/>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33" name="ZoneTexte 32">
            <a:extLst>
              <a:ext uri="{FF2B5EF4-FFF2-40B4-BE49-F238E27FC236}">
                <a16:creationId xmlns:a16="http://schemas.microsoft.com/office/drawing/2014/main" id="{7589701E-AF84-2A4A-94E0-E585573B29EE}"/>
              </a:ext>
            </a:extLst>
          </p:cNvPr>
          <p:cNvSpPr txBox="1"/>
          <p:nvPr/>
        </p:nvSpPr>
        <p:spPr>
          <a:xfrm>
            <a:off x="6294375" y="226079"/>
            <a:ext cx="1021307" cy="447338"/>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Fineliner Script" pitchFamily="50" charset="0"/>
              </a:rPr>
              <a:t>La citoyenneté</a:t>
            </a:r>
            <a:endParaRPr lang="fr-FR" sz="1800" b="1" dirty="0">
              <a:solidFill>
                <a:schemeClr val="bg1"/>
              </a:solidFill>
              <a:latin typeface="Fineliner Script" pitchFamily="50" charset="0"/>
            </a:endParaRPr>
          </a:p>
        </p:txBody>
      </p:sp>
      <p:sp>
        <p:nvSpPr>
          <p:cNvPr id="34" name="Ellipse 33">
            <a:extLst>
              <a:ext uri="{FF2B5EF4-FFF2-40B4-BE49-F238E27FC236}">
                <a16:creationId xmlns:a16="http://schemas.microsoft.com/office/drawing/2014/main" id="{DD7C3304-BEAE-8B4C-A979-D0BB05127D23}"/>
              </a:ext>
            </a:extLst>
          </p:cNvPr>
          <p:cNvSpPr/>
          <p:nvPr/>
        </p:nvSpPr>
        <p:spPr>
          <a:xfrm>
            <a:off x="66222" y="107926"/>
            <a:ext cx="713881" cy="558594"/>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5" name="Rectangle 34">
            <a:extLst>
              <a:ext uri="{FF2B5EF4-FFF2-40B4-BE49-F238E27FC236}">
                <a16:creationId xmlns:a16="http://schemas.microsoft.com/office/drawing/2014/main" id="{D78D67A0-8A5A-DE4A-BCC6-4400AA966D07}"/>
              </a:ext>
            </a:extLst>
          </p:cNvPr>
          <p:cNvSpPr/>
          <p:nvPr/>
        </p:nvSpPr>
        <p:spPr>
          <a:xfrm>
            <a:off x="19801" y="151243"/>
            <a:ext cx="802857" cy="471960"/>
          </a:xfrm>
          <a:prstGeom prst="rect">
            <a:avLst/>
          </a:prstGeom>
        </p:spPr>
        <p:txBody>
          <a:bodyPr wrap="none" lIns="101636" tIns="50818" rIns="101636" bIns="50818">
            <a:spAutoFit/>
          </a:bodyPr>
          <a:lstStyle/>
          <a:p>
            <a:pPr lvl="0" algn="ctr"/>
            <a:r>
              <a:rPr lang="fr-FR" sz="2400" dirty="0">
                <a:solidFill>
                  <a:prstClr val="black"/>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EMC</a:t>
            </a:r>
          </a:p>
        </p:txBody>
      </p:sp>
      <p:sp>
        <p:nvSpPr>
          <p:cNvPr id="36" name="ZoneTexte 35">
            <a:extLst>
              <a:ext uri="{FF2B5EF4-FFF2-40B4-BE49-F238E27FC236}">
                <a16:creationId xmlns:a16="http://schemas.microsoft.com/office/drawing/2014/main" id="{CFBA1180-F407-0141-9006-D3DA19D2D8C5}"/>
              </a:ext>
            </a:extLst>
          </p:cNvPr>
          <p:cNvSpPr txBox="1"/>
          <p:nvPr/>
        </p:nvSpPr>
        <p:spPr>
          <a:xfrm>
            <a:off x="6438329" y="623172"/>
            <a:ext cx="76274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pic>
        <p:nvPicPr>
          <p:cNvPr id="6146" name="Picture 2" descr="Pourquoi le palais de l&amp;#39;Élysée est-il la résidence officielle des  présidents de la République ?">
            <a:extLst>
              <a:ext uri="{FF2B5EF4-FFF2-40B4-BE49-F238E27FC236}">
                <a16:creationId xmlns:a16="http://schemas.microsoft.com/office/drawing/2014/main" id="{7CBBF5B9-34EF-804B-B11A-46F0BF969AD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868" t="20453" b="5740"/>
          <a:stretch/>
        </p:blipFill>
        <p:spPr bwMode="auto">
          <a:xfrm>
            <a:off x="3469121" y="8175454"/>
            <a:ext cx="3502087" cy="183080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1FA0DE9D-0786-744A-97CD-DDE5C1CC8E34}"/>
              </a:ext>
            </a:extLst>
          </p:cNvPr>
          <p:cNvSpPr txBox="1"/>
          <p:nvPr/>
        </p:nvSpPr>
        <p:spPr>
          <a:xfrm>
            <a:off x="5347030" y="8172822"/>
            <a:ext cx="1620179" cy="307777"/>
          </a:xfrm>
          <a:prstGeom prst="rect">
            <a:avLst/>
          </a:prstGeom>
          <a:noFill/>
        </p:spPr>
        <p:txBody>
          <a:bodyPr wrap="square" rtlCol="0">
            <a:spAutoFit/>
          </a:bodyPr>
          <a:lstStyle/>
          <a:p>
            <a:pPr algn="r"/>
            <a:r>
              <a:rPr lang="fr-FR" sz="1400" dirty="0">
                <a:latin typeface="KG Primary Italics" panose="02000506000000020003" pitchFamily="2" charset="77"/>
              </a:rPr>
              <a:t>Le palais de l’Elysée</a:t>
            </a:r>
          </a:p>
        </p:txBody>
      </p:sp>
      <p:sp>
        <p:nvSpPr>
          <p:cNvPr id="12" name="Ellipse 11"/>
          <p:cNvSpPr/>
          <p:nvPr/>
        </p:nvSpPr>
        <p:spPr>
          <a:xfrm>
            <a:off x="258573" y="860252"/>
            <a:ext cx="1441079" cy="527148"/>
          </a:xfrm>
          <a:prstGeom prst="ellipse">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lin ang="5400000" scaled="1"/>
            <a:tileRect/>
          </a:gra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1636" tIns="50818" rIns="101636" bIns="50818" numCol="1" spcCol="0" rtlCol="0" fromWordArt="0" anchor="ctr" anchorCtr="0" forceAA="0" compatLnSpc="1">
            <a:prstTxWarp prst="textNoShape">
              <a:avLst/>
            </a:prstTxWarp>
            <a:noAutofit/>
          </a:bodyPr>
          <a:lstStyle/>
          <a:p>
            <a:pPr algn="r"/>
            <a:endParaRPr lang="fr-FR" dirty="0"/>
          </a:p>
        </p:txBody>
      </p:sp>
      <p:sp>
        <p:nvSpPr>
          <p:cNvPr id="13" name="ZoneTexte 12"/>
          <p:cNvSpPr txBox="1"/>
          <p:nvPr/>
        </p:nvSpPr>
        <p:spPr>
          <a:xfrm>
            <a:off x="371870" y="918580"/>
            <a:ext cx="1375464" cy="410405"/>
          </a:xfrm>
          <a:prstGeom prst="rect">
            <a:avLst/>
          </a:prstGeom>
          <a:noFill/>
        </p:spPr>
        <p:txBody>
          <a:bodyPr wrap="square" lIns="101636" tIns="50818" rIns="101636" bIns="50818" rtlCol="0">
            <a:spAutoFit/>
          </a:bodyPr>
          <a:lstStyle/>
          <a:p>
            <a:r>
              <a:rPr lang="fr-FR" dirty="0">
                <a:latin typeface="Our First Kiss" panose="02000603000000020004" pitchFamily="2" charset="77"/>
              </a:rPr>
              <a:t>Je retiens</a:t>
            </a:r>
          </a:p>
        </p:txBody>
      </p:sp>
    </p:spTree>
    <p:extLst>
      <p:ext uri="{BB962C8B-B14F-4D97-AF65-F5344CB8AC3E}">
        <p14:creationId xmlns:p14="http://schemas.microsoft.com/office/powerpoint/2010/main" val="4159323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à coins arrondis 9"/>
          <p:cNvSpPr/>
          <p:nvPr/>
        </p:nvSpPr>
        <p:spPr>
          <a:xfrm>
            <a:off x="271037" y="1116037"/>
            <a:ext cx="6844351" cy="6869750"/>
          </a:xfrm>
          <a:prstGeom prst="roundRect">
            <a:avLst>
              <a:gd name="adj" fmla="val 1528"/>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1636" tIns="50818" rIns="101636" bIns="50818" numCol="1" spcCol="0" rtlCol="0" fromWordArt="0" anchor="ctr" anchorCtr="0" forceAA="0" compatLnSpc="1">
            <a:prstTxWarp prst="textNoShape">
              <a:avLst/>
            </a:prstTxWarp>
            <a:noAutofit/>
          </a:bodyPr>
          <a:lstStyle/>
          <a:p>
            <a:pPr algn="ctr"/>
            <a:endParaRPr lang="fr-FR"/>
          </a:p>
        </p:txBody>
      </p:sp>
      <p:sp>
        <p:nvSpPr>
          <p:cNvPr id="11" name="Rectangle 10"/>
          <p:cNvSpPr/>
          <p:nvPr/>
        </p:nvSpPr>
        <p:spPr>
          <a:xfrm>
            <a:off x="371870" y="1209600"/>
            <a:ext cx="6666392" cy="6776187"/>
          </a:xfrm>
          <a:prstGeom prst="rect">
            <a:avLst/>
          </a:prstGeom>
        </p:spPr>
        <p:txBody>
          <a:bodyPr wrap="square" lIns="101636" tIns="50818" rIns="101636" bIns="50818">
            <a:spAutoFit/>
          </a:bodyPr>
          <a:lstStyle/>
          <a:p>
            <a:pPr>
              <a:lnSpc>
                <a:spcPct val="150000"/>
              </a:lnSpc>
            </a:pPr>
            <a:r>
              <a:rPr lang="fr-FR" sz="1000" dirty="0">
                <a:latin typeface="Short Stack" panose="02010500040000000007" pitchFamily="2" charset="77"/>
              </a:rPr>
              <a:t>	       Tous les </a:t>
            </a:r>
            <a:r>
              <a:rPr lang="fr-FR" sz="1000" b="1" u="sng" dirty="0">
                <a:solidFill>
                  <a:srgbClr val="FF0000"/>
                </a:solidFill>
                <a:latin typeface="Short Stack" panose="02010500040000000007" pitchFamily="2" charset="77"/>
              </a:rPr>
              <a:t>5</a:t>
            </a:r>
            <a:r>
              <a:rPr lang="fr-FR" sz="1000" dirty="0">
                <a:latin typeface="Short Stack" panose="02010500040000000007" pitchFamily="2" charset="77"/>
              </a:rPr>
              <a:t> ans, les français doivent choisir leur nouveau président de la République. </a:t>
            </a:r>
            <a:r>
              <a:rPr lang="fr-FR" sz="1000" dirty="0">
                <a:latin typeface="Short Stack" panose="02010500040000000007" pitchFamily="2" charset="77"/>
                <a:ea typeface="Clensey" panose="02000603000000000000" pitchFamily="2" charset="0"/>
              </a:rPr>
              <a:t>Pour voter, un citoyen doit avoir </a:t>
            </a:r>
            <a:r>
              <a:rPr lang="fr-FR" sz="1000" b="1" u="sng" dirty="0">
                <a:solidFill>
                  <a:srgbClr val="FF0000"/>
                </a:solidFill>
                <a:latin typeface="Short Stack" panose="02010500040000000007" pitchFamily="2" charset="77"/>
                <a:ea typeface="Clensey" panose="02000603000000000000" pitchFamily="2" charset="0"/>
              </a:rPr>
              <a:t>18 ans</a:t>
            </a:r>
            <a:r>
              <a:rPr lang="fr-FR" sz="1000" dirty="0">
                <a:latin typeface="Short Stack" panose="02010500040000000007" pitchFamily="2" charset="77"/>
                <a:ea typeface="Clensey" panose="02000603000000000000" pitchFamily="2" charset="0"/>
              </a:rPr>
              <a:t>, être de </a:t>
            </a:r>
            <a:r>
              <a:rPr lang="fr-FR" sz="1000" b="1" u="sng" dirty="0">
                <a:solidFill>
                  <a:srgbClr val="FF0000"/>
                </a:solidFill>
                <a:latin typeface="Short Stack" panose="02010500040000000007" pitchFamily="2" charset="77"/>
                <a:ea typeface="Clensey" panose="02000603000000000000" pitchFamily="2" charset="0"/>
              </a:rPr>
              <a:t>nationalité française</a:t>
            </a:r>
            <a:r>
              <a:rPr lang="fr-FR" sz="1000" dirty="0">
                <a:latin typeface="Short Stack" panose="02010500040000000007" pitchFamily="2" charset="77"/>
                <a:ea typeface="Clensey" panose="02000603000000000000" pitchFamily="2" charset="0"/>
              </a:rPr>
              <a:t> et être inscrit sur les </a:t>
            </a:r>
            <a:r>
              <a:rPr lang="fr-FR" sz="1000" b="1" u="sng" dirty="0">
                <a:solidFill>
                  <a:srgbClr val="FF0000"/>
                </a:solidFill>
                <a:latin typeface="Short Stack" panose="02010500040000000007" pitchFamily="2" charset="77"/>
                <a:ea typeface="Clensey" panose="02000603000000000000" pitchFamily="2" charset="0"/>
              </a:rPr>
              <a:t>listes électorales</a:t>
            </a:r>
            <a:r>
              <a:rPr lang="fr-FR" sz="1000" dirty="0">
                <a:latin typeface="Short Stack" panose="02010500040000000007" pitchFamily="2" charset="77"/>
                <a:ea typeface="Clensey" panose="02000603000000000000" pitchFamily="2" charset="0"/>
              </a:rPr>
              <a:t>. S’il ne peut pas venir, il peut faire voter quelqu’un d’autre à sa place, on dit par </a:t>
            </a:r>
            <a:r>
              <a:rPr lang="fr-FR" sz="1000" b="1" u="sng" dirty="0">
                <a:solidFill>
                  <a:srgbClr val="FF0000"/>
                </a:solidFill>
                <a:latin typeface="Short Stack" panose="02010500040000000007" pitchFamily="2" charset="77"/>
                <a:ea typeface="Clensey" panose="02000603000000000000" pitchFamily="2" charset="0"/>
              </a:rPr>
              <a:t>procuration</a:t>
            </a:r>
            <a:r>
              <a:rPr lang="fr-FR" sz="1000" dirty="0">
                <a:latin typeface="Short Stack" panose="02010500040000000007" pitchFamily="2" charset="77"/>
                <a:ea typeface="Clensey" panose="02000603000000000000" pitchFamily="2" charset="0"/>
              </a:rPr>
              <a:t>. Les candidats appartiennent à un </a:t>
            </a:r>
            <a:r>
              <a:rPr lang="fr-FR" sz="1000" b="1" u="sng" dirty="0">
                <a:solidFill>
                  <a:srgbClr val="FF0000"/>
                </a:solidFill>
                <a:latin typeface="Short Stack" panose="02010500040000000007" pitchFamily="2" charset="77"/>
                <a:ea typeface="Clensey" panose="02000603000000000000" pitchFamily="2" charset="0"/>
              </a:rPr>
              <a:t>parti politique</a:t>
            </a:r>
            <a:r>
              <a:rPr lang="fr-FR" sz="1000" dirty="0">
                <a:latin typeface="Short Stack" panose="02010500040000000007" pitchFamily="2" charset="77"/>
                <a:ea typeface="Clensey" panose="02000603000000000000" pitchFamily="2" charset="0"/>
              </a:rPr>
              <a:t>. C’est une </a:t>
            </a:r>
            <a:r>
              <a:rPr lang="fr-FR" sz="1000" b="1" u="sng" dirty="0">
                <a:solidFill>
                  <a:srgbClr val="FF0000"/>
                </a:solidFill>
                <a:latin typeface="Short Stack" panose="02010500040000000007" pitchFamily="2" charset="77"/>
              </a:rPr>
              <a:t>association</a:t>
            </a:r>
            <a:r>
              <a:rPr lang="fr-FR" sz="1000" dirty="0">
                <a:latin typeface="Short Stack" panose="02010500040000000007" pitchFamily="2" charset="77"/>
              </a:rPr>
              <a:t> qui rassemble des gens unis par des mêmes </a:t>
            </a:r>
            <a:r>
              <a:rPr lang="fr-FR" sz="1000" b="1" u="sng" dirty="0">
                <a:solidFill>
                  <a:srgbClr val="FF0000"/>
                </a:solidFill>
                <a:latin typeface="Short Stack" panose="02010500040000000007" pitchFamily="2" charset="77"/>
              </a:rPr>
              <a:t>idées</a:t>
            </a:r>
            <a:r>
              <a:rPr lang="fr-FR" sz="1000" dirty="0">
                <a:latin typeface="Short Stack" panose="02010500040000000007" pitchFamily="2" charset="77"/>
              </a:rPr>
              <a:t> et envies d’</a:t>
            </a:r>
            <a:r>
              <a:rPr lang="fr-FR" sz="1000" b="1" u="sng" dirty="0">
                <a:solidFill>
                  <a:srgbClr val="FF0000"/>
                </a:solidFill>
                <a:latin typeface="Short Stack" panose="02010500040000000007" pitchFamily="2" charset="77"/>
              </a:rPr>
              <a:t>actions</a:t>
            </a:r>
            <a:r>
              <a:rPr lang="fr-FR" sz="1000" dirty="0">
                <a:latin typeface="Short Stack" panose="02010500040000000007" pitchFamily="2" charset="77"/>
              </a:rPr>
              <a:t>. Les partis sont organisés de l’extrême </a:t>
            </a:r>
            <a:r>
              <a:rPr lang="fr-FR" sz="1000" b="1" u="sng" dirty="0">
                <a:solidFill>
                  <a:srgbClr val="FF0000"/>
                </a:solidFill>
                <a:latin typeface="Short Stack" panose="02010500040000000007" pitchFamily="2" charset="77"/>
              </a:rPr>
              <a:t>gauche</a:t>
            </a:r>
            <a:r>
              <a:rPr lang="fr-FR" sz="1000" dirty="0">
                <a:latin typeface="Short Stack" panose="02010500040000000007" pitchFamily="2" charset="77"/>
              </a:rPr>
              <a:t> à l’extrême droite en passant par le </a:t>
            </a:r>
            <a:r>
              <a:rPr lang="fr-FR" sz="1000" b="1" u="sng" dirty="0">
                <a:solidFill>
                  <a:srgbClr val="FF0000"/>
                </a:solidFill>
                <a:latin typeface="Short Stack" panose="02010500040000000007" pitchFamily="2" charset="77"/>
              </a:rPr>
              <a:t>centre.</a:t>
            </a:r>
            <a:r>
              <a:rPr lang="fr-FR" sz="1000" dirty="0">
                <a:latin typeface="Short Stack" panose="02010500040000000007" pitchFamily="2" charset="77"/>
              </a:rPr>
              <a:t> Il y a des partis très </a:t>
            </a:r>
            <a:r>
              <a:rPr lang="fr-FR" sz="1000" b="1" u="sng" dirty="0">
                <a:solidFill>
                  <a:srgbClr val="FF0000"/>
                </a:solidFill>
                <a:latin typeface="Short Stack" panose="02010500040000000007" pitchFamily="2" charset="77"/>
              </a:rPr>
              <a:t>anciens</a:t>
            </a:r>
            <a:r>
              <a:rPr lang="fr-FR" sz="1000" dirty="0">
                <a:latin typeface="Short Stack" panose="02010500040000000007" pitchFamily="2" charset="77"/>
              </a:rPr>
              <a:t> comme le </a:t>
            </a:r>
            <a:r>
              <a:rPr lang="fr-FR" sz="1000" b="1" u="sng" dirty="0">
                <a:solidFill>
                  <a:srgbClr val="FF0000"/>
                </a:solidFill>
                <a:latin typeface="Short Stack" panose="02010500040000000007" pitchFamily="2" charset="77"/>
              </a:rPr>
              <a:t>Parti Socialiste</a:t>
            </a:r>
            <a:r>
              <a:rPr lang="fr-FR" sz="1000" dirty="0">
                <a:latin typeface="Short Stack" panose="02010500040000000007" pitchFamily="2" charset="77"/>
              </a:rPr>
              <a:t> ou le </a:t>
            </a:r>
            <a:r>
              <a:rPr lang="fr-FR" sz="1000" b="1" u="sng" dirty="0">
                <a:solidFill>
                  <a:srgbClr val="FF0000"/>
                </a:solidFill>
                <a:latin typeface="Short Stack" panose="02010500040000000007" pitchFamily="2" charset="77"/>
              </a:rPr>
              <a:t>Rassemblement National</a:t>
            </a:r>
            <a:r>
              <a:rPr lang="fr-FR" sz="1000" b="1" dirty="0">
                <a:solidFill>
                  <a:srgbClr val="FF0000"/>
                </a:solidFill>
                <a:latin typeface="Short Stack" panose="02010500040000000007" pitchFamily="2" charset="77"/>
              </a:rPr>
              <a:t> </a:t>
            </a:r>
            <a:r>
              <a:rPr lang="fr-FR" sz="1000" dirty="0">
                <a:latin typeface="Short Stack" panose="02010500040000000007" pitchFamily="2" charset="77"/>
              </a:rPr>
              <a:t>et d’autres plus récents comme celui d’Emmanuel Macron, La </a:t>
            </a:r>
            <a:r>
              <a:rPr lang="fr-FR" sz="1000" b="1" u="sng" dirty="0">
                <a:solidFill>
                  <a:srgbClr val="FF0000"/>
                </a:solidFill>
                <a:latin typeface="Short Stack" panose="02010500040000000007" pitchFamily="2" charset="77"/>
              </a:rPr>
              <a:t>République en Marche</a:t>
            </a:r>
            <a:r>
              <a:rPr lang="fr-FR" sz="1000" dirty="0">
                <a:latin typeface="Short Stack" panose="02010500040000000007" pitchFamily="2" charset="77"/>
              </a:rPr>
              <a:t>.</a:t>
            </a:r>
          </a:p>
          <a:p>
            <a:pPr>
              <a:lnSpc>
                <a:spcPct val="150000"/>
              </a:lnSpc>
            </a:pPr>
            <a:r>
              <a:rPr lang="fr-FR" sz="1000" dirty="0">
                <a:latin typeface="Short Stack" panose="02010500040000000007" pitchFamily="2" charset="77"/>
              </a:rPr>
              <a:t>Le rôle du président est de faire respecter la </a:t>
            </a:r>
            <a:r>
              <a:rPr lang="fr-FR" sz="1000" b="1" u="sng" dirty="0">
                <a:solidFill>
                  <a:srgbClr val="FF0000"/>
                </a:solidFill>
                <a:latin typeface="Short Stack" panose="02010500040000000007" pitchFamily="2" charset="77"/>
              </a:rPr>
              <a:t>Constitution</a:t>
            </a:r>
            <a:r>
              <a:rPr lang="fr-FR" sz="1000" dirty="0">
                <a:latin typeface="Short Stack" panose="02010500040000000007" pitchFamily="2" charset="77"/>
              </a:rPr>
              <a:t>, il représente la France à </a:t>
            </a:r>
            <a:r>
              <a:rPr lang="fr-FR" sz="1000" b="1" u="sng" dirty="0">
                <a:solidFill>
                  <a:srgbClr val="FF0000"/>
                </a:solidFill>
                <a:latin typeface="Short Stack" panose="02010500040000000007" pitchFamily="2" charset="77"/>
              </a:rPr>
              <a:t>l’étranger</a:t>
            </a:r>
            <a:r>
              <a:rPr lang="fr-FR" sz="1000" dirty="0">
                <a:latin typeface="Short Stack" panose="02010500040000000007" pitchFamily="2" charset="77"/>
              </a:rPr>
              <a:t>, il est le chef des </a:t>
            </a:r>
            <a:r>
              <a:rPr lang="fr-FR" sz="1000" b="1" u="sng" dirty="0">
                <a:solidFill>
                  <a:srgbClr val="FF0000"/>
                </a:solidFill>
                <a:latin typeface="Short Stack" panose="02010500040000000007" pitchFamily="2" charset="77"/>
              </a:rPr>
              <a:t>armées</a:t>
            </a:r>
            <a:r>
              <a:rPr lang="fr-FR" sz="1000" dirty="0">
                <a:latin typeface="Short Stack" panose="02010500040000000007" pitchFamily="2" charset="77"/>
              </a:rPr>
              <a:t>.</a:t>
            </a:r>
          </a:p>
          <a:p>
            <a:pPr>
              <a:lnSpc>
                <a:spcPct val="150000"/>
              </a:lnSpc>
            </a:pPr>
            <a:r>
              <a:rPr lang="fr-FR" sz="1000" dirty="0">
                <a:latin typeface="Short Stack" panose="02010500040000000007" pitchFamily="2" charset="77"/>
              </a:rPr>
              <a:t>Il doit respecter la loi, mais on ne peut pas </a:t>
            </a:r>
            <a:r>
              <a:rPr lang="fr-FR" sz="1000" b="1" u="sng" dirty="0">
                <a:solidFill>
                  <a:srgbClr val="FF0000"/>
                </a:solidFill>
                <a:latin typeface="Short Stack" panose="02010500040000000007" pitchFamily="2" charset="77"/>
              </a:rPr>
              <a:t>porter plainte</a:t>
            </a:r>
            <a:r>
              <a:rPr lang="fr-FR" sz="1000" dirty="0">
                <a:latin typeface="Short Stack" panose="02010500040000000007" pitchFamily="2" charset="77"/>
              </a:rPr>
              <a:t> contre lui. Mais s’il se comporte mal, il peut être </a:t>
            </a:r>
            <a:r>
              <a:rPr lang="fr-FR" sz="1000" b="1" u="sng" dirty="0">
                <a:solidFill>
                  <a:srgbClr val="FF0000"/>
                </a:solidFill>
                <a:latin typeface="Short Stack" panose="02010500040000000007" pitchFamily="2" charset="77"/>
              </a:rPr>
              <a:t>destituer</a:t>
            </a:r>
            <a:r>
              <a:rPr lang="fr-FR" sz="1000" dirty="0">
                <a:latin typeface="Short Stack" panose="02010500040000000007" pitchFamily="2" charset="77"/>
              </a:rPr>
              <a:t>.</a:t>
            </a:r>
          </a:p>
          <a:p>
            <a:pPr>
              <a:lnSpc>
                <a:spcPct val="150000"/>
              </a:lnSpc>
            </a:pPr>
            <a:r>
              <a:rPr lang="fr-FR" sz="1000" dirty="0">
                <a:latin typeface="Short Stack" panose="02010500040000000007" pitchFamily="2" charset="77"/>
              </a:rPr>
              <a:t>Pour diriger le pays, il s’entoure d’un </a:t>
            </a:r>
            <a:r>
              <a:rPr lang="fr-FR" sz="1000" b="1" u="sng" dirty="0">
                <a:solidFill>
                  <a:srgbClr val="FF0000"/>
                </a:solidFill>
                <a:latin typeface="Short Stack" panose="02010500040000000007" pitchFamily="2" charset="77"/>
              </a:rPr>
              <a:t>gouvernement</a:t>
            </a:r>
            <a:r>
              <a:rPr lang="fr-FR" sz="1000" dirty="0">
                <a:latin typeface="Short Stack" panose="02010500040000000007" pitchFamily="2" charset="77"/>
              </a:rPr>
              <a:t> : Le </a:t>
            </a:r>
            <a:r>
              <a:rPr lang="fr-FR" sz="1000" b="1" u="sng" dirty="0">
                <a:solidFill>
                  <a:srgbClr val="FF0000"/>
                </a:solidFill>
                <a:latin typeface="Short Stack" panose="02010500040000000007" pitchFamily="2" charset="77"/>
              </a:rPr>
              <a:t>premier ministre</a:t>
            </a:r>
            <a:r>
              <a:rPr lang="fr-FR" sz="1000" b="1" dirty="0">
                <a:solidFill>
                  <a:srgbClr val="FF0000"/>
                </a:solidFill>
                <a:latin typeface="Short Stack" panose="02010500040000000007" pitchFamily="2" charset="77"/>
              </a:rPr>
              <a:t> </a:t>
            </a:r>
            <a:r>
              <a:rPr lang="fr-FR" sz="1000" dirty="0">
                <a:latin typeface="Short Stack" panose="02010500040000000007" pitchFamily="2" charset="77"/>
              </a:rPr>
              <a:t>qu’il choisit, puis il désigne les </a:t>
            </a:r>
            <a:r>
              <a:rPr lang="fr-FR" sz="1000" b="1" u="sng" dirty="0">
                <a:solidFill>
                  <a:srgbClr val="FF0000"/>
                </a:solidFill>
                <a:latin typeface="Short Stack" panose="02010500040000000007" pitchFamily="2" charset="77"/>
              </a:rPr>
              <a:t>autres ministres</a:t>
            </a:r>
            <a:r>
              <a:rPr lang="fr-FR" sz="1000" dirty="0">
                <a:latin typeface="Short Stack" panose="02010500040000000007" pitchFamily="2" charset="77"/>
              </a:rPr>
              <a:t> (intérieur, culture, sport, économie, santé… ) sur proposition du Premier ministre. </a:t>
            </a:r>
          </a:p>
          <a:p>
            <a:pPr>
              <a:lnSpc>
                <a:spcPct val="150000"/>
              </a:lnSpc>
            </a:pPr>
            <a:r>
              <a:rPr lang="fr-FR" sz="1000" dirty="0">
                <a:latin typeface="Short Stack" panose="02010500040000000007" pitchFamily="2" charset="77"/>
              </a:rPr>
              <a:t>Les dirigeants travaillent dans un lieu différent : Le président est au </a:t>
            </a:r>
            <a:r>
              <a:rPr lang="fr-FR" sz="1000" b="1" u="sng" dirty="0">
                <a:solidFill>
                  <a:srgbClr val="FF0000"/>
                </a:solidFill>
                <a:latin typeface="Short Stack" panose="02010500040000000007" pitchFamily="2" charset="77"/>
              </a:rPr>
              <a:t>Palais de l’Elysée</a:t>
            </a:r>
            <a:r>
              <a:rPr lang="fr-FR" sz="1000" dirty="0">
                <a:latin typeface="Short Stack" panose="02010500040000000007" pitchFamily="2" charset="77"/>
              </a:rPr>
              <a:t>, le Premier Ministre à l’</a:t>
            </a:r>
            <a:r>
              <a:rPr lang="fr-FR" sz="1000" b="1" u="sng" dirty="0">
                <a:solidFill>
                  <a:srgbClr val="FF0000"/>
                </a:solidFill>
                <a:latin typeface="Short Stack" panose="02010500040000000007" pitchFamily="2" charset="77"/>
              </a:rPr>
              <a:t>Hôtel Matignon</a:t>
            </a:r>
            <a:r>
              <a:rPr lang="fr-FR" sz="1000" dirty="0">
                <a:latin typeface="Short Stack" panose="02010500040000000007" pitchFamily="2" charset="77"/>
              </a:rPr>
              <a:t>… </a:t>
            </a:r>
          </a:p>
          <a:p>
            <a:pPr>
              <a:lnSpc>
                <a:spcPct val="150000"/>
              </a:lnSpc>
            </a:pPr>
            <a:r>
              <a:rPr lang="fr-FR" sz="1000" dirty="0">
                <a:latin typeface="Short Stack" panose="02010500040000000007" pitchFamily="2" charset="77"/>
              </a:rPr>
              <a:t>L’Assemblée Nationale s’appelle aussi le Palais </a:t>
            </a:r>
            <a:r>
              <a:rPr lang="fr-FR" sz="1000" b="1" u="sng" dirty="0">
                <a:solidFill>
                  <a:srgbClr val="FF0000"/>
                </a:solidFill>
                <a:latin typeface="Short Stack" panose="02010500040000000007" pitchFamily="2" charset="77"/>
              </a:rPr>
              <a:t>Bourbon</a:t>
            </a:r>
            <a:r>
              <a:rPr lang="fr-FR" sz="1000" dirty="0">
                <a:latin typeface="Short Stack" panose="02010500040000000007" pitchFamily="2" charset="77"/>
              </a:rPr>
              <a:t>.</a:t>
            </a:r>
          </a:p>
          <a:p>
            <a:pPr>
              <a:lnSpc>
                <a:spcPct val="150000"/>
              </a:lnSpc>
            </a:pPr>
            <a:r>
              <a:rPr lang="fr-FR" sz="1000" dirty="0">
                <a:latin typeface="Short Stack" panose="02010500040000000007" pitchFamily="2" charset="77"/>
              </a:rPr>
              <a:t>Après les élections, le </a:t>
            </a:r>
            <a:r>
              <a:rPr lang="fr-FR" sz="1000" b="1" u="sng" dirty="0">
                <a:solidFill>
                  <a:srgbClr val="FF0000"/>
                </a:solidFill>
                <a:latin typeface="Short Stack" panose="02010500040000000007" pitchFamily="2" charset="77"/>
              </a:rPr>
              <a:t>conseil constitutionnel</a:t>
            </a:r>
            <a:r>
              <a:rPr lang="fr-FR" sz="1000" dirty="0">
                <a:latin typeface="Short Stack" panose="02010500040000000007" pitchFamily="2" charset="77"/>
              </a:rPr>
              <a:t> annonce les </a:t>
            </a:r>
            <a:r>
              <a:rPr lang="fr-FR" sz="1000" b="1" u="sng" dirty="0">
                <a:solidFill>
                  <a:srgbClr val="FF0000"/>
                </a:solidFill>
                <a:latin typeface="Short Stack" panose="02010500040000000007" pitchFamily="2" charset="77"/>
              </a:rPr>
              <a:t>résultats</a:t>
            </a:r>
            <a:r>
              <a:rPr lang="fr-FR" sz="1000" dirty="0">
                <a:latin typeface="Short Stack" panose="02010500040000000007" pitchFamily="2" charset="77"/>
              </a:rPr>
              <a:t> dans un délai de 10 jours. Puis, l’ancien président laisse sa place au nouveau : on appelle cela la </a:t>
            </a:r>
            <a:r>
              <a:rPr lang="fr-FR" sz="1000" u="sng" dirty="0">
                <a:solidFill>
                  <a:srgbClr val="FF0000"/>
                </a:solidFill>
                <a:latin typeface="Short Stack" panose="02010500040000000007" pitchFamily="2" charset="77"/>
              </a:rPr>
              <a:t>passation de pouvoirs</a:t>
            </a:r>
            <a:r>
              <a:rPr lang="fr-FR" sz="1000" dirty="0">
                <a:latin typeface="Short Stack" panose="02010500040000000007" pitchFamily="2" charset="77"/>
              </a:rPr>
              <a:t>. Puis il y a la </a:t>
            </a:r>
            <a:r>
              <a:rPr lang="fr-FR" sz="1000" b="1" u="sng" dirty="0">
                <a:solidFill>
                  <a:srgbClr val="FF0000"/>
                </a:solidFill>
                <a:latin typeface="Short Stack" panose="02010500040000000007" pitchFamily="2" charset="77"/>
              </a:rPr>
              <a:t>cérémonie d’investiture</a:t>
            </a:r>
            <a:r>
              <a:rPr lang="fr-FR" sz="1000" dirty="0">
                <a:latin typeface="Short Stack" panose="02010500040000000007" pitchFamily="2" charset="77"/>
              </a:rPr>
              <a:t> où il devient officiellement président. Enfin, il y a un </a:t>
            </a:r>
            <a:r>
              <a:rPr lang="fr-FR" sz="1000" b="1" u="sng" dirty="0">
                <a:solidFill>
                  <a:srgbClr val="FF0000"/>
                </a:solidFill>
                <a:latin typeface="Short Stack" panose="02010500040000000007" pitchFamily="2" charset="77"/>
              </a:rPr>
              <a:t>changement de gouvernement</a:t>
            </a:r>
            <a:r>
              <a:rPr lang="fr-FR" sz="1000" dirty="0">
                <a:latin typeface="Short Stack" panose="02010500040000000007" pitchFamily="2" charset="77"/>
              </a:rPr>
              <a:t> avec de nouveaux ministres.</a:t>
            </a:r>
          </a:p>
          <a:p>
            <a:pPr>
              <a:lnSpc>
                <a:spcPct val="150000"/>
              </a:lnSpc>
            </a:pPr>
            <a:r>
              <a:rPr lang="fr-FR" sz="1000" dirty="0">
                <a:latin typeface="Short Stack" panose="02010500040000000007" pitchFamily="2" charset="77"/>
              </a:rPr>
              <a:t>La France a eu </a:t>
            </a:r>
            <a:r>
              <a:rPr lang="fr-FR" sz="1000" b="1" u="sng" dirty="0">
                <a:solidFill>
                  <a:srgbClr val="FF0000"/>
                </a:solidFill>
                <a:latin typeface="Short Stack" panose="02010500040000000007" pitchFamily="2" charset="77"/>
              </a:rPr>
              <a:t>24</a:t>
            </a:r>
            <a:r>
              <a:rPr lang="fr-FR" sz="1000" dirty="0">
                <a:latin typeface="Short Stack" panose="02010500040000000007" pitchFamily="2" charset="77"/>
              </a:rPr>
              <a:t> présidents. Deux présidents ont été élus </a:t>
            </a:r>
            <a:r>
              <a:rPr lang="fr-FR" sz="1000" b="1" u="sng" dirty="0">
                <a:solidFill>
                  <a:srgbClr val="FF0000"/>
                </a:solidFill>
                <a:latin typeface="Short Stack" panose="02010500040000000007" pitchFamily="2" charset="77"/>
              </a:rPr>
              <a:t>deux</a:t>
            </a:r>
            <a:r>
              <a:rPr lang="fr-FR" sz="1000" dirty="0">
                <a:latin typeface="Short Stack" panose="02010500040000000007" pitchFamily="2" charset="77"/>
              </a:rPr>
              <a:t> fois : François </a:t>
            </a:r>
            <a:r>
              <a:rPr lang="fr-FR" sz="1000" b="1" u="sng" dirty="0">
                <a:solidFill>
                  <a:srgbClr val="FF0000"/>
                </a:solidFill>
                <a:latin typeface="Short Stack" panose="02010500040000000007" pitchFamily="2" charset="77"/>
              </a:rPr>
              <a:t>Mitterrand</a:t>
            </a:r>
            <a:r>
              <a:rPr lang="fr-FR" sz="1000" dirty="0">
                <a:latin typeface="Short Stack" panose="02010500040000000007" pitchFamily="2" charset="77"/>
              </a:rPr>
              <a:t> a eu deux mandats de 7 ans, soit 14 ans à la tête du pays et Jacques </a:t>
            </a:r>
            <a:r>
              <a:rPr lang="fr-FR" sz="1000" b="1" u="sng" dirty="0">
                <a:solidFill>
                  <a:srgbClr val="FF0000"/>
                </a:solidFill>
                <a:latin typeface="Short Stack" panose="02010500040000000007" pitchFamily="2" charset="77"/>
              </a:rPr>
              <a:t>Chirac</a:t>
            </a:r>
            <a:r>
              <a:rPr lang="fr-FR" sz="1000" dirty="0">
                <a:latin typeface="Short Stack" panose="02010500040000000007" pitchFamily="2" charset="77"/>
              </a:rPr>
              <a:t>, deux fois 5 ans. </a:t>
            </a:r>
          </a:p>
          <a:p>
            <a:pPr>
              <a:lnSpc>
                <a:spcPct val="150000"/>
              </a:lnSpc>
            </a:pPr>
            <a:r>
              <a:rPr lang="fr-FR" sz="1000" dirty="0">
                <a:latin typeface="Short Stack" panose="02010500040000000007" pitchFamily="2" charset="77"/>
              </a:rPr>
              <a:t>Les 8 présidents de la 5</a:t>
            </a:r>
            <a:r>
              <a:rPr lang="fr-FR" sz="1000" baseline="30000" dirty="0">
                <a:latin typeface="Short Stack" panose="02010500040000000007" pitchFamily="2" charset="77"/>
              </a:rPr>
              <a:t>ème</a:t>
            </a:r>
            <a:r>
              <a:rPr lang="fr-FR" sz="1000" dirty="0">
                <a:latin typeface="Short Stack" panose="02010500040000000007" pitchFamily="2" charset="77"/>
              </a:rPr>
              <a:t> République sont : Le </a:t>
            </a:r>
            <a:r>
              <a:rPr lang="fr-FR" sz="1000" b="1" u="sng" dirty="0">
                <a:solidFill>
                  <a:srgbClr val="FF0000"/>
                </a:solidFill>
                <a:latin typeface="Short Stack" panose="02010500040000000007" pitchFamily="2" charset="77"/>
              </a:rPr>
              <a:t>Général De Gaulle</a:t>
            </a:r>
            <a:r>
              <a:rPr lang="fr-FR" sz="1000" dirty="0">
                <a:latin typeface="Short Stack" panose="02010500040000000007" pitchFamily="2" charset="77"/>
              </a:rPr>
              <a:t> , George Pompidou, Valéry Giscard d’Estaing, François Mitterrand, Jacques Chirac, </a:t>
            </a:r>
            <a:r>
              <a:rPr lang="fr-FR" sz="1000" u="sng" dirty="0">
                <a:solidFill>
                  <a:srgbClr val="FF0000"/>
                </a:solidFill>
                <a:latin typeface="Short Stack" panose="02010500040000000007" pitchFamily="2" charset="77"/>
              </a:rPr>
              <a:t>Nicolas Sarkozy</a:t>
            </a:r>
            <a:r>
              <a:rPr lang="fr-FR" sz="1000" dirty="0">
                <a:latin typeface="Short Stack" panose="02010500040000000007" pitchFamily="2" charset="77"/>
              </a:rPr>
              <a:t>, </a:t>
            </a:r>
            <a:r>
              <a:rPr lang="fr-FR" sz="1000" b="1" u="sng" dirty="0">
                <a:solidFill>
                  <a:srgbClr val="FF0000"/>
                </a:solidFill>
                <a:latin typeface="Short Stack" panose="02010500040000000007" pitchFamily="2" charset="77"/>
              </a:rPr>
              <a:t>François Hollande</a:t>
            </a:r>
            <a:r>
              <a:rPr lang="fr-FR" sz="1000" dirty="0">
                <a:latin typeface="Short Stack" panose="02010500040000000007" pitchFamily="2" charset="77"/>
              </a:rPr>
              <a:t>, Emmanuel Macron</a:t>
            </a:r>
          </a:p>
        </p:txBody>
      </p:sp>
      <p:sp>
        <p:nvSpPr>
          <p:cNvPr id="12" name="Ellipse 11"/>
          <p:cNvSpPr/>
          <p:nvPr/>
        </p:nvSpPr>
        <p:spPr>
          <a:xfrm>
            <a:off x="295557" y="948930"/>
            <a:ext cx="1441079" cy="527148"/>
          </a:xfrm>
          <a:prstGeom prst="ellipse">
            <a:avLst/>
          </a:prstGeom>
          <a:gradFill flip="none" rotWithShape="1">
            <a:gsLst>
              <a:gs pos="0">
                <a:schemeClr val="accent6">
                  <a:tint val="66000"/>
                  <a:satMod val="160000"/>
                </a:schemeClr>
              </a:gs>
              <a:gs pos="50000">
                <a:schemeClr val="accent6">
                  <a:tint val="44500"/>
                  <a:satMod val="160000"/>
                </a:schemeClr>
              </a:gs>
              <a:gs pos="100000">
                <a:schemeClr val="accent6">
                  <a:tint val="23500"/>
                  <a:satMod val="160000"/>
                </a:schemeClr>
              </a:gs>
            </a:gsLst>
            <a:lin ang="5400000" scaled="1"/>
            <a:tileRect/>
          </a:gra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1636" tIns="50818" rIns="101636" bIns="50818" numCol="1" spcCol="0" rtlCol="0" fromWordArt="0" anchor="ctr" anchorCtr="0" forceAA="0" compatLnSpc="1">
            <a:prstTxWarp prst="textNoShape">
              <a:avLst/>
            </a:prstTxWarp>
            <a:noAutofit/>
          </a:bodyPr>
          <a:lstStyle/>
          <a:p>
            <a:pPr algn="r"/>
            <a:endParaRPr lang="fr-FR" dirty="0"/>
          </a:p>
        </p:txBody>
      </p:sp>
      <p:sp>
        <p:nvSpPr>
          <p:cNvPr id="13" name="ZoneTexte 12"/>
          <p:cNvSpPr txBox="1"/>
          <p:nvPr/>
        </p:nvSpPr>
        <p:spPr>
          <a:xfrm>
            <a:off x="408854" y="1007258"/>
            <a:ext cx="1375464" cy="410405"/>
          </a:xfrm>
          <a:prstGeom prst="rect">
            <a:avLst/>
          </a:prstGeom>
          <a:noFill/>
        </p:spPr>
        <p:txBody>
          <a:bodyPr wrap="square" lIns="101636" tIns="50818" rIns="101636" bIns="50818" rtlCol="0">
            <a:spAutoFit/>
          </a:bodyPr>
          <a:lstStyle/>
          <a:p>
            <a:r>
              <a:rPr lang="fr-FR" dirty="0">
                <a:latin typeface="Our First Kiss" panose="02000603000000020004" pitchFamily="2" charset="77"/>
              </a:rPr>
              <a:t>Je retiens</a:t>
            </a:r>
          </a:p>
        </p:txBody>
      </p:sp>
      <p:sp>
        <p:nvSpPr>
          <p:cNvPr id="8" name="Ellipse 7"/>
          <p:cNvSpPr/>
          <p:nvPr/>
        </p:nvSpPr>
        <p:spPr>
          <a:xfrm>
            <a:off x="3269045" y="840156"/>
            <a:ext cx="1234004" cy="360242"/>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9" name="ZoneTexte 8"/>
          <p:cNvSpPr txBox="1"/>
          <p:nvPr/>
        </p:nvSpPr>
        <p:spPr>
          <a:xfrm>
            <a:off x="3245677" y="849999"/>
            <a:ext cx="1234005" cy="379627"/>
          </a:xfrm>
          <a:prstGeom prst="rect">
            <a:avLst/>
          </a:prstGeom>
          <a:noFill/>
        </p:spPr>
        <p:txBody>
          <a:bodyPr wrap="square" lIns="101636" tIns="50818" rIns="101636" bIns="50818" rtlCol="0">
            <a:spAutoFit/>
          </a:bodyPr>
          <a:lstStyle/>
          <a:p>
            <a:pPr algn="ctr"/>
            <a:r>
              <a:rPr lang="fr-FR" sz="1800" dirty="0">
                <a:latin typeface="Our First Kiss" panose="02000603000000020004" pitchFamily="2" charset="77"/>
              </a:rPr>
              <a:t>Leçon</a:t>
            </a:r>
          </a:p>
        </p:txBody>
      </p:sp>
      <p:pic>
        <p:nvPicPr>
          <p:cNvPr id="23" name="Image 22">
            <a:extLst>
              <a:ext uri="{FF2B5EF4-FFF2-40B4-BE49-F238E27FC236}">
                <a16:creationId xmlns:a16="http://schemas.microsoft.com/office/drawing/2014/main" id="{7C9F9CAA-D1C9-2148-8C62-74E3B29B3F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4375" y="10214441"/>
            <a:ext cx="1094978" cy="226547"/>
          </a:xfrm>
          <a:prstGeom prst="rect">
            <a:avLst/>
          </a:prstGeom>
        </p:spPr>
      </p:pic>
      <p:pic>
        <p:nvPicPr>
          <p:cNvPr id="26" name="Picture 2">
            <a:extLst>
              <a:ext uri="{FF2B5EF4-FFF2-40B4-BE49-F238E27FC236}">
                <a16:creationId xmlns:a16="http://schemas.microsoft.com/office/drawing/2014/main" id="{E469CCA6-FA75-254E-95F8-C2F7256F4CE3}"/>
              </a:ext>
            </a:extLst>
          </p:cNvPr>
          <p:cNvPicPr>
            <a:picLocks noChangeAspect="1" noChangeArrowheads="1"/>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52702" y="-25035"/>
            <a:ext cx="7456488" cy="95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Rectangle 26">
            <a:extLst>
              <a:ext uri="{FF2B5EF4-FFF2-40B4-BE49-F238E27FC236}">
                <a16:creationId xmlns:a16="http://schemas.microsoft.com/office/drawing/2014/main" id="{AD440C4C-39F1-5849-8B65-3B84DCAA7403}"/>
              </a:ext>
            </a:extLst>
          </p:cNvPr>
          <p:cNvSpPr/>
          <p:nvPr/>
        </p:nvSpPr>
        <p:spPr>
          <a:xfrm>
            <a:off x="726102" y="35496"/>
            <a:ext cx="5552875" cy="656626"/>
          </a:xfrm>
          <a:prstGeom prst="rect">
            <a:avLst/>
          </a:prstGeom>
          <a:noFill/>
          <a:ln>
            <a:noFill/>
          </a:ln>
        </p:spPr>
        <p:txBody>
          <a:bodyPr wrap="none" lIns="101636" tIns="50818" rIns="101636" bIns="50818">
            <a:spAutoFit/>
          </a:bodyPr>
          <a:lstStyle/>
          <a:p>
            <a:pPr algn="ctr"/>
            <a:r>
              <a:rPr lang="fr-FR" sz="3600" b="1" spc="-150" dirty="0">
                <a:ln w="3175" cmpd="sng">
                  <a:solidFill>
                    <a:schemeClr val="bg1">
                      <a:lumMod val="95000"/>
                    </a:schemeClr>
                  </a:solidFill>
                  <a:prstDash val="solid"/>
                </a:ln>
                <a:solidFill>
                  <a:schemeClr val="bg1"/>
                </a:solidFill>
                <a:effectLst>
                  <a:outerShdw blurRad="38100" dist="38100" dir="2700000" algn="tl">
                    <a:srgbClr val="000000">
                      <a:alpha val="43137"/>
                    </a:srgbClr>
                  </a:outerShdw>
                </a:effectLst>
                <a:latin typeface="Love Is Complicated Again" pitchFamily="2" charset="0"/>
                <a:ea typeface="Chewy" panose="02000000000000000000" pitchFamily="2" charset="0"/>
                <a:cs typeface="Dekko" pitchFamily="2" charset="77"/>
              </a:rPr>
              <a:t>Les élections présidentielles</a:t>
            </a:r>
          </a:p>
        </p:txBody>
      </p:sp>
      <p:sp>
        <p:nvSpPr>
          <p:cNvPr id="31" name="Rectangle à coins arrondis 36">
            <a:extLst>
              <a:ext uri="{FF2B5EF4-FFF2-40B4-BE49-F238E27FC236}">
                <a16:creationId xmlns:a16="http://schemas.microsoft.com/office/drawing/2014/main" id="{6F081173-1D83-734D-A912-6CF09A9B23C1}"/>
              </a:ext>
            </a:extLst>
          </p:cNvPr>
          <p:cNvSpPr/>
          <p:nvPr/>
        </p:nvSpPr>
        <p:spPr>
          <a:xfrm>
            <a:off x="6336977" y="226079"/>
            <a:ext cx="936104" cy="464202"/>
          </a:xfrm>
          <a:prstGeom prst="roundRect">
            <a:avLst>
              <a:gd name="adj" fmla="val 33049"/>
            </a:avLst>
          </a:prstGeom>
          <a:solidFill>
            <a:srgbClr val="E3996B"/>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32" name="Rectangle à coins arrondis 37">
            <a:extLst>
              <a:ext uri="{FF2B5EF4-FFF2-40B4-BE49-F238E27FC236}">
                <a16:creationId xmlns:a16="http://schemas.microsoft.com/office/drawing/2014/main" id="{8CAA8EF7-A69D-6B4B-92EF-52934642E871}"/>
              </a:ext>
            </a:extLst>
          </p:cNvPr>
          <p:cNvSpPr/>
          <p:nvPr/>
        </p:nvSpPr>
        <p:spPr>
          <a:xfrm>
            <a:off x="6490340" y="640539"/>
            <a:ext cx="658723" cy="278041"/>
          </a:xfrm>
          <a:prstGeom prst="roundRect">
            <a:avLst>
              <a:gd name="adj" fmla="val 33049"/>
            </a:avLst>
          </a:prstGeom>
          <a:solidFill>
            <a:schemeClr val="bg1"/>
          </a:solidFill>
          <a:ln>
            <a:solidFill>
              <a:schemeClr val="accent6">
                <a:lumMod val="5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33" name="ZoneTexte 32">
            <a:extLst>
              <a:ext uri="{FF2B5EF4-FFF2-40B4-BE49-F238E27FC236}">
                <a16:creationId xmlns:a16="http://schemas.microsoft.com/office/drawing/2014/main" id="{7589701E-AF84-2A4A-94E0-E585573B29EE}"/>
              </a:ext>
            </a:extLst>
          </p:cNvPr>
          <p:cNvSpPr txBox="1"/>
          <p:nvPr/>
        </p:nvSpPr>
        <p:spPr>
          <a:xfrm>
            <a:off x="6294375" y="226079"/>
            <a:ext cx="1021307" cy="447338"/>
          </a:xfrm>
          <a:prstGeom prst="rect">
            <a:avLst/>
          </a:prstGeom>
          <a:noFill/>
        </p:spPr>
        <p:txBody>
          <a:bodyPr wrap="square" lIns="101636" tIns="50818" rIns="101636" bIns="50818" rtlCol="0">
            <a:spAutoFit/>
          </a:bodyPr>
          <a:lstStyle/>
          <a:p>
            <a:pPr algn="ctr">
              <a:lnSpc>
                <a:spcPct val="70000"/>
              </a:lnSpc>
            </a:pPr>
            <a:r>
              <a:rPr lang="fr-FR" sz="1600" b="1" dirty="0">
                <a:solidFill>
                  <a:schemeClr val="bg1"/>
                </a:solidFill>
                <a:latin typeface="Fineliner Script" pitchFamily="50" charset="0"/>
              </a:rPr>
              <a:t>La citoyenneté</a:t>
            </a:r>
            <a:endParaRPr lang="fr-FR" sz="1800" b="1" dirty="0">
              <a:solidFill>
                <a:schemeClr val="bg1"/>
              </a:solidFill>
              <a:latin typeface="Fineliner Script" pitchFamily="50" charset="0"/>
            </a:endParaRPr>
          </a:p>
        </p:txBody>
      </p:sp>
      <p:sp>
        <p:nvSpPr>
          <p:cNvPr id="34" name="Ellipse 33">
            <a:extLst>
              <a:ext uri="{FF2B5EF4-FFF2-40B4-BE49-F238E27FC236}">
                <a16:creationId xmlns:a16="http://schemas.microsoft.com/office/drawing/2014/main" id="{DD7C3304-BEAE-8B4C-A979-D0BB05127D23}"/>
              </a:ext>
            </a:extLst>
          </p:cNvPr>
          <p:cNvSpPr/>
          <p:nvPr/>
        </p:nvSpPr>
        <p:spPr>
          <a:xfrm>
            <a:off x="66222" y="107926"/>
            <a:ext cx="713881" cy="558594"/>
          </a:xfrm>
          <a:prstGeom prst="ellipse">
            <a:avLst/>
          </a:prstGeom>
          <a:solidFill>
            <a:schemeClr val="bg1"/>
          </a:solidFill>
          <a:ln>
            <a:solidFill>
              <a:srgbClr val="DB7C4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5" name="Rectangle 34">
            <a:extLst>
              <a:ext uri="{FF2B5EF4-FFF2-40B4-BE49-F238E27FC236}">
                <a16:creationId xmlns:a16="http://schemas.microsoft.com/office/drawing/2014/main" id="{D78D67A0-8A5A-DE4A-BCC6-4400AA966D07}"/>
              </a:ext>
            </a:extLst>
          </p:cNvPr>
          <p:cNvSpPr/>
          <p:nvPr/>
        </p:nvSpPr>
        <p:spPr>
          <a:xfrm>
            <a:off x="19801" y="151243"/>
            <a:ext cx="802857" cy="471960"/>
          </a:xfrm>
          <a:prstGeom prst="rect">
            <a:avLst/>
          </a:prstGeom>
        </p:spPr>
        <p:txBody>
          <a:bodyPr wrap="none" lIns="101636" tIns="50818" rIns="101636" bIns="50818">
            <a:spAutoFit/>
          </a:bodyPr>
          <a:lstStyle/>
          <a:p>
            <a:pPr lvl="0" algn="ctr"/>
            <a:r>
              <a:rPr lang="fr-FR" sz="2400" dirty="0">
                <a:solidFill>
                  <a:prstClr val="black"/>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EMC</a:t>
            </a:r>
          </a:p>
        </p:txBody>
      </p:sp>
      <p:sp>
        <p:nvSpPr>
          <p:cNvPr id="36" name="ZoneTexte 35">
            <a:extLst>
              <a:ext uri="{FF2B5EF4-FFF2-40B4-BE49-F238E27FC236}">
                <a16:creationId xmlns:a16="http://schemas.microsoft.com/office/drawing/2014/main" id="{CFBA1180-F407-0141-9006-D3DA19D2D8C5}"/>
              </a:ext>
            </a:extLst>
          </p:cNvPr>
          <p:cNvSpPr txBox="1"/>
          <p:nvPr/>
        </p:nvSpPr>
        <p:spPr>
          <a:xfrm>
            <a:off x="6438329" y="623172"/>
            <a:ext cx="762744" cy="348850"/>
          </a:xfrm>
          <a:prstGeom prst="rect">
            <a:avLst/>
          </a:prstGeom>
          <a:noFill/>
        </p:spPr>
        <p:txBody>
          <a:bodyPr wrap="square" lIns="101636" tIns="50818" rIns="101636" bIns="50818" rtlCol="0">
            <a:spAutoFit/>
          </a:bodyPr>
          <a:lstStyle/>
          <a:p>
            <a:pPr algn="ctr"/>
            <a:r>
              <a:rPr lang="fr-FR" sz="1600" b="1" dirty="0">
                <a:latin typeface="Fineliner Script" pitchFamily="50" charset="0"/>
              </a:rPr>
              <a:t>Cycle 3</a:t>
            </a:r>
            <a:endParaRPr lang="fr-FR" sz="1800" b="1" dirty="0">
              <a:latin typeface="Fineliner Script" pitchFamily="50" charset="0"/>
            </a:endParaRPr>
          </a:p>
        </p:txBody>
      </p:sp>
    </p:spTree>
    <p:extLst>
      <p:ext uri="{BB962C8B-B14F-4D97-AF65-F5344CB8AC3E}">
        <p14:creationId xmlns:p14="http://schemas.microsoft.com/office/powerpoint/2010/main" val="25022130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lumMod val="50000"/>
              <a:lumOff val="50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8032</TotalTime>
  <Words>3545</Words>
  <Application>Microsoft Macintosh PowerPoint</Application>
  <PresentationFormat>Personnalisé</PresentationFormat>
  <Paragraphs>271</Paragraphs>
  <Slides>8</Slides>
  <Notes>6</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8</vt:i4>
      </vt:variant>
    </vt:vector>
  </HeadingPairs>
  <TitlesOfParts>
    <vt:vector size="18" baseType="lpstr">
      <vt:lpstr>Arial</vt:lpstr>
      <vt:lpstr>Calibri</vt:lpstr>
      <vt:lpstr>CHARLEEBOOTS</vt:lpstr>
      <vt:lpstr>Courier New</vt:lpstr>
      <vt:lpstr>Fineliner Script</vt:lpstr>
      <vt:lpstr>KG Primary Italics</vt:lpstr>
      <vt:lpstr>Love Is Complicated Again</vt:lpstr>
      <vt:lpstr>Our First Kiss</vt:lpstr>
      <vt:lpstr>Short Stack</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161</cp:revision>
  <cp:lastPrinted>2013-09-26T11:43:32Z</cp:lastPrinted>
  <dcterms:created xsi:type="dcterms:W3CDTF">2013-09-22T07:50:11Z</dcterms:created>
  <dcterms:modified xsi:type="dcterms:W3CDTF">2022-02-17T17:00:21Z</dcterms:modified>
</cp:coreProperties>
</file>