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
  </p:notesMasterIdLst>
  <p:sldIdLst>
    <p:sldId id="256" r:id="rId2"/>
    <p:sldId id="257" r:id="rId3"/>
    <p:sldId id="258" r:id="rId4"/>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94"/>
  </p:normalViewPr>
  <p:slideViewPr>
    <p:cSldViewPr snapToGrid="0">
      <p:cViewPr varScale="1">
        <p:scale>
          <a:sx n="106" d="100"/>
          <a:sy n="106" d="100"/>
        </p:scale>
        <p:origin x="1456" y="176"/>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5CDEB180-CB55-B846-BBEA-82152F8F6CEC}" type="datetimeFigureOut">
              <a:rPr lang="fr-FR" smtClean="0"/>
              <a:t>15/08/2024</a:t>
            </a:fld>
            <a:endParaRPr lang="fr-FR"/>
          </a:p>
        </p:txBody>
      </p:sp>
      <p:sp>
        <p:nvSpPr>
          <p:cNvPr id="4" name="Espace réservé de l'image des diapositives 3"/>
          <p:cNvSpPr>
            <a:spLocks noGrp="1" noRot="1" noChangeAspect="1"/>
          </p:cNvSpPr>
          <p:nvPr>
            <p:ph type="sldImg" idx="2"/>
          </p:nvPr>
        </p:nvSpPr>
        <p:spPr>
          <a:xfrm>
            <a:off x="2900363" y="857250"/>
            <a:ext cx="3343275" cy="23145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D9EDB5E3-307E-E24F-937F-C97C79A93A8A}" type="slidenum">
              <a:rPr lang="fr-FR" smtClean="0"/>
              <a:t>‹N°›</a:t>
            </a:fld>
            <a:endParaRPr lang="fr-FR"/>
          </a:p>
        </p:txBody>
      </p:sp>
    </p:spTree>
    <p:extLst>
      <p:ext uri="{BB962C8B-B14F-4D97-AF65-F5344CB8AC3E}">
        <p14:creationId xmlns:p14="http://schemas.microsoft.com/office/powerpoint/2010/main" val="829434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9EDB5E3-307E-E24F-937F-C97C79A93A8A}" type="slidenum">
              <a:rPr lang="fr-FR" smtClean="0"/>
              <a:t>3</a:t>
            </a:fld>
            <a:endParaRPr lang="fr-FR"/>
          </a:p>
        </p:txBody>
      </p:sp>
    </p:spTree>
    <p:extLst>
      <p:ext uri="{BB962C8B-B14F-4D97-AF65-F5344CB8AC3E}">
        <p14:creationId xmlns:p14="http://schemas.microsoft.com/office/powerpoint/2010/main" val="738699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1674C2D-2D28-F34D-B15A-8C2C564D2EFE}" type="datetimeFigureOut">
              <a:rPr lang="fr-FR" smtClean="0"/>
              <a:t>15/08/2024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62F4089-6A6F-4C4B-85AA-2BDAA5B7D576}" type="slidenum">
              <a:rPr lang="fr-FR" smtClean="0"/>
              <a:t>‹N°›</a:t>
            </a:fld>
            <a:endParaRPr lang="fr-FR"/>
          </a:p>
        </p:txBody>
      </p:sp>
    </p:spTree>
    <p:extLst>
      <p:ext uri="{BB962C8B-B14F-4D97-AF65-F5344CB8AC3E}">
        <p14:creationId xmlns:p14="http://schemas.microsoft.com/office/powerpoint/2010/main" val="3998547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1674C2D-2D28-F34D-B15A-8C2C564D2EFE}" type="datetimeFigureOut">
              <a:rPr lang="fr-FR" smtClean="0"/>
              <a:t>15/08/2024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62F4089-6A6F-4C4B-85AA-2BDAA5B7D576}" type="slidenum">
              <a:rPr lang="fr-FR" smtClean="0"/>
              <a:t>‹N°›</a:t>
            </a:fld>
            <a:endParaRPr lang="fr-FR"/>
          </a:p>
        </p:txBody>
      </p:sp>
    </p:spTree>
    <p:extLst>
      <p:ext uri="{BB962C8B-B14F-4D97-AF65-F5344CB8AC3E}">
        <p14:creationId xmlns:p14="http://schemas.microsoft.com/office/powerpoint/2010/main" val="2838540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1674C2D-2D28-F34D-B15A-8C2C564D2EFE}" type="datetimeFigureOut">
              <a:rPr lang="fr-FR" smtClean="0"/>
              <a:t>15/08/2024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62F4089-6A6F-4C4B-85AA-2BDAA5B7D576}" type="slidenum">
              <a:rPr lang="fr-FR" smtClean="0"/>
              <a:t>‹N°›</a:t>
            </a:fld>
            <a:endParaRPr lang="fr-FR"/>
          </a:p>
        </p:txBody>
      </p:sp>
    </p:spTree>
    <p:extLst>
      <p:ext uri="{BB962C8B-B14F-4D97-AF65-F5344CB8AC3E}">
        <p14:creationId xmlns:p14="http://schemas.microsoft.com/office/powerpoint/2010/main" val="1923948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1674C2D-2D28-F34D-B15A-8C2C564D2EFE}" type="datetimeFigureOut">
              <a:rPr lang="fr-FR" smtClean="0"/>
              <a:t>15/08/2024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62F4089-6A6F-4C4B-85AA-2BDAA5B7D576}" type="slidenum">
              <a:rPr lang="fr-FR" smtClean="0"/>
              <a:t>‹N°›</a:t>
            </a:fld>
            <a:endParaRPr lang="fr-FR"/>
          </a:p>
        </p:txBody>
      </p:sp>
    </p:spTree>
    <p:extLst>
      <p:ext uri="{BB962C8B-B14F-4D97-AF65-F5344CB8AC3E}">
        <p14:creationId xmlns:p14="http://schemas.microsoft.com/office/powerpoint/2010/main" val="3232364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1674C2D-2D28-F34D-B15A-8C2C564D2EFE}" type="datetimeFigureOut">
              <a:rPr lang="fr-FR" smtClean="0"/>
              <a:t>15/08/2024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62F4089-6A6F-4C4B-85AA-2BDAA5B7D576}" type="slidenum">
              <a:rPr lang="fr-FR" smtClean="0"/>
              <a:t>‹N°›</a:t>
            </a:fld>
            <a:endParaRPr lang="fr-FR"/>
          </a:p>
        </p:txBody>
      </p:sp>
    </p:spTree>
    <p:extLst>
      <p:ext uri="{BB962C8B-B14F-4D97-AF65-F5344CB8AC3E}">
        <p14:creationId xmlns:p14="http://schemas.microsoft.com/office/powerpoint/2010/main" val="3376218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1674C2D-2D28-F34D-B15A-8C2C564D2EFE}" type="datetimeFigureOut">
              <a:rPr lang="fr-FR" smtClean="0"/>
              <a:t>15/08/2024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62F4089-6A6F-4C4B-85AA-2BDAA5B7D576}" type="slidenum">
              <a:rPr lang="fr-FR" smtClean="0"/>
              <a:t>‹N°›</a:t>
            </a:fld>
            <a:endParaRPr lang="fr-FR"/>
          </a:p>
        </p:txBody>
      </p:sp>
    </p:spTree>
    <p:extLst>
      <p:ext uri="{BB962C8B-B14F-4D97-AF65-F5344CB8AC3E}">
        <p14:creationId xmlns:p14="http://schemas.microsoft.com/office/powerpoint/2010/main" val="2644653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82329" y="2505075"/>
            <a:ext cx="4190702"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14913" y="2505075"/>
            <a:ext cx="4211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1674C2D-2D28-F34D-B15A-8C2C564D2EFE}" type="datetimeFigureOut">
              <a:rPr lang="fr-FR" smtClean="0"/>
              <a:t>15/08/2024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F62F4089-6A6F-4C4B-85AA-2BDAA5B7D576}" type="slidenum">
              <a:rPr lang="fr-FR" smtClean="0"/>
              <a:t>‹N°›</a:t>
            </a:fld>
            <a:endParaRPr lang="fr-FR"/>
          </a:p>
        </p:txBody>
      </p:sp>
    </p:spTree>
    <p:extLst>
      <p:ext uri="{BB962C8B-B14F-4D97-AF65-F5344CB8AC3E}">
        <p14:creationId xmlns:p14="http://schemas.microsoft.com/office/powerpoint/2010/main" val="849745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1674C2D-2D28-F34D-B15A-8C2C564D2EFE}" type="datetimeFigureOut">
              <a:rPr lang="fr-FR" smtClean="0"/>
              <a:t>15/08/2024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F62F4089-6A6F-4C4B-85AA-2BDAA5B7D576}" type="slidenum">
              <a:rPr lang="fr-FR" smtClean="0"/>
              <a:t>‹N°›</a:t>
            </a:fld>
            <a:endParaRPr lang="fr-FR"/>
          </a:p>
        </p:txBody>
      </p:sp>
    </p:spTree>
    <p:extLst>
      <p:ext uri="{BB962C8B-B14F-4D97-AF65-F5344CB8AC3E}">
        <p14:creationId xmlns:p14="http://schemas.microsoft.com/office/powerpoint/2010/main" val="3318135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674C2D-2D28-F34D-B15A-8C2C564D2EFE}" type="datetimeFigureOut">
              <a:rPr lang="fr-FR" smtClean="0"/>
              <a:t>15/08/2024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F62F4089-6A6F-4C4B-85AA-2BDAA5B7D576}" type="slidenum">
              <a:rPr lang="fr-FR" smtClean="0"/>
              <a:t>‹N°›</a:t>
            </a:fld>
            <a:endParaRPr lang="fr-FR"/>
          </a:p>
        </p:txBody>
      </p:sp>
    </p:spTree>
    <p:extLst>
      <p:ext uri="{BB962C8B-B14F-4D97-AF65-F5344CB8AC3E}">
        <p14:creationId xmlns:p14="http://schemas.microsoft.com/office/powerpoint/2010/main" val="136320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421134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1674C2D-2D28-F34D-B15A-8C2C564D2EFE}" type="datetimeFigureOut">
              <a:rPr lang="fr-FR" smtClean="0"/>
              <a:t>15/08/2024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62F4089-6A6F-4C4B-85AA-2BDAA5B7D576}" type="slidenum">
              <a:rPr lang="fr-FR" smtClean="0"/>
              <a:t>‹N°›</a:t>
            </a:fld>
            <a:endParaRPr lang="fr-FR"/>
          </a:p>
        </p:txBody>
      </p:sp>
    </p:spTree>
    <p:extLst>
      <p:ext uri="{BB962C8B-B14F-4D97-AF65-F5344CB8AC3E}">
        <p14:creationId xmlns:p14="http://schemas.microsoft.com/office/powerpoint/2010/main" val="1255549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4211340" y="987426"/>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1674C2D-2D28-F34D-B15A-8C2C564D2EFE}" type="datetimeFigureOut">
              <a:rPr lang="fr-FR" smtClean="0"/>
              <a:t>15/08/2024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62F4089-6A6F-4C4B-85AA-2BDAA5B7D576}" type="slidenum">
              <a:rPr lang="fr-FR" smtClean="0"/>
              <a:t>‹N°›</a:t>
            </a:fld>
            <a:endParaRPr lang="fr-FR"/>
          </a:p>
        </p:txBody>
      </p:sp>
    </p:spTree>
    <p:extLst>
      <p:ext uri="{BB962C8B-B14F-4D97-AF65-F5344CB8AC3E}">
        <p14:creationId xmlns:p14="http://schemas.microsoft.com/office/powerpoint/2010/main" val="3224970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674C2D-2D28-F34D-B15A-8C2C564D2EFE}" type="datetimeFigureOut">
              <a:rPr lang="fr-FR" smtClean="0"/>
              <a:t>15/08/2024</a:t>
            </a:fld>
            <a:endParaRPr lang="fr-FR"/>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2F4089-6A6F-4C4B-85AA-2BDAA5B7D576}" type="slidenum">
              <a:rPr lang="fr-FR" smtClean="0"/>
              <a:t>‹N°›</a:t>
            </a:fld>
            <a:endParaRPr lang="fr-FR"/>
          </a:p>
        </p:txBody>
      </p:sp>
    </p:spTree>
    <p:extLst>
      <p:ext uri="{BB962C8B-B14F-4D97-AF65-F5344CB8AC3E}">
        <p14:creationId xmlns:p14="http://schemas.microsoft.com/office/powerpoint/2010/main" val="23714102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808326AC-33EA-60B0-21F3-AB3F2751884D}"/>
              </a:ext>
            </a:extLst>
          </p:cNvPr>
          <p:cNvSpPr txBox="1"/>
          <p:nvPr/>
        </p:nvSpPr>
        <p:spPr>
          <a:xfrm>
            <a:off x="1455822" y="553860"/>
            <a:ext cx="3341808" cy="607071"/>
          </a:xfrm>
          <a:prstGeom prst="rect">
            <a:avLst/>
          </a:prstGeom>
          <a:solidFill>
            <a:schemeClr val="accent5">
              <a:lumMod val="40000"/>
              <a:lumOff val="60000"/>
            </a:schemeClr>
          </a:solidFill>
        </p:spPr>
        <p:txBody>
          <a:bodyPr wrap="square" tIns="72000" bIns="72000" rtlCol="0">
            <a:spAutoFit/>
          </a:bodyPr>
          <a:lstStyle/>
          <a:p>
            <a:r>
              <a:rPr lang="fr-FR" sz="1500" dirty="0">
                <a:latin typeface="Hachi Maru Pop" pitchFamily="2" charset="-128"/>
                <a:ea typeface="Hachi Maru Pop" pitchFamily="2" charset="-128"/>
              </a:rPr>
              <a:t>ÉCOLE</a:t>
            </a:r>
          </a:p>
          <a:p>
            <a:r>
              <a:rPr lang="fr-FR" sz="1500" dirty="0">
                <a:latin typeface="Hachi Maru Pop" pitchFamily="2" charset="-128"/>
                <a:ea typeface="Hachi Maru Pop" pitchFamily="2" charset="-128"/>
              </a:rPr>
              <a:t> </a:t>
            </a:r>
            <a:endParaRPr lang="fr-FR" sz="1400" dirty="0">
              <a:latin typeface="Hachi Maru Pop" pitchFamily="2" charset="-128"/>
              <a:ea typeface="Hachi Maru Pop" pitchFamily="2" charset="-128"/>
            </a:endParaRPr>
          </a:p>
        </p:txBody>
      </p:sp>
      <p:sp>
        <p:nvSpPr>
          <p:cNvPr id="6" name="ZoneTexte 5">
            <a:extLst>
              <a:ext uri="{FF2B5EF4-FFF2-40B4-BE49-F238E27FC236}">
                <a16:creationId xmlns:a16="http://schemas.microsoft.com/office/drawing/2014/main" id="{91E4EEF6-CBFF-0289-D9E8-689CFD96AF7F}"/>
              </a:ext>
            </a:extLst>
          </p:cNvPr>
          <p:cNvSpPr txBox="1"/>
          <p:nvPr/>
        </p:nvSpPr>
        <p:spPr>
          <a:xfrm>
            <a:off x="142505" y="1250964"/>
            <a:ext cx="4655126" cy="257369"/>
          </a:xfrm>
          <a:prstGeom prst="rect">
            <a:avLst/>
          </a:prstGeom>
          <a:solidFill>
            <a:schemeClr val="accent2">
              <a:lumMod val="40000"/>
              <a:lumOff val="60000"/>
            </a:schemeClr>
          </a:solidFill>
        </p:spPr>
        <p:txBody>
          <a:bodyPr wrap="square" tIns="36000" bIns="36000" rtlCol="0">
            <a:spAutoFit/>
          </a:bodyPr>
          <a:lstStyle/>
          <a:p>
            <a:pPr algn="ctr"/>
            <a:r>
              <a:rPr lang="fr-FR" sz="1200" dirty="0">
                <a:latin typeface="Hachi Maru Pop" pitchFamily="2" charset="-128"/>
                <a:ea typeface="Hachi Maru Pop" pitchFamily="2" charset="-128"/>
              </a:rPr>
              <a:t>LES HORAIRES DE L’ECOLE</a:t>
            </a:r>
          </a:p>
        </p:txBody>
      </p:sp>
      <p:cxnSp>
        <p:nvCxnSpPr>
          <p:cNvPr id="8" name="Connecteur droit 7">
            <a:extLst>
              <a:ext uri="{FF2B5EF4-FFF2-40B4-BE49-F238E27FC236}">
                <a16:creationId xmlns:a16="http://schemas.microsoft.com/office/drawing/2014/main" id="{A9F4930D-4905-E14C-6FA5-9F77F7F88750}"/>
              </a:ext>
            </a:extLst>
          </p:cNvPr>
          <p:cNvCxnSpPr>
            <a:cxnSpLocks/>
          </p:cNvCxnSpPr>
          <p:nvPr/>
        </p:nvCxnSpPr>
        <p:spPr>
          <a:xfrm>
            <a:off x="142502" y="1160931"/>
            <a:ext cx="1196224" cy="0"/>
          </a:xfrm>
          <a:prstGeom prst="line">
            <a:avLst/>
          </a:prstGeom>
          <a:ln w="381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graphicFrame>
        <p:nvGraphicFramePr>
          <p:cNvPr id="9" name="Tableau 9">
            <a:extLst>
              <a:ext uri="{FF2B5EF4-FFF2-40B4-BE49-F238E27FC236}">
                <a16:creationId xmlns:a16="http://schemas.microsoft.com/office/drawing/2014/main" id="{296D1E54-60BE-C6AD-4DCD-6C8CDD2ED0EA}"/>
              </a:ext>
            </a:extLst>
          </p:cNvPr>
          <p:cNvGraphicFramePr>
            <a:graphicFrameLocks noGrp="1"/>
          </p:cNvGraphicFramePr>
          <p:nvPr>
            <p:extLst>
              <p:ext uri="{D42A27DB-BD31-4B8C-83A1-F6EECF244321}">
                <p14:modId xmlns:p14="http://schemas.microsoft.com/office/powerpoint/2010/main" val="4159207394"/>
              </p:ext>
            </p:extLst>
          </p:nvPr>
        </p:nvGraphicFramePr>
        <p:xfrm>
          <a:off x="142505" y="1597304"/>
          <a:ext cx="4655124" cy="1831695"/>
        </p:xfrm>
        <a:graphic>
          <a:graphicData uri="http://schemas.openxmlformats.org/drawingml/2006/table">
            <a:tbl>
              <a:tblPr firstRow="1" bandRow="1">
                <a:tableStyleId>{5940675A-B579-460E-94D1-54222C63F5DA}</a:tableStyleId>
              </a:tblPr>
              <a:tblGrid>
                <a:gridCol w="2832849">
                  <a:extLst>
                    <a:ext uri="{9D8B030D-6E8A-4147-A177-3AD203B41FA5}">
                      <a16:colId xmlns:a16="http://schemas.microsoft.com/office/drawing/2014/main" val="1531202663"/>
                    </a:ext>
                  </a:extLst>
                </a:gridCol>
                <a:gridCol w="1822275">
                  <a:extLst>
                    <a:ext uri="{9D8B030D-6E8A-4147-A177-3AD203B41FA5}">
                      <a16:colId xmlns:a16="http://schemas.microsoft.com/office/drawing/2014/main" val="476298893"/>
                    </a:ext>
                  </a:extLst>
                </a:gridCol>
              </a:tblGrid>
              <a:tr h="300321">
                <a:tc>
                  <a:txBody>
                    <a:bodyPr/>
                    <a:lstStyle/>
                    <a:p>
                      <a:pPr algn="ctr"/>
                      <a:r>
                        <a:rPr lang="fr-FR" sz="1050" dirty="0">
                          <a:effectLst/>
                          <a:latin typeface="Century Gothic" panose="020B0502020202020204" pitchFamily="34" charset="0"/>
                          <a:ea typeface="Calibri" panose="020F0502020204030204" pitchFamily="34" charset="0"/>
                          <a:cs typeface="Calibri Light" panose="020F0302020204030204" pitchFamily="34" charset="0"/>
                        </a:rPr>
                        <a:t>Ouverture du portail matin</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solidFill>
                      <a:schemeClr val="accent4">
                        <a:lumMod val="20000"/>
                        <a:lumOff val="80000"/>
                      </a:schemeClr>
                    </a:solidFill>
                  </a:tcPr>
                </a:tc>
                <a:tc>
                  <a:txBody>
                    <a:bodyPr/>
                    <a:lstStyle/>
                    <a:p>
                      <a:pPr algn="ctr"/>
                      <a:r>
                        <a:rPr lang="fr-FR" sz="1050" dirty="0">
                          <a:latin typeface="Century Gothic" panose="020B0502020202020204" pitchFamily="34" charset="0"/>
                        </a:rPr>
                        <a:t>8h20</a:t>
                      </a:r>
                    </a:p>
                  </a:txBody>
                  <a:tcPr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383000380"/>
                  </a:ext>
                </a:extLst>
              </a:tr>
              <a:tr h="300321">
                <a:tc>
                  <a:txBody>
                    <a:bodyPr/>
                    <a:lstStyle/>
                    <a:p>
                      <a:pPr algn="ctr"/>
                      <a:r>
                        <a:rPr lang="fr-FR" sz="1050" dirty="0">
                          <a:effectLst/>
                          <a:latin typeface="Century Gothic" panose="020B0502020202020204" pitchFamily="34" charset="0"/>
                          <a:ea typeface="Calibri" panose="020F0502020204030204" pitchFamily="34" charset="0"/>
                          <a:cs typeface="Calibri Light" panose="020F0302020204030204" pitchFamily="34" charset="0"/>
                        </a:rPr>
                        <a:t>Fermeture du portail</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50" dirty="0">
                          <a:latin typeface="Century Gothic" panose="020B0502020202020204" pitchFamily="34" charset="0"/>
                        </a:rPr>
                        <a:t>8h30</a:t>
                      </a:r>
                    </a:p>
                  </a:txBody>
                  <a:tcPr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942461388"/>
                  </a:ext>
                </a:extLst>
              </a:tr>
              <a:tr h="30032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50" dirty="0">
                          <a:effectLst/>
                          <a:latin typeface="Century Gothic" panose="020B0502020202020204" pitchFamily="34" charset="0"/>
                          <a:ea typeface="Calibri" panose="020F0502020204030204" pitchFamily="34" charset="0"/>
                          <a:cs typeface="Calibri Light" panose="020F0302020204030204" pitchFamily="34" charset="0"/>
                        </a:rPr>
                        <a:t>Sortie fin de matinée</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solidFill>
                      <a:schemeClr val="accent4">
                        <a:lumMod val="20000"/>
                        <a:lumOff val="80000"/>
                      </a:schemeClr>
                    </a:solidFill>
                  </a:tcPr>
                </a:tc>
                <a:tc>
                  <a:txBody>
                    <a:bodyPr/>
                    <a:lstStyle/>
                    <a:p>
                      <a:pPr algn="ctr"/>
                      <a:r>
                        <a:rPr lang="fr-FR" sz="1050" dirty="0">
                          <a:latin typeface="Century Gothic" panose="020B0502020202020204" pitchFamily="34" charset="0"/>
                        </a:rPr>
                        <a:t>12h</a:t>
                      </a:r>
                    </a:p>
                  </a:txBody>
                  <a:tcPr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846043410"/>
                  </a:ext>
                </a:extLst>
              </a:tr>
              <a:tr h="330090">
                <a:tc>
                  <a:txBody>
                    <a:bodyPr/>
                    <a:lstStyle/>
                    <a:p>
                      <a:pPr algn="ctr"/>
                      <a:r>
                        <a:rPr lang="fr-FR" sz="1050" dirty="0">
                          <a:effectLst/>
                          <a:latin typeface="Century Gothic" panose="020B0502020202020204" pitchFamily="34" charset="0"/>
                          <a:ea typeface="Calibri" panose="020F0502020204030204" pitchFamily="34" charset="0"/>
                          <a:cs typeface="Calibri Light" panose="020F0302020204030204" pitchFamily="34" charset="0"/>
                        </a:rPr>
                        <a:t>Ouverture du portail  après-midi </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solidFill>
                      <a:schemeClr val="accent4">
                        <a:lumMod val="20000"/>
                        <a:lumOff val="80000"/>
                      </a:schemeClr>
                    </a:solidFill>
                  </a:tcPr>
                </a:tc>
                <a:tc>
                  <a:txBody>
                    <a:bodyPr/>
                    <a:lstStyle/>
                    <a:p>
                      <a:pPr algn="ctr"/>
                      <a:r>
                        <a:rPr lang="fr-FR" sz="1050" dirty="0">
                          <a:latin typeface="Century Gothic" panose="020B0502020202020204" pitchFamily="34" charset="0"/>
                        </a:rPr>
                        <a:t>13h50</a:t>
                      </a:r>
                    </a:p>
                  </a:txBody>
                  <a:tcPr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01533903"/>
                  </a:ext>
                </a:extLst>
              </a:tr>
              <a:tr h="30032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050" dirty="0">
                          <a:effectLst/>
                          <a:latin typeface="Century Gothic" panose="020B0502020202020204" pitchFamily="34" charset="0"/>
                          <a:ea typeface="Calibri" panose="020F0502020204030204" pitchFamily="34" charset="0"/>
                          <a:cs typeface="Calibri Light" panose="020F0302020204030204" pitchFamily="34" charset="0"/>
                        </a:rPr>
                        <a:t>Fermeture du portail</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solidFill>
                      <a:schemeClr val="accent4">
                        <a:lumMod val="20000"/>
                        <a:lumOff val="80000"/>
                      </a:schemeClr>
                    </a:solidFill>
                  </a:tcPr>
                </a:tc>
                <a:tc>
                  <a:txBody>
                    <a:bodyPr/>
                    <a:lstStyle/>
                    <a:p>
                      <a:pPr algn="ctr"/>
                      <a:r>
                        <a:rPr lang="fr-FR" sz="1050" dirty="0">
                          <a:latin typeface="Century Gothic" panose="020B0502020202020204" pitchFamily="34" charset="0"/>
                        </a:rPr>
                        <a:t>14h</a:t>
                      </a:r>
                    </a:p>
                  </a:txBody>
                  <a:tcPr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820693154"/>
                  </a:ext>
                </a:extLst>
              </a:tr>
              <a:tr h="300321">
                <a:tc>
                  <a:txBody>
                    <a:bodyPr/>
                    <a:lstStyle/>
                    <a:p>
                      <a:pPr algn="ctr"/>
                      <a:r>
                        <a:rPr lang="fr-FR" sz="1050" dirty="0">
                          <a:effectLst/>
                          <a:latin typeface="Century Gothic" panose="020B0502020202020204" pitchFamily="34" charset="0"/>
                          <a:ea typeface="Calibri" panose="020F0502020204030204" pitchFamily="34" charset="0"/>
                          <a:cs typeface="Calibri Light" panose="020F0302020204030204" pitchFamily="34" charset="0"/>
                        </a:rPr>
                        <a:t>Sortie fin d’après-midi</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solidFill>
                      <a:schemeClr val="accent4">
                        <a:lumMod val="20000"/>
                        <a:lumOff val="80000"/>
                      </a:schemeClr>
                    </a:solidFill>
                  </a:tcPr>
                </a:tc>
                <a:tc>
                  <a:txBody>
                    <a:bodyPr/>
                    <a:lstStyle/>
                    <a:p>
                      <a:pPr algn="ctr"/>
                      <a:r>
                        <a:rPr lang="fr-FR" sz="1050" dirty="0">
                          <a:latin typeface="Century Gothic" panose="020B0502020202020204" pitchFamily="34" charset="0"/>
                        </a:rPr>
                        <a:t>16h30</a:t>
                      </a:r>
                    </a:p>
                  </a:txBody>
                  <a:tcPr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996187583"/>
                  </a:ext>
                </a:extLst>
              </a:tr>
            </a:tbl>
          </a:graphicData>
        </a:graphic>
      </p:graphicFrame>
      <p:sp>
        <p:nvSpPr>
          <p:cNvPr id="10" name="ZoneTexte 9">
            <a:extLst>
              <a:ext uri="{FF2B5EF4-FFF2-40B4-BE49-F238E27FC236}">
                <a16:creationId xmlns:a16="http://schemas.microsoft.com/office/drawing/2014/main" id="{B31BFFD0-1894-B125-2BCA-3FFF84672221}"/>
              </a:ext>
            </a:extLst>
          </p:cNvPr>
          <p:cNvSpPr txBox="1"/>
          <p:nvPr/>
        </p:nvSpPr>
        <p:spPr>
          <a:xfrm>
            <a:off x="142502" y="3947497"/>
            <a:ext cx="4655127" cy="1946687"/>
          </a:xfrm>
          <a:prstGeom prst="rect">
            <a:avLst/>
          </a:prstGeom>
          <a:noFill/>
          <a:ln w="19050">
            <a:solidFill>
              <a:schemeClr val="accent2">
                <a:lumMod val="40000"/>
                <a:lumOff val="60000"/>
              </a:schemeClr>
            </a:solidFill>
          </a:ln>
        </p:spPr>
        <p:txBody>
          <a:bodyPr wrap="square" rtlCol="0">
            <a:spAutoFit/>
          </a:bodyPr>
          <a:lstStyle/>
          <a:p>
            <a:pPr algn="just">
              <a:spcAft>
                <a:spcPts val="300"/>
              </a:spcAft>
            </a:pPr>
            <a:r>
              <a:rPr lang="fr-FR" sz="1050" dirty="0">
                <a:latin typeface="Century Gothic" panose="020B0502020202020204" pitchFamily="34" charset="0"/>
                <a:ea typeface="GosmickSans"/>
                <a:cs typeface="Times New Roman" panose="02020603050405020304" pitchFamily="18" charset="0"/>
              </a:rPr>
              <a:t>A la sortie des classes, </a:t>
            </a:r>
            <a:r>
              <a:rPr lang="fr-FR" sz="1050" dirty="0">
                <a:latin typeface="Century Gothic" panose="020B0502020202020204" pitchFamily="34" charset="0"/>
                <a:ea typeface="GosmickSans"/>
                <a:cs typeface="Calibri Light" panose="020F0302020204030204" pitchFamily="34" charset="0"/>
              </a:rPr>
              <a:t>l</a:t>
            </a:r>
            <a:r>
              <a:rPr lang="fr-FR" sz="1050" dirty="0">
                <a:effectLst/>
                <a:latin typeface="Century Gothic" panose="020B0502020202020204" pitchFamily="34" charset="0"/>
                <a:ea typeface="Calibri" panose="020F0502020204030204" pitchFamily="34" charset="0"/>
                <a:cs typeface="Calibri Light" panose="020F0302020204030204" pitchFamily="34" charset="0"/>
              </a:rPr>
              <a:t>es élèves sont dirigés soit vers les animateurs encadrant le temps périscolaire s’ils y sont inscrits, soit jusqu’au portail.</a:t>
            </a:r>
            <a:r>
              <a:rPr lang="fr-FR" sz="1050" dirty="0">
                <a:latin typeface="Century Gothic" panose="020B0502020202020204" pitchFamily="34" charset="0"/>
                <a:ea typeface="Calibri" panose="020F0502020204030204" pitchFamily="34" charset="0"/>
                <a:cs typeface="Times New Roman" panose="02020603050405020304" pitchFamily="18" charset="0"/>
              </a:rPr>
              <a:t> </a:t>
            </a:r>
            <a:r>
              <a:rPr lang="fr-FR" sz="1050" dirty="0">
                <a:effectLst/>
                <a:latin typeface="Century Gothic" panose="020B0502020202020204" pitchFamily="34" charset="0"/>
                <a:ea typeface="Calibri" panose="020F0502020204030204" pitchFamily="34" charset="0"/>
                <a:cs typeface="Calibri Light" panose="020F0302020204030204" pitchFamily="34" charset="0"/>
              </a:rPr>
              <a:t>Ils sont à partir de ce moment-là sous l’entière et unique responsabilité des familles.  </a:t>
            </a:r>
          </a:p>
          <a:p>
            <a:pPr algn="just">
              <a:spcAft>
                <a:spcPts val="300"/>
              </a:spcAft>
            </a:pPr>
            <a:r>
              <a:rPr lang="fr-FR" sz="1050" dirty="0">
                <a:effectLst/>
                <a:latin typeface="Century Gothic" panose="020B0502020202020204" pitchFamily="34" charset="0"/>
                <a:ea typeface="Calibri" panose="020F0502020204030204" pitchFamily="34" charset="0"/>
                <a:cs typeface="Calibri Light" panose="020F0302020204030204" pitchFamily="34" charset="0"/>
              </a:rPr>
              <a:t>Les élèves non-inscrits à la garderie ne pourront pas y rester.</a:t>
            </a:r>
            <a:r>
              <a:rPr lang="fr-FR" sz="1050" dirty="0">
                <a:latin typeface="Century Gothic" panose="020B0502020202020204" pitchFamily="34" charset="0"/>
                <a:ea typeface="Calibri" panose="020F0502020204030204" pitchFamily="34" charset="0"/>
                <a:cs typeface="Times New Roman" panose="02020603050405020304" pitchFamily="18" charset="0"/>
              </a:rPr>
              <a:t> ceux-ci peuvent y être inscrits sur le portail famille de la mairie jusqu’à la veille à midi. Pour joindre l’IFAC : 0</a:t>
            </a:r>
            <a:r>
              <a:rPr lang="fr-FR" sz="1050" b="0" i="0" u="none" strike="noStrike" dirty="0">
                <a:solidFill>
                  <a:srgbClr val="222222"/>
                </a:solidFill>
                <a:effectLst/>
                <a:latin typeface="Century Gothic" panose="020B0502020202020204" pitchFamily="34" charset="0"/>
              </a:rPr>
              <a:t>7 60 62 90 41</a:t>
            </a:r>
            <a:endParaRPr lang="fr-FR" sz="1050" dirty="0">
              <a:latin typeface="Century Gothic" panose="020B0502020202020204" pitchFamily="34" charset="0"/>
              <a:ea typeface="Calibri" panose="020F0502020204030204" pitchFamily="34" charset="0"/>
              <a:cs typeface="Times New Roman" panose="02020603050405020304" pitchFamily="18" charset="0"/>
            </a:endParaRPr>
          </a:p>
          <a:p>
            <a:pPr algn="just"/>
            <a:r>
              <a:rPr lang="fr-FR" sz="1050" dirty="0">
                <a:latin typeface="Century Gothic" panose="020B0502020202020204" pitchFamily="34" charset="0"/>
                <a:ea typeface="Calibri" panose="020F0502020204030204" pitchFamily="34" charset="0"/>
                <a:cs typeface="Calibri Light" panose="020F0302020204030204" pitchFamily="34" charset="0"/>
              </a:rPr>
              <a:t>Les parents peuvent inscrire leurs enfants à la cantine via le portail famille de la mairie jusqu’à 8 jours avant. Un enfant inscrit à la cantine ne peut pas sortir à 11h55 de l’école sans l’autorisation écrite de la famille.</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2" name="ZoneTexte 11">
            <a:extLst>
              <a:ext uri="{FF2B5EF4-FFF2-40B4-BE49-F238E27FC236}">
                <a16:creationId xmlns:a16="http://schemas.microsoft.com/office/drawing/2014/main" id="{AC2DA840-449F-4EF1-BF3B-C2E088E21594}"/>
              </a:ext>
            </a:extLst>
          </p:cNvPr>
          <p:cNvSpPr txBox="1"/>
          <p:nvPr/>
        </p:nvSpPr>
        <p:spPr>
          <a:xfrm>
            <a:off x="5108370" y="119355"/>
            <a:ext cx="4655126" cy="276999"/>
          </a:xfrm>
          <a:prstGeom prst="rect">
            <a:avLst/>
          </a:prstGeom>
          <a:solidFill>
            <a:schemeClr val="accent2">
              <a:lumMod val="40000"/>
              <a:lumOff val="60000"/>
            </a:schemeClr>
          </a:solidFill>
        </p:spPr>
        <p:txBody>
          <a:bodyPr wrap="square" rtlCol="0">
            <a:spAutoFit/>
          </a:bodyPr>
          <a:lstStyle/>
          <a:p>
            <a:pPr algn="ctr"/>
            <a:r>
              <a:rPr lang="fr-FR" sz="1200" dirty="0">
                <a:latin typeface="Hachi Maru Pop" pitchFamily="2" charset="-128"/>
                <a:ea typeface="Hachi Maru Pop" pitchFamily="2" charset="-128"/>
              </a:rPr>
              <a:t>LA COMMUNICATION AVEC LES FAMILLES</a:t>
            </a:r>
          </a:p>
        </p:txBody>
      </p:sp>
      <p:sp>
        <p:nvSpPr>
          <p:cNvPr id="13" name="ZoneTexte 12">
            <a:extLst>
              <a:ext uri="{FF2B5EF4-FFF2-40B4-BE49-F238E27FC236}">
                <a16:creationId xmlns:a16="http://schemas.microsoft.com/office/drawing/2014/main" id="{54B92F2E-454C-0A4F-C5FE-885044EEEBAC}"/>
              </a:ext>
            </a:extLst>
          </p:cNvPr>
          <p:cNvSpPr txBox="1"/>
          <p:nvPr/>
        </p:nvSpPr>
        <p:spPr>
          <a:xfrm>
            <a:off x="5108370" y="500721"/>
            <a:ext cx="4655127" cy="738664"/>
          </a:xfrm>
          <a:prstGeom prst="rect">
            <a:avLst/>
          </a:prstGeom>
          <a:noFill/>
          <a:ln w="19050">
            <a:solidFill>
              <a:schemeClr val="accent2">
                <a:lumMod val="40000"/>
                <a:lumOff val="60000"/>
              </a:schemeClr>
            </a:solidFill>
          </a:ln>
        </p:spPr>
        <p:txBody>
          <a:bodyPr wrap="square" rtlCol="0">
            <a:spAutoFit/>
          </a:bodyPr>
          <a:lstStyle/>
          <a:p>
            <a:pPr algn="just">
              <a:spcAft>
                <a:spcPts val="600"/>
              </a:spcAft>
            </a:pPr>
            <a:r>
              <a:rPr lang="fr-FR" sz="1050" dirty="0">
                <a:latin typeface="Century Gothic" panose="020B0502020202020204" pitchFamily="34" charset="0"/>
                <a:cs typeface="Times New Roman" panose="02020603050405020304" pitchFamily="18" charset="0"/>
              </a:rPr>
              <a:t>La directrice communiquera toutes les informations concernant l’école uniquement sur l’ENT ONE. C’est pourquoi il est indispensable, afin de ne rater aucune information importante, d’activer le compte ONE dès que l’enseignant aura donné les codes de connexion.</a:t>
            </a:r>
            <a:endParaRPr lang="fr-FR" sz="1050" dirty="0">
              <a:latin typeface="Century Gothic" panose="020B0502020202020204" pitchFamily="34" charset="0"/>
            </a:endParaRPr>
          </a:p>
        </p:txBody>
      </p:sp>
      <p:sp>
        <p:nvSpPr>
          <p:cNvPr id="14" name="ZoneTexte 13">
            <a:extLst>
              <a:ext uri="{FF2B5EF4-FFF2-40B4-BE49-F238E27FC236}">
                <a16:creationId xmlns:a16="http://schemas.microsoft.com/office/drawing/2014/main" id="{EFE6C5CA-4A3A-7B80-890C-2F2681C130B9}"/>
              </a:ext>
            </a:extLst>
          </p:cNvPr>
          <p:cNvSpPr txBox="1"/>
          <p:nvPr/>
        </p:nvSpPr>
        <p:spPr>
          <a:xfrm>
            <a:off x="5108368" y="5731766"/>
            <a:ext cx="4655126" cy="276999"/>
          </a:xfrm>
          <a:prstGeom prst="rect">
            <a:avLst/>
          </a:prstGeom>
          <a:solidFill>
            <a:schemeClr val="accent2">
              <a:lumMod val="40000"/>
              <a:lumOff val="60000"/>
            </a:schemeClr>
          </a:solidFill>
        </p:spPr>
        <p:txBody>
          <a:bodyPr wrap="square" rtlCol="0">
            <a:spAutoFit/>
          </a:bodyPr>
          <a:lstStyle/>
          <a:p>
            <a:pPr algn="ctr"/>
            <a:r>
              <a:rPr lang="fr-FR" sz="1200" dirty="0">
                <a:latin typeface="Hachi Maru Pop" pitchFamily="2" charset="-128"/>
                <a:ea typeface="Hachi Maru Pop" pitchFamily="2" charset="-128"/>
              </a:rPr>
              <a:t>LES RETARDS</a:t>
            </a:r>
          </a:p>
        </p:txBody>
      </p:sp>
      <p:sp>
        <p:nvSpPr>
          <p:cNvPr id="15" name="ZoneTexte 14">
            <a:extLst>
              <a:ext uri="{FF2B5EF4-FFF2-40B4-BE49-F238E27FC236}">
                <a16:creationId xmlns:a16="http://schemas.microsoft.com/office/drawing/2014/main" id="{3BCDAB3E-16C8-A7EB-5762-19B6D94B7BEC}"/>
              </a:ext>
            </a:extLst>
          </p:cNvPr>
          <p:cNvSpPr txBox="1"/>
          <p:nvPr/>
        </p:nvSpPr>
        <p:spPr>
          <a:xfrm>
            <a:off x="5108367" y="6082355"/>
            <a:ext cx="4655127" cy="577081"/>
          </a:xfrm>
          <a:prstGeom prst="rect">
            <a:avLst/>
          </a:prstGeom>
          <a:noFill/>
          <a:ln w="19050">
            <a:solidFill>
              <a:schemeClr val="accent2">
                <a:lumMod val="40000"/>
                <a:lumOff val="60000"/>
              </a:schemeClr>
            </a:solidFill>
          </a:ln>
        </p:spPr>
        <p:txBody>
          <a:bodyPr wrap="square" rtlCol="0">
            <a:spAutoFit/>
          </a:bodyPr>
          <a:lstStyle/>
          <a:p>
            <a:pPr algn="just"/>
            <a:r>
              <a:rPr lang="fr-FR" sz="1050" dirty="0">
                <a:latin typeface="Century Gothic" panose="020B0502020202020204" pitchFamily="34" charset="0"/>
                <a:ea typeface="Calibri" panose="020F0502020204030204" pitchFamily="34" charset="0"/>
                <a:cs typeface="Calibri Light" panose="020F0302020204030204" pitchFamily="34" charset="0"/>
              </a:rPr>
              <a:t>Il est impératif que les horaires de l’école soient respectés. </a:t>
            </a:r>
            <a:r>
              <a:rPr lang="fr-FR" sz="1050" dirty="0">
                <a:effectLst/>
                <a:latin typeface="Century Gothic" panose="020B0502020202020204" pitchFamily="34" charset="0"/>
                <a:ea typeface="Calibri" panose="020F0502020204030204" pitchFamily="34" charset="0"/>
                <a:cs typeface="Calibri Light" panose="020F0302020204030204" pitchFamily="34" charset="0"/>
              </a:rPr>
              <a:t>Les enfants retardataires, c’est-à-dire arrivant après la fermeture du </a:t>
            </a:r>
            <a:r>
              <a:rPr lang="fr-FR" sz="1050" spc="-10" dirty="0">
                <a:effectLst/>
                <a:latin typeface="Century Gothic" panose="020B0502020202020204" pitchFamily="34" charset="0"/>
                <a:ea typeface="Calibri" panose="020F0502020204030204" pitchFamily="34" charset="0"/>
                <a:cs typeface="Calibri Light" panose="020F0302020204030204" pitchFamily="34" charset="0"/>
              </a:rPr>
              <a:t>portail, ne pourront entrer dans l’école qu’à la récréation, soit à 10h.</a:t>
            </a:r>
            <a:endParaRPr lang="fr-FR" sz="1050" spc="-10" dirty="0">
              <a:latin typeface="Century Gothic" panose="020B0502020202020204" pitchFamily="34" charset="0"/>
            </a:endParaRPr>
          </a:p>
        </p:txBody>
      </p:sp>
      <p:sp>
        <p:nvSpPr>
          <p:cNvPr id="16" name="ZoneTexte 15">
            <a:extLst>
              <a:ext uri="{FF2B5EF4-FFF2-40B4-BE49-F238E27FC236}">
                <a16:creationId xmlns:a16="http://schemas.microsoft.com/office/drawing/2014/main" id="{FC88DAB6-535D-0294-9D8A-B1CF8EECE432}"/>
              </a:ext>
            </a:extLst>
          </p:cNvPr>
          <p:cNvSpPr txBox="1"/>
          <p:nvPr/>
        </p:nvSpPr>
        <p:spPr>
          <a:xfrm>
            <a:off x="5108368" y="1449677"/>
            <a:ext cx="4655126" cy="276999"/>
          </a:xfrm>
          <a:prstGeom prst="rect">
            <a:avLst/>
          </a:prstGeom>
          <a:solidFill>
            <a:schemeClr val="accent2">
              <a:lumMod val="40000"/>
              <a:lumOff val="60000"/>
            </a:schemeClr>
          </a:solidFill>
        </p:spPr>
        <p:txBody>
          <a:bodyPr wrap="square" rtlCol="0">
            <a:spAutoFit/>
          </a:bodyPr>
          <a:lstStyle/>
          <a:p>
            <a:pPr algn="ctr"/>
            <a:r>
              <a:rPr lang="fr-FR" sz="1200" dirty="0">
                <a:latin typeface="Hachi Maru Pop" pitchFamily="2" charset="-128"/>
                <a:ea typeface="Hachi Maru Pop" pitchFamily="2" charset="-128"/>
              </a:rPr>
              <a:t>LES ABSENCES</a:t>
            </a:r>
          </a:p>
        </p:txBody>
      </p:sp>
      <p:sp>
        <p:nvSpPr>
          <p:cNvPr id="17" name="ZoneTexte 16">
            <a:extLst>
              <a:ext uri="{FF2B5EF4-FFF2-40B4-BE49-F238E27FC236}">
                <a16:creationId xmlns:a16="http://schemas.microsoft.com/office/drawing/2014/main" id="{E4EC8A99-AB8C-ECC5-5B31-EBE0E91E5EC3}"/>
              </a:ext>
            </a:extLst>
          </p:cNvPr>
          <p:cNvSpPr txBox="1"/>
          <p:nvPr/>
        </p:nvSpPr>
        <p:spPr>
          <a:xfrm>
            <a:off x="5108368" y="1789375"/>
            <a:ext cx="4655127" cy="2593018"/>
          </a:xfrm>
          <a:prstGeom prst="rect">
            <a:avLst/>
          </a:prstGeom>
          <a:noFill/>
          <a:ln w="19050">
            <a:solidFill>
              <a:schemeClr val="accent2">
                <a:lumMod val="40000"/>
                <a:lumOff val="60000"/>
              </a:schemeClr>
            </a:solidFill>
          </a:ln>
        </p:spPr>
        <p:txBody>
          <a:bodyPr wrap="square" rtlCol="0">
            <a:spAutoFit/>
          </a:bodyPr>
          <a:lstStyle/>
          <a:p>
            <a:pPr algn="just"/>
            <a:r>
              <a:rPr lang="fr-FR" sz="1050" dirty="0">
                <a:solidFill>
                  <a:srgbClr val="000000"/>
                </a:solidFill>
                <a:effectLst/>
                <a:latin typeface="Century Gothic" panose="020B0502020202020204" pitchFamily="34" charset="0"/>
                <a:ea typeface="Calibri" panose="020F0502020204030204" pitchFamily="34" charset="0"/>
                <a:cs typeface="Calibri Light" panose="020F0302020204030204" pitchFamily="34" charset="0"/>
              </a:rPr>
              <a:t>L’école est obligatoire à partir de 3 ans. Toute absence doit être justifiée le jour même :</a:t>
            </a:r>
          </a:p>
          <a:p>
            <a:pPr marL="171450" indent="-171450" algn="just">
              <a:buFontTx/>
              <a:buChar char="-"/>
            </a:pPr>
            <a:r>
              <a:rPr lang="fr-FR" sz="1050" dirty="0">
                <a:solidFill>
                  <a:srgbClr val="000000"/>
                </a:solidFill>
                <a:effectLst/>
                <a:latin typeface="Century Gothic" panose="020B0502020202020204" pitchFamily="34" charset="0"/>
                <a:ea typeface="Calibri" panose="020F0502020204030204" pitchFamily="34" charset="0"/>
                <a:cs typeface="Calibri Light" panose="020F0302020204030204" pitchFamily="34" charset="0"/>
              </a:rPr>
              <a:t>via l’ENT ONE</a:t>
            </a:r>
          </a:p>
          <a:p>
            <a:pPr marL="171450" indent="-171450" algn="just">
              <a:spcAft>
                <a:spcPts val="600"/>
              </a:spcAft>
              <a:buFontTx/>
              <a:buChar char="-"/>
            </a:pPr>
            <a:r>
              <a:rPr lang="fr-FR" sz="1050" dirty="0">
                <a:solidFill>
                  <a:srgbClr val="000000"/>
                </a:solidFill>
                <a:effectLst/>
                <a:latin typeface="Century Gothic" panose="020B0502020202020204" pitchFamily="34" charset="0"/>
                <a:ea typeface="Calibri" panose="020F0502020204030204" pitchFamily="34" charset="0"/>
                <a:cs typeface="Calibri Light" panose="020F0302020204030204" pitchFamily="34" charset="0"/>
              </a:rPr>
              <a:t>en appelant l’école </a:t>
            </a:r>
            <a:r>
              <a:rPr lang="fr-FR" sz="1050" dirty="0">
                <a:solidFill>
                  <a:srgbClr val="000000"/>
                </a:solidFill>
                <a:latin typeface="Century Gothic" panose="020B0502020202020204" pitchFamily="34" charset="0"/>
                <a:ea typeface="Calibri" panose="020F0502020204030204" pitchFamily="34" charset="0"/>
                <a:cs typeface="Calibri Light" panose="020F0302020204030204" pitchFamily="34" charset="0"/>
              </a:rPr>
              <a:t> ou </a:t>
            </a:r>
            <a:r>
              <a:rPr lang="fr-FR" sz="1050" dirty="0">
                <a:solidFill>
                  <a:srgbClr val="000000"/>
                </a:solidFill>
                <a:effectLst/>
                <a:latin typeface="Century Gothic" panose="020B0502020202020204" pitchFamily="34" charset="0"/>
                <a:ea typeface="Calibri" panose="020F0502020204030204" pitchFamily="34" charset="0"/>
                <a:cs typeface="Calibri Light" panose="020F0302020204030204" pitchFamily="34" charset="0"/>
              </a:rPr>
              <a:t>en envoyant un SMS aux numéros suivants :  </a:t>
            </a:r>
            <a:r>
              <a:rPr lang="fr-FR" sz="1050" dirty="0">
                <a:solidFill>
                  <a:srgbClr val="000000"/>
                </a:solidFill>
                <a:latin typeface="Century Gothic" panose="020B0502020202020204" pitchFamily="34" charset="0"/>
                <a:ea typeface="Calibri" panose="020F0502020204030204" pitchFamily="34" charset="0"/>
                <a:cs typeface="Calibri Light" panose="020F0302020204030204" pitchFamily="34" charset="0"/>
              </a:rPr>
              <a:t>Fixe : 			</a:t>
            </a:r>
            <a:r>
              <a:rPr lang="fr-FR" sz="1050" dirty="0">
                <a:solidFill>
                  <a:srgbClr val="000000"/>
                </a:solidFill>
                <a:effectLst/>
                <a:latin typeface="Century Gothic" panose="020B0502020202020204" pitchFamily="34" charset="0"/>
                <a:ea typeface="Calibri" panose="020F0502020204030204" pitchFamily="34" charset="0"/>
                <a:cs typeface="Calibri Light" panose="020F0302020204030204" pitchFamily="34" charset="0"/>
              </a:rPr>
              <a:t>Portable :</a:t>
            </a:r>
            <a:endParaRPr lang="fr-FR" sz="1050" dirty="0">
              <a:solidFill>
                <a:srgbClr val="000000"/>
              </a:solidFill>
              <a:effectLst/>
              <a:latin typeface="Century Gothic" panose="020B0502020202020204" pitchFamily="34" charset="0"/>
              <a:ea typeface="Times New Roman" panose="02020603050405020304" pitchFamily="18" charset="0"/>
              <a:cs typeface="Calibri Light" panose="020F0302020204030204" pitchFamily="34" charset="0"/>
            </a:endParaRPr>
          </a:p>
          <a:p>
            <a:pPr algn="just"/>
            <a:r>
              <a:rPr lang="fr-FR" sz="1050" dirty="0">
                <a:solidFill>
                  <a:srgbClr val="000000"/>
                </a:solidFill>
                <a:effectLst/>
                <a:latin typeface="Century Gothic" panose="020B0502020202020204" pitchFamily="34" charset="0"/>
                <a:ea typeface="Times New Roman" panose="02020603050405020304" pitchFamily="18" charset="0"/>
                <a:cs typeface="Calibri Light" panose="020F0302020204030204" pitchFamily="34" charset="0"/>
              </a:rPr>
              <a:t>Conformément aux dispositions de l'article L. 131-8 du code de l'éducation, les seuls motifs réputés légitimes d'absence sont les suivants :</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a:p>
            <a:pPr marL="171450" lvl="0" indent="-171450" algn="just">
              <a:buSzPts val="1000"/>
              <a:buFont typeface="Wingdings" pitchFamily="2" charset="2"/>
              <a:buChar char="§"/>
              <a:tabLst>
                <a:tab pos="457200" algn="l"/>
              </a:tabLst>
            </a:pPr>
            <a:r>
              <a:rPr lang="fr-FR" sz="1050" dirty="0">
                <a:solidFill>
                  <a:srgbClr val="000000"/>
                </a:solidFill>
                <a:effectLst/>
                <a:latin typeface="Century Gothic" panose="020B0502020202020204" pitchFamily="34" charset="0"/>
                <a:ea typeface="Times New Roman" panose="02020603050405020304" pitchFamily="18" charset="0"/>
                <a:cs typeface="Calibri Light" panose="020F0302020204030204" pitchFamily="34" charset="0"/>
              </a:rPr>
              <a:t>Maladie de l'enfant,</a:t>
            </a:r>
            <a:endParaRPr lang="fr-FR" sz="105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p>
            <a:pPr marL="184150" lvl="0" indent="-184150" algn="just">
              <a:buSzPts val="1000"/>
              <a:buFont typeface="Wingdings" pitchFamily="2" charset="2"/>
              <a:buChar char="§"/>
            </a:pPr>
            <a:r>
              <a:rPr lang="fr-FR" sz="1050" dirty="0">
                <a:solidFill>
                  <a:srgbClr val="000000"/>
                </a:solidFill>
                <a:effectLst/>
                <a:latin typeface="Century Gothic" panose="020B0502020202020204" pitchFamily="34" charset="0"/>
                <a:ea typeface="Times New Roman" panose="02020603050405020304" pitchFamily="18" charset="0"/>
                <a:cs typeface="Calibri Light" panose="020F0302020204030204" pitchFamily="34" charset="0"/>
              </a:rPr>
              <a:t>Maladie transmissible ou contagieuse d'un membre de la famille,</a:t>
            </a:r>
            <a:endParaRPr lang="fr-FR" sz="105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p>
            <a:pPr marL="184150" lvl="0" indent="-184150" algn="just">
              <a:buSzPts val="1000"/>
              <a:buFont typeface="Wingdings" pitchFamily="2" charset="2"/>
              <a:buChar char="§"/>
            </a:pPr>
            <a:r>
              <a:rPr lang="fr-FR" sz="1050" dirty="0">
                <a:solidFill>
                  <a:srgbClr val="000000"/>
                </a:solidFill>
                <a:effectLst/>
                <a:latin typeface="Century Gothic" panose="020B0502020202020204" pitchFamily="34" charset="0"/>
                <a:ea typeface="Times New Roman" panose="02020603050405020304" pitchFamily="18" charset="0"/>
                <a:cs typeface="Calibri Light" panose="020F0302020204030204" pitchFamily="34" charset="0"/>
              </a:rPr>
              <a:t>Réunion solennelle de famille,</a:t>
            </a:r>
            <a:endParaRPr lang="fr-FR" sz="105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p>
            <a:pPr marL="184150" lvl="0" indent="-184150" algn="just">
              <a:buSzPts val="1000"/>
              <a:buFont typeface="Wingdings" pitchFamily="2" charset="2"/>
              <a:buChar char="§"/>
            </a:pPr>
            <a:r>
              <a:rPr lang="fr-FR" sz="1050" dirty="0">
                <a:solidFill>
                  <a:srgbClr val="000000"/>
                </a:solidFill>
                <a:effectLst/>
                <a:latin typeface="Century Gothic" panose="020B0502020202020204" pitchFamily="34" charset="0"/>
                <a:ea typeface="Times New Roman" panose="02020603050405020304" pitchFamily="18" charset="0"/>
                <a:cs typeface="Calibri Light" panose="020F0302020204030204" pitchFamily="34" charset="0"/>
              </a:rPr>
              <a:t>Empêchement résultant de la difficulté accidentelle des communications,</a:t>
            </a:r>
            <a:endParaRPr lang="fr-FR" sz="105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a:p>
            <a:pPr marL="184150" lvl="0" indent="-184150" algn="just">
              <a:buSzPts val="1000"/>
              <a:buFont typeface="Wingdings" pitchFamily="2" charset="2"/>
              <a:buChar char="§"/>
            </a:pPr>
            <a:r>
              <a:rPr lang="fr-FR" sz="1050" dirty="0">
                <a:solidFill>
                  <a:srgbClr val="000000"/>
                </a:solidFill>
                <a:effectLst/>
                <a:latin typeface="Century Gothic" panose="020B0502020202020204" pitchFamily="34" charset="0"/>
                <a:ea typeface="Times New Roman" panose="02020603050405020304" pitchFamily="18" charset="0"/>
                <a:cs typeface="Calibri Light" panose="020F0302020204030204" pitchFamily="34" charset="0"/>
              </a:rPr>
              <a:t>Absence temporaire des personnes responsables lorsque les enfants les suivent.</a:t>
            </a:r>
            <a:endParaRPr lang="fr-FR" sz="105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1" name="ZoneTexte 10">
            <a:extLst>
              <a:ext uri="{FF2B5EF4-FFF2-40B4-BE49-F238E27FC236}">
                <a16:creationId xmlns:a16="http://schemas.microsoft.com/office/drawing/2014/main" id="{44E16EC3-90A8-CB7E-75FC-3E48C0F372EE}"/>
              </a:ext>
            </a:extLst>
          </p:cNvPr>
          <p:cNvSpPr txBox="1"/>
          <p:nvPr/>
        </p:nvSpPr>
        <p:spPr>
          <a:xfrm>
            <a:off x="142503" y="3612123"/>
            <a:ext cx="4655126" cy="257369"/>
          </a:xfrm>
          <a:prstGeom prst="rect">
            <a:avLst/>
          </a:prstGeom>
          <a:solidFill>
            <a:schemeClr val="accent2">
              <a:lumMod val="40000"/>
              <a:lumOff val="60000"/>
            </a:schemeClr>
          </a:solidFill>
        </p:spPr>
        <p:txBody>
          <a:bodyPr wrap="square" tIns="36000" bIns="36000" rtlCol="0">
            <a:spAutoFit/>
          </a:bodyPr>
          <a:lstStyle/>
          <a:p>
            <a:pPr algn="ctr"/>
            <a:r>
              <a:rPr lang="fr-FR" sz="1200" dirty="0">
                <a:latin typeface="Hachi Maru Pop" pitchFamily="2" charset="-128"/>
                <a:ea typeface="Hachi Maru Pop" pitchFamily="2" charset="-128"/>
              </a:rPr>
              <a:t>LA SORTIE DES CLASSES, LE PÉRISCOLAIRE</a:t>
            </a:r>
          </a:p>
        </p:txBody>
      </p:sp>
      <p:sp>
        <p:nvSpPr>
          <p:cNvPr id="20" name="ZoneTexte 19">
            <a:extLst>
              <a:ext uri="{FF2B5EF4-FFF2-40B4-BE49-F238E27FC236}">
                <a16:creationId xmlns:a16="http://schemas.microsoft.com/office/drawing/2014/main" id="{829BA640-00CA-04E8-BD10-A088DDE8211C}"/>
              </a:ext>
            </a:extLst>
          </p:cNvPr>
          <p:cNvSpPr txBox="1"/>
          <p:nvPr/>
        </p:nvSpPr>
        <p:spPr>
          <a:xfrm>
            <a:off x="1455821" y="119355"/>
            <a:ext cx="3341808" cy="338554"/>
          </a:xfrm>
          <a:prstGeom prst="rect">
            <a:avLst/>
          </a:prstGeom>
          <a:solidFill>
            <a:schemeClr val="accent2">
              <a:lumMod val="40000"/>
              <a:lumOff val="60000"/>
            </a:schemeClr>
          </a:solidFill>
        </p:spPr>
        <p:txBody>
          <a:bodyPr wrap="square" rtlCol="0">
            <a:spAutoFit/>
          </a:bodyPr>
          <a:lstStyle/>
          <a:p>
            <a:pPr algn="ctr"/>
            <a:r>
              <a:rPr lang="fr-FR" sz="1600" dirty="0">
                <a:latin typeface="Hachi Maru Pop" pitchFamily="2" charset="-128"/>
                <a:ea typeface="Hachi Maru Pop" pitchFamily="2" charset="-128"/>
              </a:rPr>
              <a:t>NOTE DE RENTRÉE</a:t>
            </a:r>
          </a:p>
        </p:txBody>
      </p:sp>
      <p:sp>
        <p:nvSpPr>
          <p:cNvPr id="2" name="ZoneTexte 1">
            <a:extLst>
              <a:ext uri="{FF2B5EF4-FFF2-40B4-BE49-F238E27FC236}">
                <a16:creationId xmlns:a16="http://schemas.microsoft.com/office/drawing/2014/main" id="{C11D090B-DCA9-16DF-B5C3-D9FF8BBC3E2A}"/>
              </a:ext>
            </a:extLst>
          </p:cNvPr>
          <p:cNvSpPr txBox="1"/>
          <p:nvPr/>
        </p:nvSpPr>
        <p:spPr>
          <a:xfrm>
            <a:off x="142503" y="6007282"/>
            <a:ext cx="4655126" cy="257369"/>
          </a:xfrm>
          <a:prstGeom prst="rect">
            <a:avLst/>
          </a:prstGeom>
          <a:solidFill>
            <a:schemeClr val="accent2">
              <a:lumMod val="40000"/>
              <a:lumOff val="60000"/>
            </a:schemeClr>
          </a:solidFill>
        </p:spPr>
        <p:txBody>
          <a:bodyPr wrap="square" tIns="36000" bIns="36000" rtlCol="0">
            <a:spAutoFit/>
          </a:bodyPr>
          <a:lstStyle/>
          <a:p>
            <a:pPr algn="ctr"/>
            <a:r>
              <a:rPr lang="fr-FR" sz="1200" dirty="0">
                <a:latin typeface="Hachi Maru Pop" pitchFamily="2" charset="-128"/>
                <a:ea typeface="Hachi Maru Pop" pitchFamily="2" charset="-128"/>
              </a:rPr>
              <a:t>SÉCURITÉ</a:t>
            </a:r>
            <a:endParaRPr lang="fr-FR" sz="1400" dirty="0">
              <a:latin typeface="Hachi Maru Pop" pitchFamily="2" charset="-128"/>
              <a:ea typeface="Hachi Maru Pop" pitchFamily="2" charset="-128"/>
            </a:endParaRPr>
          </a:p>
        </p:txBody>
      </p:sp>
      <p:sp>
        <p:nvSpPr>
          <p:cNvPr id="3" name="ZoneTexte 2">
            <a:extLst>
              <a:ext uri="{FF2B5EF4-FFF2-40B4-BE49-F238E27FC236}">
                <a16:creationId xmlns:a16="http://schemas.microsoft.com/office/drawing/2014/main" id="{3DBEA621-CEB9-30B5-F24C-157910C79395}"/>
              </a:ext>
            </a:extLst>
          </p:cNvPr>
          <p:cNvSpPr txBox="1"/>
          <p:nvPr/>
        </p:nvSpPr>
        <p:spPr>
          <a:xfrm>
            <a:off x="142502" y="6337741"/>
            <a:ext cx="4655127" cy="415498"/>
          </a:xfrm>
          <a:prstGeom prst="rect">
            <a:avLst/>
          </a:prstGeom>
          <a:noFill/>
          <a:ln w="19050">
            <a:solidFill>
              <a:schemeClr val="accent2">
                <a:lumMod val="40000"/>
                <a:lumOff val="60000"/>
              </a:schemeClr>
            </a:solidFill>
          </a:ln>
        </p:spPr>
        <p:txBody>
          <a:bodyPr wrap="square" rtlCol="0">
            <a:spAutoFit/>
          </a:bodyPr>
          <a:lstStyle/>
          <a:p>
            <a:pPr algn="just"/>
            <a:r>
              <a:rPr lang="fr-FR" sz="1050" dirty="0">
                <a:latin typeface="Century Gothic" panose="020B0502020202020204" pitchFamily="34" charset="0"/>
                <a:cs typeface="Calibri Light" panose="020F0302020204030204" pitchFamily="34" charset="0"/>
              </a:rPr>
              <a:t>Comme nous sommes sous « Vigipirate attentats », les parents ne sont pas autorisés à pénétrer dans l’enceinte de l’école sans RDV.</a:t>
            </a:r>
            <a:endParaRPr lang="fr-FR" sz="1050" dirty="0">
              <a:latin typeface="Century Gothic" panose="020B0502020202020204" pitchFamily="34" charset="0"/>
            </a:endParaRPr>
          </a:p>
        </p:txBody>
      </p:sp>
      <p:sp>
        <p:nvSpPr>
          <p:cNvPr id="19" name="ZoneTexte 18">
            <a:extLst>
              <a:ext uri="{FF2B5EF4-FFF2-40B4-BE49-F238E27FC236}">
                <a16:creationId xmlns:a16="http://schemas.microsoft.com/office/drawing/2014/main" id="{D02E99B4-2020-19AE-254E-AA8442747FAE}"/>
              </a:ext>
            </a:extLst>
          </p:cNvPr>
          <p:cNvSpPr txBox="1"/>
          <p:nvPr/>
        </p:nvSpPr>
        <p:spPr>
          <a:xfrm>
            <a:off x="5108368" y="4601169"/>
            <a:ext cx="4655126" cy="257369"/>
          </a:xfrm>
          <a:prstGeom prst="rect">
            <a:avLst/>
          </a:prstGeom>
          <a:solidFill>
            <a:schemeClr val="accent2">
              <a:lumMod val="40000"/>
              <a:lumOff val="60000"/>
            </a:schemeClr>
          </a:solidFill>
        </p:spPr>
        <p:txBody>
          <a:bodyPr wrap="square" tIns="36000" bIns="36000" rtlCol="0">
            <a:spAutoFit/>
          </a:bodyPr>
          <a:lstStyle/>
          <a:p>
            <a:pPr algn="ctr"/>
            <a:r>
              <a:rPr lang="fr-FR" sz="1200" dirty="0">
                <a:latin typeface="Hachi Maru Pop" pitchFamily="2" charset="-128"/>
                <a:ea typeface="Hachi Maru Pop" pitchFamily="2" charset="-128"/>
              </a:rPr>
              <a:t>REMISE DES ÉLÈVES AUX FAMILLES</a:t>
            </a:r>
          </a:p>
        </p:txBody>
      </p:sp>
      <p:sp>
        <p:nvSpPr>
          <p:cNvPr id="21" name="ZoneTexte 20">
            <a:extLst>
              <a:ext uri="{FF2B5EF4-FFF2-40B4-BE49-F238E27FC236}">
                <a16:creationId xmlns:a16="http://schemas.microsoft.com/office/drawing/2014/main" id="{B3F9E017-9748-84AF-7C87-305E2304C372}"/>
              </a:ext>
            </a:extLst>
          </p:cNvPr>
          <p:cNvSpPr txBox="1"/>
          <p:nvPr/>
        </p:nvSpPr>
        <p:spPr>
          <a:xfrm>
            <a:off x="5108367" y="4953930"/>
            <a:ext cx="4655127" cy="577081"/>
          </a:xfrm>
          <a:prstGeom prst="rect">
            <a:avLst/>
          </a:prstGeom>
          <a:noFill/>
          <a:ln w="19050">
            <a:solidFill>
              <a:schemeClr val="accent2">
                <a:lumMod val="40000"/>
                <a:lumOff val="60000"/>
              </a:schemeClr>
            </a:solidFill>
          </a:ln>
        </p:spPr>
        <p:txBody>
          <a:bodyPr wrap="square" rtlCol="0">
            <a:spAutoFit/>
          </a:bodyPr>
          <a:lstStyle/>
          <a:p>
            <a:pPr algn="just"/>
            <a:r>
              <a:rPr lang="fr-FR" sz="1050" dirty="0">
                <a:latin typeface="Century Gothic" panose="020B0502020202020204" pitchFamily="34" charset="0"/>
                <a:cs typeface="Calibri Light" panose="020F0302020204030204" pitchFamily="34" charset="0"/>
              </a:rPr>
              <a:t>Dans le cas où vous seriez amenés à venir chercher votre enfant à l’école pendant le temps scolaire, il vous sera demandé de signer un transfert de responsabilité vis-à-vis de l’école.</a:t>
            </a:r>
            <a:endParaRPr lang="fr-FR" sz="1050" dirty="0">
              <a:latin typeface="Century Gothic" panose="020B0502020202020204" pitchFamily="34" charset="0"/>
            </a:endParaRPr>
          </a:p>
        </p:txBody>
      </p:sp>
      <p:sp>
        <p:nvSpPr>
          <p:cNvPr id="5" name="ZoneTexte 4">
            <a:extLst>
              <a:ext uri="{FF2B5EF4-FFF2-40B4-BE49-F238E27FC236}">
                <a16:creationId xmlns:a16="http://schemas.microsoft.com/office/drawing/2014/main" id="{C8B10303-95B3-AC47-4A8E-528C3240561A}"/>
              </a:ext>
            </a:extLst>
          </p:cNvPr>
          <p:cNvSpPr txBox="1"/>
          <p:nvPr/>
        </p:nvSpPr>
        <p:spPr>
          <a:xfrm>
            <a:off x="104227" y="372647"/>
            <a:ext cx="1196224" cy="369332"/>
          </a:xfrm>
          <a:prstGeom prst="rect">
            <a:avLst/>
          </a:prstGeom>
          <a:noFill/>
        </p:spPr>
        <p:txBody>
          <a:bodyPr wrap="square" rtlCol="0">
            <a:spAutoFit/>
          </a:bodyPr>
          <a:lstStyle/>
          <a:p>
            <a:pPr algn="ctr"/>
            <a:r>
              <a:rPr lang="fr-FR" dirty="0">
                <a:solidFill>
                  <a:schemeClr val="bg1">
                    <a:lumMod val="50000"/>
                  </a:schemeClr>
                </a:solidFill>
                <a:latin typeface="Hachi Maru Pop" pitchFamily="2" charset="-128"/>
                <a:ea typeface="Hachi Maru Pop" pitchFamily="2" charset="-128"/>
              </a:rPr>
              <a:t>LOGO</a:t>
            </a:r>
          </a:p>
        </p:txBody>
      </p:sp>
      <p:sp>
        <p:nvSpPr>
          <p:cNvPr id="18" name="ZoneTexte 17">
            <a:extLst>
              <a:ext uri="{FF2B5EF4-FFF2-40B4-BE49-F238E27FC236}">
                <a16:creationId xmlns:a16="http://schemas.microsoft.com/office/drawing/2014/main" id="{825E7B4F-511C-9FC7-0B55-1C6080592ABB}"/>
              </a:ext>
            </a:extLst>
          </p:cNvPr>
          <p:cNvSpPr txBox="1"/>
          <p:nvPr/>
        </p:nvSpPr>
        <p:spPr>
          <a:xfrm>
            <a:off x="7367337" y="6636489"/>
            <a:ext cx="2538663" cy="230832"/>
          </a:xfrm>
          <a:prstGeom prst="rect">
            <a:avLst/>
          </a:prstGeom>
          <a:noFill/>
        </p:spPr>
        <p:txBody>
          <a:bodyPr wrap="square" rtlCol="0">
            <a:spAutoFit/>
          </a:bodyPr>
          <a:lstStyle/>
          <a:p>
            <a:pPr algn="r"/>
            <a:r>
              <a:rPr lang="fr-FR" sz="900" dirty="0">
                <a:latin typeface="Dreaming Outloud Script Pro" panose="03050502040304050704" pitchFamily="66" charset="77"/>
                <a:cs typeface="Dreaming Outloud Script Pro" panose="03050502040304050704" pitchFamily="66" charset="77"/>
              </a:rPr>
              <a:t>La Trousse de </a:t>
            </a:r>
            <a:r>
              <a:rPr lang="fr-FR" sz="900" dirty="0" err="1">
                <a:latin typeface="Dreaming Outloud Script Pro" panose="03050502040304050704" pitchFamily="66" charset="77"/>
                <a:cs typeface="Dreaming Outloud Script Pro" panose="03050502040304050704" pitchFamily="66" charset="77"/>
              </a:rPr>
              <a:t>Sobelle</a:t>
            </a:r>
            <a:endParaRPr lang="fr-FR" sz="900" dirty="0">
              <a:latin typeface="Dreaming Outloud Script Pro" panose="03050502040304050704" pitchFamily="66" charset="77"/>
              <a:cs typeface="Dreaming Outloud Script Pro" panose="03050502040304050704" pitchFamily="66" charset="77"/>
            </a:endParaRPr>
          </a:p>
        </p:txBody>
      </p:sp>
    </p:spTree>
    <p:extLst>
      <p:ext uri="{BB962C8B-B14F-4D97-AF65-F5344CB8AC3E}">
        <p14:creationId xmlns:p14="http://schemas.microsoft.com/office/powerpoint/2010/main" val="2008224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91E4EEF6-CBFF-0289-D9E8-689CFD96AF7F}"/>
              </a:ext>
            </a:extLst>
          </p:cNvPr>
          <p:cNvSpPr txBox="1"/>
          <p:nvPr/>
        </p:nvSpPr>
        <p:spPr>
          <a:xfrm>
            <a:off x="142505" y="166255"/>
            <a:ext cx="4655126" cy="276999"/>
          </a:xfrm>
          <a:prstGeom prst="rect">
            <a:avLst/>
          </a:prstGeom>
          <a:solidFill>
            <a:schemeClr val="accent2">
              <a:lumMod val="40000"/>
              <a:lumOff val="60000"/>
            </a:schemeClr>
          </a:solidFill>
        </p:spPr>
        <p:txBody>
          <a:bodyPr wrap="square" rtlCol="0">
            <a:spAutoFit/>
          </a:bodyPr>
          <a:lstStyle/>
          <a:p>
            <a:pPr algn="ctr"/>
            <a:r>
              <a:rPr lang="fr-FR" sz="1200" dirty="0">
                <a:latin typeface="Hachi Maru Pop" pitchFamily="2" charset="-128"/>
                <a:ea typeface="Hachi Maru Pop" pitchFamily="2" charset="-128"/>
              </a:rPr>
              <a:t>LES VACANCES SCOLAIRES</a:t>
            </a:r>
          </a:p>
        </p:txBody>
      </p:sp>
      <p:graphicFrame>
        <p:nvGraphicFramePr>
          <p:cNvPr id="9" name="Tableau 9">
            <a:extLst>
              <a:ext uri="{FF2B5EF4-FFF2-40B4-BE49-F238E27FC236}">
                <a16:creationId xmlns:a16="http://schemas.microsoft.com/office/drawing/2014/main" id="{296D1E54-60BE-C6AD-4DCD-6C8CDD2ED0EA}"/>
              </a:ext>
            </a:extLst>
          </p:cNvPr>
          <p:cNvGraphicFramePr>
            <a:graphicFrameLocks noGrp="1"/>
          </p:cNvGraphicFramePr>
          <p:nvPr>
            <p:extLst>
              <p:ext uri="{D42A27DB-BD31-4B8C-83A1-F6EECF244321}">
                <p14:modId xmlns:p14="http://schemas.microsoft.com/office/powerpoint/2010/main" val="63114878"/>
              </p:ext>
            </p:extLst>
          </p:nvPr>
        </p:nvGraphicFramePr>
        <p:xfrm>
          <a:off x="142504" y="528979"/>
          <a:ext cx="4655127" cy="2682240"/>
        </p:xfrm>
        <a:graphic>
          <a:graphicData uri="http://schemas.openxmlformats.org/drawingml/2006/table">
            <a:tbl>
              <a:tblPr firstRow="1" bandRow="1">
                <a:tableStyleId>{5940675A-B579-460E-94D1-54222C63F5DA}</a:tableStyleId>
              </a:tblPr>
              <a:tblGrid>
                <a:gridCol w="843148">
                  <a:extLst>
                    <a:ext uri="{9D8B030D-6E8A-4147-A177-3AD203B41FA5}">
                      <a16:colId xmlns:a16="http://schemas.microsoft.com/office/drawing/2014/main" val="1531202663"/>
                    </a:ext>
                  </a:extLst>
                </a:gridCol>
                <a:gridCol w="2250607">
                  <a:extLst>
                    <a:ext uri="{9D8B030D-6E8A-4147-A177-3AD203B41FA5}">
                      <a16:colId xmlns:a16="http://schemas.microsoft.com/office/drawing/2014/main" val="476298893"/>
                    </a:ext>
                  </a:extLst>
                </a:gridCol>
                <a:gridCol w="1561372">
                  <a:extLst>
                    <a:ext uri="{9D8B030D-6E8A-4147-A177-3AD203B41FA5}">
                      <a16:colId xmlns:a16="http://schemas.microsoft.com/office/drawing/2014/main" val="1869015685"/>
                    </a:ext>
                  </a:extLst>
                </a:gridCol>
              </a:tblGrid>
              <a:tr h="324775">
                <a:tc>
                  <a:txBody>
                    <a:bodyPr/>
                    <a:lstStyle/>
                    <a:p>
                      <a:pPr algn="ctr"/>
                      <a:r>
                        <a:rPr lang="fr-FR" sz="900" b="1" dirty="0">
                          <a:effectLst/>
                          <a:latin typeface="Century Gothic" panose="020B0502020202020204" pitchFamily="34" charset="0"/>
                          <a:ea typeface="Calibri" panose="020F0502020204030204" pitchFamily="34" charset="0"/>
                          <a:cs typeface="Calibri Light" panose="020F0302020204030204" pitchFamily="34" charset="0"/>
                        </a:rPr>
                        <a:t>Rentrée</a:t>
                      </a:r>
                      <a:endParaRPr lang="fr-FR" sz="11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effectLst/>
                          <a:latin typeface="Century Gothic" panose="020B0502020202020204" pitchFamily="34" charset="0"/>
                          <a:ea typeface="Calibri" panose="020F0502020204030204" pitchFamily="34" charset="0"/>
                          <a:cs typeface="Calibri Light" panose="020F0302020204030204" pitchFamily="34" charset="0"/>
                        </a:rPr>
                        <a:t>Lundi 2 septembre 2024</a:t>
                      </a:r>
                      <a:endParaRPr lang="fr-FR"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tcPr>
                </a:tc>
                <a:tc rowSpan="6">
                  <a:txBody>
                    <a:bodyPr/>
                    <a:lstStyle/>
                    <a:p>
                      <a:pPr algn="ctr"/>
                      <a:r>
                        <a:rPr lang="fr-FR" sz="1000" b="1" kern="1200" dirty="0">
                          <a:solidFill>
                            <a:schemeClr val="tx1"/>
                          </a:solidFill>
                          <a:effectLst/>
                          <a:latin typeface="Century Gothic" panose="020B0502020202020204" pitchFamily="34" charset="0"/>
                          <a:ea typeface="+mn-ea"/>
                          <a:cs typeface="+mn-cs"/>
                        </a:rPr>
                        <a:t>Jours fériés hors vacances scolaires :</a:t>
                      </a:r>
                    </a:p>
                    <a:p>
                      <a:endParaRPr lang="fr-FR" sz="1000" kern="1200" dirty="0">
                        <a:solidFill>
                          <a:schemeClr val="tx1"/>
                        </a:solidFill>
                        <a:effectLst/>
                        <a:latin typeface="Century Gothic" panose="020B0502020202020204" pitchFamily="34" charset="0"/>
                        <a:ea typeface="+mn-ea"/>
                        <a:cs typeface="+mn-cs"/>
                      </a:endParaRPr>
                    </a:p>
                    <a:p>
                      <a:pPr lvl="0">
                        <a:spcAft>
                          <a:spcPts val="600"/>
                        </a:spcAft>
                      </a:pPr>
                      <a:r>
                        <a:rPr lang="fr-FR" sz="1000" kern="1200" dirty="0">
                          <a:solidFill>
                            <a:schemeClr val="tx1"/>
                          </a:solidFill>
                          <a:effectLst/>
                          <a:latin typeface="Century Gothic" panose="020B0502020202020204" pitchFamily="34" charset="0"/>
                          <a:ea typeface="+mn-ea"/>
                          <a:cs typeface="+mn-cs"/>
                        </a:rPr>
                        <a:t>Vendredi 1</a:t>
                      </a:r>
                      <a:r>
                        <a:rPr lang="fr-FR" sz="1000" kern="1200" baseline="30000" dirty="0">
                          <a:solidFill>
                            <a:schemeClr val="tx1"/>
                          </a:solidFill>
                          <a:effectLst/>
                          <a:latin typeface="Century Gothic" panose="020B0502020202020204" pitchFamily="34" charset="0"/>
                          <a:ea typeface="+mn-ea"/>
                          <a:cs typeface="+mn-cs"/>
                        </a:rPr>
                        <a:t>er</a:t>
                      </a:r>
                      <a:r>
                        <a:rPr lang="fr-FR" sz="1000" kern="1200" dirty="0">
                          <a:solidFill>
                            <a:schemeClr val="tx1"/>
                          </a:solidFill>
                          <a:effectLst/>
                          <a:latin typeface="Century Gothic" panose="020B0502020202020204" pitchFamily="34" charset="0"/>
                          <a:ea typeface="+mn-ea"/>
                          <a:cs typeface="+mn-cs"/>
                        </a:rPr>
                        <a:t> novembre 2024</a:t>
                      </a:r>
                    </a:p>
                    <a:p>
                      <a:pPr lvl="0">
                        <a:spcAft>
                          <a:spcPts val="600"/>
                        </a:spcAft>
                      </a:pPr>
                      <a:r>
                        <a:rPr lang="fr-FR" sz="1000" kern="1200" dirty="0">
                          <a:solidFill>
                            <a:schemeClr val="tx1"/>
                          </a:solidFill>
                          <a:effectLst/>
                          <a:latin typeface="Century Gothic" panose="020B0502020202020204" pitchFamily="34" charset="0"/>
                          <a:ea typeface="+mn-ea"/>
                          <a:cs typeface="+mn-cs"/>
                        </a:rPr>
                        <a:t>Lundi 11 novembre 2024</a:t>
                      </a:r>
                    </a:p>
                    <a:p>
                      <a:pPr lvl="0">
                        <a:spcAft>
                          <a:spcPts val="600"/>
                        </a:spcAft>
                      </a:pPr>
                      <a:r>
                        <a:rPr lang="fr-FR" sz="1000" kern="1200" dirty="0">
                          <a:solidFill>
                            <a:schemeClr val="tx1"/>
                          </a:solidFill>
                          <a:effectLst/>
                          <a:latin typeface="Century Gothic" panose="020B0502020202020204" pitchFamily="34" charset="0"/>
                          <a:ea typeface="+mn-ea"/>
                          <a:cs typeface="+mn-cs"/>
                        </a:rPr>
                        <a:t>Lundi 21 avril 2025</a:t>
                      </a:r>
                    </a:p>
                    <a:p>
                      <a:pPr lvl="0">
                        <a:spcAft>
                          <a:spcPts val="600"/>
                        </a:spcAft>
                      </a:pPr>
                      <a:r>
                        <a:rPr lang="fr-FR" sz="1000" kern="1200" dirty="0">
                          <a:solidFill>
                            <a:schemeClr val="tx1"/>
                          </a:solidFill>
                          <a:effectLst/>
                          <a:latin typeface="Century Gothic" panose="020B0502020202020204" pitchFamily="34" charset="0"/>
                          <a:ea typeface="+mn-ea"/>
                          <a:cs typeface="+mn-cs"/>
                        </a:rPr>
                        <a:t>Jeudi 1</a:t>
                      </a:r>
                      <a:r>
                        <a:rPr lang="fr-FR" sz="1000" kern="1200" baseline="30000" dirty="0">
                          <a:solidFill>
                            <a:schemeClr val="tx1"/>
                          </a:solidFill>
                          <a:effectLst/>
                          <a:latin typeface="Century Gothic" panose="020B0502020202020204" pitchFamily="34" charset="0"/>
                          <a:ea typeface="+mn-ea"/>
                          <a:cs typeface="+mn-cs"/>
                        </a:rPr>
                        <a:t>er</a:t>
                      </a:r>
                      <a:r>
                        <a:rPr lang="fr-FR" sz="1000" kern="1200" dirty="0">
                          <a:solidFill>
                            <a:schemeClr val="tx1"/>
                          </a:solidFill>
                          <a:effectLst/>
                          <a:latin typeface="Century Gothic" panose="020B0502020202020204" pitchFamily="34" charset="0"/>
                          <a:ea typeface="+mn-ea"/>
                          <a:cs typeface="+mn-cs"/>
                        </a:rPr>
                        <a:t> mai 2025</a:t>
                      </a:r>
                    </a:p>
                    <a:p>
                      <a:pPr lvl="0">
                        <a:spcAft>
                          <a:spcPts val="600"/>
                        </a:spcAft>
                      </a:pPr>
                      <a:r>
                        <a:rPr lang="fr-FR" sz="1000" kern="1200" dirty="0">
                          <a:solidFill>
                            <a:schemeClr val="tx1"/>
                          </a:solidFill>
                          <a:effectLst/>
                          <a:latin typeface="Century Gothic" panose="020B0502020202020204" pitchFamily="34" charset="0"/>
                          <a:ea typeface="+mn-ea"/>
                          <a:cs typeface="+mn-cs"/>
                        </a:rPr>
                        <a:t>Jeudi 8 mai 2025</a:t>
                      </a:r>
                    </a:p>
                    <a:p>
                      <a:pPr lvl="0">
                        <a:spcAft>
                          <a:spcPts val="0"/>
                        </a:spcAft>
                      </a:pPr>
                      <a:r>
                        <a:rPr lang="fr-FR" sz="1000" kern="1200" dirty="0">
                          <a:solidFill>
                            <a:schemeClr val="tx1"/>
                          </a:solidFill>
                          <a:effectLst/>
                          <a:latin typeface="Century Gothic" panose="020B0502020202020204" pitchFamily="34" charset="0"/>
                          <a:ea typeface="+mn-ea"/>
                          <a:cs typeface="+mn-cs"/>
                        </a:rPr>
                        <a:t>Jeudi 29 mai 2025</a:t>
                      </a:r>
                    </a:p>
                    <a:p>
                      <a:pPr>
                        <a:spcAft>
                          <a:spcPts val="600"/>
                        </a:spcAft>
                      </a:pPr>
                      <a:r>
                        <a:rPr lang="fr-FR" sz="1000" kern="1200" dirty="0">
                          <a:solidFill>
                            <a:schemeClr val="tx1"/>
                          </a:solidFill>
                          <a:effectLst/>
                          <a:latin typeface="Century Gothic" panose="020B0502020202020204" pitchFamily="34" charset="0"/>
                          <a:ea typeface="+mn-ea"/>
                          <a:cs typeface="+mn-cs"/>
                        </a:rPr>
                        <a:t>(+ pont vendredi 30 mai 2025)</a:t>
                      </a:r>
                    </a:p>
                    <a:p>
                      <a:pPr>
                        <a:spcAft>
                          <a:spcPts val="600"/>
                        </a:spcAft>
                      </a:pPr>
                      <a:r>
                        <a:rPr lang="fr-FR" sz="1000" kern="1200" dirty="0">
                          <a:solidFill>
                            <a:schemeClr val="tx1"/>
                          </a:solidFill>
                          <a:effectLst/>
                          <a:latin typeface="Century Gothic" panose="020B0502020202020204" pitchFamily="34" charset="0"/>
                          <a:ea typeface="+mn-ea"/>
                          <a:cs typeface="+mn-cs"/>
                        </a:rPr>
                        <a:t>Lundi 9 juin 2025</a:t>
                      </a:r>
                      <a:r>
                        <a:rPr lang="fr-FR" sz="1000" dirty="0">
                          <a:effectLst/>
                          <a:latin typeface="Century Gothic" panose="020B0502020202020204" pitchFamily="34" charset="0"/>
                        </a:rPr>
                        <a:t> </a:t>
                      </a:r>
                      <a:endParaRPr lang="fr-FR" sz="1000" dirty="0">
                        <a:latin typeface="Century Gothic" panose="020B0502020202020204" pitchFamily="34" charset="0"/>
                      </a:endParaRPr>
                    </a:p>
                  </a:txBody>
                  <a:tcPr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383000380"/>
                  </a:ext>
                </a:extLst>
              </a:tr>
              <a:tr h="451645">
                <a:tc>
                  <a:txBody>
                    <a:bodyPr/>
                    <a:lstStyle/>
                    <a:p>
                      <a:pPr algn="ctr"/>
                      <a:r>
                        <a:rPr lang="fr-FR" sz="900" b="1" dirty="0">
                          <a:effectLst/>
                          <a:latin typeface="Century Gothic" panose="020B0502020202020204" pitchFamily="34" charset="0"/>
                          <a:ea typeface="Calibri" panose="020F0502020204030204" pitchFamily="34" charset="0"/>
                          <a:cs typeface="Calibri Light" panose="020F0302020204030204" pitchFamily="34" charset="0"/>
                        </a:rPr>
                        <a:t>Automne</a:t>
                      </a:r>
                      <a:endParaRPr lang="fr-FR" sz="11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solidFill>
                      <a:schemeClr val="accent4">
                        <a:lumMod val="20000"/>
                        <a:lumOff val="80000"/>
                      </a:schemeClr>
                    </a:solidFill>
                  </a:tcPr>
                </a:tc>
                <a:tc>
                  <a:txBody>
                    <a:bodyPr/>
                    <a:lstStyle/>
                    <a:p>
                      <a:pPr algn="l"/>
                      <a:r>
                        <a:rPr lang="fr-FR" sz="1000" dirty="0">
                          <a:effectLst/>
                          <a:latin typeface="Century Gothic" panose="020B0502020202020204" pitchFamily="34" charset="0"/>
                          <a:ea typeface="Calibri" panose="020F0502020204030204" pitchFamily="34" charset="0"/>
                          <a:cs typeface="Calibri Light" panose="020F0302020204030204" pitchFamily="34" charset="0"/>
                        </a:rPr>
                        <a:t>Du : Samedi 19 octobre 2024</a:t>
                      </a:r>
                      <a:endParaRPr lang="fr-FR" sz="1000" dirty="0">
                        <a:effectLst/>
                        <a:latin typeface="Century Gothic" panose="020B0502020202020204" pitchFamily="34" charset="0"/>
                        <a:ea typeface="Calibri" panose="020F0502020204030204" pitchFamily="34" charset="0"/>
                        <a:cs typeface="Times New Roman" panose="02020603050405020304" pitchFamily="18" charset="0"/>
                      </a:endParaRPr>
                    </a:p>
                    <a:p>
                      <a:pPr algn="l"/>
                      <a:r>
                        <a:rPr lang="fr-FR" sz="1000" dirty="0">
                          <a:effectLst/>
                          <a:latin typeface="Century Gothic" panose="020B0502020202020204" pitchFamily="34" charset="0"/>
                          <a:ea typeface="Calibri" panose="020F0502020204030204" pitchFamily="34" charset="0"/>
                          <a:cs typeface="Calibri Light" panose="020F0302020204030204" pitchFamily="34" charset="0"/>
                        </a:rPr>
                        <a:t>Au Lundi 4 novembre 2024</a:t>
                      </a:r>
                      <a:endParaRPr lang="fr-FR"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200" dirty="0">
                        <a:latin typeface="Montserrat" pitchFamily="2" charset="77"/>
                      </a:endParaRPr>
                    </a:p>
                  </a:txBody>
                  <a:tcPr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942461388"/>
                  </a:ext>
                </a:extLst>
              </a:tr>
              <a:tr h="451645">
                <a:tc>
                  <a:txBody>
                    <a:bodyPr/>
                    <a:lstStyle/>
                    <a:p>
                      <a:pPr algn="ctr"/>
                      <a:r>
                        <a:rPr lang="fr-FR" sz="900" b="1" dirty="0">
                          <a:effectLst/>
                          <a:latin typeface="Century Gothic" panose="020B0502020202020204" pitchFamily="34" charset="0"/>
                          <a:ea typeface="Calibri" panose="020F0502020204030204" pitchFamily="34" charset="0"/>
                          <a:cs typeface="Calibri Light" panose="020F0302020204030204" pitchFamily="34" charset="0"/>
                        </a:rPr>
                        <a:t>Noël</a:t>
                      </a:r>
                      <a:endParaRPr lang="fr-FR" sz="11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solidFill>
                      <a:schemeClr val="accent4">
                        <a:lumMod val="20000"/>
                        <a:lumOff val="80000"/>
                      </a:schemeClr>
                    </a:solidFill>
                  </a:tcPr>
                </a:tc>
                <a:tc>
                  <a:txBody>
                    <a:bodyPr/>
                    <a:lstStyle/>
                    <a:p>
                      <a:pPr algn="l"/>
                      <a:r>
                        <a:rPr lang="fr-FR" sz="1000" dirty="0">
                          <a:effectLst/>
                          <a:latin typeface="Century Gothic" panose="020B0502020202020204" pitchFamily="34" charset="0"/>
                          <a:ea typeface="Calibri" panose="020F0502020204030204" pitchFamily="34" charset="0"/>
                          <a:cs typeface="Calibri Light" panose="020F0302020204030204" pitchFamily="34" charset="0"/>
                        </a:rPr>
                        <a:t>Du : Samedi 21 décembre 2024</a:t>
                      </a:r>
                      <a:endParaRPr lang="fr-FR" sz="1000" dirty="0">
                        <a:effectLst/>
                        <a:latin typeface="Century Gothic" panose="020B0502020202020204" pitchFamily="34" charset="0"/>
                        <a:ea typeface="Calibri" panose="020F0502020204030204" pitchFamily="34" charset="0"/>
                        <a:cs typeface="Times New Roman" panose="02020603050405020304" pitchFamily="18" charset="0"/>
                      </a:endParaRPr>
                    </a:p>
                    <a:p>
                      <a:pPr algn="l"/>
                      <a:r>
                        <a:rPr lang="fr-FR" sz="1000" dirty="0">
                          <a:effectLst/>
                          <a:latin typeface="Century Gothic" panose="020B0502020202020204" pitchFamily="34" charset="0"/>
                          <a:ea typeface="Calibri" panose="020F0502020204030204" pitchFamily="34" charset="0"/>
                          <a:cs typeface="Calibri Light" panose="020F0302020204030204" pitchFamily="34" charset="0"/>
                        </a:rPr>
                        <a:t>Au : Lundi 6 janvier 2024</a:t>
                      </a:r>
                      <a:endParaRPr lang="fr-FR"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tcPr>
                </a:tc>
                <a:tc vMerge="1">
                  <a:txBody>
                    <a:bodyPr/>
                    <a:lstStyle/>
                    <a:p>
                      <a:pPr algn="ctr"/>
                      <a:endParaRPr lang="fr-FR" sz="1200" dirty="0">
                        <a:latin typeface="Montserrat" pitchFamily="2" charset="77"/>
                      </a:endParaRPr>
                    </a:p>
                  </a:txBody>
                  <a:tcPr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846043410"/>
                  </a:ext>
                </a:extLst>
              </a:tr>
              <a:tr h="451645">
                <a:tc>
                  <a:txBody>
                    <a:bodyPr/>
                    <a:lstStyle/>
                    <a:p>
                      <a:pPr algn="ctr"/>
                      <a:r>
                        <a:rPr lang="fr-FR" sz="900" b="1" dirty="0">
                          <a:effectLst/>
                          <a:latin typeface="Century Gothic" panose="020B0502020202020204" pitchFamily="34" charset="0"/>
                          <a:ea typeface="Calibri" panose="020F0502020204030204" pitchFamily="34" charset="0"/>
                          <a:cs typeface="Calibri Light" panose="020F0302020204030204" pitchFamily="34" charset="0"/>
                        </a:rPr>
                        <a:t>Hiver</a:t>
                      </a:r>
                      <a:endParaRPr lang="fr-FR" sz="11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solidFill>
                      <a:schemeClr val="accent4">
                        <a:lumMod val="20000"/>
                        <a:lumOff val="80000"/>
                      </a:schemeClr>
                    </a:solidFill>
                  </a:tcPr>
                </a:tc>
                <a:tc>
                  <a:txBody>
                    <a:bodyPr/>
                    <a:lstStyle/>
                    <a:p>
                      <a:pPr algn="l"/>
                      <a:r>
                        <a:rPr lang="fr-FR" sz="1000" dirty="0">
                          <a:effectLst/>
                          <a:latin typeface="Century Gothic" panose="020B0502020202020204" pitchFamily="34" charset="0"/>
                          <a:ea typeface="Calibri" panose="020F0502020204030204" pitchFamily="34" charset="0"/>
                          <a:cs typeface="Calibri Light" panose="020F0302020204030204" pitchFamily="34" charset="0"/>
                        </a:rPr>
                        <a:t>Du : Samedi 8 février 2025</a:t>
                      </a:r>
                      <a:endParaRPr lang="fr-FR" sz="1000" dirty="0">
                        <a:effectLst/>
                        <a:latin typeface="Century Gothic" panose="020B0502020202020204" pitchFamily="34" charset="0"/>
                        <a:ea typeface="Calibri" panose="020F0502020204030204" pitchFamily="34" charset="0"/>
                        <a:cs typeface="Times New Roman" panose="02020603050405020304" pitchFamily="18" charset="0"/>
                      </a:endParaRPr>
                    </a:p>
                    <a:p>
                      <a:pPr algn="l"/>
                      <a:r>
                        <a:rPr lang="fr-FR" sz="1000" dirty="0">
                          <a:effectLst/>
                          <a:latin typeface="Century Gothic" panose="020B0502020202020204" pitchFamily="34" charset="0"/>
                          <a:ea typeface="Calibri" panose="020F0502020204030204" pitchFamily="34" charset="0"/>
                          <a:cs typeface="Calibri Light" panose="020F0302020204030204" pitchFamily="34" charset="0"/>
                        </a:rPr>
                        <a:t>Au : Lundi 24 février 2025</a:t>
                      </a:r>
                      <a:endParaRPr lang="fr-FR"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tcPr>
                </a:tc>
                <a:tc vMerge="1">
                  <a:txBody>
                    <a:bodyPr/>
                    <a:lstStyle/>
                    <a:p>
                      <a:pPr algn="ctr"/>
                      <a:endParaRPr lang="fr-FR" sz="1200" dirty="0">
                        <a:latin typeface="Montserrat" pitchFamily="2" charset="77"/>
                      </a:endParaRPr>
                    </a:p>
                  </a:txBody>
                  <a:tcPr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701533903"/>
                  </a:ext>
                </a:extLst>
              </a:tr>
              <a:tr h="451645">
                <a:tc>
                  <a:txBody>
                    <a:bodyPr/>
                    <a:lstStyle/>
                    <a:p>
                      <a:pPr algn="ctr"/>
                      <a:r>
                        <a:rPr lang="fr-FR" sz="900" b="1" dirty="0">
                          <a:effectLst/>
                          <a:latin typeface="Century Gothic" panose="020B0502020202020204" pitchFamily="34" charset="0"/>
                          <a:ea typeface="Calibri" panose="020F0502020204030204" pitchFamily="34" charset="0"/>
                          <a:cs typeface="Calibri Light" panose="020F0302020204030204" pitchFamily="34" charset="0"/>
                        </a:rPr>
                        <a:t>Printemps</a:t>
                      </a:r>
                      <a:endParaRPr lang="fr-FR" sz="11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solidFill>
                      <a:schemeClr val="accent4">
                        <a:lumMod val="20000"/>
                        <a:lumOff val="80000"/>
                      </a:schemeClr>
                    </a:solidFill>
                  </a:tcPr>
                </a:tc>
                <a:tc>
                  <a:txBody>
                    <a:bodyPr/>
                    <a:lstStyle/>
                    <a:p>
                      <a:pPr algn="l"/>
                      <a:r>
                        <a:rPr lang="fr-FR" sz="1000" dirty="0">
                          <a:effectLst/>
                          <a:latin typeface="Century Gothic" panose="020B0502020202020204" pitchFamily="34" charset="0"/>
                          <a:ea typeface="Calibri" panose="020F0502020204030204" pitchFamily="34" charset="0"/>
                          <a:cs typeface="Calibri Light" panose="020F0302020204030204" pitchFamily="34" charset="0"/>
                        </a:rPr>
                        <a:t>Du : Samedi 5 avril 2025</a:t>
                      </a:r>
                      <a:endParaRPr lang="fr-FR" sz="1000" dirty="0">
                        <a:effectLst/>
                        <a:latin typeface="Century Gothic" panose="020B0502020202020204" pitchFamily="34" charset="0"/>
                        <a:ea typeface="Calibri" panose="020F0502020204030204" pitchFamily="34" charset="0"/>
                        <a:cs typeface="Times New Roman" panose="02020603050405020304" pitchFamily="18" charset="0"/>
                      </a:endParaRPr>
                    </a:p>
                    <a:p>
                      <a:pPr algn="l"/>
                      <a:r>
                        <a:rPr lang="fr-FR" sz="1000" dirty="0">
                          <a:effectLst/>
                          <a:latin typeface="Century Gothic" panose="020B0502020202020204" pitchFamily="34" charset="0"/>
                          <a:ea typeface="Calibri" panose="020F0502020204030204" pitchFamily="34" charset="0"/>
                          <a:cs typeface="Calibri Light" panose="020F0302020204030204" pitchFamily="34" charset="0"/>
                        </a:rPr>
                        <a:t>Au : Mardi </a:t>
                      </a:r>
                      <a:r>
                        <a:rPr lang="fr-FR" sz="1000">
                          <a:effectLst/>
                          <a:latin typeface="Century Gothic" panose="020B0502020202020204" pitchFamily="34" charset="0"/>
                          <a:ea typeface="Calibri" panose="020F0502020204030204" pitchFamily="34" charset="0"/>
                          <a:cs typeface="Calibri Light" panose="020F0302020204030204" pitchFamily="34" charset="0"/>
                        </a:rPr>
                        <a:t>22 avril </a:t>
                      </a:r>
                      <a:r>
                        <a:rPr lang="fr-FR" sz="1000" dirty="0">
                          <a:effectLst/>
                          <a:latin typeface="Century Gothic" panose="020B0502020202020204" pitchFamily="34" charset="0"/>
                          <a:ea typeface="Calibri" panose="020F0502020204030204" pitchFamily="34" charset="0"/>
                          <a:cs typeface="Calibri Light" panose="020F0302020204030204" pitchFamily="34" charset="0"/>
                        </a:rPr>
                        <a:t>2025</a:t>
                      </a:r>
                      <a:endParaRPr lang="fr-FR"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tcPr>
                </a:tc>
                <a:tc vMerge="1">
                  <a:txBody>
                    <a:bodyPr/>
                    <a:lstStyle/>
                    <a:p>
                      <a:pPr algn="ctr"/>
                      <a:endParaRPr lang="fr-FR" sz="1200" dirty="0">
                        <a:latin typeface="Montserrat" pitchFamily="2" charset="77"/>
                      </a:endParaRPr>
                    </a:p>
                  </a:txBody>
                  <a:tcPr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820693154"/>
                  </a:ext>
                </a:extLst>
              </a:tr>
              <a:tr h="408335">
                <a:tc>
                  <a:txBody>
                    <a:bodyPr/>
                    <a:lstStyle/>
                    <a:p>
                      <a:pPr algn="ctr"/>
                      <a:r>
                        <a:rPr lang="fr-FR" sz="900" b="1" dirty="0">
                          <a:effectLst/>
                          <a:latin typeface="Century Gothic" panose="020B0502020202020204" pitchFamily="34" charset="0"/>
                          <a:ea typeface="Calibri" panose="020F0502020204030204" pitchFamily="34" charset="0"/>
                          <a:cs typeface="Calibri Light" panose="020F0302020204030204" pitchFamily="34" charset="0"/>
                        </a:rPr>
                        <a:t> Été</a:t>
                      </a:r>
                      <a:endParaRPr lang="fr-FR" sz="11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solidFill>
                      <a:schemeClr val="accent4">
                        <a:lumMod val="20000"/>
                        <a:lumOff val="80000"/>
                      </a:schemeClr>
                    </a:solidFill>
                  </a:tcPr>
                </a:tc>
                <a:tc>
                  <a:txBody>
                    <a:bodyPr/>
                    <a:lstStyle/>
                    <a:p>
                      <a:pPr algn="l"/>
                      <a:r>
                        <a:rPr lang="fr-FR" sz="1000" dirty="0">
                          <a:effectLst/>
                          <a:latin typeface="Century Gothic" panose="020B0502020202020204" pitchFamily="34" charset="0"/>
                          <a:ea typeface="Calibri" panose="020F0502020204030204" pitchFamily="34" charset="0"/>
                          <a:cs typeface="Calibri Light" panose="020F0302020204030204" pitchFamily="34" charset="0"/>
                        </a:rPr>
                        <a:t>Fin des cours : </a:t>
                      </a:r>
                    </a:p>
                    <a:p>
                      <a:pPr algn="l"/>
                      <a:r>
                        <a:rPr lang="fr-FR" sz="1000" dirty="0">
                          <a:effectLst/>
                          <a:latin typeface="Century Gothic" panose="020B0502020202020204" pitchFamily="34" charset="0"/>
                          <a:ea typeface="Calibri" panose="020F0502020204030204" pitchFamily="34" charset="0"/>
                          <a:cs typeface="Calibri Light" panose="020F0302020204030204" pitchFamily="34" charset="0"/>
                        </a:rPr>
                        <a:t>Samedi 5 juillet 2024</a:t>
                      </a:r>
                      <a:endParaRPr lang="fr-FR" sz="10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tcPr>
                </a:tc>
                <a:tc vMerge="1">
                  <a:txBody>
                    <a:bodyPr/>
                    <a:lstStyle/>
                    <a:p>
                      <a:pPr algn="ctr"/>
                      <a:endParaRPr lang="fr-FR" sz="1200" dirty="0">
                        <a:latin typeface="Montserrat" pitchFamily="2" charset="77"/>
                      </a:endParaRPr>
                    </a:p>
                  </a:txBody>
                  <a:tcPr anchor="ctr">
                    <a:lnL w="6350" cap="flat" cmpd="sng" algn="ctr">
                      <a:solidFill>
                        <a:schemeClr val="accent5"/>
                      </a:solidFill>
                      <a:prstDash val="solid"/>
                      <a:round/>
                      <a:headEnd type="none" w="med" len="med"/>
                      <a:tailEnd type="none" w="med" len="med"/>
                    </a:lnL>
                    <a:lnR w="6350" cap="flat" cmpd="sng" algn="ctr">
                      <a:solidFill>
                        <a:schemeClr val="accent5"/>
                      </a:solidFill>
                      <a:prstDash val="solid"/>
                      <a:round/>
                      <a:headEnd type="none" w="med" len="med"/>
                      <a:tailEnd type="none" w="med" len="med"/>
                    </a:lnR>
                    <a:lnT w="6350" cap="flat" cmpd="sng" algn="ctr">
                      <a:solidFill>
                        <a:schemeClr val="accent5"/>
                      </a:solidFill>
                      <a:prstDash val="solid"/>
                      <a:round/>
                      <a:headEnd type="none" w="med" len="med"/>
                      <a:tailEnd type="none" w="med" len="med"/>
                    </a:lnT>
                    <a:lnB w="635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996187583"/>
                  </a:ext>
                </a:extLst>
              </a:tr>
            </a:tbl>
          </a:graphicData>
        </a:graphic>
      </p:graphicFrame>
      <p:sp>
        <p:nvSpPr>
          <p:cNvPr id="10" name="ZoneTexte 9">
            <a:extLst>
              <a:ext uri="{FF2B5EF4-FFF2-40B4-BE49-F238E27FC236}">
                <a16:creationId xmlns:a16="http://schemas.microsoft.com/office/drawing/2014/main" id="{B31BFFD0-1894-B125-2BCA-3FFF84672221}"/>
              </a:ext>
            </a:extLst>
          </p:cNvPr>
          <p:cNvSpPr txBox="1"/>
          <p:nvPr/>
        </p:nvSpPr>
        <p:spPr>
          <a:xfrm>
            <a:off x="142502" y="3270674"/>
            <a:ext cx="4655127" cy="738664"/>
          </a:xfrm>
          <a:prstGeom prst="rect">
            <a:avLst/>
          </a:prstGeom>
          <a:noFill/>
          <a:ln w="19050">
            <a:solidFill>
              <a:schemeClr val="accent2">
                <a:lumMod val="40000"/>
                <a:lumOff val="60000"/>
              </a:schemeClr>
            </a:solidFill>
          </a:ln>
        </p:spPr>
        <p:txBody>
          <a:bodyPr wrap="square" rtlCol="0">
            <a:spAutoFit/>
          </a:bodyPr>
          <a:lstStyle/>
          <a:p>
            <a:pPr algn="just"/>
            <a:r>
              <a:rPr lang="fr-FR" sz="1050" dirty="0">
                <a:effectLst/>
                <a:latin typeface="Century Gothic" panose="020B0502020202020204" pitchFamily="34" charset="0"/>
                <a:ea typeface="Calibri" panose="020F0502020204030204" pitchFamily="34" charset="0"/>
                <a:cs typeface="Calibri Light" panose="020F0302020204030204" pitchFamily="34" charset="0"/>
              </a:rPr>
              <a:t>NB : le départ en vacances a lieu après la classe, la reprise des cours le matin des jours indiqués.</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a:p>
            <a:pPr algn="just"/>
            <a:r>
              <a:rPr lang="fr-FR" sz="1050" dirty="0">
                <a:effectLst/>
                <a:latin typeface="Century Gothic" panose="020B0502020202020204" pitchFamily="34" charset="0"/>
                <a:ea typeface="Calibri" panose="020F0502020204030204" pitchFamily="34" charset="0"/>
                <a:cs typeface="Calibri Light" panose="020F0302020204030204" pitchFamily="34" charset="0"/>
              </a:rPr>
              <a:t>La scolarité des élèves est obligatoire. Il n’est donc pas possible de partir en congés en dehors de ce planning.</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2" name="ZoneTexte 11">
            <a:extLst>
              <a:ext uri="{FF2B5EF4-FFF2-40B4-BE49-F238E27FC236}">
                <a16:creationId xmlns:a16="http://schemas.microsoft.com/office/drawing/2014/main" id="{AC2DA840-449F-4EF1-BF3B-C2E088E21594}"/>
              </a:ext>
            </a:extLst>
          </p:cNvPr>
          <p:cNvSpPr txBox="1"/>
          <p:nvPr/>
        </p:nvSpPr>
        <p:spPr>
          <a:xfrm>
            <a:off x="5108368" y="166255"/>
            <a:ext cx="4655126" cy="276999"/>
          </a:xfrm>
          <a:prstGeom prst="rect">
            <a:avLst/>
          </a:prstGeom>
          <a:solidFill>
            <a:schemeClr val="accent2">
              <a:lumMod val="40000"/>
              <a:lumOff val="60000"/>
            </a:schemeClr>
          </a:solidFill>
        </p:spPr>
        <p:txBody>
          <a:bodyPr wrap="square" rtlCol="0">
            <a:spAutoFit/>
          </a:bodyPr>
          <a:lstStyle/>
          <a:p>
            <a:pPr algn="ctr"/>
            <a:r>
              <a:rPr lang="fr-FR" sz="1200" dirty="0">
                <a:latin typeface="Hachi Maru Pop" pitchFamily="2" charset="-128"/>
                <a:ea typeface="Hachi Maru Pop" pitchFamily="2" charset="-128"/>
              </a:rPr>
              <a:t>LES FOURNITURES SCOLAIRES</a:t>
            </a:r>
          </a:p>
        </p:txBody>
      </p:sp>
      <p:sp>
        <p:nvSpPr>
          <p:cNvPr id="13" name="ZoneTexte 12">
            <a:extLst>
              <a:ext uri="{FF2B5EF4-FFF2-40B4-BE49-F238E27FC236}">
                <a16:creationId xmlns:a16="http://schemas.microsoft.com/office/drawing/2014/main" id="{54B92F2E-454C-0A4F-C5FE-885044EEEBAC}"/>
              </a:ext>
            </a:extLst>
          </p:cNvPr>
          <p:cNvSpPr txBox="1"/>
          <p:nvPr/>
        </p:nvSpPr>
        <p:spPr>
          <a:xfrm>
            <a:off x="142502" y="4480407"/>
            <a:ext cx="4655127" cy="1300356"/>
          </a:xfrm>
          <a:prstGeom prst="rect">
            <a:avLst/>
          </a:prstGeom>
          <a:noFill/>
          <a:ln w="19050">
            <a:solidFill>
              <a:schemeClr val="accent2">
                <a:lumMod val="40000"/>
                <a:lumOff val="60000"/>
              </a:schemeClr>
            </a:solidFill>
          </a:ln>
        </p:spPr>
        <p:txBody>
          <a:bodyPr wrap="square" rtlCol="0">
            <a:spAutoFit/>
          </a:bodyPr>
          <a:lstStyle/>
          <a:p>
            <a:pPr algn="just">
              <a:spcAft>
                <a:spcPts val="300"/>
              </a:spcAft>
            </a:pPr>
            <a:r>
              <a:rPr lang="fr-FR" sz="1050" dirty="0">
                <a:solidFill>
                  <a:srgbClr val="000000"/>
                </a:solidFill>
                <a:latin typeface="Century Gothic" panose="020B0502020202020204" pitchFamily="34" charset="0"/>
                <a:ea typeface="GosmickSans"/>
                <a:cs typeface="Calibri Light" panose="020F0302020204030204" pitchFamily="34" charset="0"/>
              </a:rPr>
              <a:t>- La réunion de parents</a:t>
            </a:r>
            <a:r>
              <a:rPr lang="fr-FR" sz="1050" dirty="0">
                <a:solidFill>
                  <a:srgbClr val="000000"/>
                </a:solidFill>
                <a:effectLst/>
                <a:latin typeface="Century Gothic" panose="020B0502020202020204" pitchFamily="34" charset="0"/>
                <a:ea typeface="GosmickSans"/>
                <a:cs typeface="Calibri Light" panose="020F0302020204030204" pitchFamily="34" charset="0"/>
              </a:rPr>
              <a:t> aura lieu durant le mois de septembre. La date sera donnée ultérieurement</a:t>
            </a:r>
            <a:r>
              <a:rPr lang="fr-FR" sz="1050" dirty="0">
                <a:solidFill>
                  <a:srgbClr val="000000"/>
                </a:solidFill>
                <a:latin typeface="Century Gothic" panose="020B0502020202020204" pitchFamily="34" charset="0"/>
                <a:ea typeface="GosmickSans"/>
                <a:cs typeface="Calibri Light" panose="020F0302020204030204" pitchFamily="34" charset="0"/>
              </a:rPr>
              <a:t> par chaque enseignant.</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a:p>
            <a:pPr algn="just">
              <a:spcAft>
                <a:spcPts val="300"/>
              </a:spcAft>
            </a:pPr>
            <a:r>
              <a:rPr lang="fr-FR" sz="1050" dirty="0">
                <a:latin typeface="Century Gothic" panose="020B0502020202020204" pitchFamily="34" charset="0"/>
                <a:ea typeface="Calibri" panose="020F0502020204030204" pitchFamily="34" charset="0"/>
                <a:cs typeface="Times New Roman" panose="02020603050405020304" pitchFamily="18" charset="0"/>
              </a:rPr>
              <a:t>- </a:t>
            </a:r>
            <a:r>
              <a:rPr lang="fr-FR" sz="1050" dirty="0">
                <a:effectLst/>
                <a:latin typeface="Century Gothic" panose="020B0502020202020204" pitchFamily="34" charset="0"/>
                <a:ea typeface="Calibri" panose="020F0502020204030204" pitchFamily="34" charset="0"/>
                <a:cs typeface="Calibri Light" panose="020F0302020204030204" pitchFamily="34" charset="0"/>
              </a:rPr>
              <a:t>Les enseignants reçoivent sur rendez-vous en dehors des heures de classe.</a:t>
            </a:r>
          </a:p>
          <a:p>
            <a:pPr algn="just">
              <a:spcAft>
                <a:spcPts val="300"/>
              </a:spcAft>
            </a:pPr>
            <a:r>
              <a:rPr lang="fr-FR" sz="1050" dirty="0">
                <a:effectLst/>
                <a:latin typeface="Century Gothic" panose="020B0502020202020204" pitchFamily="34" charset="0"/>
                <a:ea typeface="Calibri" panose="020F0502020204030204" pitchFamily="34" charset="0"/>
                <a:cs typeface="Times New Roman" panose="02020603050405020304" pitchFamily="18" charset="0"/>
              </a:rPr>
              <a:t>- La directrice reçoit les parents le mardi dans la journée uniquement sur RDV et les autres jours en dehors des heures de classe. Contact par mail, SMS ou ONE.</a:t>
            </a:r>
          </a:p>
        </p:txBody>
      </p:sp>
      <p:sp>
        <p:nvSpPr>
          <p:cNvPr id="14" name="ZoneTexte 13">
            <a:extLst>
              <a:ext uri="{FF2B5EF4-FFF2-40B4-BE49-F238E27FC236}">
                <a16:creationId xmlns:a16="http://schemas.microsoft.com/office/drawing/2014/main" id="{EFE6C5CA-4A3A-7B80-890C-2F2681C130B9}"/>
              </a:ext>
            </a:extLst>
          </p:cNvPr>
          <p:cNvSpPr txBox="1"/>
          <p:nvPr/>
        </p:nvSpPr>
        <p:spPr>
          <a:xfrm>
            <a:off x="5108368" y="1237551"/>
            <a:ext cx="4655126" cy="276999"/>
          </a:xfrm>
          <a:prstGeom prst="rect">
            <a:avLst/>
          </a:prstGeom>
          <a:solidFill>
            <a:schemeClr val="accent2">
              <a:lumMod val="40000"/>
              <a:lumOff val="60000"/>
            </a:schemeClr>
          </a:solidFill>
        </p:spPr>
        <p:txBody>
          <a:bodyPr wrap="square" rtlCol="0">
            <a:spAutoFit/>
          </a:bodyPr>
          <a:lstStyle/>
          <a:p>
            <a:pPr algn="ctr"/>
            <a:r>
              <a:rPr lang="fr-FR" sz="1200" dirty="0">
                <a:latin typeface="Hachi Maru Pop" pitchFamily="2" charset="-128"/>
                <a:ea typeface="Hachi Maru Pop" pitchFamily="2" charset="-128"/>
              </a:rPr>
              <a:t>LES VÊTEMENTS</a:t>
            </a:r>
          </a:p>
        </p:txBody>
      </p:sp>
      <p:sp>
        <p:nvSpPr>
          <p:cNvPr id="15" name="ZoneTexte 14">
            <a:extLst>
              <a:ext uri="{FF2B5EF4-FFF2-40B4-BE49-F238E27FC236}">
                <a16:creationId xmlns:a16="http://schemas.microsoft.com/office/drawing/2014/main" id="{3BCDAB3E-16C8-A7EB-5762-19B6D94B7BEC}"/>
              </a:ext>
            </a:extLst>
          </p:cNvPr>
          <p:cNvSpPr txBox="1"/>
          <p:nvPr/>
        </p:nvSpPr>
        <p:spPr>
          <a:xfrm>
            <a:off x="5105400" y="1604958"/>
            <a:ext cx="4655127" cy="1777410"/>
          </a:xfrm>
          <a:prstGeom prst="rect">
            <a:avLst/>
          </a:prstGeom>
          <a:noFill/>
          <a:ln w="19050">
            <a:solidFill>
              <a:schemeClr val="accent2">
                <a:lumMod val="40000"/>
                <a:lumOff val="60000"/>
              </a:schemeClr>
            </a:solidFill>
          </a:ln>
        </p:spPr>
        <p:txBody>
          <a:bodyPr wrap="square" rtlCol="0">
            <a:spAutoFit/>
          </a:bodyPr>
          <a:lstStyle/>
          <a:p>
            <a:pPr algn="just">
              <a:spcAft>
                <a:spcPts val="600"/>
              </a:spcAft>
            </a:pPr>
            <a:r>
              <a:rPr lang="fr-FR" sz="1050" dirty="0">
                <a:effectLst/>
                <a:latin typeface="Century Gothic" panose="020B0502020202020204" pitchFamily="34" charset="0"/>
                <a:ea typeface="Calibri" panose="020F0502020204030204" pitchFamily="34" charset="0"/>
                <a:cs typeface="Calibri Light" panose="020F0302020204030204" pitchFamily="34" charset="0"/>
              </a:rPr>
              <a:t>Les vêtements des enfants sont placés sous la responsabilité de l’élève. Ils sont à étiqueter à ses nom et  prénom. </a:t>
            </a:r>
          </a:p>
          <a:p>
            <a:pPr algn="just">
              <a:spcAft>
                <a:spcPts val="600"/>
              </a:spcAft>
            </a:pPr>
            <a:r>
              <a:rPr lang="fr-FR" sz="1050" dirty="0">
                <a:effectLst/>
                <a:latin typeface="Century Gothic" panose="020B0502020202020204" pitchFamily="34" charset="0"/>
                <a:ea typeface="GosmickSans"/>
                <a:cs typeface="Calibri Light" panose="020F0302020204030204" pitchFamily="34" charset="0"/>
              </a:rPr>
              <a:t>Les enseignants et les autres adultes de l’école ne peuvent être tenus pour responsables de la perte ou de la détérioration d’objets personnels apportés à l’école. </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a:p>
            <a:pPr algn="just">
              <a:spcAft>
                <a:spcPts val="600"/>
              </a:spcAft>
            </a:pPr>
            <a:r>
              <a:rPr lang="fr-FR" sz="1050" dirty="0">
                <a:effectLst/>
                <a:latin typeface="Century Gothic" panose="020B0502020202020204" pitchFamily="34" charset="0"/>
                <a:ea typeface="Calibri" panose="020F0502020204030204" pitchFamily="34" charset="0"/>
                <a:cs typeface="Calibri Light" panose="020F0302020204030204" pitchFamily="34" charset="0"/>
              </a:rPr>
              <a:t>Lors de la perte d’un vêtement, les élèves pourront faire le tour de l’école accompagné de camarades pour le rechercher. </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a:p>
            <a:pPr algn="just">
              <a:spcAft>
                <a:spcPts val="600"/>
              </a:spcAft>
            </a:pPr>
            <a:r>
              <a:rPr lang="fr-FR" sz="1050" dirty="0">
                <a:effectLst/>
                <a:latin typeface="Century Gothic" panose="020B0502020202020204" pitchFamily="34" charset="0"/>
                <a:ea typeface="Calibri" panose="020F0502020204030204" pitchFamily="34" charset="0"/>
                <a:cs typeface="Calibri Light" panose="020F0302020204030204" pitchFamily="34" charset="0"/>
              </a:rPr>
              <a:t>A la fin de chaque année scolaire, les vêtements non récupérés seront donnés à une association.</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6" name="ZoneTexte 15">
            <a:extLst>
              <a:ext uri="{FF2B5EF4-FFF2-40B4-BE49-F238E27FC236}">
                <a16:creationId xmlns:a16="http://schemas.microsoft.com/office/drawing/2014/main" id="{FC88DAB6-535D-0294-9D8A-B1CF8EECE432}"/>
              </a:ext>
            </a:extLst>
          </p:cNvPr>
          <p:cNvSpPr txBox="1"/>
          <p:nvPr/>
        </p:nvSpPr>
        <p:spPr>
          <a:xfrm>
            <a:off x="142503" y="4116741"/>
            <a:ext cx="4655126" cy="276999"/>
          </a:xfrm>
          <a:prstGeom prst="rect">
            <a:avLst/>
          </a:prstGeom>
          <a:solidFill>
            <a:schemeClr val="accent2">
              <a:lumMod val="40000"/>
              <a:lumOff val="60000"/>
            </a:schemeClr>
          </a:solidFill>
        </p:spPr>
        <p:txBody>
          <a:bodyPr wrap="square" rtlCol="0">
            <a:spAutoFit/>
          </a:bodyPr>
          <a:lstStyle/>
          <a:p>
            <a:pPr algn="ctr"/>
            <a:r>
              <a:rPr lang="fr-FR" sz="1200" dirty="0">
                <a:latin typeface="Hachi Maru Pop" pitchFamily="2" charset="-128"/>
                <a:ea typeface="Hachi Maru Pop" pitchFamily="2" charset="-128"/>
              </a:rPr>
              <a:t>LA RELATION FAMILLES-ENSEIGNANTS</a:t>
            </a:r>
          </a:p>
        </p:txBody>
      </p:sp>
      <p:sp>
        <p:nvSpPr>
          <p:cNvPr id="17" name="ZoneTexte 16">
            <a:extLst>
              <a:ext uri="{FF2B5EF4-FFF2-40B4-BE49-F238E27FC236}">
                <a16:creationId xmlns:a16="http://schemas.microsoft.com/office/drawing/2014/main" id="{E4EC8A99-AB8C-ECC5-5B31-EBE0E91E5EC3}"/>
              </a:ext>
            </a:extLst>
          </p:cNvPr>
          <p:cNvSpPr txBox="1"/>
          <p:nvPr/>
        </p:nvSpPr>
        <p:spPr>
          <a:xfrm>
            <a:off x="5108367" y="528979"/>
            <a:ext cx="4655127" cy="577081"/>
          </a:xfrm>
          <a:prstGeom prst="rect">
            <a:avLst/>
          </a:prstGeom>
          <a:noFill/>
          <a:ln w="19050">
            <a:solidFill>
              <a:schemeClr val="accent2">
                <a:lumMod val="40000"/>
                <a:lumOff val="60000"/>
              </a:schemeClr>
            </a:solidFill>
          </a:ln>
        </p:spPr>
        <p:txBody>
          <a:bodyPr wrap="square" rtlCol="0">
            <a:spAutoFit/>
          </a:bodyPr>
          <a:lstStyle/>
          <a:p>
            <a:pPr algn="just"/>
            <a:r>
              <a:rPr lang="fr-FR" sz="1050" dirty="0">
                <a:effectLst/>
                <a:latin typeface="Century Gothic" panose="020B0502020202020204" pitchFamily="34" charset="0"/>
                <a:ea typeface="GosmickSans"/>
                <a:cs typeface="Calibri Light" panose="020F0302020204030204" pitchFamily="34" charset="0"/>
              </a:rPr>
              <a:t>Il convient de vérifier et renouveler régulièrement, durant l’année scolaire, tout le matériel indiqué sur la liste de fournitures remise en début d’année scolaire.</a:t>
            </a:r>
            <a:r>
              <a:rPr lang="fr-FR" sz="1050" dirty="0">
                <a:latin typeface="Century Gothic" panose="020B0502020202020204" pitchFamily="34" charset="0"/>
                <a:ea typeface="GosmickSans"/>
                <a:cs typeface="Times New Roman" panose="02020603050405020304" pitchFamily="18" charset="0"/>
              </a:rPr>
              <a:t> </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3" name="ZoneTexte 2">
            <a:extLst>
              <a:ext uri="{FF2B5EF4-FFF2-40B4-BE49-F238E27FC236}">
                <a16:creationId xmlns:a16="http://schemas.microsoft.com/office/drawing/2014/main" id="{8D4BEB40-6243-0294-963D-07EB188B7823}"/>
              </a:ext>
            </a:extLst>
          </p:cNvPr>
          <p:cNvSpPr txBox="1"/>
          <p:nvPr/>
        </p:nvSpPr>
        <p:spPr>
          <a:xfrm>
            <a:off x="142503" y="5911695"/>
            <a:ext cx="4655126" cy="276999"/>
          </a:xfrm>
          <a:prstGeom prst="rect">
            <a:avLst/>
          </a:prstGeom>
          <a:solidFill>
            <a:schemeClr val="accent2">
              <a:lumMod val="40000"/>
              <a:lumOff val="60000"/>
            </a:schemeClr>
          </a:solidFill>
        </p:spPr>
        <p:txBody>
          <a:bodyPr wrap="square" rtlCol="0">
            <a:spAutoFit/>
          </a:bodyPr>
          <a:lstStyle/>
          <a:p>
            <a:pPr algn="ctr"/>
            <a:r>
              <a:rPr lang="fr-FR" sz="1200" dirty="0">
                <a:latin typeface="Hachi Maru Pop" pitchFamily="2" charset="-128"/>
                <a:ea typeface="Hachi Maru Pop" pitchFamily="2" charset="-128"/>
              </a:rPr>
              <a:t>LES LIVRETS SCOLAIRES</a:t>
            </a:r>
          </a:p>
        </p:txBody>
      </p:sp>
      <p:sp>
        <p:nvSpPr>
          <p:cNvPr id="7" name="ZoneTexte 6">
            <a:extLst>
              <a:ext uri="{FF2B5EF4-FFF2-40B4-BE49-F238E27FC236}">
                <a16:creationId xmlns:a16="http://schemas.microsoft.com/office/drawing/2014/main" id="{6A725E4D-3836-1967-450E-812C8F380986}"/>
              </a:ext>
            </a:extLst>
          </p:cNvPr>
          <p:cNvSpPr txBox="1"/>
          <p:nvPr/>
        </p:nvSpPr>
        <p:spPr>
          <a:xfrm>
            <a:off x="142502" y="6286019"/>
            <a:ext cx="4655127" cy="430887"/>
          </a:xfrm>
          <a:prstGeom prst="rect">
            <a:avLst/>
          </a:prstGeom>
          <a:noFill/>
          <a:ln w="19050">
            <a:solidFill>
              <a:schemeClr val="accent2">
                <a:lumMod val="40000"/>
                <a:lumOff val="60000"/>
              </a:schemeClr>
            </a:solidFill>
          </a:ln>
        </p:spPr>
        <p:txBody>
          <a:bodyPr wrap="square" rtlCol="0">
            <a:spAutoFit/>
          </a:bodyPr>
          <a:lstStyle/>
          <a:p>
            <a:pPr algn="just"/>
            <a:r>
              <a:rPr lang="fr-FR" sz="1050" dirty="0">
                <a:latin typeface="Century Gothic" panose="020B0502020202020204" pitchFamily="34" charset="0"/>
                <a:ea typeface="Calibri" panose="020F0502020204030204" pitchFamily="34" charset="0"/>
                <a:cs typeface="Times New Roman" panose="02020603050405020304" pitchFamily="18" charset="0"/>
              </a:rPr>
              <a:t>Deux livrets scolaires seront remis dans l’année : l’un en février, l’autre en juin. Ils seront consultables via </a:t>
            </a:r>
            <a:r>
              <a:rPr lang="fr-FR" sz="1050" dirty="0">
                <a:effectLst/>
                <a:latin typeface="Century Gothic" panose="020B0502020202020204" pitchFamily="34" charset="0"/>
                <a:ea typeface="KG Part of Me"/>
                <a:cs typeface="Calibri Light" panose="020F0302020204030204" pitchFamily="34" charset="0"/>
              </a:rPr>
              <a:t>EDUCONNECT.</a:t>
            </a:r>
          </a:p>
        </p:txBody>
      </p:sp>
      <p:sp>
        <p:nvSpPr>
          <p:cNvPr id="44" name="Rectangle 26">
            <a:extLst>
              <a:ext uri="{FF2B5EF4-FFF2-40B4-BE49-F238E27FC236}">
                <a16:creationId xmlns:a16="http://schemas.microsoft.com/office/drawing/2014/main" id="{B22BBA84-768F-7C22-B14C-B60E132A00D3}"/>
              </a:ext>
            </a:extLst>
          </p:cNvPr>
          <p:cNvSpPr>
            <a:spLocks noChangeArrowheads="1"/>
          </p:cNvSpPr>
          <p:nvPr/>
        </p:nvSpPr>
        <p:spPr bwMode="auto">
          <a:xfrm>
            <a:off x="152400" y="609600"/>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a:ln>
                  <a:noFill/>
                </a:ln>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55" name="ZoneTexte 54">
            <a:extLst>
              <a:ext uri="{FF2B5EF4-FFF2-40B4-BE49-F238E27FC236}">
                <a16:creationId xmlns:a16="http://schemas.microsoft.com/office/drawing/2014/main" id="{4C589A26-B800-D88B-266C-12177F250134}"/>
              </a:ext>
            </a:extLst>
          </p:cNvPr>
          <p:cNvSpPr txBox="1"/>
          <p:nvPr/>
        </p:nvSpPr>
        <p:spPr>
          <a:xfrm>
            <a:off x="5105400" y="4998645"/>
            <a:ext cx="4655126" cy="276999"/>
          </a:xfrm>
          <a:prstGeom prst="rect">
            <a:avLst/>
          </a:prstGeom>
          <a:solidFill>
            <a:schemeClr val="accent2">
              <a:lumMod val="40000"/>
              <a:lumOff val="60000"/>
            </a:schemeClr>
          </a:solidFill>
        </p:spPr>
        <p:txBody>
          <a:bodyPr wrap="square" rtlCol="0">
            <a:spAutoFit/>
          </a:bodyPr>
          <a:lstStyle/>
          <a:p>
            <a:pPr algn="ctr"/>
            <a:r>
              <a:rPr lang="fr-FR" sz="1200" dirty="0">
                <a:latin typeface="Hachi Maru Pop" pitchFamily="2" charset="-128"/>
                <a:ea typeface="Hachi Maru Pop" pitchFamily="2" charset="-128"/>
              </a:rPr>
              <a:t>LES APPAREILS ÉLECTRONIQUES</a:t>
            </a:r>
          </a:p>
        </p:txBody>
      </p:sp>
      <p:sp>
        <p:nvSpPr>
          <p:cNvPr id="56" name="ZoneTexte 55">
            <a:extLst>
              <a:ext uri="{FF2B5EF4-FFF2-40B4-BE49-F238E27FC236}">
                <a16:creationId xmlns:a16="http://schemas.microsoft.com/office/drawing/2014/main" id="{0E231697-B280-0155-5160-0E10B086E558}"/>
              </a:ext>
            </a:extLst>
          </p:cNvPr>
          <p:cNvSpPr txBox="1"/>
          <p:nvPr/>
        </p:nvSpPr>
        <p:spPr>
          <a:xfrm>
            <a:off x="5105399" y="5361369"/>
            <a:ext cx="4655127" cy="1300356"/>
          </a:xfrm>
          <a:prstGeom prst="rect">
            <a:avLst/>
          </a:prstGeom>
          <a:noFill/>
          <a:ln w="19050">
            <a:solidFill>
              <a:schemeClr val="accent2">
                <a:lumMod val="40000"/>
                <a:lumOff val="60000"/>
              </a:schemeClr>
            </a:solidFill>
          </a:ln>
        </p:spPr>
        <p:txBody>
          <a:bodyPr wrap="square" rtlCol="0">
            <a:spAutoFit/>
          </a:bodyPr>
          <a:lstStyle/>
          <a:p>
            <a:pPr algn="just">
              <a:spcAft>
                <a:spcPts val="600"/>
              </a:spcAft>
            </a:pPr>
            <a:r>
              <a:rPr lang="fr-FR" sz="1050" dirty="0">
                <a:solidFill>
                  <a:srgbClr val="000000"/>
                </a:solidFill>
                <a:effectLst/>
                <a:latin typeface="Century Gothic" panose="020B0502020202020204" pitchFamily="34" charset="0"/>
                <a:ea typeface="Calibri" panose="020F0502020204030204" pitchFamily="34" charset="0"/>
                <a:cs typeface="Calibri Light" panose="020F0302020204030204" pitchFamily="34" charset="0"/>
              </a:rPr>
              <a:t>L'utilisation non autorisée d'un téléphone portable ou de tout autre équipement terminal de communications électroniques (type montre connectée) par un élève peut entraîner la confiscation de l'appareil par un personnel de direction, d'enseignement ou de surveillance. </a:t>
            </a:r>
          </a:p>
          <a:p>
            <a:pPr algn="just">
              <a:spcAft>
                <a:spcPts val="600"/>
              </a:spcAft>
            </a:pPr>
            <a:r>
              <a:rPr lang="fr-FR" sz="1050" dirty="0">
                <a:solidFill>
                  <a:srgbClr val="000000"/>
                </a:solidFill>
                <a:effectLst/>
                <a:latin typeface="Century Gothic" panose="020B0502020202020204" pitchFamily="34" charset="0"/>
                <a:ea typeface="Calibri" panose="020F0502020204030204" pitchFamily="34" charset="0"/>
                <a:cs typeface="Calibri Light" panose="020F0302020204030204" pitchFamily="34" charset="0"/>
              </a:rPr>
              <a:t>L’objet confisqué sera rendu directement aux responsables légaux.  (Circulaire 2018-114 du 26/09/2018).</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2" name="ZoneTexte 1">
            <a:extLst>
              <a:ext uri="{FF2B5EF4-FFF2-40B4-BE49-F238E27FC236}">
                <a16:creationId xmlns:a16="http://schemas.microsoft.com/office/drawing/2014/main" id="{C63FF5B2-2070-A9DC-5E00-58939B7D099E}"/>
              </a:ext>
            </a:extLst>
          </p:cNvPr>
          <p:cNvSpPr txBox="1"/>
          <p:nvPr/>
        </p:nvSpPr>
        <p:spPr>
          <a:xfrm>
            <a:off x="5105399" y="3860073"/>
            <a:ext cx="4655127" cy="977191"/>
          </a:xfrm>
          <a:prstGeom prst="rect">
            <a:avLst/>
          </a:prstGeom>
          <a:noFill/>
          <a:ln w="19050">
            <a:solidFill>
              <a:schemeClr val="accent2">
                <a:lumMod val="40000"/>
                <a:lumOff val="60000"/>
              </a:schemeClr>
            </a:solidFill>
          </a:ln>
        </p:spPr>
        <p:txBody>
          <a:bodyPr wrap="square" rtlCol="0">
            <a:spAutoFit/>
          </a:bodyPr>
          <a:lstStyle/>
          <a:p>
            <a:pPr algn="just">
              <a:spcAft>
                <a:spcPts val="600"/>
              </a:spcAft>
            </a:pPr>
            <a:r>
              <a:rPr lang="fr-FR" sz="1050" dirty="0">
                <a:effectLst/>
                <a:latin typeface="Century Gothic" panose="020B0502020202020204" pitchFamily="34" charset="0"/>
                <a:ea typeface="Calibri" panose="020F0502020204030204" pitchFamily="34" charset="0"/>
                <a:cs typeface="Calibri Light" panose="020F0302020204030204" pitchFamily="34" charset="0"/>
              </a:rPr>
              <a:t>Pour la pratique de l’enseignement du sport, les élèves devront porter une tenue adéquate, les jours fixés par l’enseignant :</a:t>
            </a:r>
            <a:r>
              <a:rPr lang="fr-FR" sz="1050" dirty="0">
                <a:latin typeface="Century Gothic" panose="020B0502020202020204" pitchFamily="34" charset="0"/>
                <a:ea typeface="Calibri" panose="020F0502020204030204" pitchFamily="34" charset="0"/>
                <a:cs typeface="Calibri Light" panose="020F0302020204030204" pitchFamily="34" charset="0"/>
              </a:rPr>
              <a:t> des baskets et un bas confortable (legging ou jogging). </a:t>
            </a:r>
          </a:p>
          <a:p>
            <a:pPr algn="just">
              <a:spcAft>
                <a:spcPts val="600"/>
              </a:spcAft>
            </a:pPr>
            <a:r>
              <a:rPr lang="fr-FR" sz="1050" dirty="0">
                <a:latin typeface="Century Gothic" panose="020B0502020202020204" pitchFamily="34" charset="0"/>
                <a:ea typeface="Calibri" panose="020F0502020204030204" pitchFamily="34" charset="0"/>
                <a:cs typeface="Calibri Light" panose="020F0302020204030204" pitchFamily="34" charset="0"/>
              </a:rPr>
              <a:t>Pour des raisons de sécurité, l’enseignant se réserve le droit de ne pas faire participer un enfant n’ayant pas une tenue correcte. </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33F774BA-673F-D3A2-BCF6-07C67517A2F9}"/>
              </a:ext>
            </a:extLst>
          </p:cNvPr>
          <p:cNvSpPr txBox="1"/>
          <p:nvPr/>
        </p:nvSpPr>
        <p:spPr>
          <a:xfrm>
            <a:off x="5105399" y="3511344"/>
            <a:ext cx="4655126" cy="276999"/>
          </a:xfrm>
          <a:prstGeom prst="rect">
            <a:avLst/>
          </a:prstGeom>
          <a:solidFill>
            <a:schemeClr val="accent2">
              <a:lumMod val="40000"/>
              <a:lumOff val="60000"/>
            </a:schemeClr>
          </a:solidFill>
        </p:spPr>
        <p:txBody>
          <a:bodyPr wrap="square" rtlCol="0">
            <a:spAutoFit/>
          </a:bodyPr>
          <a:lstStyle/>
          <a:p>
            <a:pPr algn="ctr"/>
            <a:r>
              <a:rPr lang="fr-FR" sz="1200" dirty="0">
                <a:latin typeface="Hachi Maru Pop" pitchFamily="2" charset="-128"/>
                <a:ea typeface="Hachi Maru Pop" pitchFamily="2" charset="-128"/>
              </a:rPr>
              <a:t>LA TENUE DE SPORT</a:t>
            </a:r>
          </a:p>
        </p:txBody>
      </p:sp>
      <p:sp>
        <p:nvSpPr>
          <p:cNvPr id="5" name="ZoneTexte 4">
            <a:extLst>
              <a:ext uri="{FF2B5EF4-FFF2-40B4-BE49-F238E27FC236}">
                <a16:creationId xmlns:a16="http://schemas.microsoft.com/office/drawing/2014/main" id="{F7C8533F-DD08-1511-23CC-05D1A0B88061}"/>
              </a:ext>
            </a:extLst>
          </p:cNvPr>
          <p:cNvSpPr txBox="1"/>
          <p:nvPr/>
        </p:nvSpPr>
        <p:spPr>
          <a:xfrm>
            <a:off x="7367337" y="6636489"/>
            <a:ext cx="2538663" cy="230832"/>
          </a:xfrm>
          <a:prstGeom prst="rect">
            <a:avLst/>
          </a:prstGeom>
          <a:noFill/>
        </p:spPr>
        <p:txBody>
          <a:bodyPr wrap="square" rtlCol="0">
            <a:spAutoFit/>
          </a:bodyPr>
          <a:lstStyle/>
          <a:p>
            <a:pPr algn="r"/>
            <a:r>
              <a:rPr lang="fr-FR" sz="900" dirty="0">
                <a:latin typeface="Dreaming Outloud Script Pro" panose="03050502040304050704" pitchFamily="66" charset="77"/>
                <a:cs typeface="Dreaming Outloud Script Pro" panose="03050502040304050704" pitchFamily="66" charset="77"/>
              </a:rPr>
              <a:t>La Trousse de </a:t>
            </a:r>
            <a:r>
              <a:rPr lang="fr-FR" sz="900" dirty="0" err="1">
                <a:latin typeface="Dreaming Outloud Script Pro" panose="03050502040304050704" pitchFamily="66" charset="77"/>
                <a:cs typeface="Dreaming Outloud Script Pro" panose="03050502040304050704" pitchFamily="66" charset="77"/>
              </a:rPr>
              <a:t>Sobelle</a:t>
            </a:r>
            <a:endParaRPr lang="fr-FR" sz="900" dirty="0">
              <a:latin typeface="Dreaming Outloud Script Pro" panose="03050502040304050704" pitchFamily="66" charset="77"/>
              <a:cs typeface="Dreaming Outloud Script Pro" panose="03050502040304050704" pitchFamily="66" charset="77"/>
            </a:endParaRPr>
          </a:p>
        </p:txBody>
      </p:sp>
    </p:spTree>
    <p:extLst>
      <p:ext uri="{BB962C8B-B14F-4D97-AF65-F5344CB8AC3E}">
        <p14:creationId xmlns:p14="http://schemas.microsoft.com/office/powerpoint/2010/main" val="3489030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a:extLst>
              <a:ext uri="{FF2B5EF4-FFF2-40B4-BE49-F238E27FC236}">
                <a16:creationId xmlns:a16="http://schemas.microsoft.com/office/drawing/2014/main" id="{AC2DA840-449F-4EF1-BF3B-C2E088E21594}"/>
              </a:ext>
            </a:extLst>
          </p:cNvPr>
          <p:cNvSpPr txBox="1"/>
          <p:nvPr/>
        </p:nvSpPr>
        <p:spPr>
          <a:xfrm>
            <a:off x="106641" y="4996208"/>
            <a:ext cx="4655126" cy="276999"/>
          </a:xfrm>
          <a:prstGeom prst="rect">
            <a:avLst/>
          </a:prstGeom>
          <a:solidFill>
            <a:schemeClr val="accent2">
              <a:lumMod val="40000"/>
              <a:lumOff val="60000"/>
            </a:schemeClr>
          </a:solidFill>
        </p:spPr>
        <p:txBody>
          <a:bodyPr wrap="square" rtlCol="0">
            <a:spAutoFit/>
          </a:bodyPr>
          <a:lstStyle/>
          <a:p>
            <a:pPr algn="ctr"/>
            <a:r>
              <a:rPr lang="fr-FR" sz="1200" dirty="0">
                <a:latin typeface="Hachi Maru Pop" pitchFamily="2" charset="-128"/>
                <a:ea typeface="Hachi Maru Pop" pitchFamily="2" charset="-128"/>
              </a:rPr>
              <a:t>LES ÉLECTIONS DE PARENTS D’ÉLEVES</a:t>
            </a:r>
          </a:p>
        </p:txBody>
      </p:sp>
      <p:sp>
        <p:nvSpPr>
          <p:cNvPr id="13" name="ZoneTexte 12">
            <a:extLst>
              <a:ext uri="{FF2B5EF4-FFF2-40B4-BE49-F238E27FC236}">
                <a16:creationId xmlns:a16="http://schemas.microsoft.com/office/drawing/2014/main" id="{54B92F2E-454C-0A4F-C5FE-885044EEEBAC}"/>
              </a:ext>
            </a:extLst>
          </p:cNvPr>
          <p:cNvSpPr txBox="1"/>
          <p:nvPr/>
        </p:nvSpPr>
        <p:spPr>
          <a:xfrm>
            <a:off x="106642" y="531503"/>
            <a:ext cx="4655127" cy="1823576"/>
          </a:xfrm>
          <a:prstGeom prst="rect">
            <a:avLst/>
          </a:prstGeom>
          <a:noFill/>
          <a:ln w="19050">
            <a:solidFill>
              <a:schemeClr val="accent2">
                <a:lumMod val="40000"/>
                <a:lumOff val="60000"/>
              </a:schemeClr>
            </a:solidFill>
          </a:ln>
        </p:spPr>
        <p:txBody>
          <a:bodyPr wrap="square" rtlCol="0">
            <a:spAutoFit/>
          </a:bodyPr>
          <a:lstStyle/>
          <a:p>
            <a:pPr algn="just">
              <a:spcAft>
                <a:spcPts val="300"/>
              </a:spcAft>
            </a:pPr>
            <a:r>
              <a:rPr lang="fr-FR" sz="1050" dirty="0">
                <a:effectLst/>
                <a:latin typeface="Century Gothic" panose="020B0502020202020204" pitchFamily="34" charset="0"/>
                <a:ea typeface="KG Part of Me"/>
                <a:cs typeface="Calibri Light" panose="020F0302020204030204" pitchFamily="34" charset="0"/>
              </a:rPr>
              <a:t>En cas de maladie chronique ou d’une allergie d’un enfant, merci de contacter la directrice pour établir un protocole d’accueil individualisé (PAI).</a:t>
            </a:r>
          </a:p>
          <a:p>
            <a:pPr algn="just">
              <a:spcAft>
                <a:spcPts val="300"/>
              </a:spcAft>
            </a:pPr>
            <a:r>
              <a:rPr lang="fr-FR" sz="1050" dirty="0">
                <a:effectLst/>
                <a:latin typeface="Century Gothic" panose="020B0502020202020204" pitchFamily="34" charset="0"/>
                <a:ea typeface="Calibri" panose="020F0502020204030204" pitchFamily="34" charset="0"/>
                <a:cs typeface="Calibri Light" panose="020F0302020204030204" pitchFamily="34" charset="0"/>
              </a:rPr>
              <a:t>Les enseignants ou autres adultes de l’école ne sont pas autorisés à </a:t>
            </a:r>
            <a:r>
              <a:rPr lang="fr-FR" sz="1050" dirty="0">
                <a:latin typeface="Century Gothic" panose="020B0502020202020204" pitchFamily="34" charset="0"/>
                <a:ea typeface="Calibri" panose="020F0502020204030204" pitchFamily="34" charset="0"/>
                <a:cs typeface="Calibri Light" panose="020F0302020204030204" pitchFamily="34" charset="0"/>
              </a:rPr>
              <a:t>donner des médicaments aux élèves sauf sur ordonnance médicale et uniquement dans le cadre des PAI.</a:t>
            </a:r>
          </a:p>
          <a:p>
            <a:pPr algn="just">
              <a:spcAft>
                <a:spcPts val="300"/>
              </a:spcAft>
            </a:pPr>
            <a:r>
              <a:rPr lang="fr-FR" sz="1050" dirty="0">
                <a:latin typeface="Century Gothic" panose="020B0502020202020204" pitchFamily="34" charset="0"/>
                <a:ea typeface="Calibri" panose="020F0502020204030204" pitchFamily="34" charset="0"/>
                <a:cs typeface="Times New Roman" panose="02020603050405020304" pitchFamily="18" charset="0"/>
              </a:rPr>
              <a:t>Merci de prendre, des RDV médicaux hors temps scolaire dans la mesure du possible. </a:t>
            </a:r>
          </a:p>
          <a:p>
            <a:pPr algn="just">
              <a:spcAft>
                <a:spcPts val="300"/>
              </a:spcAft>
            </a:pPr>
            <a:r>
              <a:rPr lang="fr-FR" sz="1050" dirty="0">
                <a:latin typeface="Century Gothic" panose="020B0502020202020204" pitchFamily="34" charset="0"/>
                <a:ea typeface="Calibri" panose="020F0502020204030204" pitchFamily="34" charset="0"/>
                <a:cs typeface="Times New Roman" panose="02020603050405020304" pitchFamily="18" charset="0"/>
              </a:rPr>
              <a:t>Si cela n’est pas possible, un transfert de responsabilité devra être signé au bureau de la directrice.</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6" name="ZoneTexte 15">
            <a:extLst>
              <a:ext uri="{FF2B5EF4-FFF2-40B4-BE49-F238E27FC236}">
                <a16:creationId xmlns:a16="http://schemas.microsoft.com/office/drawing/2014/main" id="{FC88DAB6-535D-0294-9D8A-B1CF8EECE432}"/>
              </a:ext>
            </a:extLst>
          </p:cNvPr>
          <p:cNvSpPr txBox="1"/>
          <p:nvPr/>
        </p:nvSpPr>
        <p:spPr>
          <a:xfrm>
            <a:off x="106644" y="166255"/>
            <a:ext cx="4655126" cy="276999"/>
          </a:xfrm>
          <a:prstGeom prst="rect">
            <a:avLst/>
          </a:prstGeom>
          <a:solidFill>
            <a:schemeClr val="accent2">
              <a:lumMod val="40000"/>
              <a:lumOff val="60000"/>
            </a:schemeClr>
          </a:solidFill>
        </p:spPr>
        <p:txBody>
          <a:bodyPr wrap="square" rtlCol="0">
            <a:spAutoFit/>
          </a:bodyPr>
          <a:lstStyle/>
          <a:p>
            <a:pPr algn="ctr"/>
            <a:r>
              <a:rPr lang="fr-FR" sz="1200" dirty="0">
                <a:latin typeface="Hachi Maru Pop" pitchFamily="2" charset="-128"/>
                <a:ea typeface="Hachi Maru Pop" pitchFamily="2" charset="-128"/>
              </a:rPr>
              <a:t>PAI, MÉDICAMENTS ET RDV MÉDICAUX</a:t>
            </a:r>
          </a:p>
        </p:txBody>
      </p:sp>
      <p:sp>
        <p:nvSpPr>
          <p:cNvPr id="17" name="ZoneTexte 16">
            <a:extLst>
              <a:ext uri="{FF2B5EF4-FFF2-40B4-BE49-F238E27FC236}">
                <a16:creationId xmlns:a16="http://schemas.microsoft.com/office/drawing/2014/main" id="{E4EC8A99-AB8C-ECC5-5B31-EBE0E91E5EC3}"/>
              </a:ext>
            </a:extLst>
          </p:cNvPr>
          <p:cNvSpPr txBox="1"/>
          <p:nvPr/>
        </p:nvSpPr>
        <p:spPr>
          <a:xfrm>
            <a:off x="103670" y="5352826"/>
            <a:ext cx="4655127" cy="1061829"/>
          </a:xfrm>
          <a:prstGeom prst="rect">
            <a:avLst/>
          </a:prstGeom>
          <a:noFill/>
          <a:ln w="19050">
            <a:solidFill>
              <a:schemeClr val="accent2">
                <a:lumMod val="40000"/>
                <a:lumOff val="60000"/>
              </a:schemeClr>
            </a:solidFill>
          </a:ln>
        </p:spPr>
        <p:txBody>
          <a:bodyPr wrap="square" rtlCol="0">
            <a:spAutoFit/>
          </a:bodyPr>
          <a:lstStyle/>
          <a:p>
            <a:pPr algn="just"/>
            <a:r>
              <a:rPr lang="fr-FR" sz="1050" dirty="0">
                <a:effectLst/>
                <a:latin typeface="Century Gothic" panose="020B0502020202020204" pitchFamily="34" charset="0"/>
                <a:ea typeface="KG Part of Me"/>
                <a:cs typeface="Calibri Light" panose="020F0302020204030204" pitchFamily="34" charset="0"/>
              </a:rPr>
              <a:t>Les élections de parents d’élèves auront lieu le vendredi 13 octobre 2023. Pour candidater, il convient de se faire connaître avant le 22 septembre, date limite pour l’établissement de la liste électorale (BO n°</a:t>
            </a:r>
            <a:r>
              <a:rPr lang="fr-FR" sz="1050" dirty="0">
                <a:effectLst/>
                <a:latin typeface="Century Gothic" panose="020B0502020202020204" pitchFamily="34" charset="0"/>
              </a:rPr>
              <a:t>27 du 6 juillet 2023</a:t>
            </a:r>
            <a:r>
              <a:rPr lang="fr-FR" sz="1050" dirty="0">
                <a:effectLst/>
                <a:latin typeface="Century Gothic" panose="020B0502020202020204" pitchFamily="34" charset="0"/>
                <a:ea typeface="KG Part of Me"/>
                <a:cs typeface="Calibri Light" panose="020F0302020204030204" pitchFamily="34" charset="0"/>
              </a:rPr>
              <a:t>) . </a:t>
            </a:r>
          </a:p>
          <a:p>
            <a:pPr algn="just"/>
            <a:endParaRPr lang="fr-FR" sz="1050" dirty="0">
              <a:latin typeface="Century Gothic" panose="020B0502020202020204" pitchFamily="34" charset="0"/>
              <a:ea typeface="KG Part of Me"/>
              <a:cs typeface="Calibri Light" panose="020F0302020204030204" pitchFamily="34" charset="0"/>
            </a:endParaRPr>
          </a:p>
          <a:p>
            <a:pPr algn="just"/>
            <a:r>
              <a:rPr lang="fr-FR" sz="1050" dirty="0">
                <a:effectLst/>
                <a:latin typeface="Century Gothic" panose="020B0502020202020204" pitchFamily="34" charset="0"/>
                <a:ea typeface="KG Part of Me"/>
                <a:cs typeface="Calibri Light" panose="020F0302020204030204" pitchFamily="34" charset="0"/>
              </a:rPr>
              <a:t>Pour cela, merci de contacter la directrice.</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3" name="ZoneTexte 2">
            <a:extLst>
              <a:ext uri="{FF2B5EF4-FFF2-40B4-BE49-F238E27FC236}">
                <a16:creationId xmlns:a16="http://schemas.microsoft.com/office/drawing/2014/main" id="{8D4BEB40-6243-0294-963D-07EB188B7823}"/>
              </a:ext>
            </a:extLst>
          </p:cNvPr>
          <p:cNvSpPr txBox="1"/>
          <p:nvPr/>
        </p:nvSpPr>
        <p:spPr>
          <a:xfrm>
            <a:off x="106642" y="2552449"/>
            <a:ext cx="4655126" cy="276999"/>
          </a:xfrm>
          <a:prstGeom prst="rect">
            <a:avLst/>
          </a:prstGeom>
          <a:solidFill>
            <a:schemeClr val="accent2">
              <a:lumMod val="40000"/>
              <a:lumOff val="60000"/>
            </a:schemeClr>
          </a:solidFill>
        </p:spPr>
        <p:txBody>
          <a:bodyPr wrap="square" rtlCol="0">
            <a:spAutoFit/>
          </a:bodyPr>
          <a:lstStyle/>
          <a:p>
            <a:pPr algn="ctr"/>
            <a:r>
              <a:rPr lang="fr-FR" sz="1200" dirty="0">
                <a:latin typeface="Hachi Maru Pop" pitchFamily="2" charset="-128"/>
                <a:ea typeface="Hachi Maru Pop" pitchFamily="2" charset="-128"/>
              </a:rPr>
              <a:t>LES ANNIVERSAIRES</a:t>
            </a:r>
          </a:p>
        </p:txBody>
      </p:sp>
      <p:sp>
        <p:nvSpPr>
          <p:cNvPr id="7" name="ZoneTexte 6">
            <a:extLst>
              <a:ext uri="{FF2B5EF4-FFF2-40B4-BE49-F238E27FC236}">
                <a16:creationId xmlns:a16="http://schemas.microsoft.com/office/drawing/2014/main" id="{6A725E4D-3836-1967-450E-812C8F380986}"/>
              </a:ext>
            </a:extLst>
          </p:cNvPr>
          <p:cNvSpPr txBox="1"/>
          <p:nvPr/>
        </p:nvSpPr>
        <p:spPr>
          <a:xfrm>
            <a:off x="106641" y="2933864"/>
            <a:ext cx="4655127" cy="1862048"/>
          </a:xfrm>
          <a:prstGeom prst="rect">
            <a:avLst/>
          </a:prstGeom>
          <a:noFill/>
          <a:ln w="19050">
            <a:solidFill>
              <a:schemeClr val="accent2">
                <a:lumMod val="40000"/>
                <a:lumOff val="60000"/>
              </a:schemeClr>
            </a:solidFill>
          </a:ln>
        </p:spPr>
        <p:txBody>
          <a:bodyPr wrap="square" rtlCol="0">
            <a:spAutoFit/>
          </a:bodyPr>
          <a:lstStyle/>
          <a:p>
            <a:pPr algn="just">
              <a:spcAft>
                <a:spcPts val="600"/>
              </a:spcAft>
              <a:tabLst>
                <a:tab pos="1798320" algn="l"/>
              </a:tabLst>
            </a:pPr>
            <a:r>
              <a:rPr lang="fr-FR" sz="1050" dirty="0">
                <a:effectLst/>
                <a:latin typeface="Century Gothic" panose="020B0502020202020204" pitchFamily="34" charset="0"/>
                <a:ea typeface="GosmickSans"/>
                <a:cs typeface="Calibri Light" panose="020F0302020204030204" pitchFamily="34" charset="0"/>
              </a:rPr>
              <a:t>Pour les anniversaires, il conviendra de prendre contact avec l’enseignant de l’enfant pour connaitre les modalités d’organisation. Celui-ci se réserve le droit de refuser un goûter ou gâteau s’il n’a pas été prévu à l’avance.</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a:p>
            <a:pPr algn="just">
              <a:spcAft>
                <a:spcPts val="600"/>
              </a:spcAft>
              <a:tabLst>
                <a:tab pos="1798320" algn="l"/>
              </a:tabLst>
            </a:pPr>
            <a:r>
              <a:rPr lang="fr-FR" sz="1050" dirty="0">
                <a:latin typeface="Century Gothic" panose="020B0502020202020204" pitchFamily="34" charset="0"/>
                <a:ea typeface="GosmickSans"/>
                <a:cs typeface="Calibri Light" panose="020F0302020204030204" pitchFamily="34" charset="0"/>
              </a:rPr>
              <a:t>P</a:t>
            </a:r>
            <a:r>
              <a:rPr lang="fr-FR" sz="1050" dirty="0">
                <a:effectLst/>
                <a:latin typeface="Century Gothic" panose="020B0502020202020204" pitchFamily="34" charset="0"/>
                <a:ea typeface="GosmickSans"/>
                <a:cs typeface="Calibri Light" panose="020F0302020204030204" pitchFamily="34" charset="0"/>
              </a:rPr>
              <a:t>ar mesures de sécurité, d’hygiène et praticité, merci d’éviter les gâteaux à la crème, en sauce … </a:t>
            </a:r>
          </a:p>
          <a:p>
            <a:pPr algn="just">
              <a:spcAft>
                <a:spcPts val="600"/>
              </a:spcAft>
              <a:tabLst>
                <a:tab pos="1798320" algn="l"/>
              </a:tabLst>
            </a:pPr>
            <a:r>
              <a:rPr lang="fr-FR" sz="1050" dirty="0">
                <a:effectLst/>
                <a:latin typeface="Century Gothic" panose="020B0502020202020204" pitchFamily="34" charset="0"/>
                <a:ea typeface="GosmickSans"/>
                <a:cs typeface="Calibri Light" panose="020F0302020204030204" pitchFamily="34" charset="0"/>
              </a:rPr>
              <a:t>En effet, nous ne pouvons pas assurer la chaine du froid et la distribution aux enfants est très complexe par la suite avec les élèves. L’enseignant se réserve le droit de refuser un gâteau si celui-ci présente une contrainte. </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4" name="Rectangle 26">
            <a:extLst>
              <a:ext uri="{FF2B5EF4-FFF2-40B4-BE49-F238E27FC236}">
                <a16:creationId xmlns:a16="http://schemas.microsoft.com/office/drawing/2014/main" id="{B22BBA84-768F-7C22-B14C-B60E132A00D3}"/>
              </a:ext>
            </a:extLst>
          </p:cNvPr>
          <p:cNvSpPr>
            <a:spLocks noChangeArrowheads="1"/>
          </p:cNvSpPr>
          <p:nvPr/>
        </p:nvSpPr>
        <p:spPr bwMode="auto">
          <a:xfrm>
            <a:off x="152400" y="609600"/>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55" name="ZoneTexte 54">
            <a:extLst>
              <a:ext uri="{FF2B5EF4-FFF2-40B4-BE49-F238E27FC236}">
                <a16:creationId xmlns:a16="http://schemas.microsoft.com/office/drawing/2014/main" id="{4C589A26-B800-D88B-266C-12177F250134}"/>
              </a:ext>
            </a:extLst>
          </p:cNvPr>
          <p:cNvSpPr txBox="1"/>
          <p:nvPr/>
        </p:nvSpPr>
        <p:spPr>
          <a:xfrm>
            <a:off x="5098474" y="166255"/>
            <a:ext cx="4655126" cy="276999"/>
          </a:xfrm>
          <a:prstGeom prst="rect">
            <a:avLst/>
          </a:prstGeom>
          <a:solidFill>
            <a:schemeClr val="accent2">
              <a:lumMod val="40000"/>
              <a:lumOff val="60000"/>
            </a:schemeClr>
          </a:solidFill>
        </p:spPr>
        <p:txBody>
          <a:bodyPr wrap="square" rtlCol="0">
            <a:spAutoFit/>
          </a:bodyPr>
          <a:lstStyle/>
          <a:p>
            <a:pPr algn="ctr"/>
            <a:r>
              <a:rPr lang="fr-FR" sz="1200" dirty="0">
                <a:latin typeface="Hachi Maru Pop" pitchFamily="2" charset="-128"/>
                <a:ea typeface="Hachi Maru Pop" pitchFamily="2" charset="-128"/>
              </a:rPr>
              <a:t>LA COOPÉRATIVE SCOLAIRE, L’ASSURANCE</a:t>
            </a:r>
          </a:p>
        </p:txBody>
      </p:sp>
      <p:sp>
        <p:nvSpPr>
          <p:cNvPr id="56" name="ZoneTexte 55">
            <a:extLst>
              <a:ext uri="{FF2B5EF4-FFF2-40B4-BE49-F238E27FC236}">
                <a16:creationId xmlns:a16="http://schemas.microsoft.com/office/drawing/2014/main" id="{0E231697-B280-0155-5160-0E10B086E558}"/>
              </a:ext>
            </a:extLst>
          </p:cNvPr>
          <p:cNvSpPr txBox="1"/>
          <p:nvPr/>
        </p:nvSpPr>
        <p:spPr>
          <a:xfrm>
            <a:off x="5098473" y="576478"/>
            <a:ext cx="4655127" cy="1869743"/>
          </a:xfrm>
          <a:prstGeom prst="rect">
            <a:avLst/>
          </a:prstGeom>
          <a:noFill/>
          <a:ln w="19050">
            <a:solidFill>
              <a:schemeClr val="accent2">
                <a:lumMod val="40000"/>
                <a:lumOff val="60000"/>
              </a:schemeClr>
            </a:solidFill>
          </a:ln>
        </p:spPr>
        <p:txBody>
          <a:bodyPr wrap="square" rtlCol="0">
            <a:spAutoFit/>
          </a:bodyPr>
          <a:lstStyle/>
          <a:p>
            <a:pPr algn="just"/>
            <a:r>
              <a:rPr lang="fr-FR" sz="1050" u="sng" dirty="0">
                <a:effectLst/>
                <a:latin typeface="Century Gothic" panose="020B0502020202020204" pitchFamily="34" charset="0"/>
                <a:ea typeface="Calibri" panose="020F0502020204030204" pitchFamily="34" charset="0"/>
                <a:cs typeface="Calibri Light" panose="020F0302020204030204" pitchFamily="34" charset="0"/>
              </a:rPr>
              <a:t>La coopérative</a:t>
            </a:r>
            <a:r>
              <a:rPr lang="fr-FR" sz="1050" dirty="0">
                <a:effectLst/>
                <a:latin typeface="Century Gothic" panose="020B0502020202020204" pitchFamily="34" charset="0"/>
                <a:ea typeface="Calibri" panose="020F0502020204030204" pitchFamily="34" charset="0"/>
                <a:cs typeface="Calibri Light" panose="020F0302020204030204" pitchFamily="34" charset="0"/>
              </a:rPr>
              <a:t> :  Une participation volontaire est sollicitée par la coopérative scolaire une fois par an.</a:t>
            </a:r>
            <a:r>
              <a:rPr lang="fr-FR" sz="1050" dirty="0">
                <a:latin typeface="Century Gothic" panose="020B0502020202020204" pitchFamily="34" charset="0"/>
                <a:ea typeface="Calibri" panose="020F0502020204030204" pitchFamily="34" charset="0"/>
                <a:cs typeface="Times New Roman" panose="02020603050405020304" pitchFamily="18" charset="0"/>
              </a:rPr>
              <a:t> </a:t>
            </a:r>
            <a:r>
              <a:rPr lang="fr-FR" sz="1050" dirty="0">
                <a:effectLst/>
                <a:latin typeface="Century Gothic" panose="020B0502020202020204" pitchFamily="34" charset="0"/>
                <a:ea typeface="Calibri" panose="020F0502020204030204" pitchFamily="34" charset="0"/>
                <a:cs typeface="Calibri Light" panose="020F0302020204030204" pitchFamily="34" charset="0"/>
              </a:rPr>
              <a:t>Le montant est à la discrétion des familles. L’argent collecté permet d’apporter un soutien financier important aux activités pédagogiques (sorties, représentation, projet cuisine, intervention dans l’école …) en rapport avec le projet d’école ou le projet de classe, mis en place par les enseignants. </a:t>
            </a:r>
          </a:p>
          <a:p>
            <a:pPr algn="just"/>
            <a:endParaRPr lang="fr-FR" sz="1050" dirty="0">
              <a:effectLst/>
              <a:latin typeface="Century Gothic" panose="020B0502020202020204" pitchFamily="34" charset="0"/>
              <a:ea typeface="Calibri" panose="020F0502020204030204" pitchFamily="34" charset="0"/>
              <a:cs typeface="Calibri Light" panose="020F0302020204030204" pitchFamily="34" charset="0"/>
            </a:endParaRPr>
          </a:p>
          <a:p>
            <a:pPr algn="just"/>
            <a:r>
              <a:rPr lang="fr-FR" sz="1050" u="sng" dirty="0">
                <a:latin typeface="Century Gothic" panose="020B0502020202020204" pitchFamily="34" charset="0"/>
                <a:ea typeface="Calibri" panose="020F0502020204030204" pitchFamily="34" charset="0"/>
                <a:cs typeface="Calibri Light" panose="020F0302020204030204" pitchFamily="34" charset="0"/>
              </a:rPr>
              <a:t>L’assurance</a:t>
            </a:r>
            <a:r>
              <a:rPr lang="fr-FR" sz="1050" dirty="0">
                <a:latin typeface="Century Gothic" panose="020B0502020202020204" pitchFamily="34" charset="0"/>
                <a:ea typeface="Calibri" panose="020F0502020204030204" pitchFamily="34" charset="0"/>
                <a:cs typeface="Calibri Light" panose="020F0302020204030204" pitchFamily="34" charset="0"/>
              </a:rPr>
              <a:t> : Une attestation d’assurance (responsabilité civile et individuelle accident) est à fournir à l’enseignant. Elle est indispensable pour toute sortie scolaire.</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2" name="ZoneTexte 1">
            <a:extLst>
              <a:ext uri="{FF2B5EF4-FFF2-40B4-BE49-F238E27FC236}">
                <a16:creationId xmlns:a16="http://schemas.microsoft.com/office/drawing/2014/main" id="{BEDDB574-F98A-59EC-D200-5F5F55A86D58}"/>
              </a:ext>
            </a:extLst>
          </p:cNvPr>
          <p:cNvSpPr txBox="1"/>
          <p:nvPr/>
        </p:nvSpPr>
        <p:spPr>
          <a:xfrm>
            <a:off x="5098474" y="2629834"/>
            <a:ext cx="4655126" cy="276999"/>
          </a:xfrm>
          <a:prstGeom prst="rect">
            <a:avLst/>
          </a:prstGeom>
          <a:solidFill>
            <a:schemeClr val="accent2">
              <a:lumMod val="40000"/>
              <a:lumOff val="60000"/>
            </a:schemeClr>
          </a:solidFill>
        </p:spPr>
        <p:txBody>
          <a:bodyPr wrap="square" rtlCol="0">
            <a:spAutoFit/>
          </a:bodyPr>
          <a:lstStyle/>
          <a:p>
            <a:pPr algn="ctr"/>
            <a:r>
              <a:rPr lang="fr-FR" sz="1200" dirty="0">
                <a:latin typeface="Hachi Maru Pop" pitchFamily="2" charset="-128"/>
                <a:ea typeface="Hachi Maru Pop" pitchFamily="2" charset="-128"/>
              </a:rPr>
              <a:t>LE RÈGLEMENT INTÉRIEUR</a:t>
            </a:r>
          </a:p>
        </p:txBody>
      </p:sp>
      <p:sp>
        <p:nvSpPr>
          <p:cNvPr id="5" name="ZoneTexte 4">
            <a:extLst>
              <a:ext uri="{FF2B5EF4-FFF2-40B4-BE49-F238E27FC236}">
                <a16:creationId xmlns:a16="http://schemas.microsoft.com/office/drawing/2014/main" id="{88C77619-39DF-24FF-E97B-68E99B59AEC1}"/>
              </a:ext>
            </a:extLst>
          </p:cNvPr>
          <p:cNvSpPr txBox="1"/>
          <p:nvPr/>
        </p:nvSpPr>
        <p:spPr>
          <a:xfrm>
            <a:off x="5098472" y="2996245"/>
            <a:ext cx="4655127" cy="577081"/>
          </a:xfrm>
          <a:prstGeom prst="rect">
            <a:avLst/>
          </a:prstGeom>
          <a:noFill/>
          <a:ln w="19050">
            <a:solidFill>
              <a:schemeClr val="accent2">
                <a:lumMod val="40000"/>
                <a:lumOff val="60000"/>
              </a:schemeClr>
            </a:solidFill>
          </a:ln>
        </p:spPr>
        <p:txBody>
          <a:bodyPr wrap="square" rtlCol="0">
            <a:spAutoFit/>
          </a:bodyPr>
          <a:lstStyle/>
          <a:p>
            <a:pPr algn="just"/>
            <a:r>
              <a:rPr lang="fr-FR" sz="1050" dirty="0">
                <a:effectLst/>
                <a:latin typeface="Century Gothic" panose="020B0502020202020204" pitchFamily="34" charset="0"/>
                <a:ea typeface="Calibri" panose="020F0502020204030204" pitchFamily="34" charset="0"/>
                <a:cs typeface="Calibri Light" panose="020F0302020204030204" pitchFamily="34" charset="0"/>
              </a:rPr>
              <a:t>Le règlement intérieur de l’école sera remis au vote 1</a:t>
            </a:r>
            <a:r>
              <a:rPr lang="fr-FR" sz="1050" baseline="30000" dirty="0">
                <a:effectLst/>
                <a:latin typeface="Century Gothic" panose="020B0502020202020204" pitchFamily="34" charset="0"/>
                <a:ea typeface="Calibri" panose="020F0502020204030204" pitchFamily="34" charset="0"/>
                <a:cs typeface="Calibri Light" panose="020F0302020204030204" pitchFamily="34" charset="0"/>
              </a:rPr>
              <a:t>er</a:t>
            </a:r>
            <a:r>
              <a:rPr lang="fr-FR" sz="1050" dirty="0">
                <a:effectLst/>
                <a:latin typeface="Century Gothic" panose="020B0502020202020204" pitchFamily="34" charset="0"/>
                <a:ea typeface="Calibri" panose="020F0502020204030204" pitchFamily="34" charset="0"/>
                <a:cs typeface="Calibri Light" panose="020F0302020204030204" pitchFamily="34" charset="0"/>
              </a:rPr>
              <a:t> conseil d’école (aux alentours des vacances de la Toussaint). </a:t>
            </a:r>
          </a:p>
          <a:p>
            <a:pPr algn="just"/>
            <a:r>
              <a:rPr lang="fr-FR" sz="1050" dirty="0">
                <a:latin typeface="Century Gothic" panose="020B0502020202020204" pitchFamily="34" charset="0"/>
                <a:ea typeface="Calibri" panose="020F0502020204030204" pitchFamily="34" charset="0"/>
                <a:cs typeface="Calibri Light" panose="020F0302020204030204" pitchFamily="34" charset="0"/>
              </a:rPr>
              <a:t>Celui de l’année 2023-2024 reste en vigueur jusque-là.</a:t>
            </a:r>
            <a:endParaRPr lang="fr-FR" sz="105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EFED92C2-9D7E-C4BF-26AD-7C3FDF2C0F7D}"/>
              </a:ext>
            </a:extLst>
          </p:cNvPr>
          <p:cNvSpPr txBox="1"/>
          <p:nvPr/>
        </p:nvSpPr>
        <p:spPr>
          <a:xfrm>
            <a:off x="7949010" y="3820588"/>
            <a:ext cx="1804589" cy="746358"/>
          </a:xfrm>
          <a:prstGeom prst="rect">
            <a:avLst/>
          </a:prstGeom>
          <a:noFill/>
          <a:ln w="19050">
            <a:solidFill>
              <a:schemeClr val="accent2">
                <a:lumMod val="40000"/>
                <a:lumOff val="60000"/>
              </a:schemeClr>
            </a:solidFill>
          </a:ln>
        </p:spPr>
        <p:txBody>
          <a:bodyPr wrap="square" rtlCol="0">
            <a:spAutoFit/>
          </a:bodyPr>
          <a:lstStyle/>
          <a:p>
            <a:pPr algn="just"/>
            <a:r>
              <a:rPr lang="fr-FR" sz="1050" b="1" dirty="0">
                <a:effectLst/>
                <a:latin typeface="Montserrat" pitchFamily="2" charset="77"/>
                <a:ea typeface="Calibri" panose="020F0502020204030204" pitchFamily="34" charset="0"/>
                <a:cs typeface="Calibri Light" panose="020F0302020204030204" pitchFamily="34" charset="0"/>
              </a:rPr>
              <a:t>Signature des parents</a:t>
            </a:r>
          </a:p>
          <a:p>
            <a:pPr algn="just"/>
            <a:endParaRPr lang="fr-FR" sz="1400" b="1" dirty="0">
              <a:latin typeface="Montserrat" pitchFamily="2" charset="77"/>
              <a:ea typeface="Calibri" panose="020F0502020204030204" pitchFamily="34" charset="0"/>
              <a:cs typeface="Calibri Light" panose="020F0302020204030204" pitchFamily="34" charset="0"/>
            </a:endParaRPr>
          </a:p>
          <a:p>
            <a:pPr algn="just"/>
            <a:endParaRPr lang="fr-FR" b="1" dirty="0">
              <a:effectLst/>
              <a:latin typeface="Montserrat" pitchFamily="2" charset="77"/>
              <a:ea typeface="Calibri" panose="020F0502020204030204" pitchFamily="34" charset="0"/>
              <a:cs typeface="Times New Roman" panose="02020603050405020304" pitchFamily="18" charset="0"/>
            </a:endParaRPr>
          </a:p>
        </p:txBody>
      </p:sp>
      <p:sp>
        <p:nvSpPr>
          <p:cNvPr id="6" name="ZoneTexte 5">
            <a:extLst>
              <a:ext uri="{FF2B5EF4-FFF2-40B4-BE49-F238E27FC236}">
                <a16:creationId xmlns:a16="http://schemas.microsoft.com/office/drawing/2014/main" id="{808BC12D-A2DB-D4F6-33ED-6813D74B8BA9}"/>
              </a:ext>
            </a:extLst>
          </p:cNvPr>
          <p:cNvSpPr txBox="1"/>
          <p:nvPr/>
        </p:nvSpPr>
        <p:spPr>
          <a:xfrm>
            <a:off x="7367337" y="6576329"/>
            <a:ext cx="2538663" cy="230832"/>
          </a:xfrm>
          <a:prstGeom prst="rect">
            <a:avLst/>
          </a:prstGeom>
          <a:noFill/>
        </p:spPr>
        <p:txBody>
          <a:bodyPr wrap="square" rtlCol="0">
            <a:spAutoFit/>
          </a:bodyPr>
          <a:lstStyle/>
          <a:p>
            <a:pPr algn="r"/>
            <a:r>
              <a:rPr lang="fr-FR" sz="900" dirty="0">
                <a:latin typeface="Dreaming Outloud Script Pro" panose="03050502040304050704" pitchFamily="66" charset="77"/>
                <a:cs typeface="Dreaming Outloud Script Pro" panose="03050502040304050704" pitchFamily="66" charset="77"/>
              </a:rPr>
              <a:t>La Trousse de </a:t>
            </a:r>
            <a:r>
              <a:rPr lang="fr-FR" sz="900" dirty="0" err="1">
                <a:latin typeface="Dreaming Outloud Script Pro" panose="03050502040304050704" pitchFamily="66" charset="77"/>
                <a:cs typeface="Dreaming Outloud Script Pro" panose="03050502040304050704" pitchFamily="66" charset="77"/>
              </a:rPr>
              <a:t>Sobelle</a:t>
            </a:r>
            <a:endParaRPr lang="fr-FR" sz="900" dirty="0">
              <a:latin typeface="Dreaming Outloud Script Pro" panose="03050502040304050704" pitchFamily="66" charset="77"/>
              <a:cs typeface="Dreaming Outloud Script Pro" panose="03050502040304050704" pitchFamily="66" charset="77"/>
            </a:endParaRPr>
          </a:p>
        </p:txBody>
      </p:sp>
    </p:spTree>
    <p:extLst>
      <p:ext uri="{BB962C8B-B14F-4D97-AF65-F5344CB8AC3E}">
        <p14:creationId xmlns:p14="http://schemas.microsoft.com/office/powerpoint/2010/main" val="1824343251"/>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332</TotalTime>
  <Words>1314</Words>
  <Application>Microsoft Macintosh PowerPoint</Application>
  <PresentationFormat>Format A4 (210 x 297 mm)</PresentationFormat>
  <Paragraphs>115</Paragraphs>
  <Slides>3</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vt:i4>
      </vt:variant>
    </vt:vector>
  </HeadingPairs>
  <TitlesOfParts>
    <vt:vector size="12" baseType="lpstr">
      <vt:lpstr>Hachi Maru Pop</vt:lpstr>
      <vt:lpstr>Arial</vt:lpstr>
      <vt:lpstr>Calibri</vt:lpstr>
      <vt:lpstr>Calibri Light</vt:lpstr>
      <vt:lpstr>Century Gothic</vt:lpstr>
      <vt:lpstr>Dreaming Outloud Script Pro</vt:lpstr>
      <vt:lpstr>Montserrat</vt:lpstr>
      <vt:lpstr>Wingdings</vt:lpstr>
      <vt:lpstr>Thème Office</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Sandrine BonanBrou</dc:creator>
  <cp:lastModifiedBy>Sandrine BonanBrou</cp:lastModifiedBy>
  <cp:revision>16</cp:revision>
  <dcterms:created xsi:type="dcterms:W3CDTF">2023-08-03T18:57:18Z</dcterms:created>
  <dcterms:modified xsi:type="dcterms:W3CDTF">2024-08-15T16:07:02Z</dcterms:modified>
</cp:coreProperties>
</file>