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7559675" cy="10691813"/>
  <p:notesSz cx="6735763" cy="9866313"/>
  <p:defaultTextStyle>
    <a:defPPr>
      <a:defRPr lang="fr-FR"/>
    </a:defPPr>
    <a:lvl1pPr marL="0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1pPr>
    <a:lvl2pPr marL="521386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2pPr>
    <a:lvl3pPr marL="1042771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3pPr>
    <a:lvl4pPr marL="1564157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4pPr>
    <a:lvl5pPr marL="2085542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5pPr>
    <a:lvl6pPr marL="2606927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6pPr>
    <a:lvl7pPr marL="3128313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7pPr>
    <a:lvl8pPr marL="3649699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8pPr>
    <a:lvl9pPr marL="4171084" algn="l" defTabSz="1042771" rtl="0" eaLnBrk="1" latinLnBrk="0" hangingPunct="1">
      <a:defRPr sz="202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40" autoAdjust="0"/>
    <p:restoredTop sz="48474" autoAdjust="0"/>
  </p:normalViewPr>
  <p:slideViewPr>
    <p:cSldViewPr>
      <p:cViewPr>
        <p:scale>
          <a:sx n="249" d="100"/>
          <a:sy n="249" d="100"/>
        </p:scale>
        <p:origin x="-3032" y="-11072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964" y="-102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CBC15-BD79-4FD4-B050-D78D73096B9E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739775"/>
            <a:ext cx="26146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BECF6-F629-40DC-9E7C-029ED56512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2544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1pPr>
    <a:lvl2pPr marL="462549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2pPr>
    <a:lvl3pPr marL="925098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3pPr>
    <a:lvl4pPr marL="1387648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4pPr>
    <a:lvl5pPr marL="1850197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5pPr>
    <a:lvl6pPr marL="2312746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6pPr>
    <a:lvl7pPr marL="2775295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7pPr>
    <a:lvl8pPr marL="3237845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8pPr>
    <a:lvl9pPr marL="3700394" algn="l" defTabSz="925098" rtl="0" eaLnBrk="1" latinLnBrk="0" hangingPunct="1">
      <a:defRPr sz="121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060575" y="739775"/>
            <a:ext cx="2614613" cy="3700463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ECF6-F629-40DC-9E7C-029ED565121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17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060575" y="739775"/>
            <a:ext cx="2614613" cy="3700463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ECF6-F629-40DC-9E7C-029ED565121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089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060575" y="739775"/>
            <a:ext cx="2614613" cy="3700463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ECF6-F629-40DC-9E7C-029ED565121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539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6976" y="3321395"/>
            <a:ext cx="6425724" cy="229180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3951" y="6058693"/>
            <a:ext cx="5291773" cy="273235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8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7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6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5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93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12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31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5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90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13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110572" y="571717"/>
            <a:ext cx="1275696" cy="1216193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83489" y="571717"/>
            <a:ext cx="3701091" cy="1216193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6034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78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</p:spPr>
        <p:txBody>
          <a:bodyPr anchor="t"/>
          <a:lstStyle>
            <a:lvl1pPr algn="l">
              <a:defRPr sz="453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162" y="4531649"/>
            <a:ext cx="6425724" cy="2338833"/>
          </a:xfrm>
        </p:spPr>
        <p:txBody>
          <a:bodyPr anchor="b"/>
          <a:lstStyle>
            <a:lvl1pPr marL="0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1pPr>
            <a:lvl2pPr marL="518757" indent="0">
              <a:buNone/>
              <a:defRPr sz="2013">
                <a:solidFill>
                  <a:schemeClr val="tx1">
                    <a:tint val="75000"/>
                  </a:schemeClr>
                </a:solidFill>
              </a:defRPr>
            </a:lvl2pPr>
            <a:lvl3pPr marL="1037515" indent="0">
              <a:buNone/>
              <a:defRPr sz="1812">
                <a:solidFill>
                  <a:schemeClr val="tx1">
                    <a:tint val="75000"/>
                  </a:schemeClr>
                </a:solidFill>
              </a:defRPr>
            </a:lvl3pPr>
            <a:lvl4pPr marL="1556272" indent="0">
              <a:buNone/>
              <a:defRPr sz="1611">
                <a:solidFill>
                  <a:schemeClr val="tx1">
                    <a:tint val="75000"/>
                  </a:schemeClr>
                </a:solidFill>
              </a:defRPr>
            </a:lvl4pPr>
            <a:lvl5pPr marL="2075028" indent="0">
              <a:buNone/>
              <a:defRPr sz="1611">
                <a:solidFill>
                  <a:schemeClr val="tx1">
                    <a:tint val="75000"/>
                  </a:schemeClr>
                </a:solidFill>
              </a:defRPr>
            </a:lvl5pPr>
            <a:lvl6pPr marL="2593786" indent="0">
              <a:buNone/>
              <a:defRPr sz="1611">
                <a:solidFill>
                  <a:schemeClr val="tx1">
                    <a:tint val="75000"/>
                  </a:schemeClr>
                </a:solidFill>
              </a:defRPr>
            </a:lvl6pPr>
            <a:lvl7pPr marL="3112543" indent="0">
              <a:buNone/>
              <a:defRPr sz="1611">
                <a:solidFill>
                  <a:schemeClr val="tx1">
                    <a:tint val="75000"/>
                  </a:schemeClr>
                </a:solidFill>
              </a:defRPr>
            </a:lvl7pPr>
            <a:lvl8pPr marL="3631300" indent="0">
              <a:buNone/>
              <a:defRPr sz="1611">
                <a:solidFill>
                  <a:schemeClr val="tx1">
                    <a:tint val="75000"/>
                  </a:schemeClr>
                </a:solidFill>
              </a:defRPr>
            </a:lvl8pPr>
            <a:lvl9pPr marL="4150058" indent="0">
              <a:buNone/>
              <a:defRPr sz="16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357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3489" y="3326343"/>
            <a:ext cx="2488393" cy="9407311"/>
          </a:xfrm>
        </p:spPr>
        <p:txBody>
          <a:bodyPr/>
          <a:lstStyle>
            <a:lvl1pPr>
              <a:defRPr sz="3221"/>
            </a:lvl1pPr>
            <a:lvl2pPr>
              <a:defRPr sz="2718"/>
            </a:lvl2pPr>
            <a:lvl3pPr>
              <a:defRPr sz="2315"/>
            </a:lvl3pPr>
            <a:lvl4pPr>
              <a:defRPr sz="2013"/>
            </a:lvl4pPr>
            <a:lvl5pPr>
              <a:defRPr sz="2013"/>
            </a:lvl5pPr>
            <a:lvl6pPr>
              <a:defRPr sz="2013"/>
            </a:lvl6pPr>
            <a:lvl7pPr>
              <a:defRPr sz="2013"/>
            </a:lvl7pPr>
            <a:lvl8pPr>
              <a:defRPr sz="2013"/>
            </a:lvl8pPr>
            <a:lvl9pPr>
              <a:defRPr sz="2013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97876" y="3326343"/>
            <a:ext cx="2488393" cy="9407311"/>
          </a:xfrm>
        </p:spPr>
        <p:txBody>
          <a:bodyPr/>
          <a:lstStyle>
            <a:lvl1pPr>
              <a:defRPr sz="3221"/>
            </a:lvl1pPr>
            <a:lvl2pPr>
              <a:defRPr sz="2718"/>
            </a:lvl2pPr>
            <a:lvl3pPr>
              <a:defRPr sz="2315"/>
            </a:lvl3pPr>
            <a:lvl4pPr>
              <a:defRPr sz="2013"/>
            </a:lvl4pPr>
            <a:lvl5pPr>
              <a:defRPr sz="2013"/>
            </a:lvl5pPr>
            <a:lvl6pPr>
              <a:defRPr sz="2013"/>
            </a:lvl6pPr>
            <a:lvl7pPr>
              <a:defRPr sz="2013"/>
            </a:lvl7pPr>
            <a:lvl8pPr>
              <a:defRPr sz="2013"/>
            </a:lvl8pPr>
            <a:lvl9pPr>
              <a:defRPr sz="2013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27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984" y="428169"/>
            <a:ext cx="6803708" cy="1781969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7985" y="2393284"/>
            <a:ext cx="3340169" cy="997407"/>
          </a:xfrm>
        </p:spPr>
        <p:txBody>
          <a:bodyPr anchor="b"/>
          <a:lstStyle>
            <a:lvl1pPr marL="0" indent="0">
              <a:buNone/>
              <a:defRPr sz="2718" b="1"/>
            </a:lvl1pPr>
            <a:lvl2pPr marL="518757" indent="0">
              <a:buNone/>
              <a:defRPr sz="2315" b="1"/>
            </a:lvl2pPr>
            <a:lvl3pPr marL="1037515" indent="0">
              <a:buNone/>
              <a:defRPr sz="2013" b="1"/>
            </a:lvl3pPr>
            <a:lvl4pPr marL="1556272" indent="0">
              <a:buNone/>
              <a:defRPr sz="1812" b="1"/>
            </a:lvl4pPr>
            <a:lvl5pPr marL="2075028" indent="0">
              <a:buNone/>
              <a:defRPr sz="1812" b="1"/>
            </a:lvl5pPr>
            <a:lvl6pPr marL="2593786" indent="0">
              <a:buNone/>
              <a:defRPr sz="1812" b="1"/>
            </a:lvl6pPr>
            <a:lvl7pPr marL="3112543" indent="0">
              <a:buNone/>
              <a:defRPr sz="1812" b="1"/>
            </a:lvl7pPr>
            <a:lvl8pPr marL="3631300" indent="0">
              <a:buNone/>
              <a:defRPr sz="1812" b="1"/>
            </a:lvl8pPr>
            <a:lvl9pPr marL="4150058" indent="0">
              <a:buNone/>
              <a:defRPr sz="1812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7985" y="3390691"/>
            <a:ext cx="3340169" cy="6160168"/>
          </a:xfrm>
        </p:spPr>
        <p:txBody>
          <a:bodyPr/>
          <a:lstStyle>
            <a:lvl1pPr>
              <a:defRPr sz="2718"/>
            </a:lvl1pPr>
            <a:lvl2pPr>
              <a:defRPr sz="2315"/>
            </a:lvl2pPr>
            <a:lvl3pPr>
              <a:defRPr sz="2013"/>
            </a:lvl3pPr>
            <a:lvl4pPr>
              <a:defRPr sz="1812"/>
            </a:lvl4pPr>
            <a:lvl5pPr>
              <a:defRPr sz="1812"/>
            </a:lvl5pPr>
            <a:lvl6pPr>
              <a:defRPr sz="1812"/>
            </a:lvl6pPr>
            <a:lvl7pPr>
              <a:defRPr sz="1812"/>
            </a:lvl7pPr>
            <a:lvl8pPr>
              <a:defRPr sz="1812"/>
            </a:lvl8pPr>
            <a:lvl9pPr>
              <a:defRPr sz="1812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0210" y="2393284"/>
            <a:ext cx="3341481" cy="997407"/>
          </a:xfrm>
        </p:spPr>
        <p:txBody>
          <a:bodyPr anchor="b"/>
          <a:lstStyle>
            <a:lvl1pPr marL="0" indent="0">
              <a:buNone/>
              <a:defRPr sz="2718" b="1"/>
            </a:lvl1pPr>
            <a:lvl2pPr marL="518757" indent="0">
              <a:buNone/>
              <a:defRPr sz="2315" b="1"/>
            </a:lvl2pPr>
            <a:lvl3pPr marL="1037515" indent="0">
              <a:buNone/>
              <a:defRPr sz="2013" b="1"/>
            </a:lvl3pPr>
            <a:lvl4pPr marL="1556272" indent="0">
              <a:buNone/>
              <a:defRPr sz="1812" b="1"/>
            </a:lvl4pPr>
            <a:lvl5pPr marL="2075028" indent="0">
              <a:buNone/>
              <a:defRPr sz="1812" b="1"/>
            </a:lvl5pPr>
            <a:lvl6pPr marL="2593786" indent="0">
              <a:buNone/>
              <a:defRPr sz="1812" b="1"/>
            </a:lvl6pPr>
            <a:lvl7pPr marL="3112543" indent="0">
              <a:buNone/>
              <a:defRPr sz="1812" b="1"/>
            </a:lvl7pPr>
            <a:lvl8pPr marL="3631300" indent="0">
              <a:buNone/>
              <a:defRPr sz="1812" b="1"/>
            </a:lvl8pPr>
            <a:lvl9pPr marL="4150058" indent="0">
              <a:buNone/>
              <a:defRPr sz="1812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0210" y="3390691"/>
            <a:ext cx="3341481" cy="6160168"/>
          </a:xfrm>
        </p:spPr>
        <p:txBody>
          <a:bodyPr/>
          <a:lstStyle>
            <a:lvl1pPr>
              <a:defRPr sz="2718"/>
            </a:lvl1pPr>
            <a:lvl2pPr>
              <a:defRPr sz="2315"/>
            </a:lvl2pPr>
            <a:lvl3pPr>
              <a:defRPr sz="2013"/>
            </a:lvl3pPr>
            <a:lvl4pPr>
              <a:defRPr sz="1812"/>
            </a:lvl4pPr>
            <a:lvl5pPr>
              <a:defRPr sz="1812"/>
            </a:lvl5pPr>
            <a:lvl6pPr>
              <a:defRPr sz="1812"/>
            </a:lvl6pPr>
            <a:lvl7pPr>
              <a:defRPr sz="1812"/>
            </a:lvl7pPr>
            <a:lvl8pPr>
              <a:defRPr sz="1812"/>
            </a:lvl8pPr>
            <a:lvl9pPr>
              <a:defRPr sz="1812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452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479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46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985" y="425693"/>
            <a:ext cx="2487081" cy="1811669"/>
          </a:xfrm>
        </p:spPr>
        <p:txBody>
          <a:bodyPr anchor="b"/>
          <a:lstStyle>
            <a:lvl1pPr algn="l">
              <a:defRPr sz="2315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5623" y="425693"/>
            <a:ext cx="4226069" cy="9125167"/>
          </a:xfrm>
        </p:spPr>
        <p:txBody>
          <a:bodyPr/>
          <a:lstStyle>
            <a:lvl1pPr>
              <a:defRPr sz="3624"/>
            </a:lvl1pPr>
            <a:lvl2pPr>
              <a:defRPr sz="3221"/>
            </a:lvl2pPr>
            <a:lvl3pPr>
              <a:defRPr sz="2718"/>
            </a:lvl3pPr>
            <a:lvl4pPr>
              <a:defRPr sz="2315"/>
            </a:lvl4pPr>
            <a:lvl5pPr>
              <a:defRPr sz="2315"/>
            </a:lvl5pPr>
            <a:lvl6pPr>
              <a:defRPr sz="2315"/>
            </a:lvl6pPr>
            <a:lvl7pPr>
              <a:defRPr sz="2315"/>
            </a:lvl7pPr>
            <a:lvl8pPr>
              <a:defRPr sz="2315"/>
            </a:lvl8pPr>
            <a:lvl9pPr>
              <a:defRPr sz="231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7985" y="2237362"/>
            <a:ext cx="2487081" cy="7313498"/>
          </a:xfrm>
        </p:spPr>
        <p:txBody>
          <a:bodyPr/>
          <a:lstStyle>
            <a:lvl1pPr marL="0" indent="0">
              <a:buNone/>
              <a:defRPr sz="1611"/>
            </a:lvl1pPr>
            <a:lvl2pPr marL="518757" indent="0">
              <a:buNone/>
              <a:defRPr sz="1409"/>
            </a:lvl2pPr>
            <a:lvl3pPr marL="1037515" indent="0">
              <a:buNone/>
              <a:defRPr sz="1107"/>
            </a:lvl3pPr>
            <a:lvl4pPr marL="1556272" indent="0">
              <a:buNone/>
              <a:defRPr sz="1007"/>
            </a:lvl4pPr>
            <a:lvl5pPr marL="2075028" indent="0">
              <a:buNone/>
              <a:defRPr sz="1007"/>
            </a:lvl5pPr>
            <a:lvl6pPr marL="2593786" indent="0">
              <a:buNone/>
              <a:defRPr sz="1007"/>
            </a:lvl6pPr>
            <a:lvl7pPr marL="3112543" indent="0">
              <a:buNone/>
              <a:defRPr sz="1007"/>
            </a:lvl7pPr>
            <a:lvl8pPr marL="3631300" indent="0">
              <a:buNone/>
              <a:defRPr sz="1007"/>
            </a:lvl8pPr>
            <a:lvl9pPr marL="4150058" indent="0">
              <a:buNone/>
              <a:defRPr sz="1007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4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1750" y="7484270"/>
            <a:ext cx="4535805" cy="883560"/>
          </a:xfrm>
        </p:spPr>
        <p:txBody>
          <a:bodyPr anchor="b"/>
          <a:lstStyle>
            <a:lvl1pPr algn="l">
              <a:defRPr sz="2315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81750" y="955333"/>
            <a:ext cx="4535805" cy="6415088"/>
          </a:xfrm>
        </p:spPr>
        <p:txBody>
          <a:bodyPr/>
          <a:lstStyle>
            <a:lvl1pPr marL="0" indent="0">
              <a:buNone/>
              <a:defRPr sz="3624"/>
            </a:lvl1pPr>
            <a:lvl2pPr marL="518757" indent="0">
              <a:buNone/>
              <a:defRPr sz="3221"/>
            </a:lvl2pPr>
            <a:lvl3pPr marL="1037515" indent="0">
              <a:buNone/>
              <a:defRPr sz="2718"/>
            </a:lvl3pPr>
            <a:lvl4pPr marL="1556272" indent="0">
              <a:buNone/>
              <a:defRPr sz="2315"/>
            </a:lvl4pPr>
            <a:lvl5pPr marL="2075028" indent="0">
              <a:buNone/>
              <a:defRPr sz="2315"/>
            </a:lvl5pPr>
            <a:lvl6pPr marL="2593786" indent="0">
              <a:buNone/>
              <a:defRPr sz="2315"/>
            </a:lvl6pPr>
            <a:lvl7pPr marL="3112543" indent="0">
              <a:buNone/>
              <a:defRPr sz="2315"/>
            </a:lvl7pPr>
            <a:lvl8pPr marL="3631300" indent="0">
              <a:buNone/>
              <a:defRPr sz="2315"/>
            </a:lvl8pPr>
            <a:lvl9pPr marL="4150058" indent="0">
              <a:buNone/>
              <a:defRPr sz="231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1750" y="8367830"/>
            <a:ext cx="4535805" cy="1254802"/>
          </a:xfrm>
        </p:spPr>
        <p:txBody>
          <a:bodyPr/>
          <a:lstStyle>
            <a:lvl1pPr marL="0" indent="0">
              <a:buNone/>
              <a:defRPr sz="1611"/>
            </a:lvl1pPr>
            <a:lvl2pPr marL="518757" indent="0">
              <a:buNone/>
              <a:defRPr sz="1409"/>
            </a:lvl2pPr>
            <a:lvl3pPr marL="1037515" indent="0">
              <a:buNone/>
              <a:defRPr sz="1107"/>
            </a:lvl3pPr>
            <a:lvl4pPr marL="1556272" indent="0">
              <a:buNone/>
              <a:defRPr sz="1007"/>
            </a:lvl4pPr>
            <a:lvl5pPr marL="2075028" indent="0">
              <a:buNone/>
              <a:defRPr sz="1007"/>
            </a:lvl5pPr>
            <a:lvl6pPr marL="2593786" indent="0">
              <a:buNone/>
              <a:defRPr sz="1007"/>
            </a:lvl6pPr>
            <a:lvl7pPr marL="3112543" indent="0">
              <a:buNone/>
              <a:defRPr sz="1007"/>
            </a:lvl7pPr>
            <a:lvl8pPr marL="3631300" indent="0">
              <a:buNone/>
              <a:defRPr sz="1007"/>
            </a:lvl8pPr>
            <a:lvl9pPr marL="4150058" indent="0">
              <a:buNone/>
              <a:defRPr sz="1007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817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7984" y="428169"/>
            <a:ext cx="6803708" cy="1781969"/>
          </a:xfrm>
          <a:prstGeom prst="rect">
            <a:avLst/>
          </a:prstGeom>
        </p:spPr>
        <p:txBody>
          <a:bodyPr vert="horz" lIns="103071" tIns="51536" rIns="103071" bIns="51536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</p:spPr>
        <p:txBody>
          <a:bodyPr vert="horz" lIns="103071" tIns="51536" rIns="103071" bIns="51536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7984" y="9909728"/>
            <a:ext cx="1763925" cy="569240"/>
          </a:xfrm>
          <a:prstGeom prst="rect">
            <a:avLst/>
          </a:prstGeom>
        </p:spPr>
        <p:txBody>
          <a:bodyPr vert="horz" lIns="103071" tIns="51536" rIns="103071" bIns="51536" rtlCol="0" anchor="ctr"/>
          <a:lstStyle>
            <a:lvl1pPr algn="l">
              <a:defRPr sz="14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9E177-BF97-4017-B113-86F89845F476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2890" y="9909728"/>
            <a:ext cx="2393897" cy="569240"/>
          </a:xfrm>
          <a:prstGeom prst="rect">
            <a:avLst/>
          </a:prstGeom>
        </p:spPr>
        <p:txBody>
          <a:bodyPr vert="horz" lIns="103071" tIns="51536" rIns="103071" bIns="51536" rtlCol="0" anchor="ctr"/>
          <a:lstStyle>
            <a:lvl1pPr algn="ctr">
              <a:defRPr sz="14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17767" y="9909728"/>
            <a:ext cx="1763925" cy="569240"/>
          </a:xfrm>
          <a:prstGeom prst="rect">
            <a:avLst/>
          </a:prstGeom>
        </p:spPr>
        <p:txBody>
          <a:bodyPr vert="horz" lIns="103071" tIns="51536" rIns="103071" bIns="51536" rtlCol="0" anchor="ctr"/>
          <a:lstStyle>
            <a:lvl1pPr algn="r">
              <a:defRPr sz="14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F3168-28F7-463C-AAEF-0386E70F8B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788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37515" rtl="0" eaLnBrk="1" latinLnBrk="0" hangingPunct="1">
        <a:spcBef>
          <a:spcPct val="0"/>
        </a:spcBef>
        <a:buNone/>
        <a:defRPr sz="50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9068" indent="-389068" algn="l" defTabSz="10375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24" kern="1200">
          <a:solidFill>
            <a:schemeClr val="tx1"/>
          </a:solidFill>
          <a:latin typeface="+mn-lt"/>
          <a:ea typeface="+mn-ea"/>
          <a:cs typeface="+mn-cs"/>
        </a:defRPr>
      </a:lvl1pPr>
      <a:lvl2pPr marL="842980" indent="-324223" algn="l" defTabSz="103751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21" kern="1200">
          <a:solidFill>
            <a:schemeClr val="tx1"/>
          </a:solidFill>
          <a:latin typeface="+mn-lt"/>
          <a:ea typeface="+mn-ea"/>
          <a:cs typeface="+mn-cs"/>
        </a:defRPr>
      </a:lvl2pPr>
      <a:lvl3pPr marL="1296893" indent="-259379" algn="l" defTabSz="10375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18" kern="1200">
          <a:solidFill>
            <a:schemeClr val="tx1"/>
          </a:solidFill>
          <a:latin typeface="+mn-lt"/>
          <a:ea typeface="+mn-ea"/>
          <a:cs typeface="+mn-cs"/>
        </a:defRPr>
      </a:lvl3pPr>
      <a:lvl4pPr marL="1815650" indent="-259379" algn="l" defTabSz="10375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315" kern="1200">
          <a:solidFill>
            <a:schemeClr val="tx1"/>
          </a:solidFill>
          <a:latin typeface="+mn-lt"/>
          <a:ea typeface="+mn-ea"/>
          <a:cs typeface="+mn-cs"/>
        </a:defRPr>
      </a:lvl4pPr>
      <a:lvl5pPr marL="2334407" indent="-259379" algn="l" defTabSz="1037515" rtl="0" eaLnBrk="1" latinLnBrk="0" hangingPunct="1">
        <a:spcBef>
          <a:spcPct val="20000"/>
        </a:spcBef>
        <a:buFont typeface="Arial" panose="020B0604020202020204" pitchFamily="34" charset="0"/>
        <a:buChar char="»"/>
        <a:defRPr sz="2315" kern="1200">
          <a:solidFill>
            <a:schemeClr val="tx1"/>
          </a:solidFill>
          <a:latin typeface="+mn-lt"/>
          <a:ea typeface="+mn-ea"/>
          <a:cs typeface="+mn-cs"/>
        </a:defRPr>
      </a:lvl5pPr>
      <a:lvl6pPr marL="2853164" indent="-259379" algn="l" defTabSz="10375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6pPr>
      <a:lvl7pPr marL="3371922" indent="-259379" algn="l" defTabSz="10375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7pPr>
      <a:lvl8pPr marL="3890679" indent="-259379" algn="l" defTabSz="10375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8pPr>
      <a:lvl9pPr marL="4409436" indent="-259379" algn="l" defTabSz="10375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1pPr>
      <a:lvl2pPr marL="518757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2pPr>
      <a:lvl3pPr marL="1037515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3pPr>
      <a:lvl4pPr marL="1556272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4pPr>
      <a:lvl5pPr marL="2075028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5pPr>
      <a:lvl6pPr marL="2593786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6pPr>
      <a:lvl7pPr marL="3112543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7pPr>
      <a:lvl8pPr marL="3631300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8pPr>
      <a:lvl9pPr marL="4150058" algn="l" defTabSz="1037515" rtl="0" eaLnBrk="1" latinLnBrk="0" hangingPunct="1">
        <a:defRPr sz="2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B358F3B-A486-403E-93A4-39E0D3DFD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027306"/>
              </p:ext>
            </p:extLst>
          </p:nvPr>
        </p:nvGraphicFramePr>
        <p:xfrm>
          <a:off x="66586" y="1773521"/>
          <a:ext cx="7458949" cy="17721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18789">
                  <a:extLst>
                    <a:ext uri="{9D8B030D-6E8A-4147-A177-3AD203B41FA5}">
                      <a16:colId xmlns:a16="http://schemas.microsoft.com/office/drawing/2014/main" val="22839175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74791785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602844620"/>
                    </a:ext>
                  </a:extLst>
                </a:gridCol>
              </a:tblGrid>
              <a:tr h="217740">
                <a:tc>
                  <a:txBody>
                    <a:bodyPr/>
                    <a:lstStyle/>
                    <a:p>
                      <a:endParaRPr lang="fr-FR" sz="1200" b="0" dirty="0">
                        <a:latin typeface="Warung Kopi" panose="02000500000000000000" pitchFamily="2" charset="0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latin typeface="Hachi Maru Pop" pitchFamily="2" charset="-128"/>
                          <a:ea typeface="Hachi Maru Pop" pitchFamily="2" charset="-128"/>
                          <a:cs typeface="CHARLEEBOOTS" panose="02000603000000000000" pitchFamily="2" charset="-34"/>
                        </a:rPr>
                        <a:t>EXERCICES</a:t>
                      </a:r>
                      <a:endParaRPr lang="fr-FR" sz="900" b="0" dirty="0">
                        <a:latin typeface="Hachi Maru Pop" pitchFamily="2" charset="-128"/>
                        <a:ea typeface="Hachi Maru Pop" pitchFamily="2" charset="-128"/>
                        <a:cs typeface="CHARLEEBOOTS" panose="02000603000000000000" pitchFamily="2" charset="-34"/>
                      </a:endParaRPr>
                    </a:p>
                  </a:txBody>
                  <a:tcPr marL="3600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b="0" dirty="0">
                        <a:latin typeface="Warung Kopi" panose="02000500000000000000" pitchFamily="2" charset="0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89">
                <a:tc>
                  <a:txBody>
                    <a:bodyPr/>
                    <a:lstStyle/>
                    <a:p>
                      <a:r>
                        <a:rPr lang="fr-FR" sz="900" b="0" i="0" u="none" strike="noStrike" kern="1200" baseline="0" dirty="0">
                          <a:solidFill>
                            <a:schemeClr val="tx1"/>
                          </a:solidFill>
                          <a:latin typeface="Montserrat" pitchFamily="2" charset="77"/>
                          <a:ea typeface="+mn-ea"/>
                          <a:cs typeface="Dekko" panose="00000500000000000000" pitchFamily="2" charset="0"/>
                        </a:rPr>
                        <a:t>Calculer des additions et soustractions en ligne avec des petits décimaux</a:t>
                      </a:r>
                      <a:endParaRPr lang="fr-FR" sz="900" b="0" dirty="0">
                        <a:latin typeface="Montserrat" pitchFamily="2" charset="77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1 – 2 </a:t>
                      </a: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b="0" dirty="0">
                        <a:latin typeface="Warung Kopi" panose="02000500000000000000" pitchFamily="2" charset="0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554589"/>
                  </a:ext>
                </a:extLst>
              </a:tr>
              <a:tr h="310889">
                <a:tc>
                  <a:txBody>
                    <a:bodyPr/>
                    <a:lstStyle/>
                    <a:p>
                      <a:pPr marL="0" marR="0" lvl="0" indent="0" algn="l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kern="1200" baseline="0" dirty="0">
                          <a:solidFill>
                            <a:schemeClr val="tx1"/>
                          </a:solidFill>
                          <a:latin typeface="Montserrat" pitchFamily="2" charset="77"/>
                          <a:ea typeface="+mn-ea"/>
                          <a:cs typeface="Dekko" panose="00000500000000000000" pitchFamily="2" charset="0"/>
                        </a:rPr>
                        <a:t>Comprendre la technique de l’addition et de la soustraction posées avec des nombres décimaux</a:t>
                      </a:r>
                      <a:endParaRPr lang="fr-FR" sz="900" b="0" dirty="0">
                        <a:latin typeface="Montserrat" pitchFamily="2" charset="77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3 – 4 </a:t>
                      </a: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latin typeface="Warung Kopi" panose="02000500000000000000" pitchFamily="2" charset="0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532728"/>
                  </a:ext>
                </a:extLst>
              </a:tr>
              <a:tr h="310889">
                <a:tc>
                  <a:txBody>
                    <a:bodyPr/>
                    <a:lstStyle/>
                    <a:p>
                      <a:pPr marL="0" marR="0" lvl="0" indent="0" algn="l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kern="1200" baseline="0" dirty="0">
                          <a:solidFill>
                            <a:schemeClr val="tx1"/>
                          </a:solidFill>
                          <a:latin typeface="Montserrat" pitchFamily="2" charset="77"/>
                          <a:ea typeface="+mn-ea"/>
                          <a:cs typeface="Dekko" panose="00000500000000000000" pitchFamily="2" charset="0"/>
                        </a:rPr>
                        <a:t>Multiplier ou diviser un nombre décimal par 10, 100 ou 1000</a:t>
                      </a:r>
                      <a:endParaRPr lang="fr-FR" sz="900" b="0" dirty="0">
                        <a:latin typeface="Montserrat" pitchFamily="2" charset="77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5 – 7 </a:t>
                      </a: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latin typeface="Warung Kopi" panose="02000500000000000000" pitchFamily="2" charset="0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148174"/>
                  </a:ext>
                </a:extLst>
              </a:tr>
              <a:tr h="310889">
                <a:tc>
                  <a:txBody>
                    <a:bodyPr/>
                    <a:lstStyle/>
                    <a:p>
                      <a:pPr marL="0" marR="0" indent="0" algn="l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dirty="0">
                          <a:latin typeface="Montserrat" pitchFamily="2" charset="77"/>
                          <a:ea typeface="Clensey" panose="02000603000000000000" pitchFamily="2" charset="0"/>
                          <a:cs typeface="Dekko" panose="00000500000000000000" pitchFamily="2" charset="0"/>
                        </a:rPr>
                        <a:t>Comprendre la technique</a:t>
                      </a:r>
                      <a:r>
                        <a:rPr lang="fr-FR" sz="900" b="0" baseline="0" dirty="0">
                          <a:latin typeface="Montserrat" pitchFamily="2" charset="77"/>
                          <a:ea typeface="Clensey" panose="02000603000000000000" pitchFamily="2" charset="0"/>
                          <a:cs typeface="Dekko" panose="00000500000000000000" pitchFamily="2" charset="0"/>
                        </a:rPr>
                        <a:t> opératoire de la multiplication avec des nombres décimaux</a:t>
                      </a:r>
                      <a:endParaRPr lang="fr-FR" sz="900" b="0" dirty="0">
                        <a:latin typeface="Montserrat" pitchFamily="2" charset="77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6 </a:t>
                      </a: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latin typeface="Warung Kopi" panose="02000500000000000000" pitchFamily="2" charset="0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89">
                <a:tc>
                  <a:txBody>
                    <a:bodyPr/>
                    <a:lstStyle/>
                    <a:p>
                      <a:pPr marL="0" marR="0" indent="0" algn="l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dirty="0">
                          <a:latin typeface="Montserrat" pitchFamily="2" charset="77"/>
                          <a:ea typeface="Clensey" panose="02000603000000000000" pitchFamily="2" charset="0"/>
                          <a:cs typeface="Dekko" panose="00000500000000000000" pitchFamily="2" charset="0"/>
                        </a:rPr>
                        <a:t>Comprendre la technique opératoire de la division posée avec des nombres</a:t>
                      </a:r>
                      <a:r>
                        <a:rPr lang="fr-FR" sz="900" b="0" baseline="0" dirty="0">
                          <a:latin typeface="Montserrat" pitchFamily="2" charset="77"/>
                          <a:ea typeface="Clensey" panose="02000603000000000000" pitchFamily="2" charset="0"/>
                          <a:cs typeface="Dekko" panose="00000500000000000000" pitchFamily="2" charset="0"/>
                        </a:rPr>
                        <a:t> décimaux au dividende</a:t>
                      </a:r>
                      <a:endParaRPr lang="fr-FR" sz="900" b="0" dirty="0">
                        <a:latin typeface="Montserrat" pitchFamily="2" charset="77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8 – 9 </a:t>
                      </a: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latin typeface="Warung Kopi" panose="02000500000000000000" pitchFamily="2" charset="0"/>
                        <a:ea typeface="Clensey" panose="02000603000000000000" pitchFamily="2" charset="0"/>
                        <a:cs typeface="Dekko" panose="00000500000000000000" pitchFamily="2" charset="0"/>
                      </a:endParaRPr>
                    </a:p>
                  </a:txBody>
                  <a:tcPr marL="3600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4" name="Rectangle à coins arrondis 53"/>
          <p:cNvSpPr/>
          <p:nvPr/>
        </p:nvSpPr>
        <p:spPr>
          <a:xfrm>
            <a:off x="567504" y="3676261"/>
            <a:ext cx="6950978" cy="6985297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56" name="Rectangle à coins arrondis 55"/>
          <p:cNvSpPr/>
          <p:nvPr/>
        </p:nvSpPr>
        <p:spPr>
          <a:xfrm>
            <a:off x="62560" y="3676261"/>
            <a:ext cx="404909" cy="6985455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3142155" y="7110635"/>
            <a:ext cx="6869731" cy="23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ADDITION ET SOUSTRACTION DES DÉCIMAUX</a:t>
            </a:r>
          </a:p>
        </p:txBody>
      </p:sp>
      <p:sp>
        <p:nvSpPr>
          <p:cNvPr id="176" name="Rectangle à coins arrondis 175"/>
          <p:cNvSpPr/>
          <p:nvPr/>
        </p:nvSpPr>
        <p:spPr>
          <a:xfrm>
            <a:off x="62560" y="74744"/>
            <a:ext cx="2138738" cy="798953"/>
          </a:xfrm>
          <a:prstGeom prst="roundRect">
            <a:avLst>
              <a:gd name="adj" fmla="val 0"/>
            </a:avLst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177" name="ZoneTexte 176"/>
          <p:cNvSpPr txBox="1"/>
          <p:nvPr/>
        </p:nvSpPr>
        <p:spPr>
          <a:xfrm>
            <a:off x="82767" y="135300"/>
            <a:ext cx="2064672" cy="605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900" dirty="0">
                <a:latin typeface="Montserrat" pitchFamily="2" charset="77"/>
              </a:rPr>
              <a:t>Prénom  : ______________________</a:t>
            </a:r>
          </a:p>
          <a:p>
            <a:pPr>
              <a:lnSpc>
                <a:spcPct val="200000"/>
              </a:lnSpc>
            </a:pPr>
            <a:r>
              <a:rPr lang="fr-FR" sz="900" dirty="0">
                <a:latin typeface="Montserrat" pitchFamily="2" charset="77"/>
              </a:rPr>
              <a:t>Date :  __________________________</a:t>
            </a:r>
          </a:p>
        </p:txBody>
      </p:sp>
      <p:sp>
        <p:nvSpPr>
          <p:cNvPr id="180" name="Rectangle à coins arrondis 179"/>
          <p:cNvSpPr/>
          <p:nvPr/>
        </p:nvSpPr>
        <p:spPr>
          <a:xfrm>
            <a:off x="2279478" y="84198"/>
            <a:ext cx="5239004" cy="1535602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181" name="Rectangle à coins arrondis 180"/>
          <p:cNvSpPr/>
          <p:nvPr/>
        </p:nvSpPr>
        <p:spPr>
          <a:xfrm>
            <a:off x="62559" y="976447"/>
            <a:ext cx="2138737" cy="5293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185" name="ZoneTexte 184"/>
          <p:cNvSpPr txBox="1"/>
          <p:nvPr/>
        </p:nvSpPr>
        <p:spPr>
          <a:xfrm>
            <a:off x="2527307" y="131754"/>
            <a:ext cx="4912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EVALUATION DE MATHS</a:t>
            </a:r>
          </a:p>
        </p:txBody>
      </p:sp>
      <p:sp>
        <p:nvSpPr>
          <p:cNvPr id="179" name="ZoneTexte 178"/>
          <p:cNvSpPr txBox="1"/>
          <p:nvPr/>
        </p:nvSpPr>
        <p:spPr>
          <a:xfrm>
            <a:off x="53387" y="1011038"/>
            <a:ext cx="8461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latin typeface="Montserrat" pitchFamily="2" charset="77"/>
              </a:rPr>
              <a:t>Signature des parents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D79D460C-9425-4E16-A5B7-A1B270D564FD}"/>
              </a:ext>
            </a:extLst>
          </p:cNvPr>
          <p:cNvSpPr txBox="1"/>
          <p:nvPr/>
        </p:nvSpPr>
        <p:spPr>
          <a:xfrm>
            <a:off x="2791385" y="531864"/>
            <a:ext cx="39407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latin typeface="Montserrat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Opérations avec des nombres décimaux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72981E10-B21B-46D7-9689-67A6EFA49C6C}"/>
              </a:ext>
            </a:extLst>
          </p:cNvPr>
          <p:cNvSpPr txBox="1"/>
          <p:nvPr/>
        </p:nvSpPr>
        <p:spPr>
          <a:xfrm>
            <a:off x="56707" y="1634030"/>
            <a:ext cx="2138737" cy="2308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COMPÉTENCES ÉVALUÉES </a:t>
            </a:r>
          </a:p>
        </p:txBody>
      </p:sp>
      <p:sp>
        <p:nvSpPr>
          <p:cNvPr id="178" name="Rectangle à coins arrondis 177"/>
          <p:cNvSpPr/>
          <p:nvPr/>
        </p:nvSpPr>
        <p:spPr>
          <a:xfrm>
            <a:off x="2463836" y="889685"/>
            <a:ext cx="4765605" cy="5752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183" name="ZoneTexte 182"/>
          <p:cNvSpPr txBox="1"/>
          <p:nvPr/>
        </p:nvSpPr>
        <p:spPr>
          <a:xfrm>
            <a:off x="2501792" y="851086"/>
            <a:ext cx="1068721" cy="281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900" dirty="0">
                <a:latin typeface="Short Stack" panose="02010500040000000007" pitchFamily="2" charset="77"/>
              </a:rPr>
              <a:t>Appréciation</a:t>
            </a:r>
            <a:endParaRPr lang="fr-FR" sz="1000" dirty="0">
              <a:latin typeface="Short Stack" panose="02010500040000000007" pitchFamily="2" charset="77"/>
            </a:endParaRPr>
          </a:p>
        </p:txBody>
      </p:sp>
      <p:sp>
        <p:nvSpPr>
          <p:cNvPr id="64" name="ZoneTexte 63"/>
          <p:cNvSpPr txBox="1"/>
          <p:nvPr/>
        </p:nvSpPr>
        <p:spPr>
          <a:xfrm>
            <a:off x="969736" y="3728641"/>
            <a:ext cx="18216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Calcule en ligne.</a:t>
            </a:r>
          </a:p>
        </p:txBody>
      </p:sp>
      <p:sp>
        <p:nvSpPr>
          <p:cNvPr id="65" name="ZoneTexte 64"/>
          <p:cNvSpPr txBox="1"/>
          <p:nvPr/>
        </p:nvSpPr>
        <p:spPr>
          <a:xfrm>
            <a:off x="664134" y="3699153"/>
            <a:ext cx="432048" cy="40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1</a:t>
            </a:r>
          </a:p>
        </p:txBody>
      </p:sp>
      <p:sp>
        <p:nvSpPr>
          <p:cNvPr id="66" name="ZoneTexte 65"/>
          <p:cNvSpPr txBox="1"/>
          <p:nvPr/>
        </p:nvSpPr>
        <p:spPr>
          <a:xfrm>
            <a:off x="659856" y="4000816"/>
            <a:ext cx="2299318" cy="71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>
                <a:latin typeface="Montserrat" pitchFamily="2" charset="77"/>
              </a:rPr>
              <a:t>6,7 + 1,3 + 4,2 = ____________ 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Montserrat" pitchFamily="2" charset="77"/>
              </a:rPr>
              <a:t>3,8 + 2,7 + 0,2 = ____________ 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2988668" y="4019565"/>
            <a:ext cx="2058736" cy="71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>
                <a:latin typeface="Montserrat" pitchFamily="2" charset="77"/>
              </a:rPr>
              <a:t>28,9 – 3,7 = ____________ 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Montserrat" pitchFamily="2" charset="77"/>
              </a:rPr>
              <a:t>15,4 – 4,5 = ____________ 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5506145" y="3736309"/>
            <a:ext cx="1723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cs typeface="Cavolini" panose="03000502040302020204" pitchFamily="66" charset="0"/>
              </a:rPr>
              <a:t>Complète.</a:t>
            </a:r>
            <a:endParaRPr lang="fr-FR" sz="1200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72" name="ZoneTexte 71"/>
          <p:cNvSpPr txBox="1"/>
          <p:nvPr/>
        </p:nvSpPr>
        <p:spPr>
          <a:xfrm>
            <a:off x="5446023" y="3999620"/>
            <a:ext cx="1904855" cy="105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>
                <a:latin typeface="Montserrat" pitchFamily="2" charset="77"/>
              </a:rPr>
              <a:t>4,5 + ____________ = 10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Montserrat" pitchFamily="2" charset="77"/>
              </a:rPr>
              <a:t>2,12 + ____________ = 10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Montserrat" pitchFamily="2" charset="77"/>
              </a:rPr>
              <a:t>8,507 + ____________ = 10</a:t>
            </a:r>
          </a:p>
        </p:txBody>
      </p:sp>
      <p:cxnSp>
        <p:nvCxnSpPr>
          <p:cNvPr id="83" name="Connecteur droit 82"/>
          <p:cNvCxnSpPr>
            <a:cxnSpLocks/>
          </p:cNvCxnSpPr>
          <p:nvPr/>
        </p:nvCxnSpPr>
        <p:spPr>
          <a:xfrm>
            <a:off x="5119414" y="3780887"/>
            <a:ext cx="0" cy="1300507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Ellipse 84"/>
          <p:cNvSpPr/>
          <p:nvPr/>
        </p:nvSpPr>
        <p:spPr>
          <a:xfrm>
            <a:off x="647987" y="3745347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1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935060" y="5060574"/>
            <a:ext cx="26354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Pose et calcule ces opérations.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251827"/>
              </p:ext>
            </p:extLst>
          </p:nvPr>
        </p:nvGraphicFramePr>
        <p:xfrm>
          <a:off x="581560" y="5389178"/>
          <a:ext cx="6950524" cy="3679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7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6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6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980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</a:rPr>
                        <a:t>La somme de </a:t>
                      </a:r>
                    </a:p>
                    <a:p>
                      <a:pPr algn="ctr"/>
                      <a:r>
                        <a:rPr lang="fr-FR" sz="1100" dirty="0">
                          <a:latin typeface="Montserrat" pitchFamily="2" charset="77"/>
                        </a:rPr>
                        <a:t>647,25 et de 25,137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</a:rPr>
                        <a:t>La somme de 7,852 </a:t>
                      </a:r>
                    </a:p>
                    <a:p>
                      <a:pPr algn="ctr"/>
                      <a:r>
                        <a:rPr lang="fr-FR" sz="1100" dirty="0">
                          <a:latin typeface="Montserrat" pitchFamily="2" charset="77"/>
                        </a:rPr>
                        <a:t>de 49,5 et de 100,99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</a:rPr>
                        <a:t>La différence de </a:t>
                      </a:r>
                    </a:p>
                    <a:p>
                      <a:pPr algn="ctr"/>
                      <a:r>
                        <a:rPr lang="fr-FR" sz="1100" dirty="0">
                          <a:latin typeface="Montserrat" pitchFamily="2" charset="77"/>
                        </a:rPr>
                        <a:t>507,28 et de 41,5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</a:rPr>
                        <a:t>La différence de </a:t>
                      </a:r>
                    </a:p>
                    <a:p>
                      <a:pPr algn="ctr"/>
                      <a:r>
                        <a:rPr lang="fr-FR" sz="1100" dirty="0">
                          <a:latin typeface="Montserrat" pitchFamily="2" charset="77"/>
                        </a:rPr>
                        <a:t>281 et de 66,203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5" name="ZoneTexte 94"/>
          <p:cNvSpPr txBox="1"/>
          <p:nvPr/>
        </p:nvSpPr>
        <p:spPr>
          <a:xfrm>
            <a:off x="946527" y="7661244"/>
            <a:ext cx="2256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Résous ce petit problème.</a:t>
            </a:r>
          </a:p>
        </p:txBody>
      </p:sp>
      <p:sp>
        <p:nvSpPr>
          <p:cNvPr id="97" name="ZoneTexte 96"/>
          <p:cNvSpPr txBox="1"/>
          <p:nvPr/>
        </p:nvSpPr>
        <p:spPr>
          <a:xfrm>
            <a:off x="606449" y="7938194"/>
            <a:ext cx="692563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Montserrat" pitchFamily="2" charset="77"/>
              </a:rPr>
              <a:t>Pour la rentrée des classes, Léa met dans le caddie un paquet de </a:t>
            </a:r>
            <a:r>
              <a:rPr lang="fr-FR" sz="1100" dirty="0">
                <a:latin typeface="Montserrat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4</a:t>
            </a:r>
            <a:r>
              <a:rPr lang="fr-FR" sz="1100" dirty="0">
                <a:latin typeface="Montserrat" pitchFamily="2" charset="77"/>
              </a:rPr>
              <a:t> colles à 8,52 €, un lot de </a:t>
            </a:r>
          </a:p>
          <a:p>
            <a:r>
              <a:rPr lang="fr-FR" sz="1100" dirty="0">
                <a:latin typeface="Montserrat" pitchFamily="2" charset="77"/>
              </a:rPr>
              <a:t>3 cahiers 24x32 à 6,60 € et une calculatrice à 19,95 €. Combien sa maman </a:t>
            </a:r>
            <a:r>
              <a:rPr lang="fr-FR" sz="1100" dirty="0" err="1">
                <a:latin typeface="Montserrat" pitchFamily="2" charset="77"/>
              </a:rPr>
              <a:t>doit-elle</a:t>
            </a:r>
            <a:r>
              <a:rPr lang="fr-FR" sz="1100" dirty="0">
                <a:latin typeface="Montserrat" pitchFamily="2" charset="77"/>
              </a:rPr>
              <a:t> payer ? </a:t>
            </a:r>
          </a:p>
          <a:p>
            <a:r>
              <a:rPr lang="fr-FR" sz="1100" dirty="0">
                <a:latin typeface="Montserrat" pitchFamily="2" charset="77"/>
              </a:rPr>
              <a:t>Elle donne un billet de 100 euros. Combien doit-on lui rendre ?</a:t>
            </a:r>
          </a:p>
        </p:txBody>
      </p:sp>
      <p:pic>
        <p:nvPicPr>
          <p:cNvPr id="98" name="Image 97"/>
          <p:cNvPicPr>
            <a:picLocks noChangeAspect="1"/>
          </p:cNvPicPr>
          <p:nvPr/>
        </p:nvPicPr>
        <p:blipFill rotWithShape="1">
          <a:blip r:embed="rId3">
            <a:grayscl/>
          </a:blip>
          <a:srcRect t="12685" b="11943"/>
          <a:stretch/>
        </p:blipFill>
        <p:spPr>
          <a:xfrm>
            <a:off x="5075981" y="8737770"/>
            <a:ext cx="2327314" cy="1729352"/>
          </a:xfrm>
          <a:prstGeom prst="rect">
            <a:avLst/>
          </a:prstGeom>
        </p:spPr>
      </p:pic>
      <p:sp>
        <p:nvSpPr>
          <p:cNvPr id="100" name="ZoneTexte 99"/>
          <p:cNvSpPr txBox="1"/>
          <p:nvPr/>
        </p:nvSpPr>
        <p:spPr>
          <a:xfrm>
            <a:off x="631279" y="8597299"/>
            <a:ext cx="1462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opérations</a:t>
            </a:r>
            <a:endParaRPr lang="fr-FR" sz="16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101" name="ZoneTexte 100"/>
          <p:cNvSpPr txBox="1"/>
          <p:nvPr/>
        </p:nvSpPr>
        <p:spPr>
          <a:xfrm>
            <a:off x="5062379" y="8507479"/>
            <a:ext cx="1462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réponse</a:t>
            </a:r>
            <a:endParaRPr lang="fr-FR" sz="18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9FD6246-2D5C-3C70-C5D3-FBC2A26E70B1}"/>
              </a:ext>
            </a:extLst>
          </p:cNvPr>
          <p:cNvSpPr/>
          <p:nvPr/>
        </p:nvSpPr>
        <p:spPr>
          <a:xfrm>
            <a:off x="5216370" y="3780887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2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D70172D-4015-8F23-3D6E-80AE3CC3DAC6}"/>
              </a:ext>
            </a:extLst>
          </p:cNvPr>
          <p:cNvSpPr/>
          <p:nvPr/>
        </p:nvSpPr>
        <p:spPr>
          <a:xfrm>
            <a:off x="648067" y="5057874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3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58BFA26-0798-5ADA-FA56-403BF7AE7DB1}"/>
              </a:ext>
            </a:extLst>
          </p:cNvPr>
          <p:cNvSpPr/>
          <p:nvPr/>
        </p:nvSpPr>
        <p:spPr>
          <a:xfrm>
            <a:off x="647987" y="7630955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4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59DEE0-1744-C78A-D11D-AC7C11142FBA}"/>
              </a:ext>
            </a:extLst>
          </p:cNvPr>
          <p:cNvSpPr txBox="1"/>
          <p:nvPr/>
        </p:nvSpPr>
        <p:spPr>
          <a:xfrm rot="19456496">
            <a:off x="2326119" y="293196"/>
            <a:ext cx="497853" cy="2769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200" dirty="0">
                <a:latin typeface="Hachi Maru Pop" pitchFamily="2" charset="-128"/>
                <a:ea typeface="Hachi Maru Pop" pitchFamily="2" charset="-128"/>
              </a:rPr>
              <a:t>CM2</a:t>
            </a:r>
            <a:endParaRPr lang="fr-FR" sz="1600" dirty="0">
              <a:latin typeface="Hachi Maru Pop" pitchFamily="2" charset="-128"/>
              <a:ea typeface="Hachi Maru Pop" pitchFamily="2" charset="-128"/>
            </a:endParaRPr>
          </a:p>
        </p:txBody>
      </p:sp>
      <p:graphicFrame>
        <p:nvGraphicFramePr>
          <p:cNvPr id="4" name="Tableau 8">
            <a:extLst>
              <a:ext uri="{FF2B5EF4-FFF2-40B4-BE49-F238E27FC236}">
                <a16:creationId xmlns:a16="http://schemas.microsoft.com/office/drawing/2014/main" id="{F439F61C-F33A-3AE3-0466-A7D4F036D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696575"/>
              </p:ext>
            </p:extLst>
          </p:nvPr>
        </p:nvGraphicFramePr>
        <p:xfrm>
          <a:off x="690032" y="5872251"/>
          <a:ext cx="1575105" cy="1214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015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1988832826"/>
                    </a:ext>
                  </a:extLst>
                </a:gridCol>
              </a:tblGrid>
              <a:tr h="299713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314997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Montserrat" pitchFamily="2" charset="77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99713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+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99713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FE40253-6368-A250-983E-7B0918C3C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631438"/>
              </p:ext>
            </p:extLst>
          </p:nvPr>
        </p:nvGraphicFramePr>
        <p:xfrm>
          <a:off x="2405630" y="5875506"/>
          <a:ext cx="1575105" cy="15520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015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2232814408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310412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310412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Montserrat" pitchFamily="2" charset="77"/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ontserrat" pitchFamily="2" charset="77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310412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+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310412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+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310412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</a:tbl>
          </a:graphicData>
        </a:graphic>
      </p:graphicFrame>
      <p:graphicFrame>
        <p:nvGraphicFramePr>
          <p:cNvPr id="10" name="Tableau 8">
            <a:extLst>
              <a:ext uri="{FF2B5EF4-FFF2-40B4-BE49-F238E27FC236}">
                <a16:creationId xmlns:a16="http://schemas.microsoft.com/office/drawing/2014/main" id="{44C2AC55-432A-9441-2787-36C19BB02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900980"/>
              </p:ext>
            </p:extLst>
          </p:nvPr>
        </p:nvGraphicFramePr>
        <p:xfrm>
          <a:off x="4097129" y="5872251"/>
          <a:ext cx="1575102" cy="9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517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62517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62517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62517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62517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62517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30640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ontserrat" pitchFamily="2" charset="77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306400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-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30640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</a:tbl>
          </a:graphicData>
        </a:graphic>
      </p:graphicFrame>
      <p:graphicFrame>
        <p:nvGraphicFramePr>
          <p:cNvPr id="11" name="Tableau 8">
            <a:extLst>
              <a:ext uri="{FF2B5EF4-FFF2-40B4-BE49-F238E27FC236}">
                <a16:creationId xmlns:a16="http://schemas.microsoft.com/office/drawing/2014/main" id="{26302175-06F1-D521-9D4D-0B5DC6260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600100"/>
              </p:ext>
            </p:extLst>
          </p:nvPr>
        </p:nvGraphicFramePr>
        <p:xfrm>
          <a:off x="5817817" y="5872251"/>
          <a:ext cx="1575105" cy="9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015">
                  <a:extLst>
                    <a:ext uri="{9D8B030D-6E8A-4147-A177-3AD203B41FA5}">
                      <a16:colId xmlns:a16="http://schemas.microsoft.com/office/drawing/2014/main" val="348120370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25015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306400">
                <a:tc>
                  <a:txBody>
                    <a:bodyPr/>
                    <a:lstStyle/>
                    <a:p>
                      <a:endParaRPr lang="fr-FR" sz="14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ontserrat" pitchFamily="2" charset="77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306400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-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30640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B85C86-6306-F13F-2812-2CCA1F763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298138"/>
              </p:ext>
            </p:extLst>
          </p:nvPr>
        </p:nvGraphicFramePr>
        <p:xfrm>
          <a:off x="716628" y="8854713"/>
          <a:ext cx="4200616" cy="16019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044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25588518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2801294561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600297580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02312284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2370570926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258439063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818997959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447247499"/>
                    </a:ext>
                  </a:extLst>
                </a:gridCol>
              </a:tblGrid>
              <a:tr h="266984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latin typeface="Montserrat" pitchFamily="2" charset="7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latin typeface="Montserrat" pitchFamily="2" charset="7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1118752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83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à coins arrondis 53"/>
          <p:cNvSpPr/>
          <p:nvPr/>
        </p:nvSpPr>
        <p:spPr>
          <a:xfrm>
            <a:off x="545953" y="54756"/>
            <a:ext cx="6978300" cy="10599616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27" name="ZoneTexte 26"/>
          <p:cNvSpPr txBox="1"/>
          <p:nvPr/>
        </p:nvSpPr>
        <p:spPr>
          <a:xfrm rot="16200000">
            <a:off x="-1319903" y="1415437"/>
            <a:ext cx="3170630" cy="428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txBody>
          <a:bodyPr wrap="square" lIns="0" tIns="36000" rIns="0" bIns="3600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MULTIPLICATION DES DÉCIMAUX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17501" y="305346"/>
            <a:ext cx="6834744" cy="571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2066925" algn="l"/>
                <a:tab pos="4572000" algn="l"/>
              </a:tabLst>
            </a:pPr>
            <a:r>
              <a:rPr lang="fr-FR" sz="1100" dirty="0">
                <a:latin typeface="Montserrat" pitchFamily="2" charset="77"/>
              </a:rPr>
              <a:t>2,04 x 10 = _______________ 	14,53 x 100 = _______________ 	19,11 x 1000 = _______________</a:t>
            </a:r>
          </a:p>
          <a:p>
            <a:pPr>
              <a:lnSpc>
                <a:spcPct val="150000"/>
              </a:lnSpc>
              <a:tabLst>
                <a:tab pos="2066925" algn="l"/>
                <a:tab pos="4572000" algn="l"/>
              </a:tabLst>
            </a:pPr>
            <a:r>
              <a:rPr lang="fr-FR" sz="1100" dirty="0">
                <a:latin typeface="Montserrat" pitchFamily="2" charset="77"/>
              </a:rPr>
              <a:t>71,9 x 10 = _______________ 	5,7 x 100 = _______________ 	874,3 x 1000 = _______________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938947" y="96143"/>
            <a:ext cx="2256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Calcule.</a:t>
            </a:r>
            <a:endParaRPr lang="fr-FR" sz="1200" b="1" dirty="0">
              <a:ln w="15875">
                <a:noFill/>
              </a:ln>
              <a:latin typeface="Cavolini" panose="03000502040302020204" pitchFamily="66" charset="0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39677" y="1362788"/>
            <a:ext cx="10747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ontserrat" pitchFamily="2" charset="77"/>
              </a:rPr>
              <a:t>4,108 x 267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3995966" y="1360191"/>
            <a:ext cx="11173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ontserrat" pitchFamily="2" charset="77"/>
              </a:rPr>
              <a:t>0,731 x 25,2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937513" y="1010419"/>
            <a:ext cx="3230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Pose et calcule ces multiplications.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910025" y="3385114"/>
            <a:ext cx="24823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Calcule en ligne.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922478" y="4274461"/>
            <a:ext cx="5366422" cy="321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Pose et calcule ces divisions aux centièmes près.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693108" y="3643295"/>
            <a:ext cx="2299318" cy="571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100" dirty="0">
                <a:latin typeface="Montserrat" pitchFamily="2" charset="77"/>
              </a:rPr>
              <a:t>5,8 : 10 = _______________ </a:t>
            </a:r>
          </a:p>
          <a:p>
            <a:pPr>
              <a:lnSpc>
                <a:spcPct val="150000"/>
              </a:lnSpc>
            </a:pPr>
            <a:r>
              <a:rPr lang="fr-FR" sz="1100" dirty="0">
                <a:latin typeface="Montserrat" pitchFamily="2" charset="77"/>
              </a:rPr>
              <a:t>67 : 10 = _______________ 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2897898" y="3664378"/>
            <a:ext cx="2058736" cy="571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100" dirty="0">
                <a:latin typeface="Montserrat" pitchFamily="2" charset="77"/>
              </a:rPr>
              <a:t>8,21 : 100 = _______________ </a:t>
            </a:r>
          </a:p>
          <a:p>
            <a:pPr>
              <a:lnSpc>
                <a:spcPct val="150000"/>
              </a:lnSpc>
            </a:pPr>
            <a:r>
              <a:rPr lang="fr-FR" sz="1100" dirty="0">
                <a:latin typeface="Montserrat" pitchFamily="2" charset="77"/>
              </a:rPr>
              <a:t>125 : 100 = _______________ 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5097223" y="3667069"/>
            <a:ext cx="2211356" cy="571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100" dirty="0">
                <a:latin typeface="Montserrat" pitchFamily="2" charset="77"/>
              </a:rPr>
              <a:t>14,5 : 1000 = _______________ </a:t>
            </a:r>
          </a:p>
          <a:p>
            <a:pPr>
              <a:lnSpc>
                <a:spcPct val="150000"/>
              </a:lnSpc>
            </a:pPr>
            <a:r>
              <a:rPr lang="fr-FR" sz="1100" dirty="0">
                <a:latin typeface="Montserrat" pitchFamily="2" charset="77"/>
              </a:rPr>
              <a:t>9 130 : 1000 = _______________ 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5114944" y="4420000"/>
            <a:ext cx="1647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ontserrat" pitchFamily="2" charset="77"/>
              </a:rPr>
              <a:t>645,9 : 8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863643" y="4586570"/>
            <a:ext cx="17060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ontserrat" pitchFamily="2" charset="77"/>
              </a:rPr>
              <a:t>91,3 : 17</a:t>
            </a:r>
          </a:p>
        </p:txBody>
      </p:sp>
      <p:sp>
        <p:nvSpPr>
          <p:cNvPr id="68" name="Rectangle à coins arrondis 67"/>
          <p:cNvSpPr/>
          <p:nvPr/>
        </p:nvSpPr>
        <p:spPr>
          <a:xfrm>
            <a:off x="49010" y="3329683"/>
            <a:ext cx="430562" cy="7324690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69" name="ZoneTexte 68"/>
          <p:cNvSpPr txBox="1"/>
          <p:nvPr/>
        </p:nvSpPr>
        <p:spPr>
          <a:xfrm rot="16200000">
            <a:off x="-3331959" y="6972793"/>
            <a:ext cx="7205926" cy="23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DIVISION DES DÉCIMAUX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579372" y="7330537"/>
            <a:ext cx="69114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152650" algn="l"/>
                <a:tab pos="4848225" algn="l"/>
              </a:tabLst>
            </a:pPr>
            <a:r>
              <a:rPr lang="fr-FR" sz="1050" dirty="0">
                <a:latin typeface="Montserrat" pitchFamily="2" charset="77"/>
              </a:rPr>
              <a:t>Le séjour en classe verte des CM1-CM2 revient à 4065,60€ pour les </a:t>
            </a:r>
          </a:p>
          <a:p>
            <a:pPr>
              <a:spcAft>
                <a:spcPts val="600"/>
              </a:spcAft>
              <a:tabLst>
                <a:tab pos="2152650" algn="l"/>
                <a:tab pos="4848225" algn="l"/>
              </a:tabLst>
            </a:pPr>
            <a:r>
              <a:rPr lang="fr-FR" sz="1050" dirty="0">
                <a:latin typeface="Montserrat" pitchFamily="2" charset="77"/>
              </a:rPr>
              <a:t>28 élèves pour </a:t>
            </a:r>
            <a:r>
              <a:rPr lang="fr-FR" sz="1050" dirty="0">
                <a:latin typeface="Montserrat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5</a:t>
            </a:r>
            <a:r>
              <a:rPr lang="fr-FR" sz="1050" dirty="0">
                <a:latin typeface="Montserrat" pitchFamily="2" charset="77"/>
              </a:rPr>
              <a:t> jours.  Quel sera le prix par élève et par jour ?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941899" y="7106916"/>
            <a:ext cx="2220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Résous ce problème.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609189" y="10247822"/>
            <a:ext cx="794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Réponse</a:t>
            </a:r>
            <a:endParaRPr lang="fr-FR" sz="1800" dirty="0">
              <a:latin typeface="Montserrat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984757"/>
              </p:ext>
            </p:extLst>
          </p:nvPr>
        </p:nvGraphicFramePr>
        <p:xfrm>
          <a:off x="2976504" y="4694967"/>
          <a:ext cx="1260622" cy="249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259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Table</a:t>
                      </a:r>
                      <a:r>
                        <a:rPr lang="fr-FR" sz="1100" baseline="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de 17</a:t>
                      </a:r>
                      <a:endParaRPr lang="fr-FR" sz="1100" dirty="0">
                        <a:latin typeface="Montserrat" pitchFamily="2" charset="77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 x 1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 x 2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 x 3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 x 4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 x 5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74061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 x 6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3722792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 x 7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723771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 x 8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45550"/>
                  </a:ext>
                </a:extLst>
              </a:tr>
              <a:tr h="23746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</a:rPr>
                        <a:t>17</a:t>
                      </a:r>
                      <a:r>
                        <a:rPr lang="fr-FR" sz="1100" baseline="0" dirty="0">
                          <a:latin typeface="Montserrat" pitchFamily="2" charset="77"/>
                        </a:rPr>
                        <a:t> x 9 = </a:t>
                      </a:r>
                      <a:endParaRPr lang="fr-FR" sz="11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603954"/>
                  </a:ext>
                </a:extLst>
              </a:tr>
            </a:tbl>
          </a:graphicData>
        </a:graphic>
      </p:graphicFrame>
      <p:graphicFrame>
        <p:nvGraphicFramePr>
          <p:cNvPr id="79" name="Tableau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484339"/>
              </p:ext>
            </p:extLst>
          </p:nvPr>
        </p:nvGraphicFramePr>
        <p:xfrm>
          <a:off x="6147403" y="7472150"/>
          <a:ext cx="1224596" cy="2959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050" spc="0" dirty="0">
                          <a:latin typeface="Montserrat" pitchFamily="2" charset="77"/>
                        </a:rPr>
                        <a:t>Table</a:t>
                      </a:r>
                      <a:r>
                        <a:rPr lang="fr-FR" sz="1050" spc="0" baseline="0" dirty="0">
                          <a:latin typeface="Montserrat" pitchFamily="2" charset="77"/>
                        </a:rPr>
                        <a:t> de 28</a:t>
                      </a:r>
                      <a:endParaRPr lang="fr-FR" sz="1050" spc="0" dirty="0"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048">
                <a:tc>
                  <a:txBody>
                    <a:bodyPr/>
                    <a:lstStyle/>
                    <a:p>
                      <a:r>
                        <a:rPr lang="fr-FR" sz="1050" spc="0" dirty="0">
                          <a:latin typeface="Montserrat" pitchFamily="2" charset="77"/>
                        </a:rPr>
                        <a:t>28 x 1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696">
                <a:tc>
                  <a:txBody>
                    <a:bodyPr/>
                    <a:lstStyle/>
                    <a:p>
                      <a:r>
                        <a:rPr lang="fr-FR" sz="1050" spc="0" dirty="0">
                          <a:latin typeface="Montserrat" pitchFamily="2" charset="77"/>
                        </a:rPr>
                        <a:t>28 x 2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048">
                <a:tc>
                  <a:txBody>
                    <a:bodyPr/>
                    <a:lstStyle/>
                    <a:p>
                      <a:r>
                        <a:rPr lang="fr-FR" sz="1050" spc="0" dirty="0">
                          <a:latin typeface="Montserrat" pitchFamily="2" charset="77"/>
                        </a:rPr>
                        <a:t>28 x 3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048">
                <a:tc>
                  <a:txBody>
                    <a:bodyPr/>
                    <a:lstStyle/>
                    <a:p>
                      <a:r>
                        <a:rPr lang="fr-FR" sz="1050" spc="0" dirty="0">
                          <a:latin typeface="Montserrat" pitchFamily="2" charset="77"/>
                        </a:rPr>
                        <a:t>28 x 4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048">
                <a:tc>
                  <a:txBody>
                    <a:bodyPr/>
                    <a:lstStyle/>
                    <a:p>
                      <a:r>
                        <a:rPr lang="fr-FR" sz="1050" spc="0" dirty="0">
                          <a:latin typeface="Montserrat" pitchFamily="2" charset="77"/>
                        </a:rPr>
                        <a:t>28 x 5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04560"/>
                  </a:ext>
                </a:extLst>
              </a:tr>
              <a:tr h="312048">
                <a:tc>
                  <a:txBody>
                    <a:bodyPr/>
                    <a:lstStyle/>
                    <a:p>
                      <a:r>
                        <a:rPr lang="fr-FR" sz="1050" spc="0" dirty="0">
                          <a:latin typeface="Montserrat" pitchFamily="2" charset="77"/>
                        </a:rPr>
                        <a:t>28 x 6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582881"/>
                  </a:ext>
                </a:extLst>
              </a:tr>
              <a:tr h="312048">
                <a:tc>
                  <a:txBody>
                    <a:bodyPr/>
                    <a:lstStyle/>
                    <a:p>
                      <a:r>
                        <a:rPr lang="fr-FR" sz="1050" spc="0" dirty="0">
                          <a:latin typeface="Montserrat" pitchFamily="2" charset="77"/>
                        </a:rPr>
                        <a:t>28 x 7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629726"/>
                  </a:ext>
                </a:extLst>
              </a:tr>
              <a:tr h="312048">
                <a:tc>
                  <a:txBody>
                    <a:bodyPr/>
                    <a:lstStyle/>
                    <a:p>
                      <a:r>
                        <a:rPr lang="fr-FR" sz="1050" spc="0" dirty="0">
                          <a:latin typeface="Montserrat" pitchFamily="2" charset="77"/>
                        </a:rPr>
                        <a:t>28 x 8 =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040640"/>
                  </a:ext>
                </a:extLst>
              </a:tr>
              <a:tr h="312048">
                <a:tc>
                  <a:txBody>
                    <a:bodyPr/>
                    <a:lstStyle/>
                    <a:p>
                      <a:r>
                        <a:rPr lang="fr-FR" sz="1050" spc="0" baseline="0" dirty="0">
                          <a:latin typeface="Montserrat" pitchFamily="2" charset="77"/>
                        </a:rPr>
                        <a:t>28 x 9 = </a:t>
                      </a:r>
                      <a:endParaRPr lang="fr-FR" sz="1050" spc="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921091"/>
                  </a:ext>
                </a:extLst>
              </a:tr>
            </a:tbl>
          </a:graphicData>
        </a:graphic>
      </p:graphicFrame>
      <p:sp>
        <p:nvSpPr>
          <p:cNvPr id="46" name="ZoneTexte 45">
            <a:extLst>
              <a:ext uri="{FF2B5EF4-FFF2-40B4-BE49-F238E27FC236}">
                <a16:creationId xmlns:a16="http://schemas.microsoft.com/office/drawing/2014/main" id="{2E1C1CC0-6BD1-EE48-91D3-BBD0E99A2667}"/>
              </a:ext>
            </a:extLst>
          </p:cNvPr>
          <p:cNvSpPr txBox="1"/>
          <p:nvPr/>
        </p:nvSpPr>
        <p:spPr>
          <a:xfrm rot="16200000">
            <a:off x="6726708" y="3911784"/>
            <a:ext cx="13796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dirty="0">
                <a:latin typeface="Love Is Complicated Again" pitchFamily="2" charset="0"/>
              </a:rPr>
              <a:t>La trousse de </a:t>
            </a:r>
            <a:r>
              <a:rPr lang="fr-FR" sz="800" dirty="0" err="1">
                <a:latin typeface="Love Is Complicated Again" pitchFamily="2" charset="0"/>
              </a:rPr>
              <a:t>Sobelle</a:t>
            </a:r>
            <a:endParaRPr lang="fr-FR" sz="800" dirty="0">
              <a:latin typeface="Love Is Complicated Again" pitchFamily="2" charset="0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107E2A4E-0041-2BF7-A2AA-D55CA765BFD9}"/>
              </a:ext>
            </a:extLst>
          </p:cNvPr>
          <p:cNvSpPr/>
          <p:nvPr/>
        </p:nvSpPr>
        <p:spPr>
          <a:xfrm>
            <a:off x="625342" y="89322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5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9F7850C-8553-5E79-0119-F954BCF314A6}"/>
              </a:ext>
            </a:extLst>
          </p:cNvPr>
          <p:cNvSpPr/>
          <p:nvPr/>
        </p:nvSpPr>
        <p:spPr>
          <a:xfrm>
            <a:off x="625342" y="993513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6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7C61F29-3B6D-C6AF-321F-B6966122DA3F}"/>
              </a:ext>
            </a:extLst>
          </p:cNvPr>
          <p:cNvSpPr/>
          <p:nvPr/>
        </p:nvSpPr>
        <p:spPr>
          <a:xfrm>
            <a:off x="626200" y="3388584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7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E737809-EFCD-38AE-A6F8-590A61E09F26}"/>
              </a:ext>
            </a:extLst>
          </p:cNvPr>
          <p:cNvSpPr/>
          <p:nvPr/>
        </p:nvSpPr>
        <p:spPr>
          <a:xfrm>
            <a:off x="626147" y="4338087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8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8839619-6994-C260-0868-E9B86DC2A461}"/>
              </a:ext>
            </a:extLst>
          </p:cNvPr>
          <p:cNvSpPr/>
          <p:nvPr/>
        </p:nvSpPr>
        <p:spPr>
          <a:xfrm>
            <a:off x="623938" y="7074098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fr-FR" sz="1409" spc="-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9</a:t>
            </a:r>
            <a:endParaRPr lang="fr-FR" sz="2416" spc="-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D59889C-663B-C868-7D19-3C3823B456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390910"/>
              </p:ext>
            </p:extLst>
          </p:nvPr>
        </p:nvGraphicFramePr>
        <p:xfrm>
          <a:off x="1630174" y="1393506"/>
          <a:ext cx="2316304" cy="1861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538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31025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ontserrat" pitchFamily="2" charset="77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x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56FD5D5-B5BA-0237-8C3E-AB9638CEB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133009"/>
              </p:ext>
            </p:extLst>
          </p:nvPr>
        </p:nvGraphicFramePr>
        <p:xfrm>
          <a:off x="693108" y="4870376"/>
          <a:ext cx="2026766" cy="19867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538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283826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0A9BF0DA-A032-0947-E6D5-F7EF78C3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791475"/>
              </p:ext>
            </p:extLst>
          </p:nvPr>
        </p:nvGraphicFramePr>
        <p:xfrm>
          <a:off x="4599111" y="4709329"/>
          <a:ext cx="2550807" cy="2310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423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260920261"/>
                    </a:ext>
                  </a:extLst>
                </a:gridCol>
              </a:tblGrid>
              <a:tr h="25670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25670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5670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5670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25670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25670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  <a:tr h="25670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  <a:tr h="25670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115907"/>
                  </a:ext>
                </a:extLst>
              </a:tr>
              <a:tr h="25670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362862"/>
                  </a:ext>
                </a:extLst>
              </a:tr>
            </a:tbl>
          </a:graphicData>
        </a:graphic>
      </p:graphicFrame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F83EB27-9D83-DA5B-A5D9-D13FB10DB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902089"/>
              </p:ext>
            </p:extLst>
          </p:nvPr>
        </p:nvGraphicFramePr>
        <p:xfrm>
          <a:off x="693749" y="7827826"/>
          <a:ext cx="2550807" cy="22282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423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260920261"/>
                    </a:ext>
                  </a:extLst>
                </a:gridCol>
              </a:tblGrid>
              <a:tr h="247579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419614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362862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CDADE94-25CB-D3C7-B805-7BB2997B35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453292"/>
              </p:ext>
            </p:extLst>
          </p:nvPr>
        </p:nvGraphicFramePr>
        <p:xfrm>
          <a:off x="3389270" y="7827826"/>
          <a:ext cx="2550807" cy="22282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423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260920261"/>
                    </a:ext>
                  </a:extLst>
                </a:gridCol>
              </a:tblGrid>
              <a:tr h="247579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8426192"/>
                  </a:ext>
                </a:extLst>
              </a:tr>
              <a:tr h="247579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362862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BE64AC8A-1C97-F76A-54E6-6E954FEA905C}"/>
              </a:ext>
            </a:extLst>
          </p:cNvPr>
          <p:cNvSpPr txBox="1"/>
          <p:nvPr/>
        </p:nvSpPr>
        <p:spPr>
          <a:xfrm>
            <a:off x="1268870" y="10253483"/>
            <a:ext cx="48872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" pitchFamily="2" charset="77"/>
              </a:rPr>
              <a:t>………………………………………………………………………………………………………………………………………………..</a:t>
            </a: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75CAF12B-AF93-E957-E228-42396C9B3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896774"/>
              </p:ext>
            </p:extLst>
          </p:nvPr>
        </p:nvGraphicFramePr>
        <p:xfrm>
          <a:off x="5097223" y="1396174"/>
          <a:ext cx="2316304" cy="1861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538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31025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Montserrat" pitchFamily="2" charset="77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x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310250"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83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à coins arrondis 53"/>
          <p:cNvSpPr/>
          <p:nvPr/>
        </p:nvSpPr>
        <p:spPr>
          <a:xfrm>
            <a:off x="62560" y="966239"/>
            <a:ext cx="7455922" cy="9695319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180" name="Rectangle à coins arrondis 179"/>
          <p:cNvSpPr/>
          <p:nvPr/>
        </p:nvSpPr>
        <p:spPr>
          <a:xfrm>
            <a:off x="62560" y="84198"/>
            <a:ext cx="7455922" cy="797212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36"/>
          </a:p>
        </p:txBody>
      </p:sp>
      <p:sp>
        <p:nvSpPr>
          <p:cNvPr id="185" name="ZoneTexte 184"/>
          <p:cNvSpPr txBox="1"/>
          <p:nvPr/>
        </p:nvSpPr>
        <p:spPr>
          <a:xfrm>
            <a:off x="1317055" y="122761"/>
            <a:ext cx="4912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EVALUATION DE MATHS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D79D460C-9425-4E16-A5B7-A1B270D564FD}"/>
              </a:ext>
            </a:extLst>
          </p:cNvPr>
          <p:cNvSpPr txBox="1"/>
          <p:nvPr/>
        </p:nvSpPr>
        <p:spPr>
          <a:xfrm>
            <a:off x="2189640" y="531449"/>
            <a:ext cx="34556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Calcul avec des nombres décimaux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477276" y="1045238"/>
            <a:ext cx="18216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Calcule en ligne.</a:t>
            </a:r>
          </a:p>
        </p:txBody>
      </p:sp>
      <p:sp>
        <p:nvSpPr>
          <p:cNvPr id="65" name="ZoneTexte 64"/>
          <p:cNvSpPr txBox="1"/>
          <p:nvPr/>
        </p:nvSpPr>
        <p:spPr>
          <a:xfrm>
            <a:off x="171674" y="1015750"/>
            <a:ext cx="432048" cy="40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1</a:t>
            </a:r>
          </a:p>
        </p:txBody>
      </p:sp>
      <p:sp>
        <p:nvSpPr>
          <p:cNvPr id="66" name="ZoneTexte 65"/>
          <p:cNvSpPr txBox="1"/>
          <p:nvPr/>
        </p:nvSpPr>
        <p:spPr>
          <a:xfrm>
            <a:off x="1907153" y="1080636"/>
            <a:ext cx="22993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" pitchFamily="2" charset="77"/>
                <a:cs typeface="Cavolini" panose="03000502040302020204" pitchFamily="66" charset="0"/>
              </a:rPr>
              <a:t>6,7 + 1,3 + 4,2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  <a:cs typeface="Cavolini" panose="03000502040302020204" pitchFamily="66" charset="0"/>
              </a:rPr>
              <a:t>12,2</a:t>
            </a:r>
            <a:r>
              <a:rPr lang="fr-FR" sz="1000" dirty="0">
                <a:latin typeface="Montserrat" pitchFamily="2" charset="77"/>
                <a:cs typeface="Cavolini" panose="03000502040302020204" pitchFamily="66" charset="0"/>
              </a:rPr>
              <a:t> </a:t>
            </a:r>
          </a:p>
          <a:p>
            <a:r>
              <a:rPr lang="fr-FR" sz="1000" dirty="0">
                <a:latin typeface="Montserrat" pitchFamily="2" charset="77"/>
                <a:cs typeface="Cavolini" panose="03000502040302020204" pitchFamily="66" charset="0"/>
              </a:rPr>
              <a:t>3,8 + 2,7 + 0,2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  <a:cs typeface="Cavolini" panose="03000502040302020204" pitchFamily="66" charset="0"/>
              </a:rPr>
              <a:t>6,7</a:t>
            </a:r>
            <a:r>
              <a:rPr lang="fr-FR" sz="1200" dirty="0">
                <a:latin typeface="Our First Kiss" panose="02000603000000020004" pitchFamily="2" charset="77"/>
              </a:rPr>
              <a:t> 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3375011" y="1091895"/>
            <a:ext cx="1283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" pitchFamily="2" charset="77"/>
              </a:rPr>
              <a:t>28,9 – 3,7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  <a:cs typeface="Cavolini" panose="03000502040302020204" pitchFamily="66" charset="0"/>
              </a:rPr>
              <a:t>25,2</a:t>
            </a:r>
            <a:r>
              <a:rPr lang="fr-FR" sz="1000" dirty="0">
                <a:latin typeface="Montserrat" pitchFamily="2" charset="77"/>
              </a:rPr>
              <a:t> </a:t>
            </a:r>
          </a:p>
          <a:p>
            <a:r>
              <a:rPr lang="fr-FR" sz="1000" dirty="0">
                <a:latin typeface="Montserrat" pitchFamily="2" charset="77"/>
              </a:rPr>
              <a:t>15,4 – 4,5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  <a:cs typeface="Cavolini" panose="03000502040302020204" pitchFamily="66" charset="0"/>
              </a:rPr>
              <a:t>10,9</a:t>
            </a:r>
            <a:r>
              <a:rPr lang="fr-FR" sz="1000" dirty="0">
                <a:latin typeface="Montserrat" pitchFamily="2" charset="77"/>
              </a:rPr>
              <a:t> 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5123689" y="1055009"/>
            <a:ext cx="1723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cs typeface="Cavolini" panose="03000502040302020204" pitchFamily="66" charset="0"/>
              </a:rPr>
              <a:t>Complète.</a:t>
            </a:r>
            <a:endParaRPr lang="fr-FR" sz="1200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72" name="ZoneTexte 71"/>
          <p:cNvSpPr txBox="1"/>
          <p:nvPr/>
        </p:nvSpPr>
        <p:spPr>
          <a:xfrm>
            <a:off x="6095069" y="1064401"/>
            <a:ext cx="1402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" pitchFamily="2" charset="77"/>
              </a:rPr>
              <a:t>4,5 +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5,5</a:t>
            </a:r>
            <a:r>
              <a:rPr lang="fr-FR" sz="1000" dirty="0">
                <a:latin typeface="Montserrat" pitchFamily="2" charset="77"/>
              </a:rPr>
              <a:t> = 10</a:t>
            </a:r>
          </a:p>
          <a:p>
            <a:r>
              <a:rPr lang="fr-FR" sz="1000" dirty="0">
                <a:latin typeface="Montserrat" pitchFamily="2" charset="77"/>
              </a:rPr>
              <a:t>2,12 +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7,88</a:t>
            </a:r>
            <a:r>
              <a:rPr lang="fr-FR" sz="1000" dirty="0">
                <a:latin typeface="Montserrat" pitchFamily="2" charset="77"/>
              </a:rPr>
              <a:t> = 10</a:t>
            </a:r>
          </a:p>
          <a:p>
            <a:r>
              <a:rPr lang="fr-FR" sz="1000" dirty="0">
                <a:latin typeface="Montserrat" pitchFamily="2" charset="77"/>
              </a:rPr>
              <a:t>8,507 +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1,493</a:t>
            </a:r>
            <a:r>
              <a:rPr lang="fr-FR" sz="1000" dirty="0">
                <a:latin typeface="Montserrat" pitchFamily="2" charset="77"/>
              </a:rPr>
              <a:t> = 10</a:t>
            </a:r>
          </a:p>
        </p:txBody>
      </p:sp>
      <p:cxnSp>
        <p:nvCxnSpPr>
          <p:cNvPr id="83" name="Connecteur droit 82"/>
          <p:cNvCxnSpPr>
            <a:cxnSpLocks/>
          </p:cNvCxnSpPr>
          <p:nvPr/>
        </p:nvCxnSpPr>
        <p:spPr>
          <a:xfrm>
            <a:off x="4626630" y="1055465"/>
            <a:ext cx="0" cy="475672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Ellipse 84"/>
          <p:cNvSpPr/>
          <p:nvPr/>
        </p:nvSpPr>
        <p:spPr>
          <a:xfrm>
            <a:off x="155527" y="1025426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1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412424" y="1496088"/>
            <a:ext cx="26354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Pose et calcule ces opérations.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442963" y="2963837"/>
            <a:ext cx="15353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Résous ce petit problème.</a:t>
            </a:r>
          </a:p>
        </p:txBody>
      </p:sp>
      <p:sp>
        <p:nvSpPr>
          <p:cNvPr id="101" name="ZoneTexte 100"/>
          <p:cNvSpPr txBox="1"/>
          <p:nvPr/>
        </p:nvSpPr>
        <p:spPr>
          <a:xfrm>
            <a:off x="5309667" y="2839961"/>
            <a:ext cx="1111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réponse</a:t>
            </a:r>
            <a:endParaRPr lang="fr-FR" sz="18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9FD6246-2D5C-3C70-C5D3-FBC2A26E70B1}"/>
              </a:ext>
            </a:extLst>
          </p:cNvPr>
          <p:cNvSpPr/>
          <p:nvPr/>
        </p:nvSpPr>
        <p:spPr>
          <a:xfrm>
            <a:off x="4794422" y="1049497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2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D70172D-4015-8F23-3D6E-80AE3CC3DAC6}"/>
              </a:ext>
            </a:extLst>
          </p:cNvPr>
          <p:cNvSpPr/>
          <p:nvPr/>
        </p:nvSpPr>
        <p:spPr>
          <a:xfrm>
            <a:off x="125431" y="1493388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3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58BFA26-0798-5ADA-FA56-403BF7AE7DB1}"/>
              </a:ext>
            </a:extLst>
          </p:cNvPr>
          <p:cNvSpPr/>
          <p:nvPr/>
        </p:nvSpPr>
        <p:spPr>
          <a:xfrm>
            <a:off x="144423" y="2933548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4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9171DCC-8D4E-2384-AF58-B760576E5269}"/>
              </a:ext>
            </a:extLst>
          </p:cNvPr>
          <p:cNvSpPr txBox="1"/>
          <p:nvPr/>
        </p:nvSpPr>
        <p:spPr>
          <a:xfrm rot="19456496">
            <a:off x="829332" y="275460"/>
            <a:ext cx="497853" cy="2769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200" dirty="0">
                <a:latin typeface="Hachi Maru Pop" pitchFamily="2" charset="-128"/>
                <a:ea typeface="Hachi Maru Pop" pitchFamily="2" charset="-128"/>
              </a:rPr>
              <a:t>CM2</a:t>
            </a:r>
            <a:endParaRPr lang="fr-FR" sz="1600" dirty="0"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A1E3E8C-A605-FB4F-CA2C-8EBBFD5C3ADB}"/>
              </a:ext>
            </a:extLst>
          </p:cNvPr>
          <p:cNvSpPr txBox="1"/>
          <p:nvPr/>
        </p:nvSpPr>
        <p:spPr>
          <a:xfrm rot="1158053">
            <a:off x="5940077" y="336124"/>
            <a:ext cx="1619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Correction</a:t>
            </a:r>
            <a:endParaRPr lang="fr-FR" sz="2000" b="1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7A63499D-1B0F-58A7-B0D8-912143FA00BD}"/>
              </a:ext>
            </a:extLst>
          </p:cNvPr>
          <p:cNvSpPr txBox="1"/>
          <p:nvPr/>
        </p:nvSpPr>
        <p:spPr>
          <a:xfrm>
            <a:off x="5328479" y="3124509"/>
            <a:ext cx="122712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On doit lui rendre 64,93 €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2C541AD9-38D0-6308-0A0B-0507CE5382C5}"/>
              </a:ext>
            </a:extLst>
          </p:cNvPr>
          <p:cNvSpPr txBox="1"/>
          <p:nvPr/>
        </p:nvSpPr>
        <p:spPr>
          <a:xfrm>
            <a:off x="1355349" y="4102797"/>
            <a:ext cx="513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593850" algn="l"/>
                <a:tab pos="3240088" algn="l"/>
              </a:tabLst>
            </a:pPr>
            <a:r>
              <a:rPr lang="fr-FR" sz="1000" dirty="0">
                <a:latin typeface="Montserrat" pitchFamily="2" charset="77"/>
              </a:rPr>
              <a:t>2,04 x 10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20,4</a:t>
            </a:r>
            <a:r>
              <a:rPr lang="fr-FR" sz="1000" dirty="0">
                <a:latin typeface="Montserrat" pitchFamily="2" charset="77"/>
              </a:rPr>
              <a:t> 	14,53 x 100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1453</a:t>
            </a:r>
            <a:r>
              <a:rPr lang="fr-FR" sz="1000" dirty="0">
                <a:latin typeface="Montserrat" pitchFamily="2" charset="77"/>
              </a:rPr>
              <a:t> 	19,11 x 1000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19110</a:t>
            </a:r>
          </a:p>
          <a:p>
            <a:pPr>
              <a:tabLst>
                <a:tab pos="1593850" algn="l"/>
                <a:tab pos="3240088" algn="l"/>
              </a:tabLst>
            </a:pPr>
            <a:r>
              <a:rPr lang="fr-FR" sz="1000" dirty="0">
                <a:latin typeface="Montserrat" pitchFamily="2" charset="77"/>
              </a:rPr>
              <a:t>71,9 x 10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719</a:t>
            </a:r>
            <a:r>
              <a:rPr lang="fr-FR" sz="1000" dirty="0">
                <a:latin typeface="Montserrat" pitchFamily="2" charset="77"/>
              </a:rPr>
              <a:t> 	5,7 x 100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570</a:t>
            </a:r>
            <a:r>
              <a:rPr lang="fr-FR" sz="1000" dirty="0">
                <a:latin typeface="Montserrat" pitchFamily="2" charset="77"/>
              </a:rPr>
              <a:t> 	874,3 x 1000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874300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59507479-D9F3-19F0-A59F-4E39B8CCEA5F}"/>
              </a:ext>
            </a:extLst>
          </p:cNvPr>
          <p:cNvSpPr txBox="1"/>
          <p:nvPr/>
        </p:nvSpPr>
        <p:spPr>
          <a:xfrm>
            <a:off x="434691" y="4147225"/>
            <a:ext cx="882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Calcule.</a:t>
            </a:r>
            <a:endParaRPr lang="fr-FR" sz="1200" b="1" dirty="0">
              <a:ln w="15875">
                <a:noFill/>
              </a:ln>
              <a:latin typeface="Cavolini" panose="03000502040302020204" pitchFamily="66" charset="0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F74F3088-31F2-550B-D97C-1AF681C52057}"/>
              </a:ext>
            </a:extLst>
          </p:cNvPr>
          <p:cNvSpPr txBox="1"/>
          <p:nvPr/>
        </p:nvSpPr>
        <p:spPr>
          <a:xfrm>
            <a:off x="434690" y="4498716"/>
            <a:ext cx="16111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Pose et calcule ces multiplications.</a:t>
            </a: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A4B33551-9A00-7155-D23E-EB9633D2BB81}"/>
              </a:ext>
            </a:extLst>
          </p:cNvPr>
          <p:cNvSpPr/>
          <p:nvPr/>
        </p:nvSpPr>
        <p:spPr>
          <a:xfrm>
            <a:off x="121086" y="4121770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5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FA680ABB-56A8-F986-DDB0-E64FBCB30D17}"/>
              </a:ext>
            </a:extLst>
          </p:cNvPr>
          <p:cNvSpPr/>
          <p:nvPr/>
        </p:nvSpPr>
        <p:spPr>
          <a:xfrm>
            <a:off x="122520" y="4481810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6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1757A264-8928-320D-2DD8-AD7A4FA16F7B}"/>
              </a:ext>
            </a:extLst>
          </p:cNvPr>
          <p:cNvSpPr txBox="1"/>
          <p:nvPr/>
        </p:nvSpPr>
        <p:spPr>
          <a:xfrm>
            <a:off x="450600" y="6065986"/>
            <a:ext cx="1456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Calcule en ligne.</a:t>
            </a: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6361F37F-30F2-DC84-A757-8352805022A1}"/>
              </a:ext>
            </a:extLst>
          </p:cNvPr>
          <p:cNvSpPr txBox="1"/>
          <p:nvPr/>
        </p:nvSpPr>
        <p:spPr>
          <a:xfrm>
            <a:off x="419626" y="6498034"/>
            <a:ext cx="4152299" cy="321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Pose et calcule ces divisions aux centièmes près.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4B83D534-1EC3-E6A7-1496-C439464102B9}"/>
              </a:ext>
            </a:extLst>
          </p:cNvPr>
          <p:cNvSpPr txBox="1"/>
          <p:nvPr/>
        </p:nvSpPr>
        <p:spPr>
          <a:xfrm>
            <a:off x="1907153" y="6091723"/>
            <a:ext cx="1377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" pitchFamily="2" charset="77"/>
              </a:rPr>
              <a:t>5,8 : 10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0,58</a:t>
            </a:r>
            <a:r>
              <a:rPr lang="fr-FR" sz="1000" dirty="0">
                <a:latin typeface="Montserrat" pitchFamily="2" charset="77"/>
              </a:rPr>
              <a:t> </a:t>
            </a:r>
          </a:p>
          <a:p>
            <a:r>
              <a:rPr lang="fr-FR" sz="1000" dirty="0">
                <a:latin typeface="Montserrat" pitchFamily="2" charset="77"/>
              </a:rPr>
              <a:t>67 : 10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6,7</a:t>
            </a:r>
            <a:r>
              <a:rPr lang="fr-FR" sz="1000" dirty="0">
                <a:latin typeface="Montserrat" pitchFamily="2" charset="77"/>
              </a:rPr>
              <a:t> 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3E1EFE17-E644-6A84-B83F-2B82AE0FD538}"/>
              </a:ext>
            </a:extLst>
          </p:cNvPr>
          <p:cNvSpPr txBox="1"/>
          <p:nvPr/>
        </p:nvSpPr>
        <p:spPr>
          <a:xfrm>
            <a:off x="3485948" y="6112806"/>
            <a:ext cx="1607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" pitchFamily="2" charset="77"/>
              </a:rPr>
              <a:t>8,21 : 100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0,0821</a:t>
            </a:r>
            <a:r>
              <a:rPr lang="fr-FR" sz="1000" dirty="0">
                <a:latin typeface="Montserrat" pitchFamily="2" charset="77"/>
              </a:rPr>
              <a:t> </a:t>
            </a:r>
          </a:p>
          <a:p>
            <a:r>
              <a:rPr lang="fr-FR" sz="1000" dirty="0">
                <a:latin typeface="Montserrat" pitchFamily="2" charset="77"/>
              </a:rPr>
              <a:t>125 : 100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1,25</a:t>
            </a:r>
            <a:r>
              <a:rPr lang="fr-FR" sz="1000" dirty="0">
                <a:latin typeface="Montserrat" pitchFamily="2" charset="77"/>
              </a:rPr>
              <a:t> 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057EF008-A35C-FEDD-67FB-DDFA811FE54E}"/>
              </a:ext>
            </a:extLst>
          </p:cNvPr>
          <p:cNvSpPr txBox="1"/>
          <p:nvPr/>
        </p:nvSpPr>
        <p:spPr>
          <a:xfrm>
            <a:off x="5358156" y="6115497"/>
            <a:ext cx="1750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Montserrat" pitchFamily="2" charset="77"/>
              </a:rPr>
              <a:t>14,5 : 1000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0,0145</a:t>
            </a:r>
            <a:r>
              <a:rPr lang="fr-FR" sz="1000" dirty="0">
                <a:latin typeface="Montserrat" pitchFamily="2" charset="77"/>
              </a:rPr>
              <a:t> </a:t>
            </a:r>
          </a:p>
          <a:p>
            <a:r>
              <a:rPr lang="fr-FR" sz="1000" dirty="0">
                <a:latin typeface="Montserrat" pitchFamily="2" charset="77"/>
              </a:rPr>
              <a:t>9 130 : 1000 = </a:t>
            </a:r>
            <a:r>
              <a:rPr lang="fr-FR" sz="1000" b="1" dirty="0">
                <a:solidFill>
                  <a:srgbClr val="FF0000"/>
                </a:solidFill>
                <a:latin typeface="Montserrat" pitchFamily="2" charset="77"/>
              </a:rPr>
              <a:t>9,13</a:t>
            </a:r>
            <a:r>
              <a:rPr lang="fr-FR" sz="1000" dirty="0">
                <a:latin typeface="Montserrat" pitchFamily="2" charset="77"/>
              </a:rPr>
              <a:t> </a:t>
            </a:r>
          </a:p>
        </p:txBody>
      </p:sp>
      <p:graphicFrame>
        <p:nvGraphicFramePr>
          <p:cNvPr id="96" name="Tableau 95">
            <a:extLst>
              <a:ext uri="{FF2B5EF4-FFF2-40B4-BE49-F238E27FC236}">
                <a16:creationId xmlns:a16="http://schemas.microsoft.com/office/drawing/2014/main" id="{522D6FB0-1D59-A711-80FE-FC0F9E79D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448204"/>
              </p:ext>
            </p:extLst>
          </p:nvPr>
        </p:nvGraphicFramePr>
        <p:xfrm>
          <a:off x="2578601" y="6858074"/>
          <a:ext cx="1849308" cy="12614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4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281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Table</a:t>
                      </a:r>
                      <a:r>
                        <a:rPr lang="fr-FR" sz="1000" baseline="0" dirty="0">
                          <a:latin typeface="Montserrat" pitchFamily="2" charset="77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de 17</a:t>
                      </a:r>
                      <a:endParaRPr lang="fr-FR" sz="1000" dirty="0">
                        <a:latin typeface="Montserrat" pitchFamily="2" charset="77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 x 5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85</a:t>
                      </a:r>
                      <a:endParaRPr lang="fr-FR" sz="10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81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 x 1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17</a:t>
                      </a:r>
                      <a:endParaRPr lang="fr-FR" sz="10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 x 6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102</a:t>
                      </a:r>
                      <a:endParaRPr lang="fr-FR" sz="10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281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 x 2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34</a:t>
                      </a:r>
                      <a:endParaRPr lang="fr-FR" sz="10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 x 7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119</a:t>
                      </a:r>
                      <a:endParaRPr lang="fr-FR" sz="1000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281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 x 3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51</a:t>
                      </a:r>
                      <a:endParaRPr lang="fr-FR" sz="10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 x 8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136</a:t>
                      </a:r>
                      <a:endParaRPr lang="fr-FR" sz="10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281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 x 4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68</a:t>
                      </a:r>
                      <a:endParaRPr lang="fr-FR" sz="10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17</a:t>
                      </a:r>
                      <a:r>
                        <a:rPr lang="fr-FR" sz="1000" baseline="0" dirty="0">
                          <a:latin typeface="Montserrat" pitchFamily="2" charset="77"/>
                        </a:rPr>
                        <a:t> x 9 = </a:t>
                      </a:r>
                      <a:r>
                        <a:rPr lang="fr-FR" sz="1000" b="1" baseline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153</a:t>
                      </a:r>
                      <a:endParaRPr lang="fr-FR" sz="1000" dirty="0"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2" name="Ellipse 101">
            <a:extLst>
              <a:ext uri="{FF2B5EF4-FFF2-40B4-BE49-F238E27FC236}">
                <a16:creationId xmlns:a16="http://schemas.microsoft.com/office/drawing/2014/main" id="{5ED4F29E-7D0D-E200-DF6E-A217DF60D399}"/>
              </a:ext>
            </a:extLst>
          </p:cNvPr>
          <p:cNvSpPr/>
          <p:nvPr/>
        </p:nvSpPr>
        <p:spPr>
          <a:xfrm>
            <a:off x="123269" y="6061484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7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03" name="Ellipse 102">
            <a:extLst>
              <a:ext uri="{FF2B5EF4-FFF2-40B4-BE49-F238E27FC236}">
                <a16:creationId xmlns:a16="http://schemas.microsoft.com/office/drawing/2014/main" id="{D4033EA0-FBC4-35A3-3FB6-9C2F6AF475FE}"/>
              </a:ext>
            </a:extLst>
          </p:cNvPr>
          <p:cNvSpPr/>
          <p:nvPr/>
        </p:nvSpPr>
        <p:spPr>
          <a:xfrm>
            <a:off x="121086" y="6507378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tIns="0" bIns="0">
            <a:spAutoFit/>
          </a:bodyPr>
          <a:lstStyle/>
          <a:p>
            <a:pPr algn="ctr"/>
            <a:r>
              <a:rPr lang="fr-FR" sz="1409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8</a:t>
            </a:r>
            <a:endParaRPr lang="fr-FR" sz="241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graphicFrame>
        <p:nvGraphicFramePr>
          <p:cNvPr id="104" name="Tableau 103">
            <a:extLst>
              <a:ext uri="{FF2B5EF4-FFF2-40B4-BE49-F238E27FC236}">
                <a16:creationId xmlns:a16="http://schemas.microsoft.com/office/drawing/2014/main" id="{80271A44-5971-BF30-5147-E33FDA5D95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614817"/>
              </p:ext>
            </p:extLst>
          </p:nvPr>
        </p:nvGraphicFramePr>
        <p:xfrm>
          <a:off x="312911" y="6867209"/>
          <a:ext cx="2026766" cy="1252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538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9538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178896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178896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</a:t>
                      </a:r>
                      <a:r>
                        <a:rPr lang="fr-FR" sz="5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178896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5,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178896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 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178896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178896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  <a:tr h="178896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</a:tbl>
          </a:graphicData>
        </a:graphic>
      </p:graphicFrame>
      <p:graphicFrame>
        <p:nvGraphicFramePr>
          <p:cNvPr id="105" name="Tableau 104">
            <a:extLst>
              <a:ext uri="{FF2B5EF4-FFF2-40B4-BE49-F238E27FC236}">
                <a16:creationId xmlns:a16="http://schemas.microsoft.com/office/drawing/2014/main" id="{782E3077-5DBE-8F56-B631-5DAC7D53B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707971"/>
              </p:ext>
            </p:extLst>
          </p:nvPr>
        </p:nvGraphicFramePr>
        <p:xfrm>
          <a:off x="4681581" y="6619897"/>
          <a:ext cx="2550807" cy="1633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423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260920261"/>
                    </a:ext>
                  </a:extLst>
                </a:gridCol>
              </a:tblGrid>
              <a:tr h="181550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181550"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</a:t>
                      </a:r>
                      <a:r>
                        <a:rPr lang="fr-FR" sz="5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181550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181550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</a:t>
                      </a:r>
                      <a:r>
                        <a:rPr lang="fr-FR" sz="5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181550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181550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</a:t>
                      </a:r>
                      <a:r>
                        <a:rPr lang="fr-FR" sz="5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  <a:tr h="181550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  <a:tr h="181550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</a:t>
                      </a:r>
                      <a:r>
                        <a:rPr lang="fr-FR" sz="5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362862"/>
                  </a:ext>
                </a:extLst>
              </a:tr>
              <a:tr h="181550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771811"/>
                  </a:ext>
                </a:extLst>
              </a:tr>
            </a:tbl>
          </a:graphicData>
        </a:graphic>
      </p:graphicFrame>
      <p:graphicFrame>
        <p:nvGraphicFramePr>
          <p:cNvPr id="109" name="Tableau 108">
            <a:extLst>
              <a:ext uri="{FF2B5EF4-FFF2-40B4-BE49-F238E27FC236}">
                <a16:creationId xmlns:a16="http://schemas.microsoft.com/office/drawing/2014/main" id="{A2CA0C1D-E5AD-6F49-D99D-9A3EE95B43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071746"/>
              </p:ext>
            </p:extLst>
          </p:nvPr>
        </p:nvGraphicFramePr>
        <p:xfrm>
          <a:off x="8090419" y="5246255"/>
          <a:ext cx="2058936" cy="17029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367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283826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x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+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+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</a:tbl>
          </a:graphicData>
        </a:graphic>
      </p:graphicFrame>
      <p:sp>
        <p:nvSpPr>
          <p:cNvPr id="110" name="Ellipse 109">
            <a:extLst>
              <a:ext uri="{FF2B5EF4-FFF2-40B4-BE49-F238E27FC236}">
                <a16:creationId xmlns:a16="http://schemas.microsoft.com/office/drawing/2014/main" id="{203DC86E-871F-1B02-17B2-6B62E41CCCA5}"/>
              </a:ext>
            </a:extLst>
          </p:cNvPr>
          <p:cNvSpPr/>
          <p:nvPr/>
        </p:nvSpPr>
        <p:spPr>
          <a:xfrm>
            <a:off x="9933981" y="5900018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5</a:t>
            </a:r>
          </a:p>
        </p:txBody>
      </p:sp>
      <p:sp>
        <p:nvSpPr>
          <p:cNvPr id="111" name="Ellipse 110">
            <a:extLst>
              <a:ext uri="{FF2B5EF4-FFF2-40B4-BE49-F238E27FC236}">
                <a16:creationId xmlns:a16="http://schemas.microsoft.com/office/drawing/2014/main" id="{3F08C394-CB02-1A59-C3AB-972E5F6129F1}"/>
              </a:ext>
            </a:extLst>
          </p:cNvPr>
          <p:cNvSpPr/>
          <p:nvPr/>
        </p:nvSpPr>
        <p:spPr>
          <a:xfrm>
            <a:off x="9939481" y="6173667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4</a:t>
            </a:r>
          </a:p>
        </p:txBody>
      </p:sp>
      <p:sp>
        <p:nvSpPr>
          <p:cNvPr id="112" name="Ellipse 111">
            <a:extLst>
              <a:ext uri="{FF2B5EF4-FFF2-40B4-BE49-F238E27FC236}">
                <a16:creationId xmlns:a16="http://schemas.microsoft.com/office/drawing/2014/main" id="{207E56ED-86D1-F386-C7F9-CA56F29C29C6}"/>
              </a:ext>
            </a:extLst>
          </p:cNvPr>
          <p:cNvSpPr/>
          <p:nvPr/>
        </p:nvSpPr>
        <p:spPr>
          <a:xfrm>
            <a:off x="9939480" y="6469952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graphicFrame>
        <p:nvGraphicFramePr>
          <p:cNvPr id="113" name="Tableau 112">
            <a:extLst>
              <a:ext uri="{FF2B5EF4-FFF2-40B4-BE49-F238E27FC236}">
                <a16:creationId xmlns:a16="http://schemas.microsoft.com/office/drawing/2014/main" id="{03FA0EE4-2BBE-C01D-2285-D2BC960E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371412"/>
              </p:ext>
            </p:extLst>
          </p:nvPr>
        </p:nvGraphicFramePr>
        <p:xfrm>
          <a:off x="10350899" y="5243571"/>
          <a:ext cx="2058936" cy="17029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367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57367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</a:tblGrid>
              <a:tr h="283826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x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endParaRPr lang="fr-FR" sz="1000" dirty="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Montserrat" pitchFamily="2" charset="77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+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r>
                        <a:rPr lang="fr-FR" sz="1000" dirty="0">
                          <a:latin typeface="Montserrat" pitchFamily="2" charset="77"/>
                        </a:rPr>
                        <a:t>+</a:t>
                      </a: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283826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</a:tbl>
          </a:graphicData>
        </a:graphic>
      </p:graphicFrame>
      <p:sp>
        <p:nvSpPr>
          <p:cNvPr id="114" name="Ellipse 113">
            <a:extLst>
              <a:ext uri="{FF2B5EF4-FFF2-40B4-BE49-F238E27FC236}">
                <a16:creationId xmlns:a16="http://schemas.microsoft.com/office/drawing/2014/main" id="{71615C5E-397E-46DC-7846-7AB73FCA1C65}"/>
              </a:ext>
            </a:extLst>
          </p:cNvPr>
          <p:cNvSpPr/>
          <p:nvPr/>
        </p:nvSpPr>
        <p:spPr>
          <a:xfrm>
            <a:off x="12198170" y="5897333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15" name="Ellipse 114">
            <a:extLst>
              <a:ext uri="{FF2B5EF4-FFF2-40B4-BE49-F238E27FC236}">
                <a16:creationId xmlns:a16="http://schemas.microsoft.com/office/drawing/2014/main" id="{291B28F5-855F-98C6-9A81-1BB5095E3D7F}"/>
              </a:ext>
            </a:extLst>
          </p:cNvPr>
          <p:cNvSpPr/>
          <p:nvPr/>
        </p:nvSpPr>
        <p:spPr>
          <a:xfrm>
            <a:off x="12198170" y="6170983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16" name="Ellipse 115">
            <a:extLst>
              <a:ext uri="{FF2B5EF4-FFF2-40B4-BE49-F238E27FC236}">
                <a16:creationId xmlns:a16="http://schemas.microsoft.com/office/drawing/2014/main" id="{9D3BC712-7BB5-F1F4-0897-46E65B048975}"/>
              </a:ext>
            </a:extLst>
          </p:cNvPr>
          <p:cNvSpPr/>
          <p:nvPr/>
        </p:nvSpPr>
        <p:spPr>
          <a:xfrm>
            <a:off x="11363175" y="5808976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17" name="Ellipse 116">
            <a:extLst>
              <a:ext uri="{FF2B5EF4-FFF2-40B4-BE49-F238E27FC236}">
                <a16:creationId xmlns:a16="http://schemas.microsoft.com/office/drawing/2014/main" id="{0D45A641-DC34-8B9C-64DF-2A7E3B23DAE2}"/>
              </a:ext>
            </a:extLst>
          </p:cNvPr>
          <p:cNvSpPr/>
          <p:nvPr/>
        </p:nvSpPr>
        <p:spPr>
          <a:xfrm>
            <a:off x="11117749" y="5806762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18" name="Ellipse 117">
            <a:extLst>
              <a:ext uri="{FF2B5EF4-FFF2-40B4-BE49-F238E27FC236}">
                <a16:creationId xmlns:a16="http://schemas.microsoft.com/office/drawing/2014/main" id="{DAB769E1-1359-0DA9-976B-6B6A61B3F29C}"/>
              </a:ext>
            </a:extLst>
          </p:cNvPr>
          <p:cNvSpPr/>
          <p:nvPr/>
        </p:nvSpPr>
        <p:spPr>
          <a:xfrm>
            <a:off x="10869002" y="5806762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19" name="Ellipse 118">
            <a:extLst>
              <a:ext uri="{FF2B5EF4-FFF2-40B4-BE49-F238E27FC236}">
                <a16:creationId xmlns:a16="http://schemas.microsoft.com/office/drawing/2014/main" id="{52589FA7-4EFD-50E1-D2F7-D9B6A78679D5}"/>
              </a:ext>
            </a:extLst>
          </p:cNvPr>
          <p:cNvSpPr/>
          <p:nvPr/>
        </p:nvSpPr>
        <p:spPr>
          <a:xfrm>
            <a:off x="9119887" y="5809446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20" name="Ellipse 119">
            <a:extLst>
              <a:ext uri="{FF2B5EF4-FFF2-40B4-BE49-F238E27FC236}">
                <a16:creationId xmlns:a16="http://schemas.microsoft.com/office/drawing/2014/main" id="{DCD0A85B-8550-4450-A659-E026A522CA23}"/>
              </a:ext>
            </a:extLst>
          </p:cNvPr>
          <p:cNvSpPr/>
          <p:nvPr/>
        </p:nvSpPr>
        <p:spPr>
          <a:xfrm>
            <a:off x="8853560" y="5809446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21" name="Ellipse 120">
            <a:extLst>
              <a:ext uri="{FF2B5EF4-FFF2-40B4-BE49-F238E27FC236}">
                <a16:creationId xmlns:a16="http://schemas.microsoft.com/office/drawing/2014/main" id="{09865D0A-351E-6BB0-51E7-A42F326B1FAC}"/>
              </a:ext>
            </a:extLst>
          </p:cNvPr>
          <p:cNvSpPr/>
          <p:nvPr/>
        </p:nvSpPr>
        <p:spPr>
          <a:xfrm>
            <a:off x="8587233" y="5809446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22" name="Ellipse 121">
            <a:extLst>
              <a:ext uri="{FF2B5EF4-FFF2-40B4-BE49-F238E27FC236}">
                <a16:creationId xmlns:a16="http://schemas.microsoft.com/office/drawing/2014/main" id="{F8DAE414-CD27-6308-E0D0-B8645DEB5D3B}"/>
              </a:ext>
            </a:extLst>
          </p:cNvPr>
          <p:cNvSpPr/>
          <p:nvPr/>
        </p:nvSpPr>
        <p:spPr>
          <a:xfrm>
            <a:off x="8117859" y="5809446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pic>
        <p:nvPicPr>
          <p:cNvPr id="123" name="Image 122">
            <a:extLst>
              <a:ext uri="{FF2B5EF4-FFF2-40B4-BE49-F238E27FC236}">
                <a16:creationId xmlns:a16="http://schemas.microsoft.com/office/drawing/2014/main" id="{1E8BE22E-D738-CD0F-8D38-60BA9705D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279" y="2970112"/>
            <a:ext cx="3309758" cy="1118930"/>
          </a:xfrm>
          <a:prstGeom prst="rect">
            <a:avLst/>
          </a:prstGeom>
        </p:spPr>
      </p:pic>
      <p:graphicFrame>
        <p:nvGraphicFramePr>
          <p:cNvPr id="124" name="Tableau 123">
            <a:extLst>
              <a:ext uri="{FF2B5EF4-FFF2-40B4-BE49-F238E27FC236}">
                <a16:creationId xmlns:a16="http://schemas.microsoft.com/office/drawing/2014/main" id="{73101BB0-8208-238D-5B7F-C35227F044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702982"/>
              </p:ext>
            </p:extLst>
          </p:nvPr>
        </p:nvGraphicFramePr>
        <p:xfrm>
          <a:off x="8117859" y="2533704"/>
          <a:ext cx="4200616" cy="1334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044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25588518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2801294561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600297580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02312284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2370570926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2584390632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1818997959"/>
                    </a:ext>
                  </a:extLst>
                </a:gridCol>
                <a:gridCol w="300044">
                  <a:extLst>
                    <a:ext uri="{9D8B030D-6E8A-4147-A177-3AD203B41FA5}">
                      <a16:colId xmlns:a16="http://schemas.microsoft.com/office/drawing/2014/main" val="447247499"/>
                    </a:ext>
                  </a:extLst>
                </a:gridCol>
              </a:tblGrid>
              <a:tr h="266984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75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1118752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_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266984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</a:tbl>
          </a:graphicData>
        </a:graphic>
      </p:graphicFrame>
      <p:sp>
        <p:nvSpPr>
          <p:cNvPr id="125" name="Ellipse 124">
            <a:extLst>
              <a:ext uri="{FF2B5EF4-FFF2-40B4-BE49-F238E27FC236}">
                <a16:creationId xmlns:a16="http://schemas.microsoft.com/office/drawing/2014/main" id="{F827947A-87BA-98D6-FE0E-27815D67ADF4}"/>
              </a:ext>
            </a:extLst>
          </p:cNvPr>
          <p:cNvSpPr/>
          <p:nvPr/>
        </p:nvSpPr>
        <p:spPr>
          <a:xfrm>
            <a:off x="8474957" y="2594972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2</a:t>
            </a:r>
          </a:p>
        </p:txBody>
      </p:sp>
      <p:sp>
        <p:nvSpPr>
          <p:cNvPr id="126" name="Ellipse 125">
            <a:extLst>
              <a:ext uri="{FF2B5EF4-FFF2-40B4-BE49-F238E27FC236}">
                <a16:creationId xmlns:a16="http://schemas.microsoft.com/office/drawing/2014/main" id="{56F07A9F-D2A5-C01E-09E2-37C2C63641A0}"/>
              </a:ext>
            </a:extLst>
          </p:cNvPr>
          <p:cNvSpPr/>
          <p:nvPr/>
        </p:nvSpPr>
        <p:spPr>
          <a:xfrm>
            <a:off x="8778877" y="2594972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2</a:t>
            </a:r>
          </a:p>
        </p:txBody>
      </p:sp>
      <p:sp>
        <p:nvSpPr>
          <p:cNvPr id="127" name="Ellipse 126">
            <a:extLst>
              <a:ext uri="{FF2B5EF4-FFF2-40B4-BE49-F238E27FC236}">
                <a16:creationId xmlns:a16="http://schemas.microsoft.com/office/drawing/2014/main" id="{605D00EE-49D7-5CA9-58DE-3635E5DA331D}"/>
              </a:ext>
            </a:extLst>
          </p:cNvPr>
          <p:cNvSpPr/>
          <p:nvPr/>
        </p:nvSpPr>
        <p:spPr>
          <a:xfrm>
            <a:off x="11406670" y="2935466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28" name="Ellipse 127">
            <a:extLst>
              <a:ext uri="{FF2B5EF4-FFF2-40B4-BE49-F238E27FC236}">
                <a16:creationId xmlns:a16="http://schemas.microsoft.com/office/drawing/2014/main" id="{EA3C7CA5-1F9C-4E9F-6C91-97447D976644}"/>
              </a:ext>
            </a:extLst>
          </p:cNvPr>
          <p:cNvSpPr/>
          <p:nvPr/>
        </p:nvSpPr>
        <p:spPr>
          <a:xfrm>
            <a:off x="11270500" y="3223498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29" name="Ellipse 128">
            <a:extLst>
              <a:ext uri="{FF2B5EF4-FFF2-40B4-BE49-F238E27FC236}">
                <a16:creationId xmlns:a16="http://schemas.microsoft.com/office/drawing/2014/main" id="{9FA600CA-A921-9444-3003-3AE1C8669ED8}"/>
              </a:ext>
            </a:extLst>
          </p:cNvPr>
          <p:cNvSpPr/>
          <p:nvPr/>
        </p:nvSpPr>
        <p:spPr>
          <a:xfrm>
            <a:off x="11095081" y="2935466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30" name="Ellipse 129">
            <a:extLst>
              <a:ext uri="{FF2B5EF4-FFF2-40B4-BE49-F238E27FC236}">
                <a16:creationId xmlns:a16="http://schemas.microsoft.com/office/drawing/2014/main" id="{ED0F99E8-AF21-1763-F5D2-9BA4A6DCBE1A}"/>
              </a:ext>
            </a:extLst>
          </p:cNvPr>
          <p:cNvSpPr/>
          <p:nvPr/>
        </p:nvSpPr>
        <p:spPr>
          <a:xfrm>
            <a:off x="10958911" y="3223498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31" name="Ellipse 130">
            <a:extLst>
              <a:ext uri="{FF2B5EF4-FFF2-40B4-BE49-F238E27FC236}">
                <a16:creationId xmlns:a16="http://schemas.microsoft.com/office/drawing/2014/main" id="{5819A10D-87BA-C7A2-18D7-600DD53AFA38}"/>
              </a:ext>
            </a:extLst>
          </p:cNvPr>
          <p:cNvSpPr/>
          <p:nvPr/>
        </p:nvSpPr>
        <p:spPr>
          <a:xfrm>
            <a:off x="10783492" y="2941750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32" name="Ellipse 131">
            <a:extLst>
              <a:ext uri="{FF2B5EF4-FFF2-40B4-BE49-F238E27FC236}">
                <a16:creationId xmlns:a16="http://schemas.microsoft.com/office/drawing/2014/main" id="{3700A320-A22E-63D6-78B9-3452ECD9F5DF}"/>
              </a:ext>
            </a:extLst>
          </p:cNvPr>
          <p:cNvSpPr/>
          <p:nvPr/>
        </p:nvSpPr>
        <p:spPr>
          <a:xfrm>
            <a:off x="10647322" y="3229782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33" name="Ellipse 132">
            <a:extLst>
              <a:ext uri="{FF2B5EF4-FFF2-40B4-BE49-F238E27FC236}">
                <a16:creationId xmlns:a16="http://schemas.microsoft.com/office/drawing/2014/main" id="{64C9CE54-4397-72EE-C7DA-B52BA48289B6}"/>
              </a:ext>
            </a:extLst>
          </p:cNvPr>
          <p:cNvSpPr/>
          <p:nvPr/>
        </p:nvSpPr>
        <p:spPr>
          <a:xfrm>
            <a:off x="10498712" y="2935466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134" name="Ellipse 133">
            <a:extLst>
              <a:ext uri="{FF2B5EF4-FFF2-40B4-BE49-F238E27FC236}">
                <a16:creationId xmlns:a16="http://schemas.microsoft.com/office/drawing/2014/main" id="{7D8281ED-3490-ECA7-39FC-F6C024362E36}"/>
              </a:ext>
            </a:extLst>
          </p:cNvPr>
          <p:cNvSpPr/>
          <p:nvPr/>
        </p:nvSpPr>
        <p:spPr>
          <a:xfrm>
            <a:off x="10362542" y="3223498"/>
            <a:ext cx="156785" cy="131957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rgbClr val="FF0000"/>
                </a:solidFill>
                <a:latin typeface="Montserrat" pitchFamily="2" charset="77"/>
              </a:rPr>
              <a:t>1</a:t>
            </a:r>
          </a:p>
        </p:txBody>
      </p:sp>
      <p:pic>
        <p:nvPicPr>
          <p:cNvPr id="135" name="Image 134">
            <a:extLst>
              <a:ext uri="{FF2B5EF4-FFF2-40B4-BE49-F238E27FC236}">
                <a16:creationId xmlns:a16="http://schemas.microsoft.com/office/drawing/2014/main" id="{7FE7581C-576A-9D0E-C0E6-0989452CB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51" y="1791655"/>
            <a:ext cx="6352513" cy="1090834"/>
          </a:xfrm>
          <a:prstGeom prst="rect">
            <a:avLst/>
          </a:prstGeom>
        </p:spPr>
      </p:pic>
      <p:sp>
        <p:nvSpPr>
          <p:cNvPr id="138" name="ZoneTexte 137">
            <a:extLst>
              <a:ext uri="{FF2B5EF4-FFF2-40B4-BE49-F238E27FC236}">
                <a16:creationId xmlns:a16="http://schemas.microsoft.com/office/drawing/2014/main" id="{6300828E-CF2E-6D6A-5890-0C92F0155FC4}"/>
              </a:ext>
            </a:extLst>
          </p:cNvPr>
          <p:cNvSpPr txBox="1"/>
          <p:nvPr/>
        </p:nvSpPr>
        <p:spPr>
          <a:xfrm>
            <a:off x="411292" y="8223048"/>
            <a:ext cx="2220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Résous ce problème.</a:t>
            </a: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2C404772-8258-E2DA-A58E-18D2C472BFDE}"/>
              </a:ext>
            </a:extLst>
          </p:cNvPr>
          <p:cNvSpPr txBox="1"/>
          <p:nvPr/>
        </p:nvSpPr>
        <p:spPr>
          <a:xfrm>
            <a:off x="378317" y="10304577"/>
            <a:ext cx="49798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Montserrat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Réponse :  </a:t>
            </a:r>
            <a:r>
              <a:rPr lang="fr-FR" sz="1100" b="1" dirty="0">
                <a:solidFill>
                  <a:srgbClr val="FF0000"/>
                </a:solidFill>
                <a:latin typeface="Montserrat" pitchFamily="2" charset="77"/>
              </a:rPr>
              <a:t>Le prix par élève pour 5 jours est de 29,04 €.</a:t>
            </a:r>
          </a:p>
        </p:txBody>
      </p:sp>
      <p:graphicFrame>
        <p:nvGraphicFramePr>
          <p:cNvPr id="140" name="Tableau 139">
            <a:extLst>
              <a:ext uri="{FF2B5EF4-FFF2-40B4-BE49-F238E27FC236}">
                <a16:creationId xmlns:a16="http://schemas.microsoft.com/office/drawing/2014/main" id="{AA489B40-177D-C0AF-F634-C5E929FE7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721936"/>
              </p:ext>
            </p:extLst>
          </p:nvPr>
        </p:nvGraphicFramePr>
        <p:xfrm>
          <a:off x="6060639" y="8399194"/>
          <a:ext cx="1077356" cy="21170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7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563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Table</a:t>
                      </a:r>
                      <a:r>
                        <a:rPr lang="fr-FR" sz="1000" spc="0" baseline="0" dirty="0">
                          <a:latin typeface="Montserrat" pitchFamily="2" charset="77"/>
                        </a:rPr>
                        <a:t> de 28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28 x 1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28</a:t>
                      </a:r>
                      <a:endParaRPr lang="fr-FR" sz="1000" b="1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43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28 x 2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56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28 x 3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84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28 x 4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112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28 x 5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140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04560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28 x 6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168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582881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28 x 7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196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629726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dirty="0">
                          <a:latin typeface="Montserrat" pitchFamily="2" charset="77"/>
                        </a:rPr>
                        <a:t>28 x 8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224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040640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 algn="ctr"/>
                      <a:r>
                        <a:rPr lang="fr-FR" sz="1000" spc="0" baseline="0" dirty="0">
                          <a:latin typeface="Montserrat" pitchFamily="2" charset="77"/>
                        </a:rPr>
                        <a:t>28 x 9 = </a:t>
                      </a:r>
                      <a:r>
                        <a:rPr lang="fr-FR" sz="1000" b="1" spc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252</a:t>
                      </a:r>
                      <a:endParaRPr lang="fr-FR" sz="1000" spc="0" dirty="0">
                        <a:latin typeface="Montserrat" pitchFamily="2" charset="77"/>
                      </a:endParaRPr>
                    </a:p>
                  </a:txBody>
                  <a:tcPr marL="36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921091"/>
                  </a:ext>
                </a:extLst>
              </a:tr>
            </a:tbl>
          </a:graphicData>
        </a:graphic>
      </p:graphicFrame>
      <p:graphicFrame>
        <p:nvGraphicFramePr>
          <p:cNvPr id="142" name="Tableau 141">
            <a:extLst>
              <a:ext uri="{FF2B5EF4-FFF2-40B4-BE49-F238E27FC236}">
                <a16:creationId xmlns:a16="http://schemas.microsoft.com/office/drawing/2014/main" id="{B24095BD-B0A0-2086-F722-816766D5D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018243"/>
              </p:ext>
            </p:extLst>
          </p:nvPr>
        </p:nvGraphicFramePr>
        <p:xfrm>
          <a:off x="475658" y="8512879"/>
          <a:ext cx="2550807" cy="16809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423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260920261"/>
                    </a:ext>
                  </a:extLst>
                </a:gridCol>
              </a:tblGrid>
              <a:tr h="186771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- 2</a:t>
                      </a:r>
                    </a:p>
                  </a:txBody>
                  <a:tcPr marL="1800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</a:t>
                      </a:r>
                      <a:r>
                        <a:rPr lang="fr-FR" sz="105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 </a:t>
                      </a:r>
                      <a:r>
                        <a:rPr lang="fr-FR" sz="5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362862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340958"/>
                  </a:ext>
                </a:extLst>
              </a:tr>
            </a:tbl>
          </a:graphicData>
        </a:graphic>
      </p:graphicFrame>
      <p:graphicFrame>
        <p:nvGraphicFramePr>
          <p:cNvPr id="143" name="Tableau 142">
            <a:extLst>
              <a:ext uri="{FF2B5EF4-FFF2-40B4-BE49-F238E27FC236}">
                <a16:creationId xmlns:a16="http://schemas.microsoft.com/office/drawing/2014/main" id="{90237599-C67F-DFAB-DBFE-00411CF22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023358"/>
              </p:ext>
            </p:extLst>
          </p:nvPr>
        </p:nvGraphicFramePr>
        <p:xfrm>
          <a:off x="3232579" y="8510131"/>
          <a:ext cx="2550807" cy="16809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423">
                  <a:extLst>
                    <a:ext uri="{9D8B030D-6E8A-4147-A177-3AD203B41FA5}">
                      <a16:colId xmlns:a16="http://schemas.microsoft.com/office/drawing/2014/main" val="212928998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68400607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176603789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83578803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055827802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4903364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493208791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3036302464"/>
                    </a:ext>
                  </a:extLst>
                </a:gridCol>
                <a:gridCol w="283423">
                  <a:extLst>
                    <a:ext uri="{9D8B030D-6E8A-4147-A177-3AD203B41FA5}">
                      <a16:colId xmlns:a16="http://schemas.microsoft.com/office/drawing/2014/main" val="1260920261"/>
                    </a:ext>
                  </a:extLst>
                </a:gridCol>
              </a:tblGrid>
              <a:tr h="186771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60102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3046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246487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9,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09433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97311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7059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12570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- 2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362862"/>
                  </a:ext>
                </a:extLst>
              </a:tr>
              <a:tr h="186771"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Montserrat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477785"/>
                  </a:ext>
                </a:extLst>
              </a:tr>
            </a:tbl>
          </a:graphicData>
        </a:graphic>
      </p:graphicFrame>
      <p:sp>
        <p:nvSpPr>
          <p:cNvPr id="141" name="Ellipse 140">
            <a:extLst>
              <a:ext uri="{FF2B5EF4-FFF2-40B4-BE49-F238E27FC236}">
                <a16:creationId xmlns:a16="http://schemas.microsoft.com/office/drawing/2014/main" id="{C8EC470E-F70E-AAD3-7E11-D9D62303D39C}"/>
              </a:ext>
            </a:extLst>
          </p:cNvPr>
          <p:cNvSpPr/>
          <p:nvPr/>
        </p:nvSpPr>
        <p:spPr>
          <a:xfrm>
            <a:off x="132639" y="8215703"/>
            <a:ext cx="298540" cy="304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fr-FR" sz="1409" spc="-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9</a:t>
            </a:r>
            <a:endParaRPr lang="fr-FR" sz="2416" spc="-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ACA0729-BCC1-1B9B-A3C6-760DAA43C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7888" y="4584880"/>
            <a:ext cx="3575498" cy="14322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A147A1-A726-5926-63B3-C14D7426CBE0}"/>
              </a:ext>
            </a:extLst>
          </p:cNvPr>
          <p:cNvSpPr/>
          <p:nvPr/>
        </p:nvSpPr>
        <p:spPr>
          <a:xfrm>
            <a:off x="1023348" y="2465771"/>
            <a:ext cx="115530" cy="146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957EBC-727C-8B04-0A95-01B3B935BDC2}"/>
              </a:ext>
            </a:extLst>
          </p:cNvPr>
          <p:cNvSpPr txBox="1"/>
          <p:nvPr/>
        </p:nvSpPr>
        <p:spPr>
          <a:xfrm>
            <a:off x="962479" y="2426497"/>
            <a:ext cx="231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>
                <a:solidFill>
                  <a:srgbClr val="FF0000"/>
                </a:solidFill>
                <a:latin typeface="Montserrat" pitchFamily="2" charset="77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4614514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13961</TotalTime>
  <Words>1033</Words>
  <Application>Microsoft Macintosh PowerPoint</Application>
  <PresentationFormat>Personnalisé</PresentationFormat>
  <Paragraphs>397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5" baseType="lpstr">
      <vt:lpstr>Hachi Maru Pop</vt:lpstr>
      <vt:lpstr>Arial</vt:lpstr>
      <vt:lpstr>Calibri</vt:lpstr>
      <vt:lpstr>Cavolini</vt:lpstr>
      <vt:lpstr>CHARLEEBOOTS</vt:lpstr>
      <vt:lpstr>Love Is Complicated Again</vt:lpstr>
      <vt:lpstr>Montserrat</vt:lpstr>
      <vt:lpstr>Mrs Chocolat</vt:lpstr>
      <vt:lpstr>Our First Kiss</vt:lpstr>
      <vt:lpstr>Short Stack</vt:lpstr>
      <vt:lpstr>Warung Kopi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265</cp:revision>
  <cp:lastPrinted>2013-11-12T08:48:42Z</cp:lastPrinted>
  <dcterms:created xsi:type="dcterms:W3CDTF">2013-09-23T11:54:35Z</dcterms:created>
  <dcterms:modified xsi:type="dcterms:W3CDTF">2024-04-02T09:07:11Z</dcterms:modified>
</cp:coreProperties>
</file>