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7" r:id="rId2"/>
    <p:sldId id="262" r:id="rId3"/>
  </p:sldIdLst>
  <p:sldSz cx="7199313" cy="10439400"/>
  <p:notesSz cx="6858000" cy="9144000"/>
  <p:defaultTextStyle>
    <a:defPPr>
      <a:defRPr lang="fr-FR"/>
    </a:defPPr>
    <a:lvl1pPr marL="0" algn="l" defTabSz="962040" rtl="0" eaLnBrk="1" latinLnBrk="0" hangingPunct="1">
      <a:defRPr sz="1894" kern="1200">
        <a:solidFill>
          <a:schemeClr val="tx1"/>
        </a:solidFill>
        <a:latin typeface="+mn-lt"/>
        <a:ea typeface="+mn-ea"/>
        <a:cs typeface="+mn-cs"/>
      </a:defRPr>
    </a:lvl1pPr>
    <a:lvl2pPr marL="481020" algn="l" defTabSz="962040" rtl="0" eaLnBrk="1" latinLnBrk="0" hangingPunct="1">
      <a:defRPr sz="1894" kern="1200">
        <a:solidFill>
          <a:schemeClr val="tx1"/>
        </a:solidFill>
        <a:latin typeface="+mn-lt"/>
        <a:ea typeface="+mn-ea"/>
        <a:cs typeface="+mn-cs"/>
      </a:defRPr>
    </a:lvl2pPr>
    <a:lvl3pPr marL="962040" algn="l" defTabSz="962040" rtl="0" eaLnBrk="1" latinLnBrk="0" hangingPunct="1">
      <a:defRPr sz="1894" kern="1200">
        <a:solidFill>
          <a:schemeClr val="tx1"/>
        </a:solidFill>
        <a:latin typeface="+mn-lt"/>
        <a:ea typeface="+mn-ea"/>
        <a:cs typeface="+mn-cs"/>
      </a:defRPr>
    </a:lvl3pPr>
    <a:lvl4pPr marL="1443060" algn="l" defTabSz="962040" rtl="0" eaLnBrk="1" latinLnBrk="0" hangingPunct="1">
      <a:defRPr sz="1894" kern="1200">
        <a:solidFill>
          <a:schemeClr val="tx1"/>
        </a:solidFill>
        <a:latin typeface="+mn-lt"/>
        <a:ea typeface="+mn-ea"/>
        <a:cs typeface="+mn-cs"/>
      </a:defRPr>
    </a:lvl4pPr>
    <a:lvl5pPr marL="1924080" algn="l" defTabSz="962040" rtl="0" eaLnBrk="1" latinLnBrk="0" hangingPunct="1">
      <a:defRPr sz="1894" kern="1200">
        <a:solidFill>
          <a:schemeClr val="tx1"/>
        </a:solidFill>
        <a:latin typeface="+mn-lt"/>
        <a:ea typeface="+mn-ea"/>
        <a:cs typeface="+mn-cs"/>
      </a:defRPr>
    </a:lvl5pPr>
    <a:lvl6pPr marL="2405101" algn="l" defTabSz="962040" rtl="0" eaLnBrk="1" latinLnBrk="0" hangingPunct="1">
      <a:defRPr sz="1894" kern="1200">
        <a:solidFill>
          <a:schemeClr val="tx1"/>
        </a:solidFill>
        <a:latin typeface="+mn-lt"/>
        <a:ea typeface="+mn-ea"/>
        <a:cs typeface="+mn-cs"/>
      </a:defRPr>
    </a:lvl6pPr>
    <a:lvl7pPr marL="2886121" algn="l" defTabSz="962040" rtl="0" eaLnBrk="1" latinLnBrk="0" hangingPunct="1">
      <a:defRPr sz="1894" kern="1200">
        <a:solidFill>
          <a:schemeClr val="tx1"/>
        </a:solidFill>
        <a:latin typeface="+mn-lt"/>
        <a:ea typeface="+mn-ea"/>
        <a:cs typeface="+mn-cs"/>
      </a:defRPr>
    </a:lvl7pPr>
    <a:lvl8pPr marL="3367141" algn="l" defTabSz="962040" rtl="0" eaLnBrk="1" latinLnBrk="0" hangingPunct="1">
      <a:defRPr sz="1894" kern="1200">
        <a:solidFill>
          <a:schemeClr val="tx1"/>
        </a:solidFill>
        <a:latin typeface="+mn-lt"/>
        <a:ea typeface="+mn-ea"/>
        <a:cs typeface="+mn-cs"/>
      </a:defRPr>
    </a:lvl8pPr>
    <a:lvl9pPr marL="3848161" algn="l" defTabSz="962040" rtl="0" eaLnBrk="1" latinLnBrk="0" hangingPunct="1">
      <a:defRPr sz="189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88" userDrawn="1">
          <p15:clr>
            <a:srgbClr val="A4A3A4"/>
          </p15:clr>
        </p15:guide>
        <p15:guide id="2" pos="22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8" autoAdjust="0"/>
    <p:restoredTop sz="94280" autoAdjust="0"/>
  </p:normalViewPr>
  <p:slideViewPr>
    <p:cSldViewPr>
      <p:cViewPr>
        <p:scale>
          <a:sx n="120" d="100"/>
          <a:sy n="120" d="100"/>
        </p:scale>
        <p:origin x="2072" y="144"/>
      </p:cViewPr>
      <p:guideLst>
        <p:guide orient="horz" pos="3288"/>
        <p:guide pos="22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4" d="100"/>
          <a:sy n="54" d="100"/>
        </p:scale>
        <p:origin x="2820" y="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3B3A86-0975-4F89-9B15-4D9D9D977BD8}" type="datetimeFigureOut">
              <a:rPr lang="fr-FR" smtClean="0"/>
              <a:t>09/07/2024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365375" y="1143000"/>
            <a:ext cx="21272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D13C9B-D750-4F8E-A8F4-D825FAC96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9919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62040" rtl="0" eaLnBrk="1" latinLnBrk="0" hangingPunct="1">
      <a:defRPr sz="1263" kern="1200">
        <a:solidFill>
          <a:schemeClr val="tx1"/>
        </a:solidFill>
        <a:latin typeface="+mn-lt"/>
        <a:ea typeface="+mn-ea"/>
        <a:cs typeface="+mn-cs"/>
      </a:defRPr>
    </a:lvl1pPr>
    <a:lvl2pPr marL="481020" algn="l" defTabSz="962040" rtl="0" eaLnBrk="1" latinLnBrk="0" hangingPunct="1">
      <a:defRPr sz="1263" kern="1200">
        <a:solidFill>
          <a:schemeClr val="tx1"/>
        </a:solidFill>
        <a:latin typeface="+mn-lt"/>
        <a:ea typeface="+mn-ea"/>
        <a:cs typeface="+mn-cs"/>
      </a:defRPr>
    </a:lvl2pPr>
    <a:lvl3pPr marL="962040" algn="l" defTabSz="962040" rtl="0" eaLnBrk="1" latinLnBrk="0" hangingPunct="1">
      <a:defRPr sz="1263" kern="1200">
        <a:solidFill>
          <a:schemeClr val="tx1"/>
        </a:solidFill>
        <a:latin typeface="+mn-lt"/>
        <a:ea typeface="+mn-ea"/>
        <a:cs typeface="+mn-cs"/>
      </a:defRPr>
    </a:lvl3pPr>
    <a:lvl4pPr marL="1443060" algn="l" defTabSz="962040" rtl="0" eaLnBrk="1" latinLnBrk="0" hangingPunct="1">
      <a:defRPr sz="1263" kern="1200">
        <a:solidFill>
          <a:schemeClr val="tx1"/>
        </a:solidFill>
        <a:latin typeface="+mn-lt"/>
        <a:ea typeface="+mn-ea"/>
        <a:cs typeface="+mn-cs"/>
      </a:defRPr>
    </a:lvl4pPr>
    <a:lvl5pPr marL="1924080" algn="l" defTabSz="962040" rtl="0" eaLnBrk="1" latinLnBrk="0" hangingPunct="1">
      <a:defRPr sz="1263" kern="1200">
        <a:solidFill>
          <a:schemeClr val="tx1"/>
        </a:solidFill>
        <a:latin typeface="+mn-lt"/>
        <a:ea typeface="+mn-ea"/>
        <a:cs typeface="+mn-cs"/>
      </a:defRPr>
    </a:lvl5pPr>
    <a:lvl6pPr marL="2405101" algn="l" defTabSz="962040" rtl="0" eaLnBrk="1" latinLnBrk="0" hangingPunct="1">
      <a:defRPr sz="1263" kern="1200">
        <a:solidFill>
          <a:schemeClr val="tx1"/>
        </a:solidFill>
        <a:latin typeface="+mn-lt"/>
        <a:ea typeface="+mn-ea"/>
        <a:cs typeface="+mn-cs"/>
      </a:defRPr>
    </a:lvl6pPr>
    <a:lvl7pPr marL="2886121" algn="l" defTabSz="962040" rtl="0" eaLnBrk="1" latinLnBrk="0" hangingPunct="1">
      <a:defRPr sz="1263" kern="1200">
        <a:solidFill>
          <a:schemeClr val="tx1"/>
        </a:solidFill>
        <a:latin typeface="+mn-lt"/>
        <a:ea typeface="+mn-ea"/>
        <a:cs typeface="+mn-cs"/>
      </a:defRPr>
    </a:lvl7pPr>
    <a:lvl8pPr marL="3367141" algn="l" defTabSz="962040" rtl="0" eaLnBrk="1" latinLnBrk="0" hangingPunct="1">
      <a:defRPr sz="1263" kern="1200">
        <a:solidFill>
          <a:schemeClr val="tx1"/>
        </a:solidFill>
        <a:latin typeface="+mn-lt"/>
        <a:ea typeface="+mn-ea"/>
        <a:cs typeface="+mn-cs"/>
      </a:defRPr>
    </a:lvl8pPr>
    <a:lvl9pPr marL="3848161" algn="l" defTabSz="962040" rtl="0" eaLnBrk="1" latinLnBrk="0" hangingPunct="1">
      <a:defRPr sz="1263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39949" y="3242984"/>
            <a:ext cx="6119416" cy="2237704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79897" y="5915661"/>
            <a:ext cx="5039519" cy="266784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3D6DC-3D55-46E9-9C4E-2C00F07C5B59}" type="datetimeFigureOut">
              <a:rPr lang="fr-FR" smtClean="0"/>
              <a:t>09/07/2024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4F18-9B79-43DB-895E-6971E891DE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5256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3D6DC-3D55-46E9-9C4E-2C00F07C5B59}" type="datetimeFigureOut">
              <a:rPr lang="fr-FR" smtClean="0"/>
              <a:t>09/07/2024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4F18-9B79-43DB-895E-6971E891DE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4289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5654460" y="418062"/>
            <a:ext cx="1754833" cy="8907322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89963" y="418062"/>
            <a:ext cx="5144510" cy="8907322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3D6DC-3D55-46E9-9C4E-2C00F07C5B59}" type="datetimeFigureOut">
              <a:rPr lang="fr-FR" smtClean="0"/>
              <a:t>09/07/2024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4F18-9B79-43DB-895E-6971E891DE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8493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3D6DC-3D55-46E9-9C4E-2C00F07C5B59}" type="datetimeFigureOut">
              <a:rPr lang="fr-FR" smtClean="0"/>
              <a:t>09/07/2024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4F18-9B79-43DB-895E-6971E891DE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6976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68696" y="6708283"/>
            <a:ext cx="6119416" cy="2073381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68696" y="4424664"/>
            <a:ext cx="6119416" cy="228361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3D6DC-3D55-46E9-9C4E-2C00F07C5B59}" type="datetimeFigureOut">
              <a:rPr lang="fr-FR" smtClean="0"/>
              <a:t>09/07/2024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4F18-9B79-43DB-895E-6971E891DE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0645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89963" y="2435862"/>
            <a:ext cx="3449671" cy="688952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959623" y="2435862"/>
            <a:ext cx="3449671" cy="688952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3D6DC-3D55-46E9-9C4E-2C00F07C5B59}" type="datetimeFigureOut">
              <a:rPr lang="fr-FR" smtClean="0"/>
              <a:t>09/07/2024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4F18-9B79-43DB-895E-6971E891DE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9814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9966" y="418060"/>
            <a:ext cx="6479382" cy="17399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59966" y="2336783"/>
            <a:ext cx="3180947" cy="97386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59966" y="3310643"/>
            <a:ext cx="3180947" cy="60147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657151" y="2336783"/>
            <a:ext cx="3182197" cy="97386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657151" y="3310643"/>
            <a:ext cx="3182197" cy="60147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3D6DC-3D55-46E9-9C4E-2C00F07C5B59}" type="datetimeFigureOut">
              <a:rPr lang="fr-FR" smtClean="0"/>
              <a:t>09/07/2024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4F18-9B79-43DB-895E-6971E891DE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3217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3D6DC-3D55-46E9-9C4E-2C00F07C5B59}" type="datetimeFigureOut">
              <a:rPr lang="fr-FR" smtClean="0"/>
              <a:t>09/07/2024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4F18-9B79-43DB-895E-6971E891DE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8367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3D6DC-3D55-46E9-9C4E-2C00F07C5B59}" type="datetimeFigureOut">
              <a:rPr lang="fr-FR" smtClean="0"/>
              <a:t>09/07/2024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4F18-9B79-43DB-895E-6971E891DE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04948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9966" y="415643"/>
            <a:ext cx="2368525" cy="176889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14732" y="415646"/>
            <a:ext cx="4024615" cy="890973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59966" y="2184543"/>
            <a:ext cx="2368525" cy="714084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3D6DC-3D55-46E9-9C4E-2C00F07C5B59}" type="datetimeFigureOut">
              <a:rPr lang="fr-FR" smtClean="0"/>
              <a:t>09/07/2024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4F18-9B79-43DB-895E-6971E891DE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9335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11116" y="7307580"/>
            <a:ext cx="4319588" cy="86270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411116" y="932779"/>
            <a:ext cx="4319588" cy="62636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411116" y="8170282"/>
            <a:ext cx="4319588" cy="12251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3D6DC-3D55-46E9-9C4E-2C00F07C5B59}" type="datetimeFigureOut">
              <a:rPr lang="fr-FR" smtClean="0"/>
              <a:t>09/07/2024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D24F18-9B79-43DB-895E-6971E891DE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4955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59966" y="418060"/>
            <a:ext cx="6479382" cy="17399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59966" y="2435862"/>
            <a:ext cx="6479382" cy="68895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59966" y="9675780"/>
            <a:ext cx="1679840" cy="5558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53D6DC-3D55-46E9-9C4E-2C00F07C5B59}" type="datetimeFigureOut">
              <a:rPr lang="fr-FR" smtClean="0"/>
              <a:t>09/07/2024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459766" y="9675780"/>
            <a:ext cx="2279782" cy="5558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5159508" y="9675780"/>
            <a:ext cx="1679840" cy="5558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D24F18-9B79-43DB-895E-6971E891DE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9314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2"/>
          <a:srcRect t="12685"/>
          <a:stretch/>
        </p:blipFill>
        <p:spPr>
          <a:xfrm>
            <a:off x="4545977" y="6659860"/>
            <a:ext cx="2409275" cy="200338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/>
          <a:srcRect t="12845"/>
          <a:stretch/>
        </p:blipFill>
        <p:spPr>
          <a:xfrm>
            <a:off x="226970" y="6659860"/>
            <a:ext cx="4164774" cy="2003380"/>
          </a:xfrm>
          <a:prstGeom prst="rect">
            <a:avLst/>
          </a:prstGeom>
        </p:spPr>
      </p:pic>
      <p:sp>
        <p:nvSpPr>
          <p:cNvPr id="57" name="Rectangle à coins arrondis 56"/>
          <p:cNvSpPr/>
          <p:nvPr/>
        </p:nvSpPr>
        <p:spPr>
          <a:xfrm>
            <a:off x="67747" y="940876"/>
            <a:ext cx="7060301" cy="9463400"/>
          </a:xfrm>
          <a:prstGeom prst="roundRect">
            <a:avLst>
              <a:gd name="adj" fmla="val 0"/>
            </a:avLst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5" name="ZoneTexte 124"/>
          <p:cNvSpPr txBox="1"/>
          <p:nvPr/>
        </p:nvSpPr>
        <p:spPr>
          <a:xfrm>
            <a:off x="475951" y="1493107"/>
            <a:ext cx="32309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dirty="0">
                <a:ln w="15875">
                  <a:noFill/>
                </a:ln>
                <a:latin typeface="Cavolini" panose="03000502040302020204" pitchFamily="66" charset="0"/>
                <a:cs typeface="Cavolini" panose="03000502040302020204" pitchFamily="66" charset="0"/>
              </a:rPr>
              <a:t>Pose et calcule ces opérations</a:t>
            </a:r>
          </a:p>
        </p:txBody>
      </p:sp>
      <p:sp>
        <p:nvSpPr>
          <p:cNvPr id="128" name="ZoneTexte 127"/>
          <p:cNvSpPr txBox="1"/>
          <p:nvPr/>
        </p:nvSpPr>
        <p:spPr>
          <a:xfrm>
            <a:off x="454103" y="4173092"/>
            <a:ext cx="150280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dirty="0">
                <a:ln w="15875">
                  <a:noFill/>
                </a:ln>
                <a:latin typeface="Cavolini" panose="03000502040302020204" pitchFamily="66" charset="0"/>
                <a:cs typeface="Cavolini" panose="03000502040302020204" pitchFamily="66" charset="0"/>
              </a:rPr>
              <a:t>Calcule en ligne.</a:t>
            </a:r>
          </a:p>
        </p:txBody>
      </p:sp>
      <p:sp>
        <p:nvSpPr>
          <p:cNvPr id="3" name="Rectangle 2"/>
          <p:cNvSpPr/>
          <p:nvPr/>
        </p:nvSpPr>
        <p:spPr>
          <a:xfrm>
            <a:off x="1996569" y="1047526"/>
            <a:ext cx="3340979" cy="30777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fr-FR" sz="1400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chi Maru Pop" pitchFamily="2" charset="-128"/>
                <a:ea typeface="Hachi Maru Pop" pitchFamily="2" charset="-128"/>
              </a:rPr>
              <a:t>ADDITION _ SOUSTRACTION</a:t>
            </a:r>
            <a:endParaRPr lang="fr-FR" sz="1400" dirty="0">
              <a:ln>
                <a:solidFill>
                  <a:schemeClr val="bg1"/>
                </a:solidFill>
              </a:ln>
              <a:latin typeface="Hachi Maru Pop" pitchFamily="2" charset="-128"/>
              <a:ea typeface="Hachi Maru Pop" pitchFamily="2" charset="-128"/>
            </a:endParaRPr>
          </a:p>
        </p:txBody>
      </p:sp>
      <p:sp>
        <p:nvSpPr>
          <p:cNvPr id="74" name="ZoneTexte 73"/>
          <p:cNvSpPr txBox="1"/>
          <p:nvPr/>
        </p:nvSpPr>
        <p:spPr>
          <a:xfrm>
            <a:off x="461047" y="5602442"/>
            <a:ext cx="225675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dirty="0">
                <a:ln w="15875">
                  <a:noFill/>
                </a:ln>
                <a:latin typeface="Cavolini" panose="03000502040302020204" pitchFamily="66" charset="0"/>
                <a:cs typeface="Cavolini" panose="03000502040302020204" pitchFamily="66" charset="0"/>
              </a:rPr>
              <a:t>Résous ce petit problème. 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143273" y="1805043"/>
            <a:ext cx="1647582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dirty="0">
                <a:latin typeface="Short Stack" panose="02010500040000000007" pitchFamily="2" charset="0"/>
              </a:rPr>
              <a:t>La somme de : </a:t>
            </a:r>
          </a:p>
          <a:p>
            <a:pPr algn="ctr"/>
            <a:r>
              <a:rPr lang="fr-FR" sz="1200" dirty="0">
                <a:latin typeface="Our First Kiss" panose="02000603000000020004" pitchFamily="50" charset="0"/>
              </a:rPr>
              <a:t>854,12 et de 12, 479</a:t>
            </a:r>
          </a:p>
        </p:txBody>
      </p:sp>
      <p:sp>
        <p:nvSpPr>
          <p:cNvPr id="51" name="ZoneTexte 50"/>
          <p:cNvSpPr txBox="1"/>
          <p:nvPr/>
        </p:nvSpPr>
        <p:spPr>
          <a:xfrm>
            <a:off x="1799456" y="1797495"/>
            <a:ext cx="1933514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dirty="0">
                <a:latin typeface="Short Stack" panose="02010500040000000007" pitchFamily="2" charset="0"/>
              </a:rPr>
              <a:t>La somme de : </a:t>
            </a:r>
          </a:p>
          <a:p>
            <a:pPr algn="ctr"/>
            <a:r>
              <a:rPr lang="fr-FR" sz="1200" dirty="0">
                <a:latin typeface="Our First Kiss" panose="02000603000000020004" pitchFamily="50" charset="0"/>
              </a:rPr>
              <a:t>15,01 de 400,5 et de 8,892</a:t>
            </a:r>
          </a:p>
        </p:txBody>
      </p:sp>
      <p:sp>
        <p:nvSpPr>
          <p:cNvPr id="52" name="ZoneTexte 51"/>
          <p:cNvSpPr txBox="1"/>
          <p:nvPr/>
        </p:nvSpPr>
        <p:spPr>
          <a:xfrm>
            <a:off x="3599656" y="1806255"/>
            <a:ext cx="1706074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dirty="0">
                <a:latin typeface="Short Stack" panose="02010500040000000007" pitchFamily="2" charset="0"/>
              </a:rPr>
              <a:t>La différence de : </a:t>
            </a:r>
          </a:p>
          <a:p>
            <a:pPr algn="ctr"/>
            <a:r>
              <a:rPr lang="fr-FR" sz="1200" dirty="0">
                <a:latin typeface="Our First Kiss" panose="02000603000000020004" pitchFamily="50" charset="0"/>
              </a:rPr>
              <a:t>238,14 et de 75,2</a:t>
            </a:r>
          </a:p>
        </p:txBody>
      </p:sp>
      <p:sp>
        <p:nvSpPr>
          <p:cNvPr id="70" name="ZoneTexte 69"/>
          <p:cNvSpPr txBox="1"/>
          <p:nvPr/>
        </p:nvSpPr>
        <p:spPr>
          <a:xfrm>
            <a:off x="5337445" y="1813839"/>
            <a:ext cx="169309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dirty="0">
                <a:latin typeface="Short Stack" panose="02010500040000000007" pitchFamily="2" charset="0"/>
              </a:rPr>
              <a:t>La différence de : </a:t>
            </a:r>
          </a:p>
          <a:p>
            <a:pPr algn="ctr"/>
            <a:r>
              <a:rPr lang="fr-FR" sz="1200" dirty="0">
                <a:latin typeface="Our First Kiss" panose="02000603000000020004" pitchFamily="50" charset="0"/>
              </a:rPr>
              <a:t>301 et de 59,087</a:t>
            </a:r>
          </a:p>
        </p:txBody>
      </p:sp>
      <p:sp>
        <p:nvSpPr>
          <p:cNvPr id="71" name="ZoneTexte 70"/>
          <p:cNvSpPr txBox="1"/>
          <p:nvPr/>
        </p:nvSpPr>
        <p:spPr>
          <a:xfrm>
            <a:off x="148210" y="4427154"/>
            <a:ext cx="2368794" cy="1028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200" dirty="0">
                <a:latin typeface="Our First Kiss" panose="02000603000000020004" pitchFamily="50" charset="0"/>
              </a:rPr>
              <a:t>5,4 + 1,2 + 3,6 = </a:t>
            </a:r>
            <a:r>
              <a:rPr lang="fr-FR" sz="1000" dirty="0">
                <a:latin typeface="Short Stack" panose="02010500040000000007" pitchFamily="2" charset="77"/>
              </a:rPr>
              <a:t>__________</a:t>
            </a:r>
            <a:r>
              <a:rPr lang="fr-FR" sz="1400" dirty="0">
                <a:latin typeface="Warung Kopi" panose="02000500000000000000" pitchFamily="2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fr-FR" sz="1200" dirty="0">
                <a:latin typeface="Our First Kiss" panose="02000603000000020004" pitchFamily="50" charset="0"/>
              </a:rPr>
              <a:t>8,1 + 3,9 + 2,8 = </a:t>
            </a:r>
            <a:r>
              <a:rPr lang="fr-FR" sz="1000" dirty="0">
                <a:latin typeface="Short Stack" panose="02010500040000000007" pitchFamily="2" charset="77"/>
              </a:rPr>
              <a:t>__________</a:t>
            </a:r>
            <a:r>
              <a:rPr lang="fr-FR" sz="1400" dirty="0">
                <a:latin typeface="Warung Kopi" panose="02000500000000000000" pitchFamily="2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fr-FR" sz="1200" dirty="0">
                <a:latin typeface="Our First Kiss" panose="02000603000000020004" pitchFamily="50" charset="0"/>
              </a:rPr>
              <a:t>3,4 + 0,7 + 5,3 =</a:t>
            </a:r>
            <a:r>
              <a:rPr lang="fr-FR" sz="1400" dirty="0">
                <a:latin typeface="Warung Kopi" panose="02000500000000000000" pitchFamily="2" charset="0"/>
              </a:rPr>
              <a:t> </a:t>
            </a:r>
            <a:r>
              <a:rPr lang="fr-FR" sz="1000" dirty="0">
                <a:latin typeface="Short Stack" panose="02010500040000000007" pitchFamily="2" charset="77"/>
              </a:rPr>
              <a:t>__________</a:t>
            </a:r>
            <a:r>
              <a:rPr lang="fr-FR" sz="1400" dirty="0">
                <a:latin typeface="Warung Kopi" panose="02000500000000000000" pitchFamily="2" charset="0"/>
              </a:rPr>
              <a:t> </a:t>
            </a:r>
          </a:p>
        </p:txBody>
      </p:sp>
      <p:sp>
        <p:nvSpPr>
          <p:cNvPr id="72" name="ZoneTexte 71"/>
          <p:cNvSpPr txBox="1"/>
          <p:nvPr/>
        </p:nvSpPr>
        <p:spPr>
          <a:xfrm>
            <a:off x="2477022" y="4445903"/>
            <a:ext cx="2058736" cy="1028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200" dirty="0">
                <a:latin typeface="Our First Kiss" panose="02000603000000020004" pitchFamily="50" charset="0"/>
              </a:rPr>
              <a:t>25,2 – 4,7 = </a:t>
            </a:r>
            <a:r>
              <a:rPr lang="fr-FR" sz="1000" dirty="0">
                <a:latin typeface="Short Stack" panose="02010500040000000007" pitchFamily="2" charset="77"/>
              </a:rPr>
              <a:t>__________</a:t>
            </a:r>
            <a:r>
              <a:rPr lang="fr-FR" sz="1400" dirty="0">
                <a:latin typeface="Warung Kopi" panose="02000500000000000000" pitchFamily="2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fr-FR" sz="1200" dirty="0">
                <a:latin typeface="Our First Kiss" panose="02000603000000020004" pitchFamily="50" charset="0"/>
              </a:rPr>
              <a:t>12,8 – 5,5 = </a:t>
            </a:r>
            <a:r>
              <a:rPr lang="fr-FR" sz="1000" dirty="0">
                <a:latin typeface="Short Stack" panose="02010500040000000007" pitchFamily="2" charset="77"/>
              </a:rPr>
              <a:t>__________</a:t>
            </a:r>
            <a:r>
              <a:rPr lang="fr-FR" sz="1400" dirty="0">
                <a:latin typeface="Warung Kopi" panose="02000500000000000000" pitchFamily="2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fr-FR" sz="1200" dirty="0">
                <a:latin typeface="Our First Kiss" panose="02000603000000020004" pitchFamily="50" charset="0"/>
              </a:rPr>
              <a:t>30 – 14,08 = </a:t>
            </a:r>
            <a:r>
              <a:rPr lang="fr-FR" sz="1000" dirty="0">
                <a:latin typeface="Short Stack" panose="02010500040000000007" pitchFamily="2" charset="77"/>
              </a:rPr>
              <a:t>__________</a:t>
            </a:r>
            <a:r>
              <a:rPr lang="fr-FR" sz="1400" dirty="0">
                <a:latin typeface="Warung Kopi" panose="02000500000000000000" pitchFamily="2" charset="0"/>
              </a:rPr>
              <a:t> </a:t>
            </a:r>
          </a:p>
        </p:txBody>
      </p:sp>
      <p:sp>
        <p:nvSpPr>
          <p:cNvPr id="78" name="ZoneTexte 77"/>
          <p:cNvSpPr txBox="1"/>
          <p:nvPr/>
        </p:nvSpPr>
        <p:spPr>
          <a:xfrm>
            <a:off x="5032459" y="4170224"/>
            <a:ext cx="107075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dirty="0">
                <a:latin typeface="Cavolini" panose="03000502040302020204" pitchFamily="66" charset="0"/>
                <a:cs typeface="Cavolini" panose="03000502040302020204" pitchFamily="66" charset="0"/>
              </a:rPr>
              <a:t>Complète.</a:t>
            </a:r>
          </a:p>
        </p:txBody>
      </p:sp>
      <p:sp>
        <p:nvSpPr>
          <p:cNvPr id="80" name="ZoneTexte 79"/>
          <p:cNvSpPr txBox="1"/>
          <p:nvPr/>
        </p:nvSpPr>
        <p:spPr>
          <a:xfrm>
            <a:off x="4819180" y="4445903"/>
            <a:ext cx="2211356" cy="890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200" dirty="0">
                <a:latin typeface="Our First Kiss" panose="02000603000000020004" pitchFamily="50" charset="0"/>
              </a:rPr>
              <a:t>7, 8 + </a:t>
            </a:r>
            <a:r>
              <a:rPr lang="fr-FR" sz="1000" dirty="0">
                <a:latin typeface="Short Stack" panose="02010500040000000007" pitchFamily="2" charset="77"/>
              </a:rPr>
              <a:t>__________</a:t>
            </a:r>
            <a:r>
              <a:rPr lang="fr-FR" sz="1200" dirty="0">
                <a:latin typeface="Our First Kiss" panose="02000603000000020004" pitchFamily="50" charset="0"/>
              </a:rPr>
              <a:t> = 10</a:t>
            </a:r>
          </a:p>
          <a:p>
            <a:pPr>
              <a:lnSpc>
                <a:spcPct val="150000"/>
              </a:lnSpc>
            </a:pPr>
            <a:r>
              <a:rPr lang="fr-FR" sz="1200" dirty="0">
                <a:latin typeface="Our First Kiss" panose="02000603000000020004" pitchFamily="50" charset="0"/>
              </a:rPr>
              <a:t>1,09 + </a:t>
            </a:r>
            <a:r>
              <a:rPr lang="fr-FR" sz="1000" dirty="0">
                <a:latin typeface="Short Stack" panose="02010500040000000007" pitchFamily="2" charset="77"/>
              </a:rPr>
              <a:t>__________</a:t>
            </a:r>
            <a:r>
              <a:rPr lang="fr-FR" sz="1200" dirty="0">
                <a:latin typeface="Our First Kiss" panose="02000603000000020004" pitchFamily="50" charset="0"/>
              </a:rPr>
              <a:t> = 10</a:t>
            </a:r>
          </a:p>
          <a:p>
            <a:pPr>
              <a:lnSpc>
                <a:spcPct val="150000"/>
              </a:lnSpc>
            </a:pPr>
            <a:r>
              <a:rPr lang="fr-FR" sz="1200" dirty="0">
                <a:latin typeface="Our First Kiss" panose="02000603000000020004" pitchFamily="50" charset="0"/>
              </a:rPr>
              <a:t>6, 801 + </a:t>
            </a:r>
            <a:r>
              <a:rPr lang="fr-FR" sz="1000" dirty="0">
                <a:latin typeface="Short Stack" panose="02010500040000000007" pitchFamily="2" charset="77"/>
              </a:rPr>
              <a:t>__________</a:t>
            </a:r>
            <a:r>
              <a:rPr lang="fr-FR" sz="1200" dirty="0">
                <a:latin typeface="Our First Kiss" panose="02000603000000020004" pitchFamily="50" charset="0"/>
              </a:rPr>
              <a:t> = 10</a:t>
            </a:r>
          </a:p>
        </p:txBody>
      </p:sp>
      <p:cxnSp>
        <p:nvCxnSpPr>
          <p:cNvPr id="13" name="Connecteur droit 12"/>
          <p:cNvCxnSpPr/>
          <p:nvPr/>
        </p:nvCxnSpPr>
        <p:spPr>
          <a:xfrm>
            <a:off x="4607768" y="4116060"/>
            <a:ext cx="0" cy="139167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ZoneTexte 80"/>
          <p:cNvSpPr txBox="1"/>
          <p:nvPr/>
        </p:nvSpPr>
        <p:spPr>
          <a:xfrm>
            <a:off x="159916" y="5897372"/>
            <a:ext cx="691132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>
                <a:latin typeface="Short Stack" panose="02010500040000000007" pitchFamily="2" charset="0"/>
              </a:rPr>
              <a:t>Au supermarché, maman achète 2 pains à 1,20 € l’un, des pommes de terre à 3,28 € le filet de 2kg et un paquet de jambon de 4 tranches à 2,08 €. Elle donne un billet de 50 euros. </a:t>
            </a:r>
          </a:p>
          <a:p>
            <a:r>
              <a:rPr lang="fr-FR" sz="1000" dirty="0">
                <a:latin typeface="Short Stack" panose="02010500040000000007" pitchFamily="2" charset="0"/>
              </a:rPr>
              <a:t>Combien lui rend-on ?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167280" y="6762103"/>
            <a:ext cx="14623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latin typeface="Our First Kiss" panose="02000603000000020004" pitchFamily="50" charset="0"/>
              </a:rPr>
              <a:t>Opérations</a:t>
            </a:r>
          </a:p>
        </p:txBody>
      </p:sp>
      <p:sp>
        <p:nvSpPr>
          <p:cNvPr id="84" name="ZoneTexte 83"/>
          <p:cNvSpPr txBox="1"/>
          <p:nvPr/>
        </p:nvSpPr>
        <p:spPr>
          <a:xfrm>
            <a:off x="4545977" y="6768616"/>
            <a:ext cx="14623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>
                <a:latin typeface="Our First Kiss" panose="02000603000000020004" pitchFamily="50" charset="0"/>
              </a:rPr>
              <a:t>Réponse</a:t>
            </a:r>
            <a:endParaRPr lang="fr-FR" sz="1200" dirty="0">
              <a:latin typeface="Our First Kiss" panose="02000603000000020004" pitchFamily="50" charset="0"/>
            </a:endParaRPr>
          </a:p>
        </p:txBody>
      </p:sp>
      <p:sp>
        <p:nvSpPr>
          <p:cNvPr id="88" name="ZoneTexte 87"/>
          <p:cNvSpPr txBox="1"/>
          <p:nvPr/>
        </p:nvSpPr>
        <p:spPr>
          <a:xfrm>
            <a:off x="111626" y="9521596"/>
            <a:ext cx="7084913" cy="619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tabLst>
                <a:tab pos="2152650" algn="l"/>
                <a:tab pos="4848225" algn="l"/>
              </a:tabLst>
            </a:pPr>
            <a:r>
              <a:rPr lang="fr-FR" sz="1200" dirty="0">
                <a:latin typeface="Our First Kiss" panose="02000603000000020004" pitchFamily="50" charset="0"/>
              </a:rPr>
              <a:t>15,2 </a:t>
            </a:r>
            <a:r>
              <a:rPr lang="fr-FR" sz="1200" dirty="0"/>
              <a:t>x</a:t>
            </a:r>
            <a:r>
              <a:rPr lang="fr-FR" sz="1200" dirty="0">
                <a:latin typeface="Our First Kiss" panose="02000603000000020004" pitchFamily="50" charset="0"/>
              </a:rPr>
              <a:t> 10 = </a:t>
            </a:r>
            <a:r>
              <a:rPr lang="fr-FR" sz="1000" dirty="0">
                <a:latin typeface="Short Stack" panose="02010500040000000007" pitchFamily="2" charset="77"/>
              </a:rPr>
              <a:t>__________</a:t>
            </a:r>
            <a:r>
              <a:rPr lang="fr-FR" sz="1200" dirty="0">
                <a:latin typeface="Short Stack" panose="02010500040000000007" pitchFamily="2" charset="77"/>
              </a:rPr>
              <a:t> </a:t>
            </a:r>
            <a:r>
              <a:rPr lang="fr-FR" sz="1200" dirty="0">
                <a:latin typeface="Warung Kopi" panose="02000500000000000000" pitchFamily="2" charset="0"/>
              </a:rPr>
              <a:t>	</a:t>
            </a:r>
            <a:r>
              <a:rPr lang="fr-FR" sz="1200" dirty="0">
                <a:latin typeface="Our First Kiss" panose="02000603000000020004" pitchFamily="50" charset="0"/>
              </a:rPr>
              <a:t>805,01 </a:t>
            </a:r>
            <a:r>
              <a:rPr lang="fr-FR" sz="1200" dirty="0"/>
              <a:t>x</a:t>
            </a:r>
            <a:r>
              <a:rPr lang="fr-FR" sz="1200" dirty="0">
                <a:latin typeface="Our First Kiss" panose="02000603000000020004" pitchFamily="50" charset="0"/>
              </a:rPr>
              <a:t> 100 = </a:t>
            </a:r>
            <a:r>
              <a:rPr lang="fr-FR" sz="1000" dirty="0">
                <a:latin typeface="Short Stack" panose="02010500040000000007" pitchFamily="2" charset="77"/>
              </a:rPr>
              <a:t>__________</a:t>
            </a:r>
            <a:r>
              <a:rPr lang="fr-FR" sz="1200" dirty="0">
                <a:latin typeface="Short Stack" panose="02010500040000000007" pitchFamily="2" charset="77"/>
              </a:rPr>
              <a:t> </a:t>
            </a:r>
            <a:r>
              <a:rPr lang="fr-FR" sz="1200" dirty="0">
                <a:latin typeface="Warung Kopi" panose="02000500000000000000" pitchFamily="2" charset="0"/>
              </a:rPr>
              <a:t>	</a:t>
            </a:r>
            <a:r>
              <a:rPr lang="fr-FR" sz="1200" dirty="0">
                <a:latin typeface="Our First Kiss" panose="02000603000000020004" pitchFamily="50" charset="0"/>
              </a:rPr>
              <a:t>0,58 </a:t>
            </a:r>
            <a:r>
              <a:rPr lang="fr-FR" sz="1200" dirty="0"/>
              <a:t>x</a:t>
            </a:r>
            <a:r>
              <a:rPr lang="fr-FR" sz="1200" dirty="0">
                <a:latin typeface="Our First Kiss" panose="02000603000000020004" pitchFamily="50" charset="0"/>
              </a:rPr>
              <a:t> 1000 =</a:t>
            </a:r>
            <a:r>
              <a:rPr lang="fr-FR" sz="1200" dirty="0">
                <a:latin typeface="Warung Kopi" panose="02000500000000000000" pitchFamily="2" charset="0"/>
              </a:rPr>
              <a:t> </a:t>
            </a:r>
            <a:r>
              <a:rPr lang="fr-FR" sz="1000" dirty="0">
                <a:latin typeface="Short Stack" panose="02010500040000000007" pitchFamily="2" charset="77"/>
              </a:rPr>
              <a:t>__________</a:t>
            </a:r>
            <a:endParaRPr lang="fr-FR" sz="1200" dirty="0">
              <a:latin typeface="Warung Kopi" panose="02000500000000000000" pitchFamily="2" charset="0"/>
            </a:endParaRPr>
          </a:p>
          <a:p>
            <a:pPr>
              <a:lnSpc>
                <a:spcPct val="150000"/>
              </a:lnSpc>
              <a:tabLst>
                <a:tab pos="2152650" algn="l"/>
                <a:tab pos="4848225" algn="l"/>
              </a:tabLst>
            </a:pPr>
            <a:r>
              <a:rPr lang="fr-FR" sz="1200" dirty="0">
                <a:latin typeface="Our First Kiss" panose="02000603000000020004" pitchFamily="50" charset="0"/>
              </a:rPr>
              <a:t>4,087</a:t>
            </a:r>
            <a:r>
              <a:rPr lang="fr-FR" sz="1200" dirty="0"/>
              <a:t> x </a:t>
            </a:r>
            <a:r>
              <a:rPr lang="fr-FR" sz="1200" dirty="0">
                <a:latin typeface="Our First Kiss" panose="02000603000000020004" pitchFamily="50" charset="0"/>
              </a:rPr>
              <a:t>10 = </a:t>
            </a:r>
            <a:r>
              <a:rPr lang="fr-FR" sz="1000" dirty="0">
                <a:latin typeface="Short Stack" panose="02010500040000000007" pitchFamily="2" charset="77"/>
              </a:rPr>
              <a:t>__________</a:t>
            </a:r>
            <a:r>
              <a:rPr lang="fr-FR" sz="1200" dirty="0">
                <a:latin typeface="Short Stack" panose="02010500040000000007" pitchFamily="2" charset="77"/>
              </a:rPr>
              <a:t> </a:t>
            </a:r>
            <a:r>
              <a:rPr lang="fr-FR" sz="1200" dirty="0">
                <a:latin typeface="Warung Kopi" panose="02000500000000000000" pitchFamily="2" charset="0"/>
              </a:rPr>
              <a:t>	</a:t>
            </a:r>
            <a:r>
              <a:rPr lang="fr-FR" sz="1200" dirty="0">
                <a:latin typeface="Our First Kiss" panose="02000603000000020004" pitchFamily="50" charset="0"/>
              </a:rPr>
              <a:t>69,2 </a:t>
            </a:r>
            <a:r>
              <a:rPr lang="fr-FR" sz="1200" dirty="0"/>
              <a:t>x</a:t>
            </a:r>
            <a:r>
              <a:rPr lang="fr-FR" sz="1200" dirty="0">
                <a:latin typeface="Our First Kiss" panose="02000603000000020004" pitchFamily="50" charset="0"/>
              </a:rPr>
              <a:t> 100 = </a:t>
            </a:r>
            <a:r>
              <a:rPr lang="fr-FR" sz="1000" dirty="0">
                <a:latin typeface="Short Stack" panose="02010500040000000007" pitchFamily="2" charset="77"/>
              </a:rPr>
              <a:t>__________</a:t>
            </a:r>
            <a:r>
              <a:rPr lang="fr-FR" sz="1200" dirty="0">
                <a:latin typeface="Short Stack" panose="02010500040000000007" pitchFamily="2" charset="77"/>
              </a:rPr>
              <a:t> </a:t>
            </a:r>
            <a:r>
              <a:rPr lang="fr-FR" sz="1200" dirty="0">
                <a:latin typeface="Warung Kopi" panose="02000500000000000000" pitchFamily="2" charset="0"/>
              </a:rPr>
              <a:t>	</a:t>
            </a:r>
            <a:r>
              <a:rPr lang="fr-FR" sz="1200" dirty="0">
                <a:latin typeface="Our First Kiss" panose="02000603000000020004" pitchFamily="50" charset="0"/>
              </a:rPr>
              <a:t>523,1 </a:t>
            </a:r>
            <a:r>
              <a:rPr lang="fr-FR" sz="1200" dirty="0"/>
              <a:t>x</a:t>
            </a:r>
            <a:r>
              <a:rPr lang="fr-FR" sz="1200" dirty="0">
                <a:latin typeface="Our First Kiss" panose="02000603000000020004" pitchFamily="50" charset="0"/>
              </a:rPr>
              <a:t> 1000 = </a:t>
            </a:r>
            <a:r>
              <a:rPr lang="fr-FR" sz="1000" dirty="0">
                <a:latin typeface="Short Stack" panose="02010500040000000007" pitchFamily="2" charset="77"/>
              </a:rPr>
              <a:t>__________</a:t>
            </a:r>
            <a:r>
              <a:rPr lang="fr-FR" sz="1200" dirty="0">
                <a:latin typeface="Short Stack" panose="02010500040000000007" pitchFamily="2" charset="77"/>
              </a:rPr>
              <a:t> </a:t>
            </a:r>
            <a:endParaRPr lang="fr-FR" sz="1200" dirty="0">
              <a:latin typeface="Warung Kopi" panose="02000500000000000000" pitchFamily="2" charset="0"/>
            </a:endParaRPr>
          </a:p>
        </p:txBody>
      </p:sp>
      <p:sp>
        <p:nvSpPr>
          <p:cNvPr id="92" name="ZoneTexte 91"/>
          <p:cNvSpPr txBox="1"/>
          <p:nvPr/>
        </p:nvSpPr>
        <p:spPr>
          <a:xfrm>
            <a:off x="500254" y="9197986"/>
            <a:ext cx="12044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dirty="0">
                <a:ln w="15875">
                  <a:noFill/>
                </a:ln>
                <a:latin typeface="Cavolini" panose="03000502040302020204" pitchFamily="66" charset="0"/>
                <a:cs typeface="Cavolini" panose="03000502040302020204" pitchFamily="66" charset="0"/>
              </a:rPr>
              <a:t>Calcule.</a:t>
            </a:r>
            <a:endParaRPr lang="fr-FR" sz="1200" b="1" dirty="0">
              <a:ln w="15875">
                <a:noFill/>
              </a:ln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756" y="2312027"/>
            <a:ext cx="1681087" cy="1681133"/>
          </a:xfrm>
          <a:prstGeom prst="rect">
            <a:avLst/>
          </a:prstGeom>
        </p:spPr>
      </p:pic>
      <p:pic>
        <p:nvPicPr>
          <p:cNvPr id="53" name="Image 5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7387" y="2312026"/>
            <a:ext cx="1681087" cy="1681133"/>
          </a:xfrm>
          <a:prstGeom prst="rect">
            <a:avLst/>
          </a:prstGeom>
        </p:spPr>
      </p:pic>
      <p:pic>
        <p:nvPicPr>
          <p:cNvPr id="54" name="Image 5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5579" y="2312412"/>
            <a:ext cx="1681087" cy="1681133"/>
          </a:xfrm>
          <a:prstGeom prst="rect">
            <a:avLst/>
          </a:prstGeom>
        </p:spPr>
      </p:pic>
      <p:pic>
        <p:nvPicPr>
          <p:cNvPr id="55" name="Image 5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5672" y="2312025"/>
            <a:ext cx="1681087" cy="1681133"/>
          </a:xfrm>
          <a:prstGeom prst="rect">
            <a:avLst/>
          </a:prstGeom>
        </p:spPr>
      </p:pic>
      <p:sp>
        <p:nvSpPr>
          <p:cNvPr id="2" name="Rectangle à coins arrondis 3">
            <a:extLst>
              <a:ext uri="{FF2B5EF4-FFF2-40B4-BE49-F238E27FC236}">
                <a16:creationId xmlns:a16="http://schemas.microsoft.com/office/drawing/2014/main" id="{96CCABA9-DDE1-B084-1CCB-DD91412C4D8B}"/>
              </a:ext>
            </a:extLst>
          </p:cNvPr>
          <p:cNvSpPr/>
          <p:nvPr/>
        </p:nvSpPr>
        <p:spPr>
          <a:xfrm>
            <a:off x="72220" y="56457"/>
            <a:ext cx="7055828" cy="809072"/>
          </a:xfrm>
          <a:prstGeom prst="roundRect">
            <a:avLst>
              <a:gd name="adj" fmla="val 0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90CE365-2A7F-A04F-40D8-377AB3BA3EAC}"/>
              </a:ext>
            </a:extLst>
          </p:cNvPr>
          <p:cNvSpPr txBox="1"/>
          <p:nvPr/>
        </p:nvSpPr>
        <p:spPr>
          <a:xfrm>
            <a:off x="432537" y="45113"/>
            <a:ext cx="6366081" cy="807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chi Maru Pop" pitchFamily="2" charset="-128"/>
                <a:ea typeface="Hachi Maru Pop" pitchFamily="2" charset="-128"/>
              </a:rPr>
              <a:t>OPÉRATIONS AVEC </a:t>
            </a:r>
          </a:p>
          <a:p>
            <a:pPr algn="ctr">
              <a:lnSpc>
                <a:spcPct val="150000"/>
              </a:lnSpc>
            </a:pPr>
            <a:r>
              <a:rPr lang="fr-FR" sz="2000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chi Maru Pop" pitchFamily="2" charset="-128"/>
                <a:ea typeface="Hachi Maru Pop" pitchFamily="2" charset="-128"/>
                <a:cs typeface="CHARLEEBOOTS" panose="02000603000000000000" pitchFamily="2" charset="-34"/>
              </a:rPr>
              <a:t>DES NOMBRES DÉCIMAUX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F01556B-91A4-77D0-2A82-9BF1ED4D2F48}"/>
              </a:ext>
            </a:extLst>
          </p:cNvPr>
          <p:cNvSpPr txBox="1"/>
          <p:nvPr/>
        </p:nvSpPr>
        <p:spPr>
          <a:xfrm rot="20890202">
            <a:off x="270878" y="318366"/>
            <a:ext cx="768301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1800" b="1" dirty="0">
                <a:ln w="12700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50800" dist="38100" dir="2700000" sx="104000" sy="104000" algn="tl" rotWithShape="0">
                    <a:prstClr val="black">
                      <a:alpha val="40000"/>
                    </a:prstClr>
                  </a:outerShdw>
                </a:effectLst>
                <a:latin typeface="Hachi Maru Pop" pitchFamily="2" charset="-128"/>
                <a:ea typeface="Hachi Maru Pop" pitchFamily="2" charset="-128"/>
                <a:cs typeface="charleeboots" panose="02000603000000000000" pitchFamily="2" charset="-34"/>
              </a:rPr>
              <a:t>CM2</a:t>
            </a:r>
            <a:endParaRPr lang="fr-FR" sz="2400" b="1" dirty="0">
              <a:ln w="12700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50800" dist="38100" dir="2700000" sx="104000" sy="104000" algn="tl" rotWithShape="0">
                  <a:prstClr val="black">
                    <a:alpha val="40000"/>
                  </a:prstClr>
                </a:outerShdw>
              </a:effectLst>
              <a:latin typeface="Hachi Maru Pop" pitchFamily="2" charset="-128"/>
              <a:ea typeface="Hachi Maru Pop" pitchFamily="2" charset="-128"/>
              <a:cs typeface="charleeboots" panose="02000603000000000000" pitchFamily="2" charset="-34"/>
            </a:endParaRPr>
          </a:p>
        </p:txBody>
      </p:sp>
      <p:pic>
        <p:nvPicPr>
          <p:cNvPr id="10" name="Picture 2" descr="Nombres décimaux au cycle 3 - Espace pédagogique">
            <a:extLst>
              <a:ext uri="{FF2B5EF4-FFF2-40B4-BE49-F238E27FC236}">
                <a16:creationId xmlns:a16="http://schemas.microsoft.com/office/drawing/2014/main" id="{D89846CE-1BE1-F177-22B1-7B5483A6B4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3912" y="133084"/>
            <a:ext cx="1039125" cy="655817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1A02EE0D-31A0-2D2A-F7A7-72A69CB3969B}"/>
              </a:ext>
            </a:extLst>
          </p:cNvPr>
          <p:cNvSpPr txBox="1"/>
          <p:nvPr/>
        </p:nvSpPr>
        <p:spPr>
          <a:xfrm>
            <a:off x="169839" y="5568386"/>
            <a:ext cx="291208" cy="30777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lIns="0" rIns="0" rtlCol="0">
            <a:spAutoFit/>
          </a:bodyPr>
          <a:lstStyle/>
          <a:p>
            <a:pPr algn="ctr"/>
            <a:r>
              <a:rPr lang="fr-F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4</a:t>
            </a:r>
            <a:endParaRPr lang="fr-FR" b="1" dirty="0">
              <a:solidFill>
                <a:schemeClr val="tx1">
                  <a:lumMod val="65000"/>
                  <a:lumOff val="35000"/>
                </a:schemeClr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6C2A2F6-1E69-2B6A-1ECE-E980FBEFF6BF}"/>
              </a:ext>
            </a:extLst>
          </p:cNvPr>
          <p:cNvSpPr txBox="1"/>
          <p:nvPr/>
        </p:nvSpPr>
        <p:spPr>
          <a:xfrm>
            <a:off x="4746076" y="4142508"/>
            <a:ext cx="291208" cy="30777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lIns="0" rIns="0" rtlCol="0">
            <a:spAutoFit/>
          </a:bodyPr>
          <a:lstStyle/>
          <a:p>
            <a:pPr algn="ctr"/>
            <a:r>
              <a:rPr lang="fr-F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3</a:t>
            </a:r>
            <a:endParaRPr lang="fr-FR" b="1" dirty="0">
              <a:solidFill>
                <a:schemeClr val="tx1">
                  <a:lumMod val="65000"/>
                  <a:lumOff val="35000"/>
                </a:schemeClr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4386613-23A0-35AD-D23E-4C9AC4444E6A}"/>
              </a:ext>
            </a:extLst>
          </p:cNvPr>
          <p:cNvSpPr txBox="1"/>
          <p:nvPr/>
        </p:nvSpPr>
        <p:spPr>
          <a:xfrm>
            <a:off x="167280" y="4147141"/>
            <a:ext cx="291208" cy="30777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lIns="0" rIns="0" rtlCol="0">
            <a:spAutoFit/>
          </a:bodyPr>
          <a:lstStyle/>
          <a:p>
            <a:pPr algn="ctr"/>
            <a:r>
              <a:rPr lang="fr-F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2</a:t>
            </a:r>
            <a:endParaRPr lang="fr-FR" b="1" dirty="0">
              <a:solidFill>
                <a:schemeClr val="tx1">
                  <a:lumMod val="65000"/>
                  <a:lumOff val="35000"/>
                </a:schemeClr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FB207983-83CB-6A95-9016-77491B9CF240}"/>
              </a:ext>
            </a:extLst>
          </p:cNvPr>
          <p:cNvSpPr txBox="1"/>
          <p:nvPr/>
        </p:nvSpPr>
        <p:spPr>
          <a:xfrm>
            <a:off x="168483" y="1475284"/>
            <a:ext cx="291208" cy="30777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lIns="0" rIns="0" rtlCol="0">
            <a:spAutoFit/>
          </a:bodyPr>
          <a:lstStyle/>
          <a:p>
            <a:pPr algn="ctr"/>
            <a:r>
              <a:rPr lang="fr-F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1</a:t>
            </a:r>
            <a:endParaRPr lang="fr-FR" b="1" dirty="0">
              <a:solidFill>
                <a:schemeClr val="tx1">
                  <a:lumMod val="65000"/>
                  <a:lumOff val="35000"/>
                </a:schemeClr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0A4F0AE-9F35-BCFF-2826-38193B36499F}"/>
              </a:ext>
            </a:extLst>
          </p:cNvPr>
          <p:cNvSpPr txBox="1"/>
          <p:nvPr/>
        </p:nvSpPr>
        <p:spPr>
          <a:xfrm>
            <a:off x="183284" y="9168109"/>
            <a:ext cx="291208" cy="30777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lIns="0" rIns="0" rtlCol="0">
            <a:spAutoFit/>
          </a:bodyPr>
          <a:lstStyle/>
          <a:p>
            <a:pPr algn="ctr"/>
            <a:r>
              <a:rPr lang="fr-F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5</a:t>
            </a:r>
            <a:endParaRPr lang="fr-FR" b="1" dirty="0">
              <a:solidFill>
                <a:schemeClr val="tx1">
                  <a:lumMod val="65000"/>
                  <a:lumOff val="35000"/>
                </a:schemeClr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1AA6437A-2400-798A-0266-077A773E7B6B}"/>
              </a:ext>
            </a:extLst>
          </p:cNvPr>
          <p:cNvSpPr/>
          <p:nvPr/>
        </p:nvSpPr>
        <p:spPr>
          <a:xfrm>
            <a:off x="2421854" y="8836243"/>
            <a:ext cx="2146742" cy="30777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none">
            <a:spAutoFit/>
          </a:bodyPr>
          <a:lstStyle/>
          <a:p>
            <a:r>
              <a:rPr lang="fr-FR" sz="1400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chi Maru Pop" pitchFamily="2" charset="-128"/>
                <a:ea typeface="Hachi Maru Pop" pitchFamily="2" charset="-128"/>
              </a:rPr>
              <a:t>MULTIPLICATION</a:t>
            </a:r>
            <a:endParaRPr lang="fr-FR" sz="1400" dirty="0">
              <a:ln>
                <a:solidFill>
                  <a:schemeClr val="bg1"/>
                </a:solidFill>
              </a:ln>
              <a:latin typeface="Hachi Maru Pop" pitchFamily="2" charset="-128"/>
              <a:ea typeface="Hachi Maru Pop" pitchFamily="2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7604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ectangle à coins arrondis 56"/>
          <p:cNvSpPr/>
          <p:nvPr/>
        </p:nvSpPr>
        <p:spPr>
          <a:xfrm>
            <a:off x="67747" y="759213"/>
            <a:ext cx="7060301" cy="9645063"/>
          </a:xfrm>
          <a:prstGeom prst="roundRect">
            <a:avLst>
              <a:gd name="adj" fmla="val 0"/>
            </a:avLst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5" name="ZoneTexte 124"/>
          <p:cNvSpPr txBox="1"/>
          <p:nvPr/>
        </p:nvSpPr>
        <p:spPr>
          <a:xfrm>
            <a:off x="487335" y="830930"/>
            <a:ext cx="323090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dirty="0">
                <a:ln w="15875">
                  <a:noFill/>
                </a:ln>
                <a:latin typeface="Cavolini" panose="03000502040302020204" pitchFamily="66" charset="0"/>
                <a:cs typeface="Cavolini" panose="03000502040302020204" pitchFamily="66" charset="0"/>
              </a:rPr>
              <a:t>Pose et calcule ces multiplications.</a:t>
            </a:r>
          </a:p>
        </p:txBody>
      </p:sp>
      <p:sp>
        <p:nvSpPr>
          <p:cNvPr id="128" name="ZoneTexte 127"/>
          <p:cNvSpPr txBox="1"/>
          <p:nvPr/>
        </p:nvSpPr>
        <p:spPr>
          <a:xfrm>
            <a:off x="473774" y="3684065"/>
            <a:ext cx="15329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dirty="0">
                <a:ln w="15875">
                  <a:noFill/>
                </a:ln>
                <a:latin typeface="Cavolini" panose="03000502040302020204" pitchFamily="66" charset="0"/>
                <a:cs typeface="Cavolini" panose="03000502040302020204" pitchFamily="66" charset="0"/>
              </a:rPr>
              <a:t>Calcule en ligne.</a:t>
            </a:r>
          </a:p>
        </p:txBody>
      </p:sp>
      <p:sp>
        <p:nvSpPr>
          <p:cNvPr id="74" name="ZoneTexte 73"/>
          <p:cNvSpPr txBox="1"/>
          <p:nvPr/>
        </p:nvSpPr>
        <p:spPr>
          <a:xfrm>
            <a:off x="471346" y="5038427"/>
            <a:ext cx="25423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dirty="0">
                <a:ln w="15875">
                  <a:noFill/>
                </a:ln>
                <a:latin typeface="Cavolini" panose="03000502040302020204" pitchFamily="66" charset="0"/>
                <a:cs typeface="Cavolini" panose="03000502040302020204" pitchFamily="66" charset="0"/>
              </a:rPr>
              <a:t>Pose et calcule ces divisions.</a:t>
            </a:r>
          </a:p>
        </p:txBody>
      </p:sp>
      <p:sp>
        <p:nvSpPr>
          <p:cNvPr id="9" name="ZoneTexte 8"/>
          <p:cNvSpPr txBox="1"/>
          <p:nvPr/>
        </p:nvSpPr>
        <p:spPr>
          <a:xfrm>
            <a:off x="476390" y="1098913"/>
            <a:ext cx="16475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>
                <a:latin typeface="Our First Kiss" panose="02000603000000020004" pitchFamily="50" charset="0"/>
              </a:rPr>
              <a:t>154 </a:t>
            </a:r>
            <a:r>
              <a:rPr lang="fr-FR" sz="1200" dirty="0"/>
              <a:t>x</a:t>
            </a:r>
            <a:r>
              <a:rPr lang="fr-FR" sz="1200" dirty="0">
                <a:latin typeface="Our First Kiss" panose="02000603000000020004" pitchFamily="50" charset="0"/>
              </a:rPr>
              <a:t> 2,01</a:t>
            </a:r>
          </a:p>
        </p:txBody>
      </p:sp>
      <p:sp>
        <p:nvSpPr>
          <p:cNvPr id="51" name="ZoneTexte 50"/>
          <p:cNvSpPr txBox="1"/>
          <p:nvPr/>
        </p:nvSpPr>
        <p:spPr>
          <a:xfrm>
            <a:off x="2680122" y="1099446"/>
            <a:ext cx="18234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>
                <a:latin typeface="Our First Kiss" panose="02000603000000020004" pitchFamily="50" charset="0"/>
              </a:rPr>
              <a:t>0,854 </a:t>
            </a:r>
            <a:r>
              <a:rPr lang="fr-FR" sz="1200" dirty="0"/>
              <a:t>x </a:t>
            </a:r>
            <a:r>
              <a:rPr lang="fr-FR" sz="1200" dirty="0">
                <a:latin typeface="Our First Kiss" panose="02000603000000020004" pitchFamily="50" charset="0"/>
              </a:rPr>
              <a:t>10,6</a:t>
            </a:r>
          </a:p>
        </p:txBody>
      </p:sp>
      <p:sp>
        <p:nvSpPr>
          <p:cNvPr id="52" name="ZoneTexte 51"/>
          <p:cNvSpPr txBox="1"/>
          <p:nvPr/>
        </p:nvSpPr>
        <p:spPr>
          <a:xfrm>
            <a:off x="5080938" y="1098913"/>
            <a:ext cx="17060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>
                <a:latin typeface="Our First Kiss" panose="02000603000000020004" pitchFamily="50" charset="0"/>
              </a:rPr>
              <a:t>42,6 </a:t>
            </a:r>
            <a:r>
              <a:rPr lang="fr-FR" sz="1200" dirty="0">
                <a:latin typeface="Warung Kopi" panose="02000500000000000000"/>
              </a:rPr>
              <a:t>x</a:t>
            </a:r>
            <a:r>
              <a:rPr lang="fr-FR" sz="1200" dirty="0">
                <a:latin typeface="Our First Kiss" panose="02000603000000020004" pitchFamily="50" charset="0"/>
              </a:rPr>
              <a:t> 10,78</a:t>
            </a:r>
          </a:p>
        </p:txBody>
      </p:sp>
      <p:sp>
        <p:nvSpPr>
          <p:cNvPr id="71" name="ZoneTexte 70"/>
          <p:cNvSpPr txBox="1"/>
          <p:nvPr/>
        </p:nvSpPr>
        <p:spPr>
          <a:xfrm>
            <a:off x="148210" y="3995106"/>
            <a:ext cx="2299318" cy="890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200" dirty="0">
                <a:latin typeface="Our First Kiss" panose="02000603000000020004" pitchFamily="50" charset="0"/>
              </a:rPr>
              <a:t>3,18 : 10 = </a:t>
            </a:r>
            <a:r>
              <a:rPr lang="fr-FR" sz="1000" dirty="0">
                <a:latin typeface="Short Stack" panose="02010500040000000007" pitchFamily="2" charset="77"/>
              </a:rPr>
              <a:t>__________</a:t>
            </a:r>
            <a:r>
              <a:rPr lang="fr-FR" sz="1200" dirty="0">
                <a:latin typeface="Our First Kiss" panose="02000603000000020004" pitchFamily="50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fr-FR" sz="1200" dirty="0">
                <a:latin typeface="Our First Kiss" panose="02000603000000020004" pitchFamily="50" charset="0"/>
              </a:rPr>
              <a:t>41 : 10 = </a:t>
            </a:r>
            <a:r>
              <a:rPr lang="fr-FR" sz="1000" dirty="0">
                <a:latin typeface="Short Stack" panose="02010500040000000007" pitchFamily="2" charset="77"/>
              </a:rPr>
              <a:t>__________</a:t>
            </a:r>
            <a:r>
              <a:rPr lang="fr-FR" sz="1200" dirty="0">
                <a:latin typeface="Our First Kiss" panose="02000603000000020004" pitchFamily="50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fr-FR" sz="1200" dirty="0">
                <a:latin typeface="Our First Kiss" panose="02000603000000020004" pitchFamily="50" charset="0"/>
              </a:rPr>
              <a:t>85,9 : 10 = </a:t>
            </a:r>
            <a:r>
              <a:rPr lang="fr-FR" sz="1000" dirty="0">
                <a:latin typeface="Short Stack" panose="02010500040000000007" pitchFamily="2" charset="77"/>
              </a:rPr>
              <a:t>__________</a:t>
            </a:r>
            <a:r>
              <a:rPr lang="fr-FR" sz="1200" dirty="0">
                <a:latin typeface="Our First Kiss" panose="02000603000000020004" pitchFamily="50" charset="0"/>
              </a:rPr>
              <a:t> </a:t>
            </a:r>
          </a:p>
        </p:txBody>
      </p:sp>
      <p:sp>
        <p:nvSpPr>
          <p:cNvPr id="72" name="ZoneTexte 71"/>
          <p:cNvSpPr txBox="1"/>
          <p:nvPr/>
        </p:nvSpPr>
        <p:spPr>
          <a:xfrm>
            <a:off x="2477022" y="4013855"/>
            <a:ext cx="2058736" cy="894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200" dirty="0">
                <a:latin typeface="Our First Kiss" panose="02000603000000020004" pitchFamily="50" charset="0"/>
              </a:rPr>
              <a:t>6,57 : 100 = </a:t>
            </a:r>
            <a:r>
              <a:rPr lang="fr-FR" sz="1000" dirty="0">
                <a:latin typeface="Short Stack" panose="02010500040000000007" pitchFamily="2" charset="77"/>
              </a:rPr>
              <a:t>__________</a:t>
            </a:r>
            <a:r>
              <a:rPr lang="fr-FR" sz="1200" dirty="0">
                <a:latin typeface="Our First Kiss" panose="02000603000000020004" pitchFamily="50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fr-FR" sz="1200" dirty="0">
                <a:latin typeface="Our First Kiss" panose="02000603000000020004" pitchFamily="50" charset="0"/>
              </a:rPr>
              <a:t>0,2 : 100 = </a:t>
            </a:r>
            <a:r>
              <a:rPr lang="fr-FR" sz="1000" dirty="0">
                <a:latin typeface="Short Stack" panose="02010500040000000007" pitchFamily="2" charset="77"/>
              </a:rPr>
              <a:t>__________</a:t>
            </a:r>
            <a:r>
              <a:rPr lang="fr-FR" sz="1200" dirty="0">
                <a:latin typeface="Our First Kiss" panose="02000603000000020004" pitchFamily="50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fr-FR" sz="1200" dirty="0">
                <a:latin typeface="Our First Kiss" panose="02000603000000020004" pitchFamily="50" charset="0"/>
              </a:rPr>
              <a:t>300,1 : 100 = </a:t>
            </a:r>
            <a:r>
              <a:rPr lang="fr-FR" sz="1000" dirty="0">
                <a:latin typeface="Short Stack" panose="02010500040000000007" pitchFamily="2" charset="77"/>
              </a:rPr>
              <a:t>__________</a:t>
            </a:r>
            <a:r>
              <a:rPr lang="fr-FR" sz="1200" dirty="0">
                <a:latin typeface="Our First Kiss" panose="02000603000000020004" pitchFamily="50" charset="0"/>
              </a:rPr>
              <a:t> </a:t>
            </a:r>
          </a:p>
        </p:txBody>
      </p:sp>
      <p:sp>
        <p:nvSpPr>
          <p:cNvPr id="80" name="ZoneTexte 79"/>
          <p:cNvSpPr txBox="1"/>
          <p:nvPr/>
        </p:nvSpPr>
        <p:spPr>
          <a:xfrm>
            <a:off x="4819180" y="4013855"/>
            <a:ext cx="2211356" cy="89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1200" dirty="0">
                <a:latin typeface="Our First Kiss" panose="02000603000000020004" pitchFamily="50" charset="0"/>
              </a:rPr>
              <a:t>7, 8 : 1000 = </a:t>
            </a:r>
            <a:r>
              <a:rPr lang="fr-FR" sz="1000" dirty="0">
                <a:latin typeface="Short Stack" panose="02010500040000000007" pitchFamily="2" charset="77"/>
              </a:rPr>
              <a:t>__________</a:t>
            </a:r>
            <a:r>
              <a:rPr lang="fr-FR" sz="1200" dirty="0">
                <a:latin typeface="Our First Kiss" panose="02000603000000020004" pitchFamily="50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fr-FR" sz="1200" dirty="0">
                <a:latin typeface="Our First Kiss" panose="02000603000000020004" pitchFamily="50" charset="0"/>
              </a:rPr>
              <a:t>109 : 1000 = </a:t>
            </a:r>
            <a:r>
              <a:rPr lang="fr-FR" sz="1000" dirty="0">
                <a:latin typeface="Short Stack" panose="02010500040000000007" pitchFamily="2" charset="77"/>
                <a:ea typeface="Hachi Maru Pop" pitchFamily="2" charset="-128"/>
              </a:rPr>
              <a:t>__________</a:t>
            </a:r>
            <a:r>
              <a:rPr lang="fr-FR" sz="1200" dirty="0">
                <a:latin typeface="Our First Kiss" panose="02000603000000020004" pitchFamily="50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fr-FR" sz="1200" dirty="0">
                <a:latin typeface="Our First Kiss" panose="02000603000000020004" pitchFamily="50" charset="0"/>
              </a:rPr>
              <a:t>6 801 : 1000 = </a:t>
            </a:r>
            <a:r>
              <a:rPr lang="fr-FR" sz="1000" dirty="0">
                <a:latin typeface="Short Stack" panose="02010500040000000007" pitchFamily="2" charset="77"/>
              </a:rPr>
              <a:t>__________</a:t>
            </a:r>
            <a:r>
              <a:rPr lang="fr-FR" sz="1200" dirty="0">
                <a:latin typeface="Our First Kiss" panose="02000603000000020004" pitchFamily="50" charset="0"/>
              </a:rPr>
              <a:t> </a:t>
            </a:r>
          </a:p>
        </p:txBody>
      </p:sp>
      <p:sp>
        <p:nvSpPr>
          <p:cNvPr id="86" name="Rectangle 85"/>
          <p:cNvSpPr/>
          <p:nvPr/>
        </p:nvSpPr>
        <p:spPr>
          <a:xfrm>
            <a:off x="2697258" y="3474779"/>
            <a:ext cx="1372492" cy="33855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txBody>
          <a:bodyPr wrap="none">
            <a:spAutoFit/>
          </a:bodyPr>
          <a:lstStyle/>
          <a:p>
            <a:r>
              <a:rPr lang="fr-FR" sz="1600" b="1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chi Maru Pop" pitchFamily="2" charset="-128"/>
                <a:ea typeface="Hachi Maru Pop" pitchFamily="2" charset="-128"/>
              </a:rPr>
              <a:t>DIVISION</a:t>
            </a:r>
            <a:endParaRPr lang="fr-FR" sz="2000" dirty="0">
              <a:ln>
                <a:solidFill>
                  <a:schemeClr val="bg1"/>
                </a:solidFill>
              </a:ln>
              <a:latin typeface="Hachi Maru Pop" pitchFamily="2" charset="-128"/>
              <a:ea typeface="Hachi Maru Pop" pitchFamily="2" charset="-128"/>
            </a:endParaRPr>
          </a:p>
        </p:txBody>
      </p:sp>
      <p:sp>
        <p:nvSpPr>
          <p:cNvPr id="88" name="ZoneTexte 87"/>
          <p:cNvSpPr txBox="1"/>
          <p:nvPr/>
        </p:nvSpPr>
        <p:spPr>
          <a:xfrm>
            <a:off x="5347088" y="5514029"/>
            <a:ext cx="17229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tabLst>
                <a:tab pos="2152650" algn="l"/>
                <a:tab pos="4848225" algn="l"/>
              </a:tabLst>
            </a:pPr>
            <a:r>
              <a:rPr lang="fr-FR" sz="1200" dirty="0">
                <a:latin typeface="Our First Kiss" panose="02000603000000020004" pitchFamily="50" charset="0"/>
              </a:rPr>
              <a:t>5,6 : 8 = </a:t>
            </a:r>
            <a:r>
              <a:rPr lang="fr-FR" sz="1000" dirty="0">
                <a:latin typeface="Short Stack" panose="02010500040000000007" pitchFamily="2" charset="77"/>
              </a:rPr>
              <a:t>__________</a:t>
            </a:r>
            <a:endParaRPr lang="fr-FR" sz="1200" dirty="0">
              <a:latin typeface="Short Stack" panose="02010500040000000007" pitchFamily="2" charset="77"/>
            </a:endParaRPr>
          </a:p>
          <a:p>
            <a:pPr>
              <a:lnSpc>
                <a:spcPct val="150000"/>
              </a:lnSpc>
              <a:tabLst>
                <a:tab pos="2152650" algn="l"/>
                <a:tab pos="4848225" algn="l"/>
              </a:tabLst>
            </a:pPr>
            <a:r>
              <a:rPr lang="fr-FR" sz="1200" dirty="0">
                <a:latin typeface="Our First Kiss" panose="02000603000000020004" pitchFamily="50" charset="0"/>
              </a:rPr>
              <a:t>0,72 : 9 = </a:t>
            </a:r>
            <a:r>
              <a:rPr lang="fr-FR" sz="1000" dirty="0">
                <a:latin typeface="Short Stack" panose="02010500040000000007" pitchFamily="2" charset="77"/>
              </a:rPr>
              <a:t>__________</a:t>
            </a:r>
            <a:r>
              <a:rPr lang="fr-FR" sz="1200" dirty="0">
                <a:latin typeface="Our First Kiss" panose="02000603000000020004" pitchFamily="50" charset="0"/>
              </a:rPr>
              <a:t> </a:t>
            </a:r>
          </a:p>
          <a:p>
            <a:pPr>
              <a:lnSpc>
                <a:spcPct val="150000"/>
              </a:lnSpc>
              <a:tabLst>
                <a:tab pos="2152650" algn="l"/>
                <a:tab pos="4848225" algn="l"/>
              </a:tabLst>
            </a:pPr>
            <a:r>
              <a:rPr lang="fr-FR" sz="1200" dirty="0">
                <a:latin typeface="Our First Kiss" panose="02000603000000020004" pitchFamily="50" charset="0"/>
              </a:rPr>
              <a:t>7,5 : 5 = </a:t>
            </a:r>
            <a:r>
              <a:rPr lang="fr-FR" sz="1000" dirty="0">
                <a:latin typeface="Short Stack" panose="02010500040000000007" pitchFamily="2" charset="77"/>
              </a:rPr>
              <a:t>__________</a:t>
            </a:r>
            <a:endParaRPr lang="fr-FR" sz="1200" dirty="0">
              <a:latin typeface="Short Stack" panose="02010500040000000007" pitchFamily="2" charset="77"/>
            </a:endParaRPr>
          </a:p>
          <a:p>
            <a:pPr>
              <a:lnSpc>
                <a:spcPct val="150000"/>
              </a:lnSpc>
              <a:tabLst>
                <a:tab pos="2152650" algn="l"/>
                <a:tab pos="4848225" algn="l"/>
              </a:tabLst>
            </a:pPr>
            <a:r>
              <a:rPr lang="fr-FR" sz="1200" dirty="0">
                <a:latin typeface="Our First Kiss" panose="02000603000000020004" pitchFamily="50" charset="0"/>
              </a:rPr>
              <a:t>4,5 : 3 = </a:t>
            </a:r>
            <a:r>
              <a:rPr lang="fr-FR" sz="1000" dirty="0">
                <a:latin typeface="Short Stack" panose="02010500040000000007" pitchFamily="2" charset="77"/>
              </a:rPr>
              <a:t>__________</a:t>
            </a:r>
            <a:r>
              <a:rPr lang="fr-FR" sz="1200" dirty="0">
                <a:latin typeface="Our First Kiss" panose="02000603000000020004" pitchFamily="50" charset="0"/>
              </a:rPr>
              <a:t> </a:t>
            </a:r>
          </a:p>
          <a:p>
            <a:pPr>
              <a:lnSpc>
                <a:spcPct val="150000"/>
              </a:lnSpc>
              <a:tabLst>
                <a:tab pos="2152650" algn="l"/>
                <a:tab pos="4848225" algn="l"/>
              </a:tabLst>
            </a:pPr>
            <a:r>
              <a:rPr lang="fr-FR" sz="1200" dirty="0">
                <a:latin typeface="Our First Kiss" panose="02000603000000020004" pitchFamily="50" charset="0"/>
              </a:rPr>
              <a:t>0,81 : 9 = </a:t>
            </a:r>
            <a:r>
              <a:rPr lang="fr-FR" sz="1000" dirty="0">
                <a:latin typeface="Short Stack" panose="02010500040000000007" pitchFamily="2" charset="77"/>
              </a:rPr>
              <a:t>__________</a:t>
            </a:r>
            <a:r>
              <a:rPr lang="fr-FR" sz="1200" dirty="0">
                <a:latin typeface="Our First Kiss" panose="02000603000000020004" pitchFamily="50" charset="0"/>
              </a:rPr>
              <a:t> </a:t>
            </a:r>
          </a:p>
        </p:txBody>
      </p:sp>
      <p:sp>
        <p:nvSpPr>
          <p:cNvPr id="92" name="ZoneTexte 91"/>
          <p:cNvSpPr txBox="1"/>
          <p:nvPr/>
        </p:nvSpPr>
        <p:spPr>
          <a:xfrm>
            <a:off x="5702138" y="5036523"/>
            <a:ext cx="121567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dirty="0">
                <a:ln w="15875">
                  <a:noFill/>
                </a:ln>
                <a:latin typeface="Cavolini" panose="03000502040302020204" pitchFamily="66" charset="0"/>
                <a:cs typeface="Cavolini" panose="03000502040302020204" pitchFamily="66" charset="0"/>
              </a:rPr>
              <a:t>Calcule sans poser.</a:t>
            </a:r>
          </a:p>
        </p:txBody>
      </p:sp>
      <p:sp>
        <p:nvSpPr>
          <p:cNvPr id="93" name="ZoneTexte 92"/>
          <p:cNvSpPr txBox="1"/>
          <p:nvPr/>
        </p:nvSpPr>
        <p:spPr>
          <a:xfrm>
            <a:off x="5426920" y="5168105"/>
            <a:ext cx="259228" cy="383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chemeClr val="bg1"/>
                </a:solidFill>
                <a:latin typeface="Mrs Chocolat" pitchFamily="2" charset="0"/>
              </a:rPr>
              <a:t>8</a:t>
            </a:r>
          </a:p>
        </p:txBody>
      </p:sp>
      <p:sp>
        <p:nvSpPr>
          <p:cNvPr id="45" name="ZoneTexte 44"/>
          <p:cNvSpPr txBox="1"/>
          <p:nvPr/>
        </p:nvSpPr>
        <p:spPr>
          <a:xfrm>
            <a:off x="67747" y="47769"/>
            <a:ext cx="3387892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6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achi Maru Pop" pitchFamily="2" charset="-128"/>
                <a:ea typeface="Hachi Maru Pop" pitchFamily="2" charset="-128"/>
              </a:rPr>
              <a:t>OPÉRATIONS AVEC LES NOMBRES DÉCIMAUX</a:t>
            </a:r>
          </a:p>
        </p:txBody>
      </p:sp>
      <p:sp>
        <p:nvSpPr>
          <p:cNvPr id="46" name="Nuage 45"/>
          <p:cNvSpPr/>
          <p:nvPr/>
        </p:nvSpPr>
        <p:spPr>
          <a:xfrm>
            <a:off x="6263952" y="101848"/>
            <a:ext cx="864096" cy="585356"/>
          </a:xfrm>
          <a:prstGeom prst="cloud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ZoneTexte 52"/>
          <p:cNvSpPr txBox="1"/>
          <p:nvPr/>
        </p:nvSpPr>
        <p:spPr>
          <a:xfrm>
            <a:off x="6407968" y="173857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ur First Kiss" panose="02000603000000020004" pitchFamily="50" charset="0"/>
              </a:rPr>
              <a:t>2</a:t>
            </a:r>
          </a:p>
        </p:txBody>
      </p:sp>
      <p:sp>
        <p:nvSpPr>
          <p:cNvPr id="56" name="ZoneTexte 55"/>
          <p:cNvSpPr txBox="1"/>
          <p:nvPr/>
        </p:nvSpPr>
        <p:spPr>
          <a:xfrm>
            <a:off x="129260" y="5312616"/>
            <a:ext cx="16475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>
                <a:latin typeface="Our First Kiss" panose="02000603000000020004" pitchFamily="50" charset="0"/>
              </a:rPr>
              <a:t>645,6 : 8</a:t>
            </a:r>
          </a:p>
        </p:txBody>
      </p:sp>
      <p:sp>
        <p:nvSpPr>
          <p:cNvPr id="58" name="ZoneTexte 57"/>
          <p:cNvSpPr txBox="1"/>
          <p:nvPr/>
        </p:nvSpPr>
        <p:spPr>
          <a:xfrm>
            <a:off x="1717220" y="5291708"/>
            <a:ext cx="18234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>
                <a:latin typeface="Our First Kiss" panose="02000603000000020004" pitchFamily="50" charset="0"/>
              </a:rPr>
              <a:t>6,79 : 14</a:t>
            </a:r>
          </a:p>
        </p:txBody>
      </p:sp>
      <p:sp>
        <p:nvSpPr>
          <p:cNvPr id="59" name="ZoneTexte 58"/>
          <p:cNvSpPr txBox="1"/>
          <p:nvPr/>
        </p:nvSpPr>
        <p:spPr>
          <a:xfrm>
            <a:off x="3618202" y="5309933"/>
            <a:ext cx="17060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>
                <a:latin typeface="Our First Kiss" panose="02000603000000020004" pitchFamily="50" charset="0"/>
              </a:rPr>
              <a:t>51,7 : 25</a:t>
            </a:r>
          </a:p>
        </p:txBody>
      </p:sp>
      <p:sp>
        <p:nvSpPr>
          <p:cNvPr id="37" name="ZoneTexte 36"/>
          <p:cNvSpPr txBox="1"/>
          <p:nvPr/>
        </p:nvSpPr>
        <p:spPr>
          <a:xfrm>
            <a:off x="150677" y="8412949"/>
            <a:ext cx="1748966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tabLst>
                <a:tab pos="2152650" algn="l"/>
                <a:tab pos="4848225" algn="l"/>
              </a:tabLst>
            </a:pPr>
            <a:r>
              <a:rPr lang="fr-FR" sz="1000" dirty="0">
                <a:latin typeface="Short Stack" panose="02010500040000000007" pitchFamily="2" charset="0"/>
              </a:rPr>
              <a:t>Alexis a eu les notes suivantes en maths </a:t>
            </a:r>
            <a:r>
              <a:rPr lang="fr-FR" sz="1000" dirty="0">
                <a:latin typeface="Our First Kiss" panose="02000603000000020004" pitchFamily="50" charset="0"/>
              </a:rPr>
              <a:t>15,5/20</a:t>
            </a:r>
            <a:r>
              <a:rPr lang="fr-FR" sz="1000" dirty="0">
                <a:latin typeface="Short Stack" panose="02010500040000000007" pitchFamily="2" charset="0"/>
              </a:rPr>
              <a:t>,</a:t>
            </a:r>
            <a:r>
              <a:rPr lang="fr-FR" sz="1000" dirty="0">
                <a:latin typeface="Our First Kiss" panose="02000603000000020004" pitchFamily="50" charset="0"/>
              </a:rPr>
              <a:t> 18/20 </a:t>
            </a:r>
            <a:r>
              <a:rPr lang="fr-FR" sz="1000" dirty="0">
                <a:latin typeface="Short Stack" panose="02010500040000000007" pitchFamily="2" charset="0"/>
              </a:rPr>
              <a:t>et </a:t>
            </a:r>
            <a:r>
              <a:rPr lang="fr-FR" sz="1000" dirty="0">
                <a:latin typeface="Our First Kiss" panose="02000603000000020004" pitchFamily="50" charset="0"/>
              </a:rPr>
              <a:t>14/20</a:t>
            </a:r>
            <a:r>
              <a:rPr lang="fr-FR" sz="1000" dirty="0">
                <a:latin typeface="Short Stack" panose="02010500040000000007" pitchFamily="2" charset="0"/>
              </a:rPr>
              <a:t>, Achille a eu </a:t>
            </a:r>
            <a:r>
              <a:rPr lang="fr-FR" sz="1000" dirty="0">
                <a:latin typeface="Our First Kiss" panose="02000603000000020004" pitchFamily="50" charset="0"/>
              </a:rPr>
              <a:t>14,5/20</a:t>
            </a:r>
            <a:r>
              <a:rPr lang="fr-FR" sz="1000" dirty="0">
                <a:latin typeface="Short Stack" panose="02010500040000000007" pitchFamily="2" charset="0"/>
              </a:rPr>
              <a:t>, </a:t>
            </a:r>
            <a:r>
              <a:rPr lang="fr-FR" sz="1000" dirty="0">
                <a:latin typeface="Our First Kiss" panose="02000603000000020004" pitchFamily="50" charset="0"/>
              </a:rPr>
              <a:t>19/20</a:t>
            </a:r>
            <a:r>
              <a:rPr lang="fr-FR" sz="1000" dirty="0">
                <a:latin typeface="Short Stack" panose="02010500040000000007" pitchFamily="2" charset="0"/>
              </a:rPr>
              <a:t> et </a:t>
            </a:r>
            <a:r>
              <a:rPr lang="fr-FR" sz="1000" dirty="0">
                <a:latin typeface="Our First Kiss" panose="02000603000000020004" pitchFamily="50" charset="0"/>
              </a:rPr>
              <a:t>12,5/20</a:t>
            </a:r>
            <a:r>
              <a:rPr lang="fr-FR" sz="1000" dirty="0">
                <a:latin typeface="Short Stack" panose="02010500040000000007" pitchFamily="2" charset="0"/>
              </a:rPr>
              <a:t>. </a:t>
            </a:r>
          </a:p>
          <a:p>
            <a:pPr>
              <a:spcAft>
                <a:spcPts val="600"/>
              </a:spcAft>
              <a:tabLst>
                <a:tab pos="2152650" algn="l"/>
                <a:tab pos="4848225" algn="l"/>
              </a:tabLst>
            </a:pPr>
            <a:r>
              <a:rPr lang="fr-FR" sz="1000" dirty="0">
                <a:latin typeface="Short Stack" panose="02010500040000000007" pitchFamily="2" charset="0"/>
              </a:rPr>
              <a:t>Quelle est la moyenne  des deux élèves ?</a:t>
            </a:r>
          </a:p>
          <a:p>
            <a:pPr>
              <a:spcAft>
                <a:spcPts val="600"/>
              </a:spcAft>
              <a:tabLst>
                <a:tab pos="2152650" algn="l"/>
                <a:tab pos="4848225" algn="l"/>
              </a:tabLst>
            </a:pPr>
            <a:r>
              <a:rPr lang="fr-FR" sz="1000" dirty="0">
                <a:latin typeface="Short Stack" panose="02010500040000000007" pitchFamily="2" charset="0"/>
              </a:rPr>
              <a:t>Donne le résultat au </a:t>
            </a:r>
            <a:r>
              <a:rPr lang="fr-FR" sz="1000">
                <a:latin typeface="Short Stack" panose="02010500040000000007" pitchFamily="2" charset="0"/>
              </a:rPr>
              <a:t>dixième près.</a:t>
            </a:r>
            <a:endParaRPr lang="fr-FR" sz="1000" dirty="0">
              <a:latin typeface="Short Stack" panose="02010500040000000007" pitchFamily="2" charset="0"/>
            </a:endParaRPr>
          </a:p>
        </p:txBody>
      </p:sp>
      <p:sp>
        <p:nvSpPr>
          <p:cNvPr id="39" name="ZoneTexte 38"/>
          <p:cNvSpPr txBox="1"/>
          <p:nvPr/>
        </p:nvSpPr>
        <p:spPr>
          <a:xfrm>
            <a:off x="487336" y="7849060"/>
            <a:ext cx="142537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b="1" dirty="0">
                <a:ln w="15875">
                  <a:noFill/>
                </a:ln>
                <a:latin typeface="Cavolini" panose="03000502040302020204" pitchFamily="66" charset="0"/>
                <a:cs typeface="Cavolini" panose="03000502040302020204" pitchFamily="66" charset="0"/>
              </a:rPr>
              <a:t>Résous ce problème.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2"/>
          <a:srcRect r="14589"/>
          <a:stretch/>
        </p:blipFill>
        <p:spPr>
          <a:xfrm>
            <a:off x="143273" y="5617710"/>
            <a:ext cx="1633570" cy="2026581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3"/>
          <a:srcRect b="12306"/>
          <a:stretch/>
        </p:blipFill>
        <p:spPr>
          <a:xfrm>
            <a:off x="200333" y="1392778"/>
            <a:ext cx="2228954" cy="1954714"/>
          </a:xfrm>
          <a:prstGeom prst="rect">
            <a:avLst/>
          </a:prstGeom>
        </p:spPr>
      </p:pic>
      <p:pic>
        <p:nvPicPr>
          <p:cNvPr id="61" name="Image 60"/>
          <p:cNvPicPr>
            <a:picLocks noChangeAspect="1"/>
          </p:cNvPicPr>
          <p:nvPr/>
        </p:nvPicPr>
        <p:blipFill rotWithShape="1">
          <a:blip r:embed="rId3"/>
          <a:srcRect b="12306"/>
          <a:stretch/>
        </p:blipFill>
        <p:spPr>
          <a:xfrm>
            <a:off x="2511392" y="1392778"/>
            <a:ext cx="2228954" cy="1954714"/>
          </a:xfrm>
          <a:prstGeom prst="rect">
            <a:avLst/>
          </a:prstGeom>
        </p:spPr>
      </p:pic>
      <p:pic>
        <p:nvPicPr>
          <p:cNvPr id="62" name="Image 61"/>
          <p:cNvPicPr>
            <a:picLocks noChangeAspect="1"/>
          </p:cNvPicPr>
          <p:nvPr/>
        </p:nvPicPr>
        <p:blipFill rotWithShape="1">
          <a:blip r:embed="rId3"/>
          <a:srcRect b="12306"/>
          <a:stretch/>
        </p:blipFill>
        <p:spPr>
          <a:xfrm>
            <a:off x="4819498" y="1392778"/>
            <a:ext cx="2228954" cy="1954714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6680" y="7753468"/>
            <a:ext cx="5027395" cy="257879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3DB8073-EFE8-9F6B-B35E-04B0BA08ADA2}"/>
              </a:ext>
            </a:extLst>
          </p:cNvPr>
          <p:cNvSpPr txBox="1"/>
          <p:nvPr/>
        </p:nvSpPr>
        <p:spPr>
          <a:xfrm>
            <a:off x="182566" y="3666162"/>
            <a:ext cx="291208" cy="30777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lIns="0" rIns="0" rtlCol="0">
            <a:spAutoFit/>
          </a:bodyPr>
          <a:lstStyle/>
          <a:p>
            <a:pPr algn="ctr"/>
            <a:r>
              <a:rPr lang="fr-F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7</a:t>
            </a:r>
            <a:endParaRPr lang="fr-FR" b="1" dirty="0">
              <a:solidFill>
                <a:schemeClr val="tx1">
                  <a:lumMod val="65000"/>
                  <a:lumOff val="35000"/>
                </a:schemeClr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4E302BD-34B3-9B91-6DC5-C3977C2F4C40}"/>
              </a:ext>
            </a:extLst>
          </p:cNvPr>
          <p:cNvSpPr txBox="1"/>
          <p:nvPr/>
        </p:nvSpPr>
        <p:spPr>
          <a:xfrm>
            <a:off x="180138" y="829002"/>
            <a:ext cx="291208" cy="30777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lIns="0" rIns="0" rtlCol="0">
            <a:spAutoFit/>
          </a:bodyPr>
          <a:lstStyle/>
          <a:p>
            <a:pPr algn="ctr"/>
            <a:r>
              <a:rPr lang="fr-F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6</a:t>
            </a:r>
            <a:endParaRPr lang="fr-FR" b="1" dirty="0">
              <a:solidFill>
                <a:schemeClr val="tx1">
                  <a:lumMod val="65000"/>
                  <a:lumOff val="35000"/>
                </a:schemeClr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E9FFA7E-1820-27D3-A762-A9AE3B88B0BA}"/>
              </a:ext>
            </a:extLst>
          </p:cNvPr>
          <p:cNvSpPr txBox="1"/>
          <p:nvPr/>
        </p:nvSpPr>
        <p:spPr>
          <a:xfrm>
            <a:off x="182566" y="5003676"/>
            <a:ext cx="291208" cy="30777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lIns="0" rIns="0" rtlCol="0">
            <a:spAutoFit/>
          </a:bodyPr>
          <a:lstStyle/>
          <a:p>
            <a:pPr algn="ctr"/>
            <a:r>
              <a:rPr lang="fr-F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8</a:t>
            </a:r>
            <a:endParaRPr lang="fr-FR" b="1" dirty="0">
              <a:solidFill>
                <a:schemeClr val="tx1">
                  <a:lumMod val="65000"/>
                  <a:lumOff val="35000"/>
                </a:schemeClr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068BF21-03B9-0F9E-E326-73A078D5B0F8}"/>
              </a:ext>
            </a:extLst>
          </p:cNvPr>
          <p:cNvSpPr txBox="1"/>
          <p:nvPr/>
        </p:nvSpPr>
        <p:spPr>
          <a:xfrm>
            <a:off x="5410930" y="5052238"/>
            <a:ext cx="291208" cy="30777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lIns="0" rIns="0" rtlCol="0">
            <a:spAutoFit/>
          </a:bodyPr>
          <a:lstStyle/>
          <a:p>
            <a:pPr algn="ctr"/>
            <a:r>
              <a:rPr lang="fr-F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9</a:t>
            </a:r>
            <a:endParaRPr lang="fr-FR" b="1" dirty="0">
              <a:solidFill>
                <a:schemeClr val="tx1">
                  <a:lumMod val="65000"/>
                  <a:lumOff val="35000"/>
                </a:schemeClr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7AC03D0-B405-4014-1523-118C7AE44DDB}"/>
              </a:ext>
            </a:extLst>
          </p:cNvPr>
          <p:cNvSpPr txBox="1"/>
          <p:nvPr/>
        </p:nvSpPr>
        <p:spPr>
          <a:xfrm>
            <a:off x="180138" y="7855165"/>
            <a:ext cx="291208" cy="30777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lIns="0" rIns="0" rtlCol="0">
            <a:spAutoFit/>
          </a:bodyPr>
          <a:lstStyle/>
          <a:p>
            <a:pPr algn="ctr"/>
            <a:r>
              <a:rPr lang="fr-F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10</a:t>
            </a:r>
            <a:endParaRPr lang="fr-FR" b="1" dirty="0">
              <a:solidFill>
                <a:schemeClr val="tx1">
                  <a:lumMod val="65000"/>
                  <a:lumOff val="35000"/>
                </a:schemeClr>
              </a:solidFill>
              <a:latin typeface="Cavolini" panose="03000502040302020204" pitchFamily="66" charset="0"/>
              <a:cs typeface="Cavolini" panose="03000502040302020204" pitchFamily="66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D63B2C0-0745-24D1-F238-045A49228F0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4589"/>
          <a:stretch/>
        </p:blipFill>
        <p:spPr>
          <a:xfrm>
            <a:off x="1863337" y="5623935"/>
            <a:ext cx="1633570" cy="202658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E1A71E9-4A32-C264-42C3-2D6E7BC3A2B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4589"/>
          <a:stretch/>
        </p:blipFill>
        <p:spPr>
          <a:xfrm>
            <a:off x="3588072" y="5626126"/>
            <a:ext cx="1633570" cy="2026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96735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4103</TotalTime>
  <Words>373</Words>
  <Application>Microsoft Macintosh PowerPoint</Application>
  <PresentationFormat>Personnalisé</PresentationFormat>
  <Paragraphs>75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11" baseType="lpstr">
      <vt:lpstr>Hachi Maru Pop</vt:lpstr>
      <vt:lpstr>Arial</vt:lpstr>
      <vt:lpstr>Calibri</vt:lpstr>
      <vt:lpstr>Cavolini</vt:lpstr>
      <vt:lpstr>Mrs Chocolat</vt:lpstr>
      <vt:lpstr>Our First Kiss</vt:lpstr>
      <vt:lpstr>Short Stack</vt:lpstr>
      <vt:lpstr>Warung Kopi</vt:lpstr>
      <vt:lpstr>Thème Office</vt:lpstr>
      <vt:lpstr>Présentation PowerPoint</vt:lpstr>
      <vt:lpstr>Présentation PowerPoint</vt:lpstr>
    </vt:vector>
  </TitlesOfParts>
  <Company>Ecole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Sandrine</dc:creator>
  <cp:lastModifiedBy>Sandrine BonanBrou</cp:lastModifiedBy>
  <cp:revision>136</cp:revision>
  <dcterms:created xsi:type="dcterms:W3CDTF">2014-08-26T10:40:36Z</dcterms:created>
  <dcterms:modified xsi:type="dcterms:W3CDTF">2024-07-09T16:55:09Z</dcterms:modified>
</cp:coreProperties>
</file>