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94"/>
  </p:normalViewPr>
  <p:slideViewPr>
    <p:cSldViewPr snapToGrid="0">
      <p:cViewPr varScale="1">
        <p:scale>
          <a:sx n="106" d="100"/>
          <a:sy n="106" d="100"/>
        </p:scale>
        <p:origin x="14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EB180-CB55-B846-BBEA-82152F8F6CEC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DB5E3-307E-E24F-937F-C97C79A93A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9434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74C2D-2D28-F34D-B15A-8C2C564D2EFE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F4089-6A6F-4C4B-85AA-2BDAA5B7D5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8547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74C2D-2D28-F34D-B15A-8C2C564D2EFE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F4089-6A6F-4C4B-85AA-2BDAA5B7D5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8540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74C2D-2D28-F34D-B15A-8C2C564D2EFE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F4089-6A6F-4C4B-85AA-2BDAA5B7D5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3948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74C2D-2D28-F34D-B15A-8C2C564D2EFE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F4089-6A6F-4C4B-85AA-2BDAA5B7D5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364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74C2D-2D28-F34D-B15A-8C2C564D2EFE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F4089-6A6F-4C4B-85AA-2BDAA5B7D5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6218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74C2D-2D28-F34D-B15A-8C2C564D2EFE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F4089-6A6F-4C4B-85AA-2BDAA5B7D5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653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74C2D-2D28-F34D-B15A-8C2C564D2EFE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F4089-6A6F-4C4B-85AA-2BDAA5B7D5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9745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74C2D-2D28-F34D-B15A-8C2C564D2EFE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F4089-6A6F-4C4B-85AA-2BDAA5B7D5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8135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74C2D-2D28-F34D-B15A-8C2C564D2EFE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F4089-6A6F-4C4B-85AA-2BDAA5B7D5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320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74C2D-2D28-F34D-B15A-8C2C564D2EFE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F4089-6A6F-4C4B-85AA-2BDAA5B7D5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54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74C2D-2D28-F34D-B15A-8C2C564D2EFE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F4089-6A6F-4C4B-85AA-2BDAA5B7D5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4970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74C2D-2D28-F34D-B15A-8C2C564D2EFE}" type="datetimeFigureOut">
              <a:rPr lang="fr-FR" smtClean="0"/>
              <a:t>15/05/2024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F4089-6A6F-4C4B-85AA-2BDAA5B7D5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1410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08326AC-33EA-60B0-21F3-AB3F2751884D}"/>
              </a:ext>
            </a:extLst>
          </p:cNvPr>
          <p:cNvSpPr txBox="1"/>
          <p:nvPr/>
        </p:nvSpPr>
        <p:spPr>
          <a:xfrm>
            <a:off x="1502389" y="601988"/>
            <a:ext cx="3295240" cy="648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tIns="108000" bIns="108000" rtlCol="0">
            <a:spAutoFit/>
          </a:bodyPr>
          <a:lstStyle/>
          <a:p>
            <a:r>
              <a:rPr lang="fr-FR" sz="1400" dirty="0">
                <a:latin typeface="Hachi Maru Pop" pitchFamily="2" charset="-128"/>
                <a:ea typeface="Hachi Maru Pop" pitchFamily="2" charset="-128"/>
              </a:rPr>
              <a:t>ÉCOLE</a:t>
            </a:r>
          </a:p>
          <a:p>
            <a:endParaRPr lang="fr-FR" sz="1400" dirty="0"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1E4EEF6-CBFF-0289-D9E8-689CFD96AF7F}"/>
              </a:ext>
            </a:extLst>
          </p:cNvPr>
          <p:cNvSpPr txBox="1"/>
          <p:nvPr/>
        </p:nvSpPr>
        <p:spPr>
          <a:xfrm>
            <a:off x="142505" y="2379842"/>
            <a:ext cx="4655126" cy="28814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tIns="36000" bIns="36000" rtlCol="0">
            <a:spAutoFit/>
          </a:bodyPr>
          <a:lstStyle/>
          <a:p>
            <a:pPr algn="ctr"/>
            <a:r>
              <a:rPr lang="fr-FR" sz="1400" dirty="0">
                <a:latin typeface="Hachi Maru Pop" pitchFamily="2" charset="-128"/>
                <a:ea typeface="Hachi Maru Pop" pitchFamily="2" charset="-128"/>
              </a:rPr>
              <a:t>UNE JOURNÉE À L’ÉCOLE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9F4930D-4905-E14C-6FA5-9F77F7F88750}"/>
              </a:ext>
            </a:extLst>
          </p:cNvPr>
          <p:cNvCxnSpPr>
            <a:cxnSpLocks/>
          </p:cNvCxnSpPr>
          <p:nvPr/>
        </p:nvCxnSpPr>
        <p:spPr>
          <a:xfrm>
            <a:off x="94374" y="1257187"/>
            <a:ext cx="1359887" cy="0"/>
          </a:xfrm>
          <a:prstGeom prst="line">
            <a:avLst/>
          </a:prstGeom>
          <a:ln w="381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296D1E54-60BE-C6AD-4DCD-6C8CDD2ED0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862694"/>
              </p:ext>
            </p:extLst>
          </p:nvPr>
        </p:nvGraphicFramePr>
        <p:xfrm>
          <a:off x="142505" y="2759829"/>
          <a:ext cx="4655124" cy="25166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3474">
                  <a:extLst>
                    <a:ext uri="{9D8B030D-6E8A-4147-A177-3AD203B41FA5}">
                      <a16:colId xmlns:a16="http://schemas.microsoft.com/office/drawing/2014/main" val="1531202663"/>
                    </a:ext>
                  </a:extLst>
                </a:gridCol>
                <a:gridCol w="3281650">
                  <a:extLst>
                    <a:ext uri="{9D8B030D-6E8A-4147-A177-3AD203B41FA5}">
                      <a16:colId xmlns:a16="http://schemas.microsoft.com/office/drawing/2014/main" val="476298893"/>
                    </a:ext>
                  </a:extLst>
                </a:gridCol>
              </a:tblGrid>
              <a:tr h="2369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latin typeface="Aptos" panose="020B0004020202020204" pitchFamily="34" charset="0"/>
                        </a:rPr>
                        <a:t>De 8h20 à 8h30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Ouverture du portail pour l’</a:t>
                      </a:r>
                      <a:r>
                        <a:rPr lang="fr-FR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accueil du matin </a:t>
                      </a:r>
                      <a:endParaRPr lang="fr-FR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3000380"/>
                  </a:ext>
                </a:extLst>
              </a:tr>
              <a:tr h="236902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8h30 à 9h55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Temps d’enseignement</a:t>
                      </a:r>
                      <a:endParaRPr lang="fr-FR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2461388"/>
                  </a:ext>
                </a:extLst>
              </a:tr>
              <a:tr h="2369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De 9h55 à 10h20</a:t>
                      </a:r>
                      <a:endParaRPr lang="fr-FR" sz="105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Century Gothic" panose="020B0502020202020204" pitchFamily="34" charset="0"/>
                        </a:rPr>
                        <a:t>Récréation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043410"/>
                  </a:ext>
                </a:extLst>
              </a:tr>
              <a:tr h="276386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De 10h20 à 11h55</a:t>
                      </a:r>
                      <a:endParaRPr lang="fr-FR" sz="105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Temps d’enseignement</a:t>
                      </a:r>
                      <a:endParaRPr lang="fr-FR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533903"/>
                  </a:ext>
                </a:extLst>
              </a:tr>
              <a:tr h="2369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12h à 13h50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Century Gothic" panose="020B0502020202020204" pitchFamily="34" charset="0"/>
                        </a:rPr>
                        <a:t>Pause méridienne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693154"/>
                  </a:ext>
                </a:extLst>
              </a:tr>
              <a:tr h="2369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13 h50 à 14h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Ouverture du portail et accueil des enfants externes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136925"/>
                  </a:ext>
                </a:extLst>
              </a:tr>
              <a:tr h="2369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14h à 15h15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Temps d’enseignement</a:t>
                      </a:r>
                      <a:endParaRPr lang="fr-FR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366884"/>
                  </a:ext>
                </a:extLst>
              </a:tr>
              <a:tr h="2369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15 h15 à 15h30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Century Gothic" panose="020B0502020202020204" pitchFamily="34" charset="0"/>
                        </a:rPr>
                        <a:t>Récréation</a:t>
                      </a:r>
                      <a:endParaRPr lang="fr-FR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084410"/>
                  </a:ext>
                </a:extLst>
              </a:tr>
              <a:tr h="2369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15 h30 à 16h30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Calibri Light" panose="020F0302020204030204" pitchFamily="34" charset="0"/>
                        </a:rPr>
                        <a:t>Temps d’enseignement</a:t>
                      </a:r>
                      <a:endParaRPr lang="fr-FR" sz="11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187583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AC2DA840-449F-4EF1-BF3B-C2E088E21594}"/>
              </a:ext>
            </a:extLst>
          </p:cNvPr>
          <p:cNvSpPr txBox="1"/>
          <p:nvPr/>
        </p:nvSpPr>
        <p:spPr>
          <a:xfrm>
            <a:off x="5108370" y="119355"/>
            <a:ext cx="4655126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spc="-80" dirty="0">
                <a:latin typeface="Hachi Maru Pop" pitchFamily="2" charset="-128"/>
                <a:ea typeface="Hachi Maru Pop" pitchFamily="2" charset="-128"/>
              </a:rPr>
              <a:t>BIEN AVANT LA RENTRÉE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4B92F2E-454C-0A4F-C5FE-885044EEEBAC}"/>
              </a:ext>
            </a:extLst>
          </p:cNvPr>
          <p:cNvSpPr txBox="1"/>
          <p:nvPr/>
        </p:nvSpPr>
        <p:spPr>
          <a:xfrm>
            <a:off x="5108370" y="460964"/>
            <a:ext cx="4655127" cy="2177519"/>
          </a:xfrm>
          <a:prstGeom prst="rect">
            <a:avLst/>
          </a:prstGeom>
          <a:noFill/>
          <a:ln w="190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fr-FR" alt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Après une longue période de vacances, il est indispensable de reprendre des habitudes :</a:t>
            </a:r>
          </a:p>
          <a:p>
            <a:pPr marL="171450" lvl="0" indent="-171450" defTabSz="9144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Veillez à respecter le rythme de sommeil de l’enfant en le couchant tôt </a:t>
            </a:r>
            <a:r>
              <a:rPr 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(10h de sommeil sont nécessaires aux enfants de 6/7 ans.</a:t>
            </a:r>
            <a:r>
              <a:rPr lang="fr-FR" alt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 </a:t>
            </a:r>
            <a:r>
              <a:rPr 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Un rythme de vie régulier favorise la réussite de votre enfant.</a:t>
            </a:r>
          </a:p>
          <a:p>
            <a:pPr marL="171450" lvl="0" indent="-171450" defTabSz="9144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Privilégiez un moment de plaisir en lisant une histoire au coucher.</a:t>
            </a:r>
          </a:p>
          <a:p>
            <a:pPr marL="171450" lvl="0" indent="-171450" defTabSz="9144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Bannissez les écrans le soir et de manière générale, </a:t>
            </a:r>
            <a:r>
              <a:rPr 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limitez-les (tablette, smartphone, console, télé), ils nuisent à la concentration de votre enfant.</a:t>
            </a:r>
          </a:p>
          <a:p>
            <a:pPr marL="171450" indent="-171450" defTabSz="914400" eaLnBrk="0" fontAlgn="base" hangingPunct="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Rassurez-le en prenant le temps de l’écouter et de discuter avec lui de l'entrée au CP.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C88DAB6-535D-0294-9D8A-B1CF8EECE432}"/>
              </a:ext>
            </a:extLst>
          </p:cNvPr>
          <p:cNvSpPr txBox="1"/>
          <p:nvPr/>
        </p:nvSpPr>
        <p:spPr>
          <a:xfrm>
            <a:off x="5108368" y="2926929"/>
            <a:ext cx="4655126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Hachi Maru Pop" pitchFamily="2" charset="-128"/>
                <a:ea typeface="Hachi Maru Pop" pitchFamily="2" charset="-128"/>
              </a:rPr>
              <a:t>LE JOUR DE LA RENTRÉE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4EC8A99-AB8C-ECC5-5B31-EBE0E91E5EC3}"/>
              </a:ext>
            </a:extLst>
          </p:cNvPr>
          <p:cNvSpPr txBox="1"/>
          <p:nvPr/>
        </p:nvSpPr>
        <p:spPr>
          <a:xfrm>
            <a:off x="5108368" y="3315509"/>
            <a:ext cx="4655127" cy="1738938"/>
          </a:xfrm>
          <a:prstGeom prst="rect">
            <a:avLst/>
          </a:prstGeom>
          <a:noFill/>
          <a:ln w="190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ts val="300"/>
              </a:spcAft>
            </a:pPr>
            <a:r>
              <a:rPr lang="fr-FR" alt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Le jour de la rentrée est fixé au </a:t>
            </a:r>
            <a:r>
              <a:rPr lang="fr-FR" altLang="fr-FR" sz="1050" u="sng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lundi 2 septembre à 8h20</a:t>
            </a:r>
            <a:r>
              <a:rPr lang="fr-FR" alt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. Soyez bien à l’heure.</a:t>
            </a:r>
          </a:p>
          <a:p>
            <a:pPr marL="171450" lvl="0" indent="-171450" defTabSz="91440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alt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Accompagnez votre enfant jusqu’au portail le premier jour : c'est indispensable</a:t>
            </a:r>
          </a:p>
          <a:p>
            <a:pPr marL="171450" indent="-171450" defTabSz="91440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alt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Montrez-vous sûr(e) de vous : </a:t>
            </a:r>
            <a:r>
              <a:rPr 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il sera sûr de lui. Soyez naturel(le).</a:t>
            </a:r>
            <a:endParaRPr lang="fr-FR" altLang="fr-FR" sz="1050" dirty="0">
              <a:latin typeface="Century Gothic" panose="020B0502020202020204" pitchFamily="34" charset="0"/>
              <a:ea typeface="Century Schoolbook"/>
              <a:cs typeface="Arial" panose="020B0604020202020204" pitchFamily="34" charset="0"/>
            </a:endParaRPr>
          </a:p>
          <a:p>
            <a:pPr marL="171450" lvl="0" indent="-171450" defTabSz="91440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alt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Marquez tous les vêtements, et les affaires scolaires.</a:t>
            </a:r>
          </a:p>
          <a:p>
            <a:pPr marL="171450" lvl="0" indent="-171450" defTabSz="91440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Un doute, un problème, un besoin... parlez-en à l’enseignant (e), votre enfant y sera sensible.</a:t>
            </a:r>
            <a:endParaRPr lang="fr-FR" altLang="fr-FR" sz="1050" dirty="0">
              <a:latin typeface="Century Gothic" panose="020B0502020202020204" pitchFamily="34" charset="0"/>
              <a:ea typeface="Century Schoolbook"/>
              <a:cs typeface="Arial" panose="020B0604020202020204" pitchFamily="34" charset="0"/>
            </a:endParaRPr>
          </a:p>
          <a:p>
            <a:pPr marL="171450" lvl="0" indent="-171450" defTabSz="914400" eaLnBrk="0" fontAlgn="base" hangingPunc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fr-FR" altLang="fr-FR" sz="1050" dirty="0">
                <a:latin typeface="Century Gothic" panose="020B0502020202020204" pitchFamily="34" charset="0"/>
                <a:ea typeface="Century Schoolbook"/>
                <a:cs typeface="Arial" panose="020B0604020202020204" pitchFamily="34" charset="0"/>
              </a:rPr>
              <a:t>Pensez aux fournitures scolaires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29BA640-00CA-04E8-BD10-A088DDE8211C}"/>
              </a:ext>
            </a:extLst>
          </p:cNvPr>
          <p:cNvSpPr txBox="1"/>
          <p:nvPr/>
        </p:nvSpPr>
        <p:spPr>
          <a:xfrm>
            <a:off x="1502389" y="132640"/>
            <a:ext cx="3295240" cy="3608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tIns="72000" bIns="72000" rtlCol="0">
            <a:spAutoFit/>
          </a:bodyPr>
          <a:lstStyle/>
          <a:p>
            <a:pPr algn="ctr"/>
            <a:r>
              <a:rPr lang="fr-FR" sz="1400" dirty="0">
                <a:latin typeface="Hachi Maru Pop" pitchFamily="2" charset="-128"/>
                <a:ea typeface="Hachi Maru Pop" pitchFamily="2" charset="-128"/>
              </a:rPr>
              <a:t>LA RENTRÉE AU CP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75A60D9-DB87-D887-2361-0F23EB8C1CF1}"/>
              </a:ext>
            </a:extLst>
          </p:cNvPr>
          <p:cNvSpPr txBox="1"/>
          <p:nvPr/>
        </p:nvSpPr>
        <p:spPr>
          <a:xfrm>
            <a:off x="142502" y="1429654"/>
            <a:ext cx="31423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chemeClr val="accent1"/>
                </a:solidFill>
                <a:effectLst/>
                <a:latin typeface="Hachi Maru Pop" pitchFamily="2" charset="-128"/>
                <a:ea typeface="Hachi Maru Pop" pitchFamily="2" charset="-128"/>
                <a:cs typeface="Times" panose="02020603050405020304" pitchFamily="18" charset="0"/>
              </a:rPr>
              <a:t>LA RENTRÉE AU CP EST UN ÉVÉNEMENT UNIQUE ET IMPORTANT DANS LA VIE DE VOTRE ENFANT.</a:t>
            </a:r>
          </a:p>
        </p:txBody>
      </p:sp>
      <p:pic>
        <p:nvPicPr>
          <p:cNvPr id="29" name="Image 28" descr="Résultat de recherche d'images pour &quot;élève image&quot;">
            <a:extLst>
              <a:ext uri="{FF2B5EF4-FFF2-40B4-BE49-F238E27FC236}">
                <a16:creationId xmlns:a16="http://schemas.microsoft.com/office/drawing/2014/main" id="{2FA2F8F0-87C5-7337-A0FC-4BC88AC90A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127" y="1370176"/>
            <a:ext cx="1215936" cy="89047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97182474-F046-2275-4DD4-CF4A91B2DF07}"/>
              </a:ext>
            </a:extLst>
          </p:cNvPr>
          <p:cNvSpPr txBox="1"/>
          <p:nvPr/>
        </p:nvSpPr>
        <p:spPr>
          <a:xfrm>
            <a:off x="142504" y="5403050"/>
            <a:ext cx="4655126" cy="28814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tIns="36000" bIns="36000" rtlCol="0">
            <a:spAutoFit/>
          </a:bodyPr>
          <a:lstStyle/>
          <a:p>
            <a:pPr algn="ctr"/>
            <a:r>
              <a:rPr lang="fr-FR" sz="1400" dirty="0">
                <a:latin typeface="Hachi Maru Pop" pitchFamily="2" charset="-128"/>
                <a:ea typeface="Hachi Maru Pop" pitchFamily="2" charset="-128"/>
              </a:rPr>
              <a:t>COORDONNÉES DE L’ÉCOLE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C68EE0D-767F-7C53-0CC8-162F8CCB795D}"/>
              </a:ext>
            </a:extLst>
          </p:cNvPr>
          <p:cNvSpPr txBox="1"/>
          <p:nvPr/>
        </p:nvSpPr>
        <p:spPr>
          <a:xfrm>
            <a:off x="142502" y="5756043"/>
            <a:ext cx="4655127" cy="977191"/>
          </a:xfrm>
          <a:prstGeom prst="rect">
            <a:avLst/>
          </a:prstGeom>
          <a:noFill/>
          <a:ln w="190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Adresse : ………………………………………………………………………….</a:t>
            </a:r>
          </a:p>
          <a:p>
            <a:pPr algn="just"/>
            <a:r>
              <a:rPr lang="fr-FR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………………………………………………………………………………………</a:t>
            </a:r>
            <a:endParaRPr lang="fr-FR" sz="1050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fr-FR" sz="105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Téléphone fixe : ……………………..     p</a:t>
            </a:r>
            <a:r>
              <a:rPr lang="fr-FR" sz="105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ortable : </a:t>
            </a:r>
            <a:r>
              <a:rPr lang="fr-FR" sz="105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……………………..</a:t>
            </a:r>
            <a:endParaRPr lang="fr-FR" sz="105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alibri Light" panose="020F0302020204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fr-FR" sz="1050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Mail : </a:t>
            </a:r>
            <a:r>
              <a:rPr lang="fr-FR" sz="1050" dirty="0">
                <a:latin typeface="Century Gothic" panose="020B0502020202020204" pitchFamily="34" charset="0"/>
                <a:cs typeface="Times New Roman" panose="02020603050405020304" pitchFamily="18" charset="0"/>
              </a:rPr>
              <a:t>………………………………………………………………………………</a:t>
            </a:r>
            <a:endParaRPr lang="fr-FR" sz="1050" dirty="0">
              <a:solidFill>
                <a:srgbClr val="000000"/>
              </a:solidFill>
              <a:latin typeface="Century Gothic" panose="020B0502020202020204" pitchFamily="34" charset="0"/>
              <a:cs typeface="Calibri Light" panose="020F030202020403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fr-FR" sz="1050" dirty="0">
                <a:solidFill>
                  <a:srgbClr val="000000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Jour de décharge de la directrice : le </a:t>
            </a:r>
            <a:r>
              <a:rPr lang="fr-FR" sz="105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……………………..</a:t>
            </a:r>
            <a:endParaRPr lang="fr-FR" sz="1050" dirty="0">
              <a:latin typeface="Century Gothic" panose="020B0502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05DBA37-BF4B-435B-F989-6E1C6590E0C0}"/>
              </a:ext>
            </a:extLst>
          </p:cNvPr>
          <p:cNvSpPr txBox="1"/>
          <p:nvPr/>
        </p:nvSpPr>
        <p:spPr>
          <a:xfrm>
            <a:off x="5108372" y="5350230"/>
            <a:ext cx="4655126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Hachi Maru Pop" pitchFamily="2" charset="-128"/>
                <a:ea typeface="Hachi Maru Pop" pitchFamily="2" charset="-128"/>
              </a:rPr>
              <a:t>LE MATÉRIEL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04CAF4D-1D92-84D6-C79C-8D6354D833FD}"/>
              </a:ext>
            </a:extLst>
          </p:cNvPr>
          <p:cNvSpPr txBox="1"/>
          <p:nvPr/>
        </p:nvSpPr>
        <p:spPr>
          <a:xfrm>
            <a:off x="5108368" y="5742848"/>
            <a:ext cx="4655127" cy="900246"/>
          </a:xfrm>
          <a:prstGeom prst="rect">
            <a:avLst/>
          </a:prstGeom>
          <a:noFill/>
          <a:ln w="190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Votre enfant doit arriver le jour de la rentrée avec les fournitures demandées dans la liste de fournitures. </a:t>
            </a:r>
          </a:p>
          <a:p>
            <a:pPr algn="just"/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Marquer le prénom ou le nom de votre enfant sur l’ensemble du matériel est indispensable.</a:t>
            </a:r>
          </a:p>
          <a:p>
            <a:pPr algn="just"/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Les trousses resteront en classe afin d’éviter les oublis et les pertes.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22A098F-D783-BAE2-5640-642257E6F55E}"/>
              </a:ext>
            </a:extLst>
          </p:cNvPr>
          <p:cNvSpPr txBox="1"/>
          <p:nvPr/>
        </p:nvSpPr>
        <p:spPr>
          <a:xfrm>
            <a:off x="104227" y="372647"/>
            <a:ext cx="119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>
                    <a:lumMod val="50000"/>
                  </a:schemeClr>
                </a:solidFill>
                <a:latin typeface="Hachi Maru Pop" pitchFamily="2" charset="-128"/>
                <a:ea typeface="Hachi Maru Pop" pitchFamily="2" charset="-128"/>
              </a:rPr>
              <a:t>LOGO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E5DCE2-5051-78C5-95CC-6B7D692ADAAA}"/>
              </a:ext>
            </a:extLst>
          </p:cNvPr>
          <p:cNvSpPr txBox="1"/>
          <p:nvPr/>
        </p:nvSpPr>
        <p:spPr>
          <a:xfrm>
            <a:off x="7367337" y="6636489"/>
            <a:ext cx="25386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9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9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9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8224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54B92F2E-454C-0A4F-C5FE-885044EEEBAC}"/>
              </a:ext>
            </a:extLst>
          </p:cNvPr>
          <p:cNvSpPr txBox="1"/>
          <p:nvPr/>
        </p:nvSpPr>
        <p:spPr>
          <a:xfrm>
            <a:off x="142501" y="782559"/>
            <a:ext cx="4655127" cy="2985433"/>
          </a:xfrm>
          <a:prstGeom prst="rect">
            <a:avLst/>
          </a:prstGeom>
          <a:noFill/>
          <a:ln w="190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Vous pouvez l'encourager dans sa découverte de la lecture et de l'écriture et dans sa recherche d'autonomie. Ne faîtes pas à sa place mais avec lui.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Vous pouvez développer son sens des responsabilités, lui apprendre le nécessaire respect de lui-même et des autres ainsi que l'utilité des règles de vie commune ;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Vous devez l'aider à acquérir une certaine hygiène de vie (sommeil et alimentation équilibrés, hygiène corporelle, activités physiques, lui éviter les écrans...etc.) qui le rendra plus disponible pour apprendre ;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Vous devez le rassurer, l’encourager, le féliciter, regarder avec lui et signer les travaux qui vous sont communiqués; il vient à l’école pour apprendre, c’est normal de se tromper, il fera mieux la prochaine fois...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Vous allez devoir faire confiance à notre équipe qui veille à offrir à votre enfant un lieu propice à des apprentissages durables.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C88DAB6-535D-0294-9D8A-B1CF8EECE432}"/>
              </a:ext>
            </a:extLst>
          </p:cNvPr>
          <p:cNvSpPr txBox="1"/>
          <p:nvPr/>
        </p:nvSpPr>
        <p:spPr>
          <a:xfrm>
            <a:off x="142502" y="153991"/>
            <a:ext cx="4655126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Hachi Maru Pop" pitchFamily="2" charset="-128"/>
                <a:ea typeface="Hachi Maru Pop" pitchFamily="2" charset="-128"/>
              </a:rPr>
              <a:t>ACCOMPAGNER SON ENFANT DANS SA SCOLARITÉ</a:t>
            </a:r>
          </a:p>
        </p:txBody>
      </p:sp>
      <p:sp>
        <p:nvSpPr>
          <p:cNvPr id="44" name="Rectangle 26">
            <a:extLst>
              <a:ext uri="{FF2B5EF4-FFF2-40B4-BE49-F238E27FC236}">
                <a16:creationId xmlns:a16="http://schemas.microsoft.com/office/drawing/2014/main" id="{B22BBA84-768F-7C22-B14C-B60E132A0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3C4CE6C-F3B0-AC09-6540-24727BCB1721}"/>
              </a:ext>
            </a:extLst>
          </p:cNvPr>
          <p:cNvSpPr txBox="1"/>
          <p:nvPr/>
        </p:nvSpPr>
        <p:spPr>
          <a:xfrm>
            <a:off x="152404" y="3931743"/>
            <a:ext cx="4655126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Hachi Maru Pop" pitchFamily="2" charset="-128"/>
                <a:ea typeface="Hachi Maru Pop" pitchFamily="2" charset="-128"/>
              </a:rPr>
              <a:t>LES RELATIONS AVEC L’ENSEIGNANTE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1BC1AF1-AB39-9D60-21CE-228358972FDA}"/>
              </a:ext>
            </a:extLst>
          </p:cNvPr>
          <p:cNvSpPr txBox="1"/>
          <p:nvPr/>
        </p:nvSpPr>
        <p:spPr>
          <a:xfrm>
            <a:off x="152400" y="4364117"/>
            <a:ext cx="4655127" cy="1384995"/>
          </a:xfrm>
          <a:prstGeom prst="rect">
            <a:avLst/>
          </a:prstGeom>
          <a:noFill/>
          <a:ln w="190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Chaque enseignante organisera une réunion d’information au mois de septembre pour les parents d’élèves afin d’expliquer sa pédagogie et ses attentes vis-à-vis des familles. Il est très important d’être présent.</a:t>
            </a:r>
          </a:p>
          <a:p>
            <a:pPr algn="just"/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Par la suite, vous pourrez rencontrer l’enseignante sur RDV.</a:t>
            </a:r>
          </a:p>
          <a:p>
            <a:pPr algn="just"/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Vous pourrez aussi communiquer avec celle-ci via l’ENT ONE ou en lui adressant un mot sous enveloppe.</a:t>
            </a:r>
          </a:p>
          <a:p>
            <a:pPr algn="just"/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L’enseignante n’est pas tenue de répondre hors temps scolaire.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B87AAA1-493C-7813-C506-C3F5CDEE203C}"/>
              </a:ext>
            </a:extLst>
          </p:cNvPr>
          <p:cNvSpPr txBox="1"/>
          <p:nvPr/>
        </p:nvSpPr>
        <p:spPr>
          <a:xfrm>
            <a:off x="5098469" y="3914053"/>
            <a:ext cx="4655127" cy="86177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latin typeface="Hachi Maru Pop" pitchFamily="2" charset="-128"/>
                <a:ea typeface="Hachi Maru Pop" pitchFamily="2" charset="-128"/>
              </a:rPr>
              <a:t>POUR D’AUTRES INFORMATIONS :</a:t>
            </a:r>
          </a:p>
          <a:p>
            <a:pPr algn="ctr"/>
            <a:endParaRPr lang="fr-FR" sz="1200" b="1" dirty="0">
              <a:latin typeface="Hachi Maru Pop" pitchFamily="2" charset="-128"/>
              <a:ea typeface="Hachi Maru Pop" pitchFamily="2" charset="-128"/>
            </a:endParaRPr>
          </a:p>
          <a:p>
            <a:pPr algn="ctr"/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LA MALETTE DES PARENTS</a:t>
            </a:r>
          </a:p>
          <a:p>
            <a:pPr algn="ctr"/>
            <a:r>
              <a:rPr lang="fr-FR" sz="1200" b="1" dirty="0">
                <a:latin typeface="Hachi Maru Pop" pitchFamily="2" charset="-128"/>
                <a:ea typeface="Hachi Maru Pop" pitchFamily="2" charset="-128"/>
              </a:rPr>
              <a:t> </a:t>
            </a:r>
            <a:r>
              <a:rPr lang="fr-FR" sz="1100" dirty="0">
                <a:latin typeface="Montserrat" pitchFamily="2" charset="77"/>
                <a:ea typeface="Hachi Maru Pop" pitchFamily="2" charset="-128"/>
              </a:rPr>
              <a:t>https://</a:t>
            </a:r>
            <a:r>
              <a:rPr lang="fr-FR" sz="1100" dirty="0" err="1">
                <a:latin typeface="Montserrat" pitchFamily="2" charset="77"/>
                <a:ea typeface="Hachi Maru Pop" pitchFamily="2" charset="-128"/>
              </a:rPr>
              <a:t>mallettedesparents.education.gouv.fr</a:t>
            </a:r>
            <a:r>
              <a:rPr lang="fr-FR" sz="1100" dirty="0">
                <a:latin typeface="Montserrat" pitchFamily="2" charset="77"/>
                <a:ea typeface="Hachi Maru Pop" pitchFamily="2" charset="-128"/>
              </a:rPr>
              <a:t>/</a:t>
            </a:r>
            <a:endParaRPr lang="fr-FR" sz="1200" dirty="0">
              <a:latin typeface="Montserrat" pitchFamily="2" charset="77"/>
              <a:ea typeface="Hachi Maru Pop" pitchFamily="2" charset="-12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35B9C0E-6C2B-6225-F469-66779F80327A}"/>
              </a:ext>
            </a:extLst>
          </p:cNvPr>
          <p:cNvSpPr txBox="1"/>
          <p:nvPr/>
        </p:nvSpPr>
        <p:spPr>
          <a:xfrm>
            <a:off x="152404" y="5873709"/>
            <a:ext cx="4655126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Hachi Maru Pop" pitchFamily="2" charset="-128"/>
                <a:ea typeface="Hachi Maru Pop" pitchFamily="2" charset="-128"/>
              </a:rPr>
              <a:t>LES EVALUATIONS NATIONALES DE CP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2C0F797-D55F-E1D8-6B7C-F8D36423DF06}"/>
              </a:ext>
            </a:extLst>
          </p:cNvPr>
          <p:cNvSpPr txBox="1"/>
          <p:nvPr/>
        </p:nvSpPr>
        <p:spPr>
          <a:xfrm>
            <a:off x="152400" y="6306083"/>
            <a:ext cx="4655127" cy="415498"/>
          </a:xfrm>
          <a:prstGeom prst="rect">
            <a:avLst/>
          </a:prstGeom>
          <a:noFill/>
          <a:ln w="190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Les </a:t>
            </a:r>
            <a:r>
              <a:rPr lang="fr-FR" sz="1050" spc="-20" dirty="0">
                <a:latin typeface="Century Gothic" panose="020B0502020202020204" pitchFamily="34" charset="0"/>
                <a:ea typeface="Times New Roman" panose="02020603050405020304" pitchFamily="18" charset="0"/>
              </a:rPr>
              <a:t>évaluations</a:t>
            </a:r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fr-FR" sz="1050" spc="-20" dirty="0">
                <a:latin typeface="Century Gothic" panose="020B0502020202020204" pitchFamily="34" charset="0"/>
                <a:ea typeface="Times New Roman" panose="02020603050405020304" pitchFamily="18" charset="0"/>
              </a:rPr>
              <a:t>nationales</a:t>
            </a:r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 de CP </a:t>
            </a:r>
            <a:r>
              <a:rPr lang="fr-FR" sz="1050" spc="-20" dirty="0">
                <a:latin typeface="Century Gothic" panose="020B0502020202020204" pitchFamily="34" charset="0"/>
                <a:ea typeface="Times New Roman" panose="02020603050405020304" pitchFamily="18" charset="0"/>
              </a:rPr>
              <a:t>auront</a:t>
            </a:r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 lieu mi-septembre . </a:t>
            </a:r>
          </a:p>
          <a:p>
            <a:pPr algn="just"/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Les </a:t>
            </a:r>
            <a:r>
              <a:rPr lang="fr-FR" sz="1050" spc="-20" dirty="0">
                <a:latin typeface="Century Gothic" panose="020B0502020202020204" pitchFamily="34" charset="0"/>
                <a:ea typeface="Times New Roman" panose="02020603050405020304" pitchFamily="18" charset="0"/>
              </a:rPr>
              <a:t>résultats</a:t>
            </a:r>
            <a:r>
              <a:rPr lang="fr-FR" sz="1050" dirty="0">
                <a:latin typeface="Century Gothic" panose="020B0502020202020204" pitchFamily="34" charset="0"/>
                <a:ea typeface="Times New Roman" panose="02020603050405020304" pitchFamily="18" charset="0"/>
              </a:rPr>
              <a:t> vous seront transmis après la passation des épreuves </a:t>
            </a:r>
            <a:r>
              <a:rPr lang="fr-FR" sz="1050" dirty="0">
                <a:latin typeface="Montserrat" pitchFamily="2" charset="77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40D8C5B-7BE8-32C3-8AD2-75B2C62836C4}"/>
              </a:ext>
            </a:extLst>
          </p:cNvPr>
          <p:cNvSpPr txBox="1"/>
          <p:nvPr/>
        </p:nvSpPr>
        <p:spPr>
          <a:xfrm>
            <a:off x="5098469" y="2553640"/>
            <a:ext cx="465512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latin typeface="Century Gothic" panose="020B0502020202020204" pitchFamily="34" charset="0"/>
              </a:rPr>
              <a:t>Nous vous remercions par avance pour votre compréhension, votre collaboration et votre soutien tout au long de l’année afin qu’ensemble nous puissions veiller à ce que votre enfant passe une très bonne année scolaire!</a:t>
            </a:r>
          </a:p>
          <a:p>
            <a:pPr algn="r"/>
            <a:r>
              <a:rPr lang="fr-FR" sz="1100" dirty="0">
                <a:latin typeface="Century Gothic" panose="020B0502020202020204" pitchFamily="34" charset="0"/>
              </a:rPr>
              <a:t>Les enseignantes de CP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DFF4DD9-5150-198B-5338-C644941B5637}"/>
              </a:ext>
            </a:extLst>
          </p:cNvPr>
          <p:cNvSpPr txBox="1"/>
          <p:nvPr/>
        </p:nvSpPr>
        <p:spPr>
          <a:xfrm>
            <a:off x="5108365" y="141624"/>
            <a:ext cx="4655126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Hachi Maru Pop" pitchFamily="2" charset="-128"/>
                <a:ea typeface="Hachi Maru Pop" pitchFamily="2" charset="-128"/>
              </a:rPr>
              <a:t>LE CARTABLE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22BE784-B97B-FD3F-6F11-0D609EAF4F12}"/>
              </a:ext>
            </a:extLst>
          </p:cNvPr>
          <p:cNvSpPr txBox="1"/>
          <p:nvPr/>
        </p:nvSpPr>
        <p:spPr>
          <a:xfrm>
            <a:off x="5108361" y="573998"/>
            <a:ext cx="4655127" cy="577081"/>
          </a:xfrm>
          <a:prstGeom prst="rect">
            <a:avLst/>
          </a:prstGeom>
          <a:noFill/>
          <a:ln w="190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050" dirty="0">
                <a:latin typeface="Century Gothic" panose="020B0502020202020204" pitchFamily="34" charset="0"/>
              </a:rPr>
              <a:t>Le cartable est préparé en fin de journée avec l’aide de la maîtresse. Merci de vérifier que votre enfant n’oublie rien à la maison.</a:t>
            </a:r>
            <a:endParaRPr lang="fr-FR" sz="105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36A5CB-B459-3612-FB9A-CD55A5D3386D}"/>
              </a:ext>
            </a:extLst>
          </p:cNvPr>
          <p:cNvSpPr txBox="1"/>
          <p:nvPr/>
        </p:nvSpPr>
        <p:spPr>
          <a:xfrm>
            <a:off x="5098469" y="1305400"/>
            <a:ext cx="4655126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Hachi Maru Pop" pitchFamily="2" charset="-128"/>
                <a:ea typeface="Hachi Maru Pop" pitchFamily="2" charset="-128"/>
              </a:rPr>
              <a:t>LE GOÛTER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D81DF32-AB69-9837-2814-7B71FF5235F5}"/>
              </a:ext>
            </a:extLst>
          </p:cNvPr>
          <p:cNvSpPr txBox="1"/>
          <p:nvPr/>
        </p:nvSpPr>
        <p:spPr>
          <a:xfrm>
            <a:off x="5098465" y="1737774"/>
            <a:ext cx="4655127" cy="415498"/>
          </a:xfrm>
          <a:prstGeom prst="rect">
            <a:avLst/>
          </a:prstGeom>
          <a:noFill/>
          <a:ln w="19050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050" dirty="0">
                <a:latin typeface="Century Gothic" panose="020B0502020202020204" pitchFamily="34" charset="0"/>
              </a:rPr>
              <a:t>Seuls les enfants qui resteront à la garderie du soir auront un goûter dans leur cartable.</a:t>
            </a:r>
            <a:endParaRPr lang="fr-FR" sz="105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5EB6461-28CC-C162-8871-BC808B7B7E1E}"/>
              </a:ext>
            </a:extLst>
          </p:cNvPr>
          <p:cNvSpPr txBox="1"/>
          <p:nvPr/>
        </p:nvSpPr>
        <p:spPr>
          <a:xfrm>
            <a:off x="7367337" y="6636489"/>
            <a:ext cx="25386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9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9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9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890307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632</TotalTime>
  <Words>750</Words>
  <Application>Microsoft Macintosh PowerPoint</Application>
  <PresentationFormat>Format A4 (210 x 297 mm)</PresentationFormat>
  <Paragraphs>73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Hachi Maru Pop</vt:lpstr>
      <vt:lpstr>Aptos</vt:lpstr>
      <vt:lpstr>Arial</vt:lpstr>
      <vt:lpstr>Calibri</vt:lpstr>
      <vt:lpstr>Calibri Light</vt:lpstr>
      <vt:lpstr>Century Gothic</vt:lpstr>
      <vt:lpstr>Dreaming Outloud Script Pro</vt:lpstr>
      <vt:lpstr>Montserrat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 BonanBrou</dc:creator>
  <cp:lastModifiedBy>Sandrine BonanBrou</cp:lastModifiedBy>
  <cp:revision>20</cp:revision>
  <dcterms:created xsi:type="dcterms:W3CDTF">2023-08-03T18:57:18Z</dcterms:created>
  <dcterms:modified xsi:type="dcterms:W3CDTF">2024-05-15T08:34:54Z</dcterms:modified>
</cp:coreProperties>
</file>