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68" r:id="rId2"/>
    <p:sldId id="272" r:id="rId3"/>
    <p:sldId id="273" r:id="rId4"/>
  </p:sldIdLst>
  <p:sldSz cx="7345363" cy="10440988"/>
  <p:notesSz cx="6735763" cy="9866313"/>
  <p:defaultTextStyle>
    <a:defPPr>
      <a:defRPr lang="fr-FR"/>
    </a:defPPr>
    <a:lvl1pPr marL="0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508178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1016356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524533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2032711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540889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3049067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557245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4065422" algn="l" defTabSz="1016356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9">
          <p15:clr>
            <a:srgbClr val="A4A3A4"/>
          </p15:clr>
        </p15:guide>
        <p15:guide id="2" pos="231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66"/>
    <a:srgbClr val="006600"/>
    <a:srgbClr val="FAB900"/>
    <a:srgbClr val="F4AF88"/>
    <a:srgbClr val="FFD357"/>
    <a:srgbClr val="FFF2CD"/>
    <a:srgbClr val="FEE3AC"/>
    <a:srgbClr val="DEA400"/>
    <a:srgbClr val="C08E00"/>
    <a:srgbClr val="FEDD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51" autoAdjust="0"/>
    <p:restoredTop sz="93036" autoAdjust="0"/>
  </p:normalViewPr>
  <p:slideViewPr>
    <p:cSldViewPr>
      <p:cViewPr varScale="1">
        <p:scale>
          <a:sx n="64" d="100"/>
          <a:sy n="64" d="100"/>
        </p:scale>
        <p:origin x="3344" y="184"/>
      </p:cViewPr>
      <p:guideLst>
        <p:guide orient="horz" pos="3289"/>
        <p:guide pos="231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9C6831-DC9E-452E-A929-C2B284279061}" type="datetimeFigureOut">
              <a:rPr lang="fr-FR" smtClean="0"/>
              <a:t>31/10/2023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066925" y="739775"/>
            <a:ext cx="260191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6D6634-DA6D-4104-99B8-F466701FFF6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1734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163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508178" algn="l" defTabSz="10163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1016356" algn="l" defTabSz="10163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524533" algn="l" defTabSz="10163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2032711" algn="l" defTabSz="10163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540889" algn="l" defTabSz="10163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3049067" algn="l" defTabSz="10163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557245" algn="l" defTabSz="10163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4065422" algn="l" defTabSz="101635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50902" y="3243476"/>
            <a:ext cx="6243559" cy="22380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01805" y="5916560"/>
            <a:ext cx="5141754" cy="266825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08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163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245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327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408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49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572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65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31/10/2023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52417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31/10/2023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0469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3994040" y="558304"/>
            <a:ext cx="1239531" cy="11876624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275452" y="558304"/>
            <a:ext cx="3596168" cy="11876624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31/10/2023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06397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31/10/2023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0570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80233" y="6709302"/>
            <a:ext cx="6243559" cy="2073696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580233" y="4425338"/>
            <a:ext cx="6243559" cy="2283965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508178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163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2453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3271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5408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04906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55724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06542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31/10/2023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5151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275451" y="3248308"/>
            <a:ext cx="2417849" cy="9186620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2815723" y="3248308"/>
            <a:ext cx="2417849" cy="9186620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31/10/2023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4841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268" y="418123"/>
            <a:ext cx="6610827" cy="1740165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67269" y="2337138"/>
            <a:ext cx="3245478" cy="97400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8178" indent="0">
              <a:buNone/>
              <a:defRPr sz="2200" b="1"/>
            </a:lvl2pPr>
            <a:lvl3pPr marL="1016356" indent="0">
              <a:buNone/>
              <a:defRPr sz="2000" b="1"/>
            </a:lvl3pPr>
            <a:lvl4pPr marL="1524533" indent="0">
              <a:buNone/>
              <a:defRPr sz="1800" b="1"/>
            </a:lvl4pPr>
            <a:lvl5pPr marL="2032711" indent="0">
              <a:buNone/>
              <a:defRPr sz="1800" b="1"/>
            </a:lvl5pPr>
            <a:lvl6pPr marL="2540889" indent="0">
              <a:buNone/>
              <a:defRPr sz="1800" b="1"/>
            </a:lvl6pPr>
            <a:lvl7pPr marL="3049067" indent="0">
              <a:buNone/>
              <a:defRPr sz="1800" b="1"/>
            </a:lvl7pPr>
            <a:lvl8pPr marL="3557245" indent="0">
              <a:buNone/>
              <a:defRPr sz="1800" b="1"/>
            </a:lvl8pPr>
            <a:lvl9pPr marL="4065422" indent="0">
              <a:buNone/>
              <a:defRPr sz="18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367269" y="3311146"/>
            <a:ext cx="3245478" cy="6015653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3731343" y="2337138"/>
            <a:ext cx="3246752" cy="974008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08178" indent="0">
              <a:buNone/>
              <a:defRPr sz="2200" b="1"/>
            </a:lvl2pPr>
            <a:lvl3pPr marL="1016356" indent="0">
              <a:buNone/>
              <a:defRPr sz="2000" b="1"/>
            </a:lvl3pPr>
            <a:lvl4pPr marL="1524533" indent="0">
              <a:buNone/>
              <a:defRPr sz="1800" b="1"/>
            </a:lvl4pPr>
            <a:lvl5pPr marL="2032711" indent="0">
              <a:buNone/>
              <a:defRPr sz="1800" b="1"/>
            </a:lvl5pPr>
            <a:lvl6pPr marL="2540889" indent="0">
              <a:buNone/>
              <a:defRPr sz="1800" b="1"/>
            </a:lvl6pPr>
            <a:lvl7pPr marL="3049067" indent="0">
              <a:buNone/>
              <a:defRPr sz="1800" b="1"/>
            </a:lvl7pPr>
            <a:lvl8pPr marL="3557245" indent="0">
              <a:buNone/>
              <a:defRPr sz="1800" b="1"/>
            </a:lvl8pPr>
            <a:lvl9pPr marL="4065422" indent="0">
              <a:buNone/>
              <a:defRPr sz="18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3731343" y="3311146"/>
            <a:ext cx="3246752" cy="6015653"/>
          </a:xfrm>
        </p:spPr>
        <p:txBody>
          <a:bodyPr/>
          <a:lstStyle>
            <a:lvl1pPr>
              <a:defRPr sz="27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31/10/2023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63220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31/10/2023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8504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31/10/2023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01969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67269" y="415707"/>
            <a:ext cx="2416574" cy="1769167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71833" y="415707"/>
            <a:ext cx="4106262" cy="8911094"/>
          </a:xfrm>
        </p:spPr>
        <p:txBody>
          <a:bodyPr/>
          <a:lstStyle>
            <a:lvl1pPr>
              <a:defRPr sz="3600"/>
            </a:lvl1pPr>
            <a:lvl2pPr>
              <a:defRPr sz="3100"/>
            </a:lvl2pPr>
            <a:lvl3pPr>
              <a:defRPr sz="27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67269" y="2184874"/>
            <a:ext cx="2416574" cy="7141927"/>
          </a:xfrm>
        </p:spPr>
        <p:txBody>
          <a:bodyPr/>
          <a:lstStyle>
            <a:lvl1pPr marL="0" indent="0">
              <a:buNone/>
              <a:defRPr sz="1600"/>
            </a:lvl1pPr>
            <a:lvl2pPr marL="508178" indent="0">
              <a:buNone/>
              <a:defRPr sz="1300"/>
            </a:lvl2pPr>
            <a:lvl3pPr marL="1016356" indent="0">
              <a:buNone/>
              <a:defRPr sz="1100"/>
            </a:lvl3pPr>
            <a:lvl4pPr marL="1524533" indent="0">
              <a:buNone/>
              <a:defRPr sz="1000"/>
            </a:lvl4pPr>
            <a:lvl5pPr marL="2032711" indent="0">
              <a:buNone/>
              <a:defRPr sz="1000"/>
            </a:lvl5pPr>
            <a:lvl6pPr marL="2540889" indent="0">
              <a:buNone/>
              <a:defRPr sz="1000"/>
            </a:lvl6pPr>
            <a:lvl7pPr marL="3049067" indent="0">
              <a:buNone/>
              <a:defRPr sz="1000"/>
            </a:lvl7pPr>
            <a:lvl8pPr marL="3557245" indent="0">
              <a:buNone/>
              <a:defRPr sz="1000"/>
            </a:lvl8pPr>
            <a:lvl9pPr marL="4065422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31/10/2023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84768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9742" y="7308692"/>
            <a:ext cx="4407218" cy="862833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439742" y="932921"/>
            <a:ext cx="4407218" cy="6264593"/>
          </a:xfrm>
        </p:spPr>
        <p:txBody>
          <a:bodyPr/>
          <a:lstStyle>
            <a:lvl1pPr marL="0" indent="0">
              <a:buNone/>
              <a:defRPr sz="3600"/>
            </a:lvl1pPr>
            <a:lvl2pPr marL="508178" indent="0">
              <a:buNone/>
              <a:defRPr sz="3100"/>
            </a:lvl2pPr>
            <a:lvl3pPr marL="1016356" indent="0">
              <a:buNone/>
              <a:defRPr sz="2700"/>
            </a:lvl3pPr>
            <a:lvl4pPr marL="1524533" indent="0">
              <a:buNone/>
              <a:defRPr sz="2200"/>
            </a:lvl4pPr>
            <a:lvl5pPr marL="2032711" indent="0">
              <a:buNone/>
              <a:defRPr sz="2200"/>
            </a:lvl5pPr>
            <a:lvl6pPr marL="2540889" indent="0">
              <a:buNone/>
              <a:defRPr sz="2200"/>
            </a:lvl6pPr>
            <a:lvl7pPr marL="3049067" indent="0">
              <a:buNone/>
              <a:defRPr sz="2200"/>
            </a:lvl7pPr>
            <a:lvl8pPr marL="3557245" indent="0">
              <a:buNone/>
              <a:defRPr sz="2200"/>
            </a:lvl8pPr>
            <a:lvl9pPr marL="4065422" indent="0">
              <a:buNone/>
              <a:defRPr sz="22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439742" y="8171525"/>
            <a:ext cx="4407218" cy="1225365"/>
          </a:xfrm>
        </p:spPr>
        <p:txBody>
          <a:bodyPr/>
          <a:lstStyle>
            <a:lvl1pPr marL="0" indent="0">
              <a:buNone/>
              <a:defRPr sz="1600"/>
            </a:lvl1pPr>
            <a:lvl2pPr marL="508178" indent="0">
              <a:buNone/>
              <a:defRPr sz="1300"/>
            </a:lvl2pPr>
            <a:lvl3pPr marL="1016356" indent="0">
              <a:buNone/>
              <a:defRPr sz="1100"/>
            </a:lvl3pPr>
            <a:lvl4pPr marL="1524533" indent="0">
              <a:buNone/>
              <a:defRPr sz="1000"/>
            </a:lvl4pPr>
            <a:lvl5pPr marL="2032711" indent="0">
              <a:buNone/>
              <a:defRPr sz="1000"/>
            </a:lvl5pPr>
            <a:lvl6pPr marL="2540889" indent="0">
              <a:buNone/>
              <a:defRPr sz="1000"/>
            </a:lvl6pPr>
            <a:lvl7pPr marL="3049067" indent="0">
              <a:buNone/>
              <a:defRPr sz="1000"/>
            </a:lvl7pPr>
            <a:lvl8pPr marL="3557245" indent="0">
              <a:buNone/>
              <a:defRPr sz="1000"/>
            </a:lvl8pPr>
            <a:lvl9pPr marL="4065422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6EECC-1494-4A94-92E8-2069CFE9F7B8}" type="datetimeFigureOut">
              <a:rPr lang="fr-FR" smtClean="0"/>
              <a:t>31/10/2023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2478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67268" y="418123"/>
            <a:ext cx="6610827" cy="1740165"/>
          </a:xfrm>
          <a:prstGeom prst="rect">
            <a:avLst/>
          </a:prstGeom>
        </p:spPr>
        <p:txBody>
          <a:bodyPr vert="horz" lIns="101636" tIns="50818" rIns="101636" bIns="50818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67268" y="2436232"/>
            <a:ext cx="6610827" cy="6890569"/>
          </a:xfrm>
          <a:prstGeom prst="rect">
            <a:avLst/>
          </a:prstGeom>
        </p:spPr>
        <p:txBody>
          <a:bodyPr vert="horz" lIns="101636" tIns="50818" rIns="101636" bIns="50818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367268" y="9677250"/>
            <a:ext cx="1713918" cy="555886"/>
          </a:xfrm>
          <a:prstGeom prst="rect">
            <a:avLst/>
          </a:prstGeom>
        </p:spPr>
        <p:txBody>
          <a:bodyPr vert="horz" lIns="101636" tIns="50818" rIns="101636" bIns="50818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6EECC-1494-4A94-92E8-2069CFE9F7B8}" type="datetimeFigureOut">
              <a:rPr lang="fr-FR" smtClean="0"/>
              <a:t>31/10/2023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509666" y="9677250"/>
            <a:ext cx="2326032" cy="555886"/>
          </a:xfrm>
          <a:prstGeom prst="rect">
            <a:avLst/>
          </a:prstGeom>
        </p:spPr>
        <p:txBody>
          <a:bodyPr vert="horz" lIns="101636" tIns="50818" rIns="101636" bIns="50818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5264177" y="9677250"/>
            <a:ext cx="1713918" cy="555886"/>
          </a:xfrm>
          <a:prstGeom prst="rect">
            <a:avLst/>
          </a:prstGeom>
        </p:spPr>
        <p:txBody>
          <a:bodyPr vert="horz" lIns="101636" tIns="50818" rIns="101636" bIns="50818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850114-9B54-42E1-8BFB-F6F5E837C16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9199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16356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1133" indent="-381133" algn="l" defTabSz="101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825789" indent="-317611" algn="l" defTabSz="1016356" rtl="0" eaLnBrk="1" latinLnBrk="0" hangingPunct="1">
        <a:spcBef>
          <a:spcPct val="20000"/>
        </a:spcBef>
        <a:buFont typeface="Arial" panose="020B0604020202020204" pitchFamily="34" charset="0"/>
        <a:buChar char="–"/>
        <a:defRPr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270445" indent="-254089" algn="l" defTabSz="101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778622" indent="-254089" algn="l" defTabSz="1016356" rtl="0" eaLnBrk="1" latinLnBrk="0" hangingPunct="1">
        <a:spcBef>
          <a:spcPct val="20000"/>
        </a:spcBef>
        <a:buFont typeface="Arial" panose="020B0604020202020204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800" indent="-254089" algn="l" defTabSz="1016356" rtl="0" eaLnBrk="1" latinLnBrk="0" hangingPunct="1">
        <a:spcBef>
          <a:spcPct val="20000"/>
        </a:spcBef>
        <a:buFont typeface="Arial" panose="020B0604020202020204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94978" indent="-254089" algn="l" defTabSz="101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03156" indent="-254089" algn="l" defTabSz="101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11334" indent="-254089" algn="l" defTabSz="101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19511" indent="-254089" algn="l" defTabSz="1016356" rtl="0" eaLnBrk="1" latinLnBrk="0" hangingPunct="1">
        <a:spcBef>
          <a:spcPct val="20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8178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6356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4533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2711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0889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49067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57245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65422" algn="l" defTabSz="1016356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à coins arrondis 36"/>
          <p:cNvSpPr/>
          <p:nvPr/>
        </p:nvSpPr>
        <p:spPr>
          <a:xfrm>
            <a:off x="143020" y="3568951"/>
            <a:ext cx="6981722" cy="1545848"/>
          </a:xfrm>
          <a:prstGeom prst="roundRect">
            <a:avLst>
              <a:gd name="adj" fmla="val 8515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666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36" tIns="50818" rIns="101636" bIns="50818" rtlCol="0" anchor="ctr"/>
          <a:lstStyle/>
          <a:p>
            <a:pPr algn="ctr"/>
            <a:endParaRPr lang="fr-FR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2"/>
          <a:stretch/>
        </p:blipFill>
        <p:spPr bwMode="auto">
          <a:xfrm>
            <a:off x="-1" y="-18010"/>
            <a:ext cx="3744689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73036" y="-18010"/>
            <a:ext cx="3672327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à coins arrondis 6"/>
          <p:cNvSpPr/>
          <p:nvPr/>
        </p:nvSpPr>
        <p:spPr>
          <a:xfrm>
            <a:off x="144288" y="1347250"/>
            <a:ext cx="6999905" cy="1568988"/>
          </a:xfrm>
          <a:prstGeom prst="roundRect">
            <a:avLst>
              <a:gd name="adj" fmla="val 7241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rgbClr val="006666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36" tIns="50818" rIns="101636" bIns="50818" rtlCol="0" anchor="ctr"/>
          <a:lstStyle/>
          <a:p>
            <a:pPr algn="ctr"/>
            <a:endParaRPr lang="fr-FR" dirty="0"/>
          </a:p>
        </p:txBody>
      </p:sp>
      <p:sp>
        <p:nvSpPr>
          <p:cNvPr id="10" name="ZoneTexte 9"/>
          <p:cNvSpPr txBox="1"/>
          <p:nvPr/>
        </p:nvSpPr>
        <p:spPr>
          <a:xfrm>
            <a:off x="559024" y="887309"/>
            <a:ext cx="2249561" cy="410405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r>
              <a:rPr lang="fr-FR" dirty="0">
                <a:latin typeface="Mrs Chocolat" pitchFamily="2" charset="0"/>
              </a:rPr>
              <a:t>La grande guerre</a:t>
            </a:r>
          </a:p>
        </p:txBody>
      </p:sp>
      <p:sp>
        <p:nvSpPr>
          <p:cNvPr id="41" name="Ellipse 40"/>
          <p:cNvSpPr/>
          <p:nvPr/>
        </p:nvSpPr>
        <p:spPr>
          <a:xfrm>
            <a:off x="72361" y="105614"/>
            <a:ext cx="911730" cy="739995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36" tIns="50818" rIns="101636" bIns="50818" rtlCol="0" anchor="ctr"/>
          <a:lstStyle/>
          <a:p>
            <a:pPr algn="ctr"/>
            <a:endParaRPr lang="fr-FR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ineliner Script" pitchFamily="50" charset="0"/>
              <a:ea typeface="Clensey" panose="02000603000000000000" pitchFamily="2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0714" y="199841"/>
            <a:ext cx="1037887" cy="595071"/>
          </a:xfrm>
          <a:prstGeom prst="rect">
            <a:avLst/>
          </a:prstGeom>
        </p:spPr>
        <p:txBody>
          <a:bodyPr wrap="square" lIns="101636" tIns="50818" rIns="101636" bIns="50818">
            <a:spAutoFit/>
          </a:bodyPr>
          <a:lstStyle/>
          <a:p>
            <a:pPr lvl="0" algn="ctr"/>
            <a:r>
              <a:rPr lang="fr-F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ineliner Script" pitchFamily="50" charset="0"/>
                <a:ea typeface="Clensey" panose="02000603000000000000" pitchFamily="2" charset="0"/>
              </a:rPr>
              <a:t>EMC</a:t>
            </a:r>
            <a:endParaRPr lang="fr-FR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ineliner Script" pitchFamily="50" charset="0"/>
              <a:ea typeface="Clensey" panose="02000603000000000000" pitchFamily="2" charset="0"/>
            </a:endParaRPr>
          </a:p>
        </p:txBody>
      </p:sp>
      <p:pic>
        <p:nvPicPr>
          <p:cNvPr id="14" name="Image 13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88" y="887309"/>
            <a:ext cx="500327" cy="458823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151772" y="917797"/>
            <a:ext cx="417848" cy="379627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lIns="101636" tIns="50818" rIns="101636" bIns="50818" rtlCol="0">
            <a:spAutoFit/>
          </a:bodyPr>
          <a:lstStyle/>
          <a:p>
            <a:pPr algn="ctr"/>
            <a:r>
              <a:rPr lang="fr-FR" sz="18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hinacat" panose="00000400000000000000" pitchFamily="2" charset="0"/>
              </a:rPr>
              <a:t>1</a:t>
            </a:r>
            <a:endParaRPr lang="fr-FR" sz="1600" b="1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hinacat" panose="000004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43022" y="3564310"/>
            <a:ext cx="6981718" cy="1550489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</a:pPr>
            <a:r>
              <a:rPr lang="fr-FR" sz="1500" dirty="0">
                <a:solidFill>
                  <a:prstClr val="black"/>
                </a:solidFill>
                <a:latin typeface="KG Primary Italics" panose="02000506000000020003" pitchFamily="2" charset="0"/>
              </a:rPr>
              <a:t>Depuis, le </a:t>
            </a:r>
            <a:r>
              <a:rPr lang="fr-FR" sz="1500" u="sng" dirty="0">
                <a:solidFill>
                  <a:prstClr val="black"/>
                </a:solidFill>
                <a:latin typeface="KG Primary Italics" panose="02000506000000020003" pitchFamily="2" charset="0"/>
              </a:rPr>
              <a:t>11 novembre</a:t>
            </a:r>
            <a:r>
              <a:rPr lang="fr-FR" sz="1500" dirty="0">
                <a:solidFill>
                  <a:prstClr val="black"/>
                </a:solidFill>
                <a:latin typeface="KG Primary Italics" panose="02000506000000020003" pitchFamily="2" charset="0"/>
              </a:rPr>
              <a:t> est un jour férié (C'est à dire qu'on ne travaille pas ce jour-là !) C’est une fête nationale. Il y a des cérémonies officielles, des </a:t>
            </a:r>
            <a:r>
              <a:rPr lang="fr-FR" sz="1500" u="sng" dirty="0">
                <a:solidFill>
                  <a:prstClr val="black"/>
                </a:solidFill>
                <a:latin typeface="KG Primary Italics" panose="02000506000000020003" pitchFamily="2" charset="0"/>
              </a:rPr>
              <a:t>commémorations</a:t>
            </a:r>
            <a:r>
              <a:rPr lang="fr-FR" sz="1500" dirty="0">
                <a:solidFill>
                  <a:prstClr val="black"/>
                </a:solidFill>
                <a:latin typeface="KG Primary Italics" panose="02000506000000020003" pitchFamily="2" charset="0"/>
              </a:rPr>
              <a:t>, pour se rappeler et fêter la fin de la guerre et la paix. Elles se déroulent autour du </a:t>
            </a:r>
            <a:r>
              <a:rPr lang="fr-FR" sz="1500" u="sng" dirty="0">
                <a:solidFill>
                  <a:prstClr val="black"/>
                </a:solidFill>
                <a:latin typeface="KG Primary Italics" panose="02000506000000020003" pitchFamily="2" charset="0"/>
              </a:rPr>
              <a:t>monument aux morts</a:t>
            </a:r>
            <a:r>
              <a:rPr lang="fr-FR" sz="1500" dirty="0">
                <a:solidFill>
                  <a:prstClr val="black"/>
                </a:solidFill>
                <a:latin typeface="KG Primary Italics" panose="02000506000000020003" pitchFamily="2" charset="0"/>
              </a:rPr>
              <a:t> de nos villes et </a:t>
            </a:r>
            <a:r>
              <a:rPr lang="fr-FR" sz="1500">
                <a:solidFill>
                  <a:prstClr val="black"/>
                </a:solidFill>
                <a:latin typeface="KG Primary Italics" panose="02000506000000020003" pitchFamily="2" charset="0"/>
              </a:rPr>
              <a:t>villages pour rendre </a:t>
            </a:r>
            <a:r>
              <a:rPr lang="fr-FR" sz="1500" dirty="0">
                <a:solidFill>
                  <a:prstClr val="black"/>
                </a:solidFill>
                <a:latin typeface="KG Primary Italics" panose="02000506000000020003" pitchFamily="2" charset="0"/>
              </a:rPr>
              <a:t>hommage au soldat inconnu. Les soldats toujours vivants sont présents, on lit des textes, les enfants des écoles chantent la Marseillaise et l’Ode à la Joie. </a:t>
            </a:r>
          </a:p>
          <a:p>
            <a:pPr lvl="0">
              <a:lnSpc>
                <a:spcPct val="90000"/>
              </a:lnSpc>
            </a:pPr>
            <a:r>
              <a:rPr lang="fr-FR" sz="1500" dirty="0">
                <a:solidFill>
                  <a:prstClr val="black"/>
                </a:solidFill>
                <a:latin typeface="KG Primary Italics" panose="02000506000000020003" pitchFamily="2" charset="0"/>
              </a:rPr>
              <a:t>Il est important de transmettre ce souvenir pour ne jamais oublier, pour que jamais cela ne se reproduise.</a:t>
            </a:r>
          </a:p>
        </p:txBody>
      </p:sp>
      <p:sp>
        <p:nvSpPr>
          <p:cNvPr id="54" name="Rectangle 53"/>
          <p:cNvSpPr/>
          <p:nvPr/>
        </p:nvSpPr>
        <p:spPr>
          <a:xfrm>
            <a:off x="134309" y="5265290"/>
            <a:ext cx="69719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Short Stack" panose="02010500040000000007" pitchFamily="2" charset="0"/>
                <a:sym typeface="Wingdings" panose="05000000000000000000" pitchFamily="2" charset="2"/>
              </a:rPr>
              <a:t></a:t>
            </a:r>
            <a:r>
              <a:rPr lang="fr-FR" dirty="0">
                <a:latin typeface="Short Stack" panose="02010500040000000007" pitchFamily="2" charset="0"/>
                <a:sym typeface="Wingdings"/>
              </a:rPr>
              <a:t> </a:t>
            </a:r>
            <a:r>
              <a:rPr lang="fr-FR" sz="1600" dirty="0">
                <a:latin typeface="Dreaming Outloud Script Pro" panose="03050502040304050704" pitchFamily="66" charset="77"/>
                <a:cs typeface="Dreaming Outloud Script Pro" panose="03050502040304050704" pitchFamily="66" charset="77"/>
                <a:sym typeface="Wingdings"/>
              </a:rPr>
              <a:t>Observe le document projeté et coche les bonnes réponses :</a:t>
            </a:r>
            <a:endParaRPr lang="fr-FR" dirty="0">
              <a:latin typeface="Dreaming Outloud Script Pro" panose="03050502040304050704" pitchFamily="66" charset="77"/>
              <a:cs typeface="Dreaming Outloud Script Pro" panose="03050502040304050704" pitchFamily="66" charset="77"/>
            </a:endParaRPr>
          </a:p>
        </p:txBody>
      </p:sp>
      <p:sp>
        <p:nvSpPr>
          <p:cNvPr id="55" name="ZoneTexte 54"/>
          <p:cNvSpPr txBox="1"/>
          <p:nvPr/>
        </p:nvSpPr>
        <p:spPr>
          <a:xfrm>
            <a:off x="189682" y="5582828"/>
            <a:ext cx="679536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Short Stack" panose="02010500040000000007" pitchFamily="2" charset="0"/>
                <a:sym typeface="Wingdings" panose="05000000000000000000" pitchFamily="2" charset="2"/>
              </a:rPr>
              <a:t></a:t>
            </a:r>
            <a:r>
              <a:rPr lang="fr-FR" sz="1050" dirty="0">
                <a:latin typeface="Short Stack" panose="02010500040000000007" pitchFamily="2" charset="0"/>
                <a:sym typeface="Wingdings" panose="05000000000000000000" pitchFamily="2" charset="2"/>
              </a:rPr>
              <a:t> </a:t>
            </a:r>
            <a:r>
              <a:rPr lang="fr-FR" sz="1050" dirty="0">
                <a:latin typeface="Short Stack" panose="02010500040000000007" pitchFamily="2" charset="0"/>
              </a:rPr>
              <a:t>Ces hommes sont des mineurs qui travaillent dans les mines</a:t>
            </a:r>
          </a:p>
          <a:p>
            <a:r>
              <a:rPr lang="fr-FR" sz="1600" dirty="0">
                <a:latin typeface="Short Stack" panose="02010500040000000007" pitchFamily="2" charset="0"/>
                <a:sym typeface="Wingdings" panose="05000000000000000000" pitchFamily="2" charset="2"/>
              </a:rPr>
              <a:t></a:t>
            </a:r>
            <a:r>
              <a:rPr lang="fr-FR" sz="1050" dirty="0">
                <a:latin typeface="Short Stack" panose="02010500040000000007" pitchFamily="2" charset="0"/>
              </a:rPr>
              <a:t> Ces hommes sont des soldats</a:t>
            </a:r>
          </a:p>
          <a:p>
            <a:r>
              <a:rPr lang="fr-FR" sz="1600" dirty="0">
                <a:latin typeface="Short Stack" panose="02010500040000000007" pitchFamily="2" charset="0"/>
                <a:sym typeface="Wingdings" panose="05000000000000000000" pitchFamily="2" charset="2"/>
              </a:rPr>
              <a:t></a:t>
            </a:r>
            <a:r>
              <a:rPr lang="fr-FR" sz="1050" dirty="0">
                <a:latin typeface="Short Stack" panose="02010500040000000007" pitchFamily="2" charset="0"/>
              </a:rPr>
              <a:t> Ce sont des soldats de la grande Guerre</a:t>
            </a:r>
          </a:p>
          <a:p>
            <a:r>
              <a:rPr lang="fr-FR" sz="1600" dirty="0">
                <a:latin typeface="Short Stack" panose="02010500040000000007" pitchFamily="2" charset="0"/>
                <a:sym typeface="Wingdings" panose="05000000000000000000" pitchFamily="2" charset="2"/>
              </a:rPr>
              <a:t></a:t>
            </a:r>
            <a:r>
              <a:rPr lang="fr-FR" sz="1050" dirty="0">
                <a:latin typeface="Short Stack" panose="02010500040000000007" pitchFamily="2" charset="0"/>
                <a:sym typeface="Wingdings" panose="05000000000000000000" pitchFamily="2" charset="2"/>
              </a:rPr>
              <a:t>  </a:t>
            </a:r>
            <a:r>
              <a:rPr lang="fr-FR" sz="1050" dirty="0">
                <a:latin typeface="Short Stack" panose="02010500040000000007" pitchFamily="2" charset="0"/>
              </a:rPr>
              <a:t>Il s’agit de la guerre 1914-1918</a:t>
            </a:r>
          </a:p>
          <a:p>
            <a:r>
              <a:rPr lang="fr-FR" sz="1600" dirty="0">
                <a:latin typeface="Short Stack" panose="02010500040000000007" pitchFamily="2" charset="0"/>
                <a:sym typeface="Wingdings" panose="05000000000000000000" pitchFamily="2" charset="2"/>
              </a:rPr>
              <a:t></a:t>
            </a:r>
            <a:r>
              <a:rPr lang="fr-FR" sz="1050" dirty="0">
                <a:latin typeface="Short Stack" panose="02010500040000000007" pitchFamily="2" charset="0"/>
                <a:sym typeface="Wingdings" panose="05000000000000000000" pitchFamily="2" charset="2"/>
              </a:rPr>
              <a:t>  </a:t>
            </a:r>
            <a:r>
              <a:rPr lang="fr-FR" sz="1050" dirty="0">
                <a:latin typeface="Short Stack" panose="02010500040000000007" pitchFamily="2" charset="0"/>
              </a:rPr>
              <a:t>C’est une photo truquée</a:t>
            </a:r>
          </a:p>
          <a:p>
            <a:r>
              <a:rPr lang="fr-FR" sz="1600" dirty="0">
                <a:latin typeface="Short Stack" panose="02010500040000000007" pitchFamily="2" charset="0"/>
                <a:sym typeface="Wingdings" panose="05000000000000000000" pitchFamily="2" charset="2"/>
              </a:rPr>
              <a:t></a:t>
            </a:r>
            <a:r>
              <a:rPr lang="fr-FR" sz="1050" dirty="0">
                <a:latin typeface="Short Stack" panose="02010500040000000007" pitchFamily="2" charset="0"/>
                <a:sym typeface="Wingdings" panose="05000000000000000000" pitchFamily="2" charset="2"/>
              </a:rPr>
              <a:t>  </a:t>
            </a:r>
            <a:r>
              <a:rPr lang="fr-FR" sz="1050" dirty="0">
                <a:latin typeface="Short Stack" panose="02010500040000000007" pitchFamily="2" charset="0"/>
              </a:rPr>
              <a:t>C’est une vraie photo de tranchées pendant la guerre</a:t>
            </a:r>
          </a:p>
          <a:p>
            <a:r>
              <a:rPr lang="fr-FR" sz="1600" dirty="0">
                <a:latin typeface="Short Stack" panose="02010500040000000007" pitchFamily="2" charset="0"/>
                <a:sym typeface="Wingdings" panose="05000000000000000000" pitchFamily="2" charset="2"/>
              </a:rPr>
              <a:t></a:t>
            </a:r>
            <a:r>
              <a:rPr lang="fr-FR" sz="1050" dirty="0">
                <a:latin typeface="Short Stack" panose="02010500040000000007" pitchFamily="2" charset="0"/>
                <a:sym typeface="Wingdings" panose="05000000000000000000" pitchFamily="2" charset="2"/>
              </a:rPr>
              <a:t>  </a:t>
            </a:r>
            <a:r>
              <a:rPr lang="fr-FR" sz="1050" dirty="0">
                <a:latin typeface="Short Stack" panose="02010500040000000007" pitchFamily="2" charset="0"/>
              </a:rPr>
              <a:t>C’est une photo de soldats français</a:t>
            </a:r>
          </a:p>
          <a:p>
            <a:r>
              <a:rPr lang="fr-FR" sz="1600" dirty="0">
                <a:latin typeface="Short Stack" panose="02010500040000000007" pitchFamily="2" charset="0"/>
                <a:sym typeface="Wingdings" panose="05000000000000000000" pitchFamily="2" charset="2"/>
              </a:rPr>
              <a:t></a:t>
            </a:r>
            <a:r>
              <a:rPr lang="fr-FR" sz="1050" dirty="0">
                <a:latin typeface="Short Stack" panose="02010500040000000007" pitchFamily="2" charset="0"/>
                <a:sym typeface="Wingdings" panose="05000000000000000000" pitchFamily="2" charset="2"/>
              </a:rPr>
              <a:t>  </a:t>
            </a:r>
            <a:r>
              <a:rPr lang="fr-FR" sz="1050" dirty="0">
                <a:latin typeface="Short Stack" panose="02010500040000000007" pitchFamily="2" charset="0"/>
              </a:rPr>
              <a:t>Les soldats sont armés avec des fusils à baïonnette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43022" y="1347250"/>
            <a:ext cx="7001171" cy="1514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80000"/>
              </a:lnSpc>
              <a:spcAft>
                <a:spcPts val="600"/>
              </a:spcAft>
            </a:pPr>
            <a:r>
              <a:rPr lang="fr-FR" sz="1500" dirty="0">
                <a:solidFill>
                  <a:prstClr val="black"/>
                </a:solidFill>
                <a:latin typeface="KG Primary Italics" panose="02000506000000020003" pitchFamily="2" charset="0"/>
                <a:ea typeface="Clensey" panose="02000603000000000000" pitchFamily="2" charset="0"/>
              </a:rPr>
              <a:t>De 1914 à 1918, la 1</a:t>
            </a:r>
            <a:r>
              <a:rPr lang="fr-FR" sz="1500" baseline="30000" dirty="0">
                <a:solidFill>
                  <a:prstClr val="black"/>
                </a:solidFill>
                <a:latin typeface="KG Primary Italics" panose="02000506000000020003" pitchFamily="2" charset="0"/>
                <a:ea typeface="Clensey" panose="02000603000000000000" pitchFamily="2" charset="0"/>
              </a:rPr>
              <a:t>ère</a:t>
            </a:r>
            <a:r>
              <a:rPr lang="fr-FR" sz="1500" dirty="0">
                <a:solidFill>
                  <a:prstClr val="black"/>
                </a:solidFill>
                <a:latin typeface="KG Primary Italics" panose="02000506000000020003" pitchFamily="2" charset="0"/>
                <a:ea typeface="Clensey" panose="02000603000000000000" pitchFamily="2" charset="0"/>
              </a:rPr>
              <a:t> guerre mondiale a opposé surtout les français aux allemands mais aussi de nombreux autres pays. 8 millions de soldats français ont été mobilisés… Cette guerre a fait 1 million et demi de morts.</a:t>
            </a:r>
          </a:p>
          <a:p>
            <a:pPr lvl="0">
              <a:lnSpc>
                <a:spcPct val="80000"/>
              </a:lnSpc>
              <a:spcAft>
                <a:spcPts val="600"/>
              </a:spcAft>
            </a:pPr>
            <a:r>
              <a:rPr lang="fr-FR" sz="1500" dirty="0">
                <a:solidFill>
                  <a:prstClr val="black"/>
                </a:solidFill>
                <a:latin typeface="KG Primary Italics" panose="02000506000000020003" pitchFamily="2" charset="0"/>
                <a:ea typeface="Clensey" panose="02000603000000000000" pitchFamily="2" charset="0"/>
              </a:rPr>
              <a:t>Les poilus (les soldats) se réfugiaient dans les tranchées. La vie était très dure, ils avaient froid, peu à manger et ne pouvaient pas se laver.</a:t>
            </a:r>
          </a:p>
          <a:p>
            <a:pPr>
              <a:lnSpc>
                <a:spcPct val="80000"/>
              </a:lnSpc>
              <a:spcAft>
                <a:spcPts val="600"/>
              </a:spcAft>
            </a:pPr>
            <a:r>
              <a:rPr lang="fr-FR" sz="1400" dirty="0">
                <a:latin typeface="KG Primary Italics" panose="02000506000000020003" pitchFamily="2" charset="0"/>
              </a:rPr>
              <a:t>le 11 novembre 1918, après plus de quatre années de combats et des millions de morts, l'Allemagne se rend. C'est </a:t>
            </a:r>
            <a:r>
              <a:rPr lang="fr-FR" sz="1400" u="sng" dirty="0">
                <a:latin typeface="KG Primary Italics" panose="02000506000000020003" pitchFamily="2" charset="0"/>
              </a:rPr>
              <a:t>l'armistice</a:t>
            </a:r>
            <a:r>
              <a:rPr lang="fr-FR" sz="1400" dirty="0">
                <a:latin typeface="KG Primary Italics" panose="02000506000000020003" pitchFamily="2" charset="0"/>
              </a:rPr>
              <a:t>  (la fin des combats) signée entre la France et l’Allemagne.</a:t>
            </a:r>
          </a:p>
        </p:txBody>
      </p:sp>
      <p:sp>
        <p:nvSpPr>
          <p:cNvPr id="30" name="ZoneTexte 29"/>
          <p:cNvSpPr txBox="1"/>
          <p:nvPr/>
        </p:nvSpPr>
        <p:spPr>
          <a:xfrm>
            <a:off x="559024" y="3083050"/>
            <a:ext cx="3761729" cy="410405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r>
              <a:rPr lang="fr-FR" dirty="0">
                <a:latin typeface="Mrs Chocolat" pitchFamily="2" charset="0"/>
              </a:rPr>
              <a:t>Les commémorations</a:t>
            </a:r>
          </a:p>
        </p:txBody>
      </p:sp>
      <p:pic>
        <p:nvPicPr>
          <p:cNvPr id="31" name="Image 30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89" y="3083050"/>
            <a:ext cx="487640" cy="458823"/>
          </a:xfrm>
          <a:prstGeom prst="rect">
            <a:avLst/>
          </a:prstGeom>
        </p:spPr>
      </p:pic>
      <p:sp>
        <p:nvSpPr>
          <p:cNvPr id="32" name="ZoneTexte 31"/>
          <p:cNvSpPr txBox="1"/>
          <p:nvPr/>
        </p:nvSpPr>
        <p:spPr>
          <a:xfrm>
            <a:off x="151772" y="3113538"/>
            <a:ext cx="407252" cy="379627"/>
          </a:xfrm>
          <a:prstGeom prst="rect">
            <a:avLst/>
          </a:prstGeom>
          <a:noFill/>
          <a:effectLst>
            <a:innerShdw blurRad="63500" dist="50800" dir="16200000">
              <a:prstClr val="black">
                <a:alpha val="50000"/>
              </a:prstClr>
            </a:innerShdw>
          </a:effectLst>
        </p:spPr>
        <p:txBody>
          <a:bodyPr wrap="square" lIns="101636" tIns="50818" rIns="101636" bIns="50818" rtlCol="0">
            <a:spAutoFit/>
          </a:bodyPr>
          <a:lstStyle/>
          <a:p>
            <a:pPr algn="ctr"/>
            <a:r>
              <a:rPr lang="fr-FR" sz="1800" b="1" dirty="0">
                <a:ln w="18415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hinacat" panose="00000400000000000000" pitchFamily="2" charset="0"/>
              </a:rPr>
              <a:t>2</a:t>
            </a:r>
            <a:endParaRPr lang="fr-FR" sz="1600" b="1" dirty="0">
              <a:ln w="18415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hinacat" panose="00000400000000000000" pitchFamily="2" charset="0"/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28465" y="8534384"/>
            <a:ext cx="5406975" cy="1657069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183768" y="7735035"/>
            <a:ext cx="69719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Short Stack" panose="02010500040000000007" pitchFamily="2" charset="0"/>
                <a:sym typeface="Wingdings" panose="05000000000000000000" pitchFamily="2" charset="2"/>
              </a:rPr>
              <a:t></a:t>
            </a:r>
            <a:r>
              <a:rPr lang="fr-FR" dirty="0">
                <a:latin typeface="Short Stack" panose="02010500040000000007" pitchFamily="2" charset="0"/>
                <a:sym typeface="Wingdings"/>
              </a:rPr>
              <a:t> </a:t>
            </a:r>
            <a:r>
              <a:rPr lang="fr-FR" sz="1600" dirty="0">
                <a:latin typeface="Dreaming Outloud Script Pro" panose="03050502040304050704" pitchFamily="66" charset="77"/>
                <a:cs typeface="Dreaming Outloud Script Pro" panose="03050502040304050704" pitchFamily="66" charset="77"/>
                <a:sym typeface="Wingdings"/>
              </a:rPr>
              <a:t>Ecris le numéro de la légende correspondant aux dessins :</a:t>
            </a:r>
            <a:endParaRPr lang="fr-FR" dirty="0">
              <a:latin typeface="Dreaming Outloud Script Pro" panose="03050502040304050704" pitchFamily="66" charset="77"/>
              <a:cs typeface="Dreaming Outloud Script Pro" panose="03050502040304050704" pitchFamily="66" charset="77"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163909" y="8048441"/>
            <a:ext cx="679536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Short Stack" panose="02010500040000000007" pitchFamily="2" charset="0"/>
                <a:sym typeface="Wingdings" panose="05000000000000000000" pitchFamily="2" charset="2"/>
              </a:rPr>
              <a:t>1)</a:t>
            </a:r>
            <a:r>
              <a:rPr lang="fr-FR" sz="1050" dirty="0">
                <a:latin typeface="Short Stack" panose="02010500040000000007" pitchFamily="2" charset="0"/>
                <a:sym typeface="Wingdings" panose="05000000000000000000" pitchFamily="2" charset="2"/>
              </a:rPr>
              <a:t> </a:t>
            </a:r>
            <a:r>
              <a:rPr lang="fr-FR" sz="1050" dirty="0">
                <a:latin typeface="Short Stack" panose="02010500040000000007" pitchFamily="2" charset="0"/>
              </a:rPr>
              <a:t>C’est la tenue des soldats en 1914</a:t>
            </a:r>
          </a:p>
          <a:p>
            <a:r>
              <a:rPr lang="fr-FR" sz="1600" dirty="0">
                <a:solidFill>
                  <a:prstClr val="black"/>
                </a:solidFill>
                <a:latin typeface="Short Stack" panose="02010500040000000007" pitchFamily="2" charset="0"/>
                <a:sym typeface="Wingdings" panose="05000000000000000000" pitchFamily="2" charset="2"/>
              </a:rPr>
              <a:t>2)</a:t>
            </a:r>
            <a:r>
              <a:rPr lang="fr-FR" sz="1050" dirty="0">
                <a:latin typeface="Short Stack" panose="02010500040000000007" pitchFamily="2" charset="0"/>
              </a:rPr>
              <a:t> C’est une tranchée creusée dans la terre.</a:t>
            </a:r>
          </a:p>
          <a:p>
            <a:r>
              <a:rPr lang="fr-FR" sz="1600" dirty="0">
                <a:solidFill>
                  <a:prstClr val="black"/>
                </a:solidFill>
                <a:latin typeface="Short Stack" panose="02010500040000000007" pitchFamily="2" charset="0"/>
                <a:sym typeface="Wingdings" panose="05000000000000000000" pitchFamily="2" charset="2"/>
              </a:rPr>
              <a:t>3) </a:t>
            </a:r>
            <a:r>
              <a:rPr lang="fr-FR" sz="1050" dirty="0">
                <a:latin typeface="Short Stack" panose="02010500040000000007" pitchFamily="2" charset="0"/>
              </a:rPr>
              <a:t>C’est la tenue des soldats en 1916</a:t>
            </a:r>
          </a:p>
          <a:p>
            <a:r>
              <a:rPr lang="fr-FR" sz="1600" dirty="0">
                <a:latin typeface="Short Stack" panose="02010500040000000007" pitchFamily="2" charset="0"/>
              </a:rPr>
              <a:t>4) </a:t>
            </a:r>
            <a:r>
              <a:rPr lang="fr-FR" sz="1050" dirty="0">
                <a:latin typeface="Short Stack" panose="02010500040000000007" pitchFamily="2" charset="0"/>
              </a:rPr>
              <a:t>Les soldats de la Grande Guerre étaient appelés « les poilus ».</a:t>
            </a:r>
          </a:p>
        </p:txBody>
      </p:sp>
      <p:sp>
        <p:nvSpPr>
          <p:cNvPr id="9" name="Ellipse 8"/>
          <p:cNvSpPr/>
          <p:nvPr/>
        </p:nvSpPr>
        <p:spPr>
          <a:xfrm>
            <a:off x="1656457" y="9324950"/>
            <a:ext cx="360040" cy="36004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Ellipse 37"/>
          <p:cNvSpPr/>
          <p:nvPr/>
        </p:nvSpPr>
        <p:spPr>
          <a:xfrm>
            <a:off x="2880593" y="9298783"/>
            <a:ext cx="360040" cy="36004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/>
          <p:cNvSpPr/>
          <p:nvPr/>
        </p:nvSpPr>
        <p:spPr>
          <a:xfrm>
            <a:off x="5400873" y="8415486"/>
            <a:ext cx="360040" cy="33340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Ellipse 39"/>
          <p:cNvSpPr/>
          <p:nvPr/>
        </p:nvSpPr>
        <p:spPr>
          <a:xfrm>
            <a:off x="6336977" y="9658823"/>
            <a:ext cx="360040" cy="360040"/>
          </a:xfrm>
          <a:prstGeom prst="ellipse">
            <a:avLst/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à coins arrondis 32"/>
          <p:cNvSpPr/>
          <p:nvPr/>
        </p:nvSpPr>
        <p:spPr>
          <a:xfrm>
            <a:off x="6120953" y="153716"/>
            <a:ext cx="1008112" cy="562428"/>
          </a:xfrm>
          <a:prstGeom prst="roundRect">
            <a:avLst>
              <a:gd name="adj" fmla="val 24581"/>
            </a:avLst>
          </a:prstGeom>
          <a:solidFill>
            <a:schemeClr val="accent5">
              <a:lumMod val="75000"/>
            </a:schemeClr>
          </a:solidFill>
          <a:ln>
            <a:solidFill>
              <a:srgbClr val="00666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36" name="ZoneTexte 35"/>
          <p:cNvSpPr txBox="1"/>
          <p:nvPr/>
        </p:nvSpPr>
        <p:spPr>
          <a:xfrm>
            <a:off x="6120953" y="107926"/>
            <a:ext cx="1008112" cy="564293"/>
          </a:xfrm>
          <a:prstGeom prst="rect">
            <a:avLst/>
          </a:prstGeom>
          <a:noFill/>
          <a:ln>
            <a:noFill/>
          </a:ln>
        </p:spPr>
        <p:txBody>
          <a:bodyPr wrap="square" lIns="101636" tIns="50818" rIns="101636" bIns="50818" rtlCol="0">
            <a:spAutoFit/>
          </a:bodyPr>
          <a:lstStyle/>
          <a:p>
            <a:pPr algn="ctr"/>
            <a:r>
              <a:rPr lang="fr-FR" sz="1500" b="1" dirty="0">
                <a:solidFill>
                  <a:schemeClr val="bg1"/>
                </a:solidFill>
                <a:latin typeface="Fineliner Script" pitchFamily="50" charset="0"/>
              </a:rPr>
              <a:t>Les jours fériés</a:t>
            </a:r>
          </a:p>
        </p:txBody>
      </p:sp>
      <p:sp>
        <p:nvSpPr>
          <p:cNvPr id="43" name="Rectangle à coins arrondis 42"/>
          <p:cNvSpPr/>
          <p:nvPr/>
        </p:nvSpPr>
        <p:spPr>
          <a:xfrm>
            <a:off x="6192961" y="642467"/>
            <a:ext cx="792088" cy="278041"/>
          </a:xfrm>
          <a:prstGeom prst="roundRect">
            <a:avLst>
              <a:gd name="adj" fmla="val 33049"/>
            </a:avLst>
          </a:prstGeom>
          <a:solidFill>
            <a:schemeClr val="bg1"/>
          </a:solidFill>
          <a:ln>
            <a:solidFill>
              <a:srgbClr val="00666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45" name="ZoneTexte 44"/>
          <p:cNvSpPr txBox="1"/>
          <p:nvPr/>
        </p:nvSpPr>
        <p:spPr>
          <a:xfrm>
            <a:off x="6192961" y="607062"/>
            <a:ext cx="792088" cy="348850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pPr algn="ctr"/>
            <a:r>
              <a:rPr lang="fr-FR" sz="1600" b="1" dirty="0">
                <a:latin typeface="Fineliner Script" pitchFamily="50" charset="0"/>
              </a:rPr>
              <a:t>Cycle 3</a:t>
            </a:r>
            <a:endParaRPr lang="fr-FR" sz="1800" b="1" dirty="0">
              <a:latin typeface="Fineliner Script" pitchFamily="50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DCF6001-01B3-6868-9D56-6B6B84D742F4}"/>
              </a:ext>
            </a:extLst>
          </p:cNvPr>
          <p:cNvSpPr/>
          <p:nvPr/>
        </p:nvSpPr>
        <p:spPr>
          <a:xfrm>
            <a:off x="1214536" y="171803"/>
            <a:ext cx="4682445" cy="410405"/>
          </a:xfrm>
          <a:prstGeom prst="rect">
            <a:avLst/>
          </a:prstGeom>
          <a:noFill/>
          <a:ln>
            <a:noFill/>
          </a:ln>
        </p:spPr>
        <p:txBody>
          <a:bodyPr wrap="none" lIns="101636" tIns="50818" rIns="101636" bIns="50818">
            <a:spAutoFit/>
          </a:bodyPr>
          <a:lstStyle/>
          <a:p>
            <a:pPr algn="ctr"/>
            <a:r>
              <a:rPr lang="fr-FR" b="1" spc="-15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</a:rPr>
              <a:t>LE 11 NOVEMBRE, JOUR FÉRIÉ</a:t>
            </a:r>
          </a:p>
        </p:txBody>
      </p:sp>
    </p:spTree>
    <p:extLst>
      <p:ext uri="{BB962C8B-B14F-4D97-AF65-F5344CB8AC3E}">
        <p14:creationId xmlns:p14="http://schemas.microsoft.com/office/powerpoint/2010/main" val="7867721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2"/>
          <a:stretch/>
        </p:blipFill>
        <p:spPr bwMode="auto">
          <a:xfrm>
            <a:off x="-1" y="-18010"/>
            <a:ext cx="3744689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73036" y="-18010"/>
            <a:ext cx="3672327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4" name="Rectangle 53"/>
          <p:cNvSpPr/>
          <p:nvPr/>
        </p:nvSpPr>
        <p:spPr>
          <a:xfrm>
            <a:off x="134309" y="828006"/>
            <a:ext cx="69719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Short Stack" panose="02010500040000000007" pitchFamily="2" charset="0"/>
                <a:sym typeface="Wingdings" panose="05000000000000000000" pitchFamily="2" charset="2"/>
              </a:rPr>
              <a:t></a:t>
            </a:r>
            <a:r>
              <a:rPr lang="fr-FR" dirty="0">
                <a:latin typeface="Short Stack" panose="02010500040000000007" pitchFamily="2" charset="0"/>
                <a:sym typeface="Wingdings"/>
              </a:rPr>
              <a:t> </a:t>
            </a:r>
            <a:r>
              <a:rPr lang="fr-FR" sz="1600" dirty="0">
                <a:latin typeface="Dreaming Outloud Script Pro" panose="03050502040304050704" pitchFamily="66" charset="77"/>
                <a:cs typeface="Dreaming Outloud Script Pro" panose="03050502040304050704" pitchFamily="66" charset="77"/>
                <a:sym typeface="Wingdings"/>
              </a:rPr>
              <a:t>Où se trouvaient les tranchées ? Légende la carte</a:t>
            </a:r>
            <a:endParaRPr lang="fr-FR" dirty="0">
              <a:latin typeface="Dreaming Outloud Script Pro" panose="03050502040304050704" pitchFamily="66" charset="77"/>
              <a:cs typeface="Dreaming Outloud Script Pro" panose="03050502040304050704" pitchFamily="66" charset="77"/>
            </a:endParaRPr>
          </a:p>
        </p:txBody>
      </p:sp>
      <p:sp>
        <p:nvSpPr>
          <p:cNvPr id="55" name="ZoneTexte 54"/>
          <p:cNvSpPr txBox="1"/>
          <p:nvPr/>
        </p:nvSpPr>
        <p:spPr>
          <a:xfrm>
            <a:off x="167620" y="1253200"/>
            <a:ext cx="679536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50" dirty="0">
                <a:latin typeface="Short Stack" panose="02010500040000000007" pitchFamily="2" charset="0"/>
                <a:sym typeface="Wingdings" panose="05000000000000000000" pitchFamily="2" charset="2"/>
              </a:rPr>
              <a:t>France * Royaume-Uni * mer du Nord * Belgique * Allemagne * Luxembourg * Paris</a:t>
            </a:r>
            <a:endParaRPr lang="fr-FR" sz="1050" dirty="0">
              <a:latin typeface="Short Stack" panose="02010500040000000007" pitchFamily="2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183768" y="5436518"/>
            <a:ext cx="69719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Short Stack" panose="02010500040000000007" pitchFamily="2" charset="0"/>
                <a:sym typeface="Wingdings" panose="05000000000000000000" pitchFamily="2" charset="2"/>
              </a:rPr>
              <a:t></a:t>
            </a:r>
            <a:r>
              <a:rPr lang="fr-FR" dirty="0">
                <a:latin typeface="Short Stack" panose="02010500040000000007" pitchFamily="2" charset="0"/>
                <a:sym typeface="Wingdings"/>
              </a:rPr>
              <a:t> </a:t>
            </a:r>
            <a:r>
              <a:rPr lang="fr-FR" sz="1600" dirty="0">
                <a:latin typeface="Dreaming Outloud Script Pro" panose="03050502040304050704" pitchFamily="66" charset="77"/>
                <a:cs typeface="Dreaming Outloud Script Pro" panose="03050502040304050704" pitchFamily="66" charset="77"/>
                <a:sym typeface="Wingdings"/>
              </a:rPr>
              <a:t>Comment les soldats vivaient-ils ? Colorie les bonnes propositions</a:t>
            </a:r>
            <a:endParaRPr lang="fr-FR" dirty="0">
              <a:latin typeface="Dreaming Outloud Script Pro" panose="03050502040304050704" pitchFamily="66" charset="77"/>
              <a:cs typeface="Dreaming Outloud Script Pro" panose="03050502040304050704" pitchFamily="66" charset="77"/>
            </a:endParaRPr>
          </a:p>
        </p:txBody>
      </p:sp>
      <p:sp>
        <p:nvSpPr>
          <p:cNvPr id="35" name="ZoneTexte 34"/>
          <p:cNvSpPr txBox="1"/>
          <p:nvPr/>
        </p:nvSpPr>
        <p:spPr>
          <a:xfrm>
            <a:off x="252622" y="5747022"/>
            <a:ext cx="6795367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¡"/>
            </a:pPr>
            <a:r>
              <a:rPr lang="fr-FR" sz="1100" dirty="0">
                <a:latin typeface="Short Stack" panose="02010500040000000007" pitchFamily="2" charset="0"/>
                <a:sym typeface="Wingdings" panose="05000000000000000000" pitchFamily="2" charset="2"/>
              </a:rPr>
              <a:t>Ils allaient dormir à l’arrière du front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¡"/>
            </a:pPr>
            <a:r>
              <a:rPr lang="fr-FR" sz="1100" dirty="0">
                <a:latin typeface="Short Stack" panose="02010500040000000007" pitchFamily="2" charset="0"/>
                <a:sym typeface="Wingdings" panose="05000000000000000000" pitchFamily="2" charset="2"/>
              </a:rPr>
              <a:t>Ils mangeaient du pain, de la viande, de la soupe épaisse.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¡"/>
            </a:pPr>
            <a:r>
              <a:rPr lang="fr-FR" sz="1100" dirty="0">
                <a:latin typeface="Short Stack" panose="02010500040000000007" pitchFamily="2" charset="0"/>
                <a:sym typeface="Wingdings" panose="05000000000000000000" pitchFamily="2" charset="2"/>
              </a:rPr>
              <a:t>Les soldats restaient nuit et jour dans les tranchées.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¡"/>
            </a:pPr>
            <a:r>
              <a:rPr lang="fr-FR" sz="1100" dirty="0">
                <a:latin typeface="Short Stack" panose="02010500040000000007" pitchFamily="2" charset="0"/>
                <a:sym typeface="Wingdings" panose="05000000000000000000" pitchFamily="2" charset="2"/>
              </a:rPr>
              <a:t>Ils buvaient du vin pour apaiser leur peur.</a:t>
            </a:r>
          </a:p>
          <a:p>
            <a:pPr marL="171450" indent="-171450">
              <a:lnSpc>
                <a:spcPct val="150000"/>
              </a:lnSpc>
              <a:buFont typeface="Wingdings" panose="05000000000000000000" pitchFamily="2" charset="2"/>
              <a:buChar char="¡"/>
            </a:pPr>
            <a:r>
              <a:rPr lang="fr-FR" sz="1100" dirty="0">
                <a:latin typeface="Short Stack" panose="02010500040000000007" pitchFamily="2" charset="0"/>
                <a:sym typeface="Wingdings" panose="05000000000000000000" pitchFamily="2" charset="2"/>
              </a:rPr>
              <a:t>Ils n’écrivaient jamais à leur famille.</a:t>
            </a:r>
            <a:endParaRPr lang="fr-FR" sz="800" dirty="0">
              <a:latin typeface="Short Stack" panose="02010500040000000007" pitchFamily="2" charset="0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0748" y="1625377"/>
            <a:ext cx="6858000" cy="36671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Ellipse 5"/>
          <p:cNvSpPr/>
          <p:nvPr/>
        </p:nvSpPr>
        <p:spPr>
          <a:xfrm>
            <a:off x="3528665" y="3492302"/>
            <a:ext cx="72008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à coins arrondis 7"/>
          <p:cNvSpPr/>
          <p:nvPr/>
        </p:nvSpPr>
        <p:spPr>
          <a:xfrm>
            <a:off x="531483" y="1739712"/>
            <a:ext cx="1944216" cy="360040"/>
          </a:xfrm>
          <a:prstGeom prst="roundRect">
            <a:avLst>
              <a:gd name="adj" fmla="val 27249"/>
            </a:avLst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Rectangle à coins arrondis 32"/>
          <p:cNvSpPr/>
          <p:nvPr/>
        </p:nvSpPr>
        <p:spPr>
          <a:xfrm>
            <a:off x="4023344" y="1919732"/>
            <a:ext cx="1449537" cy="360040"/>
          </a:xfrm>
          <a:prstGeom prst="roundRect">
            <a:avLst>
              <a:gd name="adj" fmla="val 27249"/>
            </a:avLst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à coins arrondis 35"/>
          <p:cNvSpPr/>
          <p:nvPr/>
        </p:nvSpPr>
        <p:spPr>
          <a:xfrm>
            <a:off x="5258170" y="2478654"/>
            <a:ext cx="1449537" cy="360040"/>
          </a:xfrm>
          <a:prstGeom prst="roundRect">
            <a:avLst>
              <a:gd name="adj" fmla="val 27249"/>
            </a:avLst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Rectangle à coins arrondis 42"/>
          <p:cNvSpPr/>
          <p:nvPr/>
        </p:nvSpPr>
        <p:spPr>
          <a:xfrm>
            <a:off x="5040833" y="3109332"/>
            <a:ext cx="1449537" cy="360040"/>
          </a:xfrm>
          <a:prstGeom prst="roundRect">
            <a:avLst>
              <a:gd name="adj" fmla="val 27249"/>
            </a:avLst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Rectangle à coins arrondis 44"/>
          <p:cNvSpPr/>
          <p:nvPr/>
        </p:nvSpPr>
        <p:spPr>
          <a:xfrm>
            <a:off x="2615110" y="3593755"/>
            <a:ext cx="1005179" cy="360040"/>
          </a:xfrm>
          <a:prstGeom prst="roundRect">
            <a:avLst>
              <a:gd name="adj" fmla="val 27249"/>
            </a:avLst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Rectangle à coins arrondis 45"/>
          <p:cNvSpPr/>
          <p:nvPr/>
        </p:nvSpPr>
        <p:spPr>
          <a:xfrm>
            <a:off x="3024608" y="1739712"/>
            <a:ext cx="836021" cy="570095"/>
          </a:xfrm>
          <a:prstGeom prst="roundRect">
            <a:avLst>
              <a:gd name="adj" fmla="val 27249"/>
            </a:avLst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ectangle à coins arrondis 46"/>
          <p:cNvSpPr/>
          <p:nvPr/>
        </p:nvSpPr>
        <p:spPr>
          <a:xfrm>
            <a:off x="3019919" y="4511777"/>
            <a:ext cx="1449537" cy="360040"/>
          </a:xfrm>
          <a:prstGeom prst="roundRect">
            <a:avLst>
              <a:gd name="adj" fmla="val 27249"/>
            </a:avLst>
          </a:prstGeom>
          <a:solidFill>
            <a:schemeClr val="bg1"/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8" name="Rectangle 47"/>
          <p:cNvSpPr/>
          <p:nvPr/>
        </p:nvSpPr>
        <p:spPr>
          <a:xfrm>
            <a:off x="183768" y="7092702"/>
            <a:ext cx="69719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latin typeface="Short Stack" panose="02010500040000000007" pitchFamily="2" charset="0"/>
                <a:sym typeface="Wingdings" panose="05000000000000000000" pitchFamily="2" charset="2"/>
              </a:rPr>
              <a:t></a:t>
            </a:r>
            <a:r>
              <a:rPr lang="fr-FR" dirty="0">
                <a:latin typeface="Short Stack" panose="02010500040000000007" pitchFamily="2" charset="0"/>
                <a:sym typeface="Wingdings"/>
              </a:rPr>
              <a:t> </a:t>
            </a:r>
            <a:r>
              <a:rPr lang="fr-FR" sz="1600" dirty="0">
                <a:latin typeface="Dreaming Outloud Script Pro" panose="03050502040304050704" pitchFamily="66" charset="77"/>
                <a:cs typeface="Dreaming Outloud Script Pro" panose="03050502040304050704" pitchFamily="66" charset="77"/>
                <a:sym typeface="Wingdings"/>
              </a:rPr>
              <a:t>As-tu bien compris ?</a:t>
            </a:r>
            <a:endParaRPr lang="fr-FR" dirty="0">
              <a:latin typeface="Dreaming Outloud Script Pro" panose="03050502040304050704" pitchFamily="66" charset="77"/>
              <a:cs typeface="Dreaming Outloud Script Pro" panose="03050502040304050704" pitchFamily="66" charset="77"/>
            </a:endParaRPr>
          </a:p>
        </p:txBody>
      </p:sp>
      <p:sp>
        <p:nvSpPr>
          <p:cNvPr id="49" name="ZoneTexte 48"/>
          <p:cNvSpPr txBox="1"/>
          <p:nvPr/>
        </p:nvSpPr>
        <p:spPr>
          <a:xfrm>
            <a:off x="252622" y="7403206"/>
            <a:ext cx="7020733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150000"/>
              </a:lnSpc>
              <a:spcAft>
                <a:spcPts val="600"/>
              </a:spcAft>
              <a:buAutoNum type="arabicParenR"/>
            </a:pPr>
            <a:r>
              <a:rPr lang="fr-FR" sz="1100" dirty="0">
                <a:latin typeface="Short Stack" panose="02010500040000000007" pitchFamily="2" charset="0"/>
                <a:sym typeface="Wingdings" panose="05000000000000000000" pitchFamily="2" charset="2"/>
              </a:rPr>
              <a:t>Quel est le titre de l’article ? _______________________________________________</a:t>
            </a:r>
          </a:p>
          <a:p>
            <a:pPr marL="228600" indent="-228600">
              <a:spcAft>
                <a:spcPts val="600"/>
              </a:spcAft>
              <a:buAutoNum type="arabicParenR"/>
            </a:pPr>
            <a:r>
              <a:rPr lang="fr-FR" sz="1100" dirty="0">
                <a:latin typeface="Short Stack" panose="02010500040000000007" pitchFamily="2" charset="0"/>
                <a:sym typeface="Wingdings" panose="05000000000000000000" pitchFamily="2" charset="2"/>
              </a:rPr>
              <a:t>Pourquoi la tenue des soldats a-t-elle été modifiée vers 1915 ?</a:t>
            </a:r>
          </a:p>
          <a:p>
            <a:pPr>
              <a:spcAft>
                <a:spcPts val="600"/>
              </a:spcAft>
              <a:tabLst>
                <a:tab pos="628650" algn="l"/>
              </a:tabLst>
            </a:pPr>
            <a:r>
              <a:rPr lang="fr-FR" sz="1100" dirty="0">
                <a:latin typeface="Short Stack" panose="02010500040000000007" pitchFamily="2" charset="0"/>
                <a:sym typeface="Wingdings" panose="05000000000000000000" pitchFamily="2" charset="2"/>
              </a:rPr>
              <a:t>	 pour que les soldats aient plus chaud.</a:t>
            </a:r>
          </a:p>
          <a:p>
            <a:pPr>
              <a:spcAft>
                <a:spcPts val="600"/>
              </a:spcAft>
              <a:tabLst>
                <a:tab pos="628650" algn="l"/>
              </a:tabLst>
            </a:pPr>
            <a:r>
              <a:rPr lang="fr-FR" sz="1100" dirty="0">
                <a:latin typeface="Short Stack" panose="02010500040000000007" pitchFamily="2" charset="0"/>
                <a:sym typeface="Wingdings" panose="05000000000000000000" pitchFamily="2" charset="2"/>
              </a:rPr>
              <a:t>	 parce que la 1</a:t>
            </a:r>
            <a:r>
              <a:rPr lang="fr-FR" sz="1100" baseline="30000" dirty="0">
                <a:latin typeface="Short Stack" panose="02010500040000000007" pitchFamily="2" charset="0"/>
                <a:sym typeface="Wingdings" panose="05000000000000000000" pitchFamily="2" charset="2"/>
              </a:rPr>
              <a:t>ère</a:t>
            </a:r>
            <a:r>
              <a:rPr lang="fr-FR" sz="1100" dirty="0">
                <a:latin typeface="Short Stack" panose="02010500040000000007" pitchFamily="2" charset="0"/>
                <a:sym typeface="Wingdings" panose="05000000000000000000" pitchFamily="2" charset="2"/>
              </a:rPr>
              <a:t> tenue contenait du rouge, ce qui était trop visible.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100" dirty="0">
                <a:latin typeface="Short Stack" panose="02010500040000000007" pitchFamily="2" charset="0"/>
                <a:sym typeface="Wingdings" panose="05000000000000000000" pitchFamily="2" charset="2"/>
              </a:rPr>
              <a:t>3) Pourquoi appelait-on les soldats de cette guerre les poilus ?</a:t>
            </a:r>
          </a:p>
          <a:p>
            <a:pPr>
              <a:spcAft>
                <a:spcPts val="600"/>
              </a:spcAft>
              <a:tabLst>
                <a:tab pos="628650" algn="l"/>
              </a:tabLst>
            </a:pPr>
            <a:r>
              <a:rPr lang="fr-FR" sz="1100" dirty="0">
                <a:latin typeface="Short Stack" panose="02010500040000000007" pitchFamily="2" charset="0"/>
                <a:sym typeface="Wingdings" panose="05000000000000000000" pitchFamily="2" charset="2"/>
              </a:rPr>
              <a:t>	 Parce qu’ils avaient les cheveux longs.</a:t>
            </a:r>
          </a:p>
          <a:p>
            <a:pPr>
              <a:spcAft>
                <a:spcPts val="600"/>
              </a:spcAft>
              <a:tabLst>
                <a:tab pos="628650" algn="l"/>
              </a:tabLst>
            </a:pPr>
            <a:r>
              <a:rPr lang="fr-FR" sz="1100" dirty="0">
                <a:latin typeface="Short Stack" panose="02010500040000000007" pitchFamily="2" charset="0"/>
                <a:sym typeface="Wingdings" panose="05000000000000000000" pitchFamily="2" charset="2"/>
              </a:rPr>
              <a:t>	 parce qu’ils vivaient comme des bêtes dans les tranchées.</a:t>
            </a:r>
          </a:p>
          <a:p>
            <a:pPr>
              <a:tabLst>
                <a:tab pos="628650" algn="l"/>
              </a:tabLst>
            </a:pPr>
            <a:r>
              <a:rPr lang="fr-FR" sz="1100" dirty="0">
                <a:latin typeface="Short Stack" panose="02010500040000000007" pitchFamily="2" charset="0"/>
                <a:sym typeface="Wingdings" panose="05000000000000000000" pitchFamily="2" charset="2"/>
              </a:rPr>
              <a:t>	 parce qu’ils portaient la barbe, car ils ne pouvaient pas se raser dans </a:t>
            </a:r>
          </a:p>
          <a:p>
            <a:pPr>
              <a:spcAft>
                <a:spcPts val="600"/>
              </a:spcAft>
              <a:tabLst>
                <a:tab pos="628650" algn="l"/>
              </a:tabLst>
            </a:pPr>
            <a:r>
              <a:rPr lang="fr-FR" sz="1100" dirty="0">
                <a:latin typeface="Short Stack" panose="02010500040000000007" pitchFamily="2" charset="0"/>
                <a:sym typeface="Wingdings" panose="05000000000000000000" pitchFamily="2" charset="2"/>
              </a:rPr>
              <a:t>	les tranchées.</a:t>
            </a:r>
          </a:p>
          <a:p>
            <a:pPr>
              <a:lnSpc>
                <a:spcPct val="150000"/>
              </a:lnSpc>
            </a:pPr>
            <a:r>
              <a:rPr lang="fr-FR" sz="1100" dirty="0">
                <a:latin typeface="Short Stack" panose="02010500040000000007" pitchFamily="2" charset="0"/>
                <a:sym typeface="Wingdings" panose="05000000000000000000" pitchFamily="2" charset="2"/>
              </a:rPr>
              <a:t>4) Quel est le symbole de la Grande Guerre ?</a:t>
            </a:r>
          </a:p>
          <a:p>
            <a:pPr>
              <a:lnSpc>
                <a:spcPct val="150000"/>
              </a:lnSpc>
            </a:pPr>
            <a:r>
              <a:rPr lang="fr-FR" sz="1100" dirty="0">
                <a:latin typeface="Short Stack" panose="02010500040000000007" pitchFamily="2" charset="0"/>
                <a:sym typeface="Wingdings" panose="05000000000000000000" pitchFamily="2" charset="2"/>
              </a:rPr>
              <a:t> Les barbelés et les tranchées	 les poilus, leurs barbes et leurs souffrances</a:t>
            </a:r>
          </a:p>
        </p:txBody>
      </p:sp>
      <p:sp>
        <p:nvSpPr>
          <p:cNvPr id="30" name="Rectangle à coins arrondis 29"/>
          <p:cNvSpPr/>
          <p:nvPr/>
        </p:nvSpPr>
        <p:spPr>
          <a:xfrm>
            <a:off x="6120953" y="153716"/>
            <a:ext cx="1008112" cy="562428"/>
          </a:xfrm>
          <a:prstGeom prst="roundRect">
            <a:avLst>
              <a:gd name="adj" fmla="val 24581"/>
            </a:avLst>
          </a:prstGeom>
          <a:solidFill>
            <a:schemeClr val="accent5">
              <a:lumMod val="75000"/>
            </a:schemeClr>
          </a:solidFill>
          <a:ln>
            <a:solidFill>
              <a:srgbClr val="00666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31" name="ZoneTexte 30"/>
          <p:cNvSpPr txBox="1"/>
          <p:nvPr/>
        </p:nvSpPr>
        <p:spPr>
          <a:xfrm>
            <a:off x="6120953" y="107926"/>
            <a:ext cx="1008112" cy="564293"/>
          </a:xfrm>
          <a:prstGeom prst="rect">
            <a:avLst/>
          </a:prstGeom>
          <a:noFill/>
          <a:ln>
            <a:noFill/>
          </a:ln>
        </p:spPr>
        <p:txBody>
          <a:bodyPr wrap="square" lIns="101636" tIns="50818" rIns="101636" bIns="50818" rtlCol="0">
            <a:spAutoFit/>
          </a:bodyPr>
          <a:lstStyle/>
          <a:p>
            <a:pPr algn="ctr"/>
            <a:r>
              <a:rPr lang="fr-FR" sz="1500" b="1" dirty="0">
                <a:solidFill>
                  <a:schemeClr val="bg1"/>
                </a:solidFill>
                <a:latin typeface="Fineliner Script" pitchFamily="50" charset="0"/>
              </a:rPr>
              <a:t>Les jours fériés</a:t>
            </a:r>
          </a:p>
        </p:txBody>
      </p:sp>
      <p:sp>
        <p:nvSpPr>
          <p:cNvPr id="32" name="Rectangle à coins arrondis 31"/>
          <p:cNvSpPr/>
          <p:nvPr/>
        </p:nvSpPr>
        <p:spPr>
          <a:xfrm>
            <a:off x="6192961" y="642467"/>
            <a:ext cx="792088" cy="278041"/>
          </a:xfrm>
          <a:prstGeom prst="roundRect">
            <a:avLst>
              <a:gd name="adj" fmla="val 33049"/>
            </a:avLst>
          </a:prstGeom>
          <a:solidFill>
            <a:schemeClr val="bg1"/>
          </a:solidFill>
          <a:ln>
            <a:solidFill>
              <a:srgbClr val="00666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37" name="ZoneTexte 36"/>
          <p:cNvSpPr txBox="1"/>
          <p:nvPr/>
        </p:nvSpPr>
        <p:spPr>
          <a:xfrm>
            <a:off x="6192961" y="607062"/>
            <a:ext cx="792088" cy="348850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pPr algn="ctr"/>
            <a:r>
              <a:rPr lang="fr-FR" sz="1600" b="1" dirty="0">
                <a:latin typeface="Fineliner Script" pitchFamily="50" charset="0"/>
              </a:rPr>
              <a:t>Cycle 3</a:t>
            </a:r>
            <a:endParaRPr lang="fr-FR" sz="1800" b="1" dirty="0">
              <a:latin typeface="Fineliner Script" pitchFamily="50" charset="0"/>
            </a:endParaRP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9D4BCA15-BB31-4BDC-9FC8-26D9C5048F32}"/>
              </a:ext>
            </a:extLst>
          </p:cNvPr>
          <p:cNvSpPr/>
          <p:nvPr/>
        </p:nvSpPr>
        <p:spPr>
          <a:xfrm>
            <a:off x="72361" y="105614"/>
            <a:ext cx="911730" cy="739995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36" tIns="50818" rIns="101636" bIns="50818" rtlCol="0" anchor="ctr"/>
          <a:lstStyle/>
          <a:p>
            <a:pPr algn="ctr"/>
            <a:endParaRPr lang="fr-FR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ineliner Script" pitchFamily="50" charset="0"/>
              <a:ea typeface="Clensey" panose="02000603000000000000" pitchFamily="2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58B1C06A-4FB2-4BFE-B854-53005DFB00DD}"/>
              </a:ext>
            </a:extLst>
          </p:cNvPr>
          <p:cNvSpPr/>
          <p:nvPr/>
        </p:nvSpPr>
        <p:spPr>
          <a:xfrm>
            <a:off x="30714" y="199841"/>
            <a:ext cx="1037887" cy="595071"/>
          </a:xfrm>
          <a:prstGeom prst="rect">
            <a:avLst/>
          </a:prstGeom>
        </p:spPr>
        <p:txBody>
          <a:bodyPr wrap="square" lIns="101636" tIns="50818" rIns="101636" bIns="50818">
            <a:spAutoFit/>
          </a:bodyPr>
          <a:lstStyle/>
          <a:p>
            <a:pPr lvl="0" algn="ctr"/>
            <a:r>
              <a:rPr lang="fr-F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ineliner Script" pitchFamily="50" charset="0"/>
                <a:ea typeface="Clensey" panose="02000603000000000000" pitchFamily="2" charset="0"/>
              </a:rPr>
              <a:t>EMC</a:t>
            </a:r>
            <a:endParaRPr lang="fr-FR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ineliner Script" pitchFamily="50" charset="0"/>
              <a:ea typeface="Clensey" panose="02000603000000000000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BCACA29-76E6-5300-63A8-AEC896F3718F}"/>
              </a:ext>
            </a:extLst>
          </p:cNvPr>
          <p:cNvSpPr/>
          <p:nvPr/>
        </p:nvSpPr>
        <p:spPr>
          <a:xfrm>
            <a:off x="1214536" y="171803"/>
            <a:ext cx="4682445" cy="410405"/>
          </a:xfrm>
          <a:prstGeom prst="rect">
            <a:avLst/>
          </a:prstGeom>
          <a:noFill/>
          <a:ln>
            <a:noFill/>
          </a:ln>
        </p:spPr>
        <p:txBody>
          <a:bodyPr wrap="none" lIns="101636" tIns="50818" rIns="101636" bIns="50818">
            <a:spAutoFit/>
          </a:bodyPr>
          <a:lstStyle/>
          <a:p>
            <a:pPr algn="ctr"/>
            <a:r>
              <a:rPr lang="fr-FR" b="1" spc="-15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</a:rPr>
              <a:t>LE 11 NOVEMBRE, JOUR FÉRIÉ</a:t>
            </a:r>
          </a:p>
        </p:txBody>
      </p:sp>
    </p:spTree>
    <p:extLst>
      <p:ext uri="{BB962C8B-B14F-4D97-AF65-F5344CB8AC3E}">
        <p14:creationId xmlns:p14="http://schemas.microsoft.com/office/powerpoint/2010/main" val="3770254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72"/>
          <a:stretch/>
        </p:blipFill>
        <p:spPr bwMode="auto">
          <a:xfrm>
            <a:off x="-1" y="-18010"/>
            <a:ext cx="3744689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73036" y="-18010"/>
            <a:ext cx="3672327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" name="Rectangle 43"/>
          <p:cNvSpPr/>
          <p:nvPr/>
        </p:nvSpPr>
        <p:spPr>
          <a:xfrm>
            <a:off x="1214536" y="171803"/>
            <a:ext cx="4682445" cy="410405"/>
          </a:xfrm>
          <a:prstGeom prst="rect">
            <a:avLst/>
          </a:prstGeom>
          <a:noFill/>
          <a:ln>
            <a:noFill/>
          </a:ln>
        </p:spPr>
        <p:txBody>
          <a:bodyPr wrap="none" lIns="101636" tIns="50818" rIns="101636" bIns="50818">
            <a:spAutoFit/>
          </a:bodyPr>
          <a:lstStyle/>
          <a:p>
            <a:pPr algn="ctr"/>
            <a:r>
              <a:rPr lang="fr-FR" b="1" spc="-15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Hachi Maru Pop" pitchFamily="2" charset="-128"/>
                <a:ea typeface="Hachi Maru Pop" pitchFamily="2" charset="-128"/>
              </a:rPr>
              <a:t>LE 11 NOVEMBRE, JOUR FÉRIÉ</a:t>
            </a:r>
          </a:p>
        </p:txBody>
      </p:sp>
      <p:sp>
        <p:nvSpPr>
          <p:cNvPr id="28" name="Rectangle à coins arrondis 27"/>
          <p:cNvSpPr/>
          <p:nvPr/>
        </p:nvSpPr>
        <p:spPr>
          <a:xfrm>
            <a:off x="6120953" y="153716"/>
            <a:ext cx="1008112" cy="562428"/>
          </a:xfrm>
          <a:prstGeom prst="roundRect">
            <a:avLst>
              <a:gd name="adj" fmla="val 24581"/>
            </a:avLst>
          </a:prstGeom>
          <a:solidFill>
            <a:schemeClr val="accent5">
              <a:lumMod val="75000"/>
            </a:schemeClr>
          </a:solidFill>
          <a:ln>
            <a:solidFill>
              <a:srgbClr val="00666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29" name="ZoneTexte 28"/>
          <p:cNvSpPr txBox="1"/>
          <p:nvPr/>
        </p:nvSpPr>
        <p:spPr>
          <a:xfrm>
            <a:off x="6120953" y="107926"/>
            <a:ext cx="1008112" cy="564293"/>
          </a:xfrm>
          <a:prstGeom prst="rect">
            <a:avLst/>
          </a:prstGeom>
          <a:noFill/>
          <a:ln>
            <a:noFill/>
          </a:ln>
        </p:spPr>
        <p:txBody>
          <a:bodyPr wrap="square" lIns="101636" tIns="50818" rIns="101636" bIns="50818" rtlCol="0">
            <a:spAutoFit/>
          </a:bodyPr>
          <a:lstStyle/>
          <a:p>
            <a:pPr algn="ctr"/>
            <a:r>
              <a:rPr lang="fr-FR" sz="1500" b="1" dirty="0">
                <a:solidFill>
                  <a:schemeClr val="bg1"/>
                </a:solidFill>
                <a:latin typeface="Fineliner Script" pitchFamily="50" charset="0"/>
              </a:rPr>
              <a:t>Les jours fériés</a:t>
            </a:r>
          </a:p>
        </p:txBody>
      </p:sp>
      <p:sp>
        <p:nvSpPr>
          <p:cNvPr id="24" name="Ellipse 23"/>
          <p:cNvSpPr/>
          <p:nvPr/>
        </p:nvSpPr>
        <p:spPr>
          <a:xfrm>
            <a:off x="3096617" y="781486"/>
            <a:ext cx="1057964" cy="372679"/>
          </a:xfrm>
          <a:prstGeom prst="ellipse">
            <a:avLst/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à coins arrondis 24"/>
          <p:cNvSpPr/>
          <p:nvPr/>
        </p:nvSpPr>
        <p:spPr>
          <a:xfrm>
            <a:off x="144573" y="1620094"/>
            <a:ext cx="6984492" cy="5184576"/>
          </a:xfrm>
          <a:prstGeom prst="roundRect">
            <a:avLst>
              <a:gd name="adj" fmla="val 3259"/>
            </a:avLst>
          </a:prstGeom>
          <a:solidFill>
            <a:schemeClr val="bg1"/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1636" tIns="50818" rIns="101636" bIns="508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fr-FR" dirty="0"/>
          </a:p>
        </p:txBody>
      </p:sp>
      <p:sp>
        <p:nvSpPr>
          <p:cNvPr id="26" name="Rectangle 25"/>
          <p:cNvSpPr/>
          <p:nvPr/>
        </p:nvSpPr>
        <p:spPr>
          <a:xfrm>
            <a:off x="175964" y="1620094"/>
            <a:ext cx="6971296" cy="2445578"/>
          </a:xfrm>
          <a:prstGeom prst="rect">
            <a:avLst/>
          </a:prstGeom>
        </p:spPr>
        <p:txBody>
          <a:bodyPr wrap="square" lIns="101636" tIns="50818" rIns="101636" bIns="50818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rs Chocolat" pitchFamily="2" charset="0"/>
              </a:rPr>
              <a:t>La grande Guerre</a:t>
            </a:r>
          </a:p>
          <a:p>
            <a:pPr lvl="0">
              <a:lnSpc>
                <a:spcPct val="150000"/>
              </a:lnSpc>
              <a:spcAft>
                <a:spcPts val="600"/>
              </a:spcAft>
            </a:pPr>
            <a:r>
              <a:rPr lang="fr-FR" sz="1100" dirty="0">
                <a:solidFill>
                  <a:prstClr val="black"/>
                </a:solidFill>
                <a:latin typeface="Short Stack" panose="02010500040000000007" pitchFamily="2" charset="0"/>
                <a:ea typeface="Clensey" panose="02000603000000000000" pitchFamily="2" charset="0"/>
              </a:rPr>
              <a:t>De 1914 à 1918, la 1</a:t>
            </a:r>
            <a:r>
              <a:rPr lang="fr-FR" sz="1100" baseline="30000" dirty="0">
                <a:solidFill>
                  <a:prstClr val="black"/>
                </a:solidFill>
                <a:latin typeface="Short Stack" panose="02010500040000000007" pitchFamily="2" charset="0"/>
                <a:ea typeface="Clensey" panose="02000603000000000000" pitchFamily="2" charset="0"/>
              </a:rPr>
              <a:t>ère</a:t>
            </a:r>
            <a:r>
              <a:rPr lang="fr-FR" sz="1100" dirty="0">
                <a:solidFill>
                  <a:prstClr val="black"/>
                </a:solidFill>
                <a:latin typeface="Short Stack" panose="02010500040000000007" pitchFamily="2" charset="0"/>
                <a:ea typeface="Clensey" panose="02000603000000000000" pitchFamily="2" charset="0"/>
              </a:rPr>
              <a:t> guerre mondiale a mobilisé ___ millions de soldats français.  </a:t>
            </a:r>
          </a:p>
          <a:p>
            <a:pPr lvl="0">
              <a:lnSpc>
                <a:spcPct val="150000"/>
              </a:lnSpc>
              <a:spcAft>
                <a:spcPts val="600"/>
              </a:spcAft>
            </a:pPr>
            <a:r>
              <a:rPr lang="fr-FR" sz="1100" dirty="0">
                <a:solidFill>
                  <a:prstClr val="black"/>
                </a:solidFill>
                <a:latin typeface="Short Stack" panose="02010500040000000007" pitchFamily="2" charset="0"/>
                <a:ea typeface="Clensey" panose="02000603000000000000" pitchFamily="2" charset="0"/>
              </a:rPr>
              <a:t>Les soldats se réfugiaient dans les _______________ . La vie était très dure, ils avaient froid, peu à manger et ne pouvaient pas se laver, ni se raser. On les a donc appelés les _______________ .</a:t>
            </a:r>
          </a:p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fr-FR" sz="1050" dirty="0">
                <a:latin typeface="Short Stack" panose="02010500040000000007" pitchFamily="2" charset="0"/>
              </a:rPr>
              <a:t>le 11 novembre 1918, après plus de quatre années de combats </a:t>
            </a:r>
            <a:r>
              <a:rPr lang="fr-FR" sz="1050" dirty="0">
                <a:solidFill>
                  <a:prstClr val="black"/>
                </a:solidFill>
                <a:latin typeface="Short Stack" panose="02010500040000000007" pitchFamily="2" charset="0"/>
                <a:ea typeface="Clensey" panose="02000603000000000000" pitchFamily="2" charset="0"/>
              </a:rPr>
              <a:t>_______________________ </a:t>
            </a:r>
            <a:r>
              <a:rPr lang="fr-FR" sz="1050" dirty="0">
                <a:latin typeface="Short Stack" panose="02010500040000000007" pitchFamily="2" charset="0"/>
              </a:rPr>
              <a:t>se rend et </a:t>
            </a:r>
            <a:r>
              <a:rPr lang="fr-FR" sz="1050" dirty="0">
                <a:solidFill>
                  <a:prstClr val="black"/>
                </a:solidFill>
                <a:latin typeface="Short Stack" panose="02010500040000000007" pitchFamily="2" charset="0"/>
                <a:ea typeface="Clensey" panose="02000603000000000000" pitchFamily="2" charset="0"/>
              </a:rPr>
              <a:t>1 million et demi de soldats morts, c</a:t>
            </a:r>
            <a:r>
              <a:rPr lang="fr-FR" sz="1050" dirty="0">
                <a:latin typeface="Short Stack" panose="02010500040000000007" pitchFamily="2" charset="0"/>
              </a:rPr>
              <a:t>'est _______________________ (la fin des combats) signée entre la France et l’Allemagne.</a:t>
            </a:r>
          </a:p>
        </p:txBody>
      </p:sp>
      <p:sp>
        <p:nvSpPr>
          <p:cNvPr id="27" name="Parchemin horizontal 26"/>
          <p:cNvSpPr/>
          <p:nvPr/>
        </p:nvSpPr>
        <p:spPr>
          <a:xfrm>
            <a:off x="2299102" y="1221921"/>
            <a:ext cx="2751204" cy="635123"/>
          </a:xfrm>
          <a:prstGeom prst="horizontalScroll">
            <a:avLst>
              <a:gd name="adj" fmla="val 17542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101636" tIns="50818" rIns="101636" bIns="5081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fr-FR" dirty="0"/>
          </a:p>
        </p:txBody>
      </p:sp>
      <p:sp>
        <p:nvSpPr>
          <p:cNvPr id="30" name="ZoneTexte 29"/>
          <p:cNvSpPr txBox="1"/>
          <p:nvPr/>
        </p:nvSpPr>
        <p:spPr>
          <a:xfrm>
            <a:off x="2448543" y="1345456"/>
            <a:ext cx="2592289" cy="348850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pPr algn="ctr"/>
            <a:r>
              <a:rPr lang="fr-FR" sz="1600" dirty="0">
                <a:latin typeface="Dreaming Outloud Script Pro" panose="03050502040304050704" pitchFamily="66" charset="77"/>
                <a:cs typeface="Dreaming Outloud Script Pro" panose="03050502040304050704" pitchFamily="66" charset="77"/>
              </a:rPr>
              <a:t>J’ai compris, je retiens</a:t>
            </a:r>
          </a:p>
        </p:txBody>
      </p:sp>
      <p:sp>
        <p:nvSpPr>
          <p:cNvPr id="31" name="Rectangle à coins arrondis 30"/>
          <p:cNvSpPr/>
          <p:nvPr/>
        </p:nvSpPr>
        <p:spPr>
          <a:xfrm>
            <a:off x="6192961" y="642467"/>
            <a:ext cx="792088" cy="278041"/>
          </a:xfrm>
          <a:prstGeom prst="roundRect">
            <a:avLst>
              <a:gd name="adj" fmla="val 33049"/>
            </a:avLst>
          </a:prstGeom>
          <a:solidFill>
            <a:schemeClr val="bg1"/>
          </a:solidFill>
          <a:ln>
            <a:solidFill>
              <a:srgbClr val="00666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n>
                <a:solidFill>
                  <a:schemeClr val="accent4"/>
                </a:solidFill>
              </a:ln>
              <a:solidFill>
                <a:schemeClr val="accent4"/>
              </a:solidFill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2998424" y="781487"/>
            <a:ext cx="12503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800" dirty="0">
                <a:ln w="6350" cmpd="sng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Mrs Chocolat" pitchFamily="2" charset="0"/>
              </a:rPr>
              <a:t>Leçon</a:t>
            </a:r>
            <a:endParaRPr lang="fr-FR" sz="1600" dirty="0">
              <a:ln w="6350" cmpd="sng">
                <a:solidFill>
                  <a:schemeClr val="accent5"/>
                </a:solidFill>
                <a:prstDash val="solid"/>
              </a:ln>
              <a:latin typeface="Mrs Chocolat" pitchFamily="2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64119" y="4088555"/>
            <a:ext cx="6971296" cy="2580230"/>
          </a:xfrm>
          <a:prstGeom prst="rect">
            <a:avLst/>
          </a:prstGeom>
        </p:spPr>
        <p:txBody>
          <a:bodyPr wrap="square" lIns="101636" tIns="50818" rIns="101636" bIns="50818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  <a:tabLst>
                <a:tab pos="2066925" algn="l"/>
              </a:tabLst>
            </a:pPr>
            <a:r>
              <a:rPr lang="fr-FR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rs Chocolat" pitchFamily="2" charset="0"/>
              </a:rPr>
              <a:t>Les commémorations</a:t>
            </a:r>
          </a:p>
          <a:p>
            <a:pPr lvl="0">
              <a:lnSpc>
                <a:spcPct val="150000"/>
              </a:lnSpc>
              <a:tabLst>
                <a:tab pos="2066925" algn="l"/>
              </a:tabLst>
            </a:pPr>
            <a:r>
              <a:rPr lang="fr-FR" sz="1100" dirty="0">
                <a:solidFill>
                  <a:prstClr val="black"/>
                </a:solidFill>
                <a:latin typeface="Short Stack" panose="02010500040000000007" pitchFamily="2" charset="0"/>
              </a:rPr>
              <a:t>Depuis, le 11 novembre est un jour ______________ (C'est à dire qu'on ne travaille pas ce jour-là !) C’est une fête _________________. Il y a des cérémonies officielles, des </a:t>
            </a:r>
            <a:r>
              <a:rPr lang="fr-FR" sz="1100" dirty="0">
                <a:solidFill>
                  <a:prstClr val="black"/>
                </a:solidFill>
                <a:latin typeface="Short Stack" panose="02010500040000000007" pitchFamily="2" charset="0"/>
                <a:ea typeface="Clensey" panose="02000603000000000000" pitchFamily="2" charset="0"/>
              </a:rPr>
              <a:t>___________________________ </a:t>
            </a:r>
            <a:r>
              <a:rPr lang="fr-FR" sz="1100" dirty="0">
                <a:solidFill>
                  <a:prstClr val="black"/>
                </a:solidFill>
                <a:latin typeface="Short Stack" panose="02010500040000000007" pitchFamily="2" charset="0"/>
              </a:rPr>
              <a:t>, pour se rappeler et fêter la fin de la guerre et la paix. Elles se déroulent autour du </a:t>
            </a:r>
            <a:r>
              <a:rPr lang="fr-FR" sz="1100" dirty="0">
                <a:solidFill>
                  <a:prstClr val="black"/>
                </a:solidFill>
                <a:latin typeface="Short Stack" panose="02010500040000000007" pitchFamily="2" charset="0"/>
                <a:ea typeface="Clensey" panose="02000603000000000000" pitchFamily="2" charset="0"/>
              </a:rPr>
              <a:t>_______________________ _____  _______________ </a:t>
            </a:r>
            <a:r>
              <a:rPr lang="fr-FR" sz="1100" dirty="0">
                <a:solidFill>
                  <a:prstClr val="black"/>
                </a:solidFill>
                <a:latin typeface="Short Stack" panose="02010500040000000007" pitchFamily="2" charset="0"/>
              </a:rPr>
              <a:t>de nos villes et villages rendre hommage au soldat inconnu. On lit des textes, les enfants des écoles chantent la </a:t>
            </a:r>
            <a:r>
              <a:rPr lang="fr-FR" sz="1100" dirty="0">
                <a:solidFill>
                  <a:prstClr val="black"/>
                </a:solidFill>
                <a:latin typeface="Short Stack" panose="02010500040000000007" pitchFamily="2" charset="0"/>
                <a:ea typeface="Clensey" panose="02000603000000000000" pitchFamily="2" charset="0"/>
              </a:rPr>
              <a:t>_________________________ </a:t>
            </a:r>
            <a:r>
              <a:rPr lang="fr-FR" sz="1100" dirty="0">
                <a:solidFill>
                  <a:prstClr val="black"/>
                </a:solidFill>
                <a:latin typeface="Short Stack" panose="02010500040000000007" pitchFamily="2" charset="0"/>
              </a:rPr>
              <a:t>. </a:t>
            </a:r>
          </a:p>
          <a:p>
            <a:pPr lvl="0">
              <a:lnSpc>
                <a:spcPct val="150000"/>
              </a:lnSpc>
              <a:tabLst>
                <a:tab pos="2066925" algn="l"/>
              </a:tabLst>
            </a:pPr>
            <a:r>
              <a:rPr lang="fr-FR" sz="1100" dirty="0">
                <a:solidFill>
                  <a:prstClr val="black"/>
                </a:solidFill>
                <a:latin typeface="Short Stack" panose="02010500040000000007" pitchFamily="2" charset="0"/>
              </a:rPr>
              <a:t>Il est important de transmettre ce souvenir pour ne jamais </a:t>
            </a:r>
            <a:r>
              <a:rPr lang="fr-FR" sz="1100" dirty="0">
                <a:solidFill>
                  <a:prstClr val="black"/>
                </a:solidFill>
                <a:latin typeface="Short Stack" panose="02010500040000000007" pitchFamily="2" charset="0"/>
                <a:ea typeface="Clensey" panose="02000603000000000000" pitchFamily="2" charset="0"/>
              </a:rPr>
              <a:t>_______________ </a:t>
            </a:r>
            <a:r>
              <a:rPr lang="fr-FR" sz="1100" dirty="0">
                <a:solidFill>
                  <a:prstClr val="black"/>
                </a:solidFill>
                <a:latin typeface="Short Stack" panose="02010500040000000007" pitchFamily="2" charset="0"/>
              </a:rPr>
              <a:t>, pour que jamais cela ne se reproduise.</a:t>
            </a:r>
          </a:p>
        </p:txBody>
      </p:sp>
      <p:sp>
        <p:nvSpPr>
          <p:cNvPr id="38" name="ZoneTexte 37"/>
          <p:cNvSpPr txBox="1"/>
          <p:nvPr/>
        </p:nvSpPr>
        <p:spPr>
          <a:xfrm>
            <a:off x="6192961" y="607062"/>
            <a:ext cx="792088" cy="348850"/>
          </a:xfrm>
          <a:prstGeom prst="rect">
            <a:avLst/>
          </a:prstGeom>
          <a:noFill/>
        </p:spPr>
        <p:txBody>
          <a:bodyPr wrap="square" lIns="101636" tIns="50818" rIns="101636" bIns="50818" rtlCol="0">
            <a:spAutoFit/>
          </a:bodyPr>
          <a:lstStyle/>
          <a:p>
            <a:pPr algn="ctr"/>
            <a:r>
              <a:rPr lang="fr-FR" sz="1600" b="1" dirty="0">
                <a:latin typeface="Fineliner Script" pitchFamily="50" charset="0"/>
              </a:rPr>
              <a:t>Cycle 3</a:t>
            </a:r>
            <a:endParaRPr lang="fr-FR" sz="1800" b="1" dirty="0">
              <a:latin typeface="Fineliner Script" pitchFamily="50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911" y="7064763"/>
            <a:ext cx="2756513" cy="30694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2761" y="6588646"/>
            <a:ext cx="2661487" cy="3557059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2998424" y="7064763"/>
            <a:ext cx="11561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dirty="0">
                <a:latin typeface="KG Primary Italics" panose="02000506000000020003" pitchFamily="2" charset="0"/>
              </a:rPr>
              <a:t>Des poilus dans les tranchées</a:t>
            </a:r>
          </a:p>
        </p:txBody>
      </p:sp>
      <p:sp>
        <p:nvSpPr>
          <p:cNvPr id="40" name="ZoneTexte 39"/>
          <p:cNvSpPr txBox="1"/>
          <p:nvPr/>
        </p:nvSpPr>
        <p:spPr>
          <a:xfrm>
            <a:off x="3168625" y="8810739"/>
            <a:ext cx="115615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1600" dirty="0">
                <a:latin typeface="KG Primary Italics" panose="02000506000000020003" pitchFamily="2" charset="0"/>
              </a:rPr>
              <a:t>Monument aux morts, de Tourrettes sur Loup</a:t>
            </a:r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5CC3FDB9-981C-45F8-939B-E44E0513FBF8}"/>
              </a:ext>
            </a:extLst>
          </p:cNvPr>
          <p:cNvSpPr/>
          <p:nvPr/>
        </p:nvSpPr>
        <p:spPr>
          <a:xfrm>
            <a:off x="72361" y="105614"/>
            <a:ext cx="911730" cy="739995"/>
          </a:xfrm>
          <a:prstGeom prst="ellipse">
            <a:avLst/>
          </a:prstGeom>
          <a:solidFill>
            <a:schemeClr val="bg1"/>
          </a:solidFill>
          <a:ln>
            <a:solidFill>
              <a:srgbClr val="006666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636" tIns="50818" rIns="101636" bIns="50818" rtlCol="0" anchor="ctr"/>
          <a:lstStyle/>
          <a:p>
            <a:pPr algn="ctr"/>
            <a:endParaRPr lang="fr-FR" sz="3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ineliner Script" pitchFamily="50" charset="0"/>
              <a:ea typeface="Clensey" panose="02000603000000000000" pitchFamily="2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CECE9B2-5B40-494F-B5A6-A808A36EB3F8}"/>
              </a:ext>
            </a:extLst>
          </p:cNvPr>
          <p:cNvSpPr/>
          <p:nvPr/>
        </p:nvSpPr>
        <p:spPr>
          <a:xfrm>
            <a:off x="30714" y="199841"/>
            <a:ext cx="1037887" cy="595071"/>
          </a:xfrm>
          <a:prstGeom prst="rect">
            <a:avLst/>
          </a:prstGeom>
        </p:spPr>
        <p:txBody>
          <a:bodyPr wrap="square" lIns="101636" tIns="50818" rIns="101636" bIns="50818">
            <a:spAutoFit/>
          </a:bodyPr>
          <a:lstStyle/>
          <a:p>
            <a:pPr lvl="0" algn="ctr"/>
            <a:r>
              <a:rPr lang="fr-FR" sz="32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ineliner Script" pitchFamily="50" charset="0"/>
                <a:ea typeface="Clensey" panose="02000603000000000000" pitchFamily="2" charset="0"/>
              </a:rPr>
              <a:t>EMC</a:t>
            </a:r>
            <a:endParaRPr lang="fr-FR" sz="3600" dirty="0"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ineliner Script" pitchFamily="50" charset="0"/>
              <a:ea typeface="Clensey" panose="02000603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1959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solidFill>
            <a:schemeClr val="tx1">
              <a:lumMod val="50000"/>
              <a:lumOff val="50000"/>
            </a:schemeClr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5060</TotalTime>
  <Words>831</Words>
  <Application>Microsoft Macintosh PowerPoint</Application>
  <PresentationFormat>Personnalisé</PresentationFormat>
  <Paragraphs>66</Paragraphs>
  <Slides>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</vt:i4>
      </vt:variant>
    </vt:vector>
  </HeadingPairs>
  <TitlesOfParts>
    <vt:vector size="14" baseType="lpstr">
      <vt:lpstr>Hachi Maru Pop</vt:lpstr>
      <vt:lpstr>Arial</vt:lpstr>
      <vt:lpstr>Calibri</vt:lpstr>
      <vt:lpstr>Chinacat</vt:lpstr>
      <vt:lpstr>Dreaming Outloud Script Pro</vt:lpstr>
      <vt:lpstr>Fineliner Script</vt:lpstr>
      <vt:lpstr>KG Primary Italics</vt:lpstr>
      <vt:lpstr>Mrs Chocolat</vt:lpstr>
      <vt:lpstr>Short Stack</vt:lpstr>
      <vt:lpstr>Wingdings</vt:lpstr>
      <vt:lpstr>Thème Office</vt:lpstr>
      <vt:lpstr>Présentation PowerPoint</vt:lpstr>
      <vt:lpstr>Présentation PowerPoint</vt:lpstr>
      <vt:lpstr>Présentation PowerPoint</vt:lpstr>
    </vt:vector>
  </TitlesOfParts>
  <Company>Ecole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Sandrine</dc:creator>
  <cp:lastModifiedBy>Sandrine BonanBrou</cp:lastModifiedBy>
  <cp:revision>194</cp:revision>
  <cp:lastPrinted>2013-09-26T11:43:32Z</cp:lastPrinted>
  <dcterms:created xsi:type="dcterms:W3CDTF">2013-09-22T07:50:11Z</dcterms:created>
  <dcterms:modified xsi:type="dcterms:W3CDTF">2023-10-31T07:48:46Z</dcterms:modified>
</cp:coreProperties>
</file>