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58" r:id="rId4"/>
    <p:sldId id="257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3D6E"/>
    <a:srgbClr val="FE4B62"/>
    <a:srgbClr val="F2CAC5"/>
    <a:srgbClr val="FD6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75"/>
  </p:normalViewPr>
  <p:slideViewPr>
    <p:cSldViewPr snapToGrid="0">
      <p:cViewPr>
        <p:scale>
          <a:sx n="133" d="100"/>
          <a:sy n="133" d="100"/>
        </p:scale>
        <p:origin x="189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29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98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32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00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49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12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8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26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9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22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539EB-431F-DD4D-AD55-8261B16214B7}" type="datetimeFigureOut">
              <a:rPr lang="fr-FR" smtClean="0"/>
              <a:t>29/10/2023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9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1AC7D4-F1E1-432C-BFE8-9C081FDFFBFC}"/>
              </a:ext>
            </a:extLst>
          </p:cNvPr>
          <p:cNvSpPr txBox="1"/>
          <p:nvPr/>
        </p:nvSpPr>
        <p:spPr>
          <a:xfrm>
            <a:off x="117972" y="607112"/>
            <a:ext cx="6582251" cy="48953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72000" bIns="108000" rtlCol="0">
            <a:spAutoFit/>
          </a:bodyPr>
          <a:lstStyle/>
          <a:p>
            <a:pPr algn="ctr"/>
            <a:r>
              <a:rPr lang="fr-FR" sz="20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  <a:endParaRPr lang="fr-FR" sz="1400" dirty="0"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1BFB8-E825-3526-F8EA-E6EE67A6FC89}"/>
              </a:ext>
            </a:extLst>
          </p:cNvPr>
          <p:cNvSpPr txBox="1"/>
          <p:nvPr/>
        </p:nvSpPr>
        <p:spPr>
          <a:xfrm>
            <a:off x="188372" y="1261269"/>
            <a:ext cx="4151656" cy="121571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1</a:t>
            </a:r>
          </a:p>
          <a:p>
            <a:pPr>
              <a:lnSpc>
                <a:spcPct val="150000"/>
              </a:lnSpc>
            </a:pPr>
            <a:r>
              <a:rPr lang="fr-FR" sz="1200" b="0" i="0" u="none" strike="noStrike" spc="-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Il y a 210 élèves dans une école. </a:t>
            </a:r>
            <a:r>
              <a:rPr lang="fr-F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C</a:t>
            </a:r>
            <a:r>
              <a:rPr lang="fr-FR" sz="1200" b="0" i="0" u="none" strike="noStrike" spc="-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haque élève a besoin de 4 petits cahiers pour l’année.  </a:t>
            </a:r>
          </a:p>
          <a:p>
            <a:pPr>
              <a:lnSpc>
                <a:spcPct val="150000"/>
              </a:lnSpc>
            </a:pPr>
            <a:r>
              <a:rPr lang="fr-FR" sz="1200" b="0" i="0" u="none" strike="noStrike" spc="-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Combien de cahiers, l'école </a:t>
            </a:r>
            <a:r>
              <a:rPr lang="fr-F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doit-elle</a:t>
            </a:r>
            <a:r>
              <a:rPr lang="fr-FR" sz="1200" b="0" i="0" u="none" strike="noStrike" spc="-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 fournir </a:t>
            </a:r>
            <a:r>
              <a:rPr lang="fr-F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en tout ?</a:t>
            </a:r>
            <a:endParaRPr lang="fr-FR" sz="1200" b="1" spc="-50" dirty="0">
              <a:solidFill>
                <a:schemeClr val="tx1">
                  <a:lumMod val="75000"/>
                  <a:lumOff val="25000"/>
                </a:schemeClr>
              </a:solidFill>
              <a:latin typeface="Belle Allure Script 3i Gros" panose="02000803000000000000" pitchFamily="2" charset="0"/>
              <a:ea typeface="Hachi Maru Pop" pitchFamily="2" charset="-12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3D0DBA-99B9-C88C-0497-2A11C0DAB132}"/>
              </a:ext>
            </a:extLst>
          </p:cNvPr>
          <p:cNvSpPr txBox="1"/>
          <p:nvPr/>
        </p:nvSpPr>
        <p:spPr>
          <a:xfrm rot="16200000">
            <a:off x="5874884" y="8876364"/>
            <a:ext cx="1828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La Trousse de </a:t>
            </a:r>
            <a:r>
              <a:rPr lang="fr-FR" sz="700" dirty="0" err="1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Sobelle</a:t>
            </a:r>
            <a:endParaRPr lang="fr-FR" sz="700" dirty="0">
              <a:latin typeface="Script Ecole 2" panose="02000400000000000000" pitchFamily="2" charset="77"/>
              <a:ea typeface="Script Ecole 2" panose="02000400000000000000" pitchFamily="2" charset="77"/>
              <a:cs typeface="Dreaming Outloud Script Pro" panose="03050502040304050704" pitchFamily="66" charset="77"/>
            </a:endParaRPr>
          </a:p>
        </p:txBody>
      </p:sp>
      <p:graphicFrame>
        <p:nvGraphicFramePr>
          <p:cNvPr id="3" name="Tableau 39">
            <a:extLst>
              <a:ext uri="{FF2B5EF4-FFF2-40B4-BE49-F238E27FC236}">
                <a16:creationId xmlns:a16="http://schemas.microsoft.com/office/drawing/2014/main" id="{0A6BE1D2-ED33-19C9-4B1D-D48B31F97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365958"/>
              </p:ext>
            </p:extLst>
          </p:nvPr>
        </p:nvGraphicFramePr>
        <p:xfrm>
          <a:off x="4340029" y="1319233"/>
          <a:ext cx="2155644" cy="1732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11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25282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93290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93290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93290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B762D5AB-2AE5-CF82-B2E7-1DF57BF24AB1}"/>
              </a:ext>
            </a:extLst>
          </p:cNvPr>
          <p:cNvSpPr txBox="1"/>
          <p:nvPr/>
        </p:nvSpPr>
        <p:spPr>
          <a:xfrm>
            <a:off x="188372" y="4008054"/>
            <a:ext cx="3904657" cy="121571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2</a:t>
            </a:r>
          </a:p>
          <a:p>
            <a:pPr>
              <a:lnSpc>
                <a:spcPct val="150000"/>
              </a:lnSpc>
            </a:pPr>
            <a:r>
              <a:rPr lang="fr-FR" sz="1200" b="0" i="0" u="none" strike="noStrike" dirty="0">
                <a:solidFill>
                  <a:srgbClr val="374151"/>
                </a:solidFill>
                <a:effectLst/>
                <a:latin typeface="BELLE ALLURE SCRIPT 3I GROS" panose="02000803000000000000" pitchFamily="2" charset="0"/>
              </a:rPr>
              <a:t>Chaque jour, dans un couvoir, on remplit 413 boites de 6 œufs. </a:t>
            </a:r>
          </a:p>
          <a:p>
            <a:pPr>
              <a:lnSpc>
                <a:spcPct val="150000"/>
              </a:lnSpc>
            </a:pPr>
            <a:r>
              <a:rPr lang="fr-FR" sz="1200" b="0" i="0" u="none" strike="noStrike" dirty="0">
                <a:solidFill>
                  <a:srgbClr val="374151"/>
                </a:solidFill>
                <a:effectLst/>
                <a:latin typeface="BELLE ALLURE SCRIPT 3I GROS" panose="02000803000000000000" pitchFamily="2" charset="0"/>
              </a:rPr>
              <a:t>Combien d’œufs y a-t-il en tout chaque jour ?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graphicFrame>
        <p:nvGraphicFramePr>
          <p:cNvPr id="28" name="Tableau 39">
            <a:extLst>
              <a:ext uri="{FF2B5EF4-FFF2-40B4-BE49-F238E27FC236}">
                <a16:creationId xmlns:a16="http://schemas.microsoft.com/office/drawing/2014/main" id="{919690EF-D898-5FD6-3B4A-EE6DC15F3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978688"/>
              </p:ext>
            </p:extLst>
          </p:nvPr>
        </p:nvGraphicFramePr>
        <p:xfrm>
          <a:off x="4413600" y="4048214"/>
          <a:ext cx="2155645" cy="12770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12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6847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6473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64731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3647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33" name="Ellipse 32">
            <a:extLst>
              <a:ext uri="{FF2B5EF4-FFF2-40B4-BE49-F238E27FC236}">
                <a16:creationId xmlns:a16="http://schemas.microsoft.com/office/drawing/2014/main" id="{D696D208-16F6-E8A8-6073-1E97039809B0}"/>
              </a:ext>
            </a:extLst>
          </p:cNvPr>
          <p:cNvSpPr/>
          <p:nvPr/>
        </p:nvSpPr>
        <p:spPr>
          <a:xfrm>
            <a:off x="6176011" y="4984864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A42816-211B-6A12-8945-1BF275F3E843}"/>
              </a:ext>
            </a:extLst>
          </p:cNvPr>
          <p:cNvSpPr/>
          <p:nvPr/>
        </p:nvSpPr>
        <p:spPr>
          <a:xfrm>
            <a:off x="117972" y="1193399"/>
            <a:ext cx="6582251" cy="259296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3224D4A-55C6-73E9-E192-C48BFAFB04FF}"/>
              </a:ext>
            </a:extLst>
          </p:cNvPr>
          <p:cNvSpPr txBox="1"/>
          <p:nvPr/>
        </p:nvSpPr>
        <p:spPr>
          <a:xfrm>
            <a:off x="205958" y="5354921"/>
            <a:ext cx="6443933" cy="710552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108000" rtlCol="0">
            <a:spAutoFit/>
          </a:bodyPr>
          <a:lstStyle/>
          <a:p>
            <a:r>
              <a:rPr lang="fr-FR" sz="1400" b="1" dirty="0">
                <a:solidFill>
                  <a:schemeClr val="accent2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</a:t>
            </a: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 </a:t>
            </a:r>
            <a:r>
              <a:rPr lang="fr-FR" sz="1200" b="1" dirty="0">
                <a:latin typeface="Belle Allure Script 3i Gros" panose="02000803000000000000" pitchFamily="2" charset="0"/>
                <a:ea typeface="Hachi Maru Pop" pitchFamily="2" charset="-128"/>
              </a:rPr>
              <a:t>: </a:t>
            </a: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………………………………………………………………………………………………………..………………………………………….. </a:t>
            </a:r>
            <a:endParaRPr lang="fr-FR" sz="1200" dirty="0">
              <a:latin typeface="BELLE ALLURE SCRIPT 3I GROS" panose="02000803000000000000" pitchFamily="2" charset="0"/>
              <a:ea typeface="Script Ecole 2" panose="02000400000000000000" pitchFamily="2" charset="77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………………………………………………………………………………………………………..……………………………………………………………………….</a:t>
            </a: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B607BF1-7AB2-1C35-EA41-657C704142F7}"/>
              </a:ext>
            </a:extLst>
          </p:cNvPr>
          <p:cNvSpPr/>
          <p:nvPr/>
        </p:nvSpPr>
        <p:spPr>
          <a:xfrm>
            <a:off x="117972" y="3922147"/>
            <a:ext cx="6582251" cy="2676759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E7652A7-DC1B-8110-9BA0-F08716B4E6A7}"/>
              </a:ext>
            </a:extLst>
          </p:cNvPr>
          <p:cNvSpPr txBox="1"/>
          <p:nvPr/>
        </p:nvSpPr>
        <p:spPr>
          <a:xfrm>
            <a:off x="188372" y="6801676"/>
            <a:ext cx="4112719" cy="149271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3</a:t>
            </a:r>
          </a:p>
          <a:p>
            <a:pPr algn="just">
              <a:lnSpc>
                <a:spcPct val="150000"/>
              </a:lnSpc>
            </a:pPr>
            <a:r>
              <a:rPr lang="fr-FR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Une boutique vend des boîtes de crayons. Chaque boîte contient 162 crayons et un carton contient 43 boîtes de crayons. </a:t>
            </a:r>
          </a:p>
          <a:p>
            <a:pPr algn="just">
              <a:lnSpc>
                <a:spcPct val="150000"/>
              </a:lnSpc>
            </a:pPr>
            <a:r>
              <a:rPr lang="fr-FR" sz="1200" b="0" i="0" u="none" strike="noStrike" spc="-4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Combien de crayons y a-t-il dans un carton ?</a:t>
            </a:r>
            <a:endParaRPr lang="fr-FR" sz="1200" spc="-40" dirty="0">
              <a:solidFill>
                <a:schemeClr val="tx1">
                  <a:lumMod val="75000"/>
                  <a:lumOff val="25000"/>
                </a:schemeClr>
              </a:solidFill>
              <a:latin typeface="BELLE ALLURE SCRIPT 3I GROS" panose="02000803000000000000" pitchFamily="2" charset="0"/>
            </a:endParaRPr>
          </a:p>
        </p:txBody>
      </p:sp>
      <p:graphicFrame>
        <p:nvGraphicFramePr>
          <p:cNvPr id="41" name="Tableau 39">
            <a:extLst>
              <a:ext uri="{FF2B5EF4-FFF2-40B4-BE49-F238E27FC236}">
                <a16:creationId xmlns:a16="http://schemas.microsoft.com/office/drawing/2014/main" id="{F89CA9B6-B346-0171-C616-A8071C7C6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436229"/>
              </p:ext>
            </p:extLst>
          </p:nvPr>
        </p:nvGraphicFramePr>
        <p:xfrm>
          <a:off x="4413600" y="6886217"/>
          <a:ext cx="2155645" cy="222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600">
                  <a:extLst>
                    <a:ext uri="{9D8B030D-6E8A-4147-A177-3AD203B41FA5}">
                      <a16:colId xmlns:a16="http://schemas.microsoft.com/office/drawing/2014/main" val="2427838511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2767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623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3023577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42" name="Ellipse 41">
            <a:extLst>
              <a:ext uri="{FF2B5EF4-FFF2-40B4-BE49-F238E27FC236}">
                <a16:creationId xmlns:a16="http://schemas.microsoft.com/office/drawing/2014/main" id="{775A7595-B782-5A6C-45CE-62582712A7C5}"/>
              </a:ext>
            </a:extLst>
          </p:cNvPr>
          <p:cNvSpPr/>
          <p:nvPr/>
        </p:nvSpPr>
        <p:spPr>
          <a:xfrm>
            <a:off x="6211019" y="8061992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117972" y="6735910"/>
            <a:ext cx="6582251" cy="3053721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16C7C20A-5235-C06B-5C66-B1F1D6FFF4B5}"/>
              </a:ext>
            </a:extLst>
          </p:cNvPr>
          <p:cNvSpPr/>
          <p:nvPr/>
        </p:nvSpPr>
        <p:spPr>
          <a:xfrm>
            <a:off x="6211019" y="8435782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15ECF2F-4801-FE1C-0E4D-74DA165219E7}"/>
              </a:ext>
            </a:extLst>
          </p:cNvPr>
          <p:cNvSpPr txBox="1"/>
          <p:nvPr/>
        </p:nvSpPr>
        <p:spPr>
          <a:xfrm>
            <a:off x="230277" y="8322974"/>
            <a:ext cx="4112719" cy="710552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108000" rtlCol="0">
            <a:spAutoFit/>
          </a:bodyPr>
          <a:lstStyle/>
          <a:p>
            <a:r>
              <a:rPr lang="fr-FR" sz="1400" b="1" dirty="0">
                <a:solidFill>
                  <a:schemeClr val="accent2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</a:t>
            </a: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 </a:t>
            </a:r>
            <a:r>
              <a:rPr lang="fr-FR" sz="1200" b="1" dirty="0">
                <a:latin typeface="Belle Allure Script 3i Gros" panose="02000803000000000000" pitchFamily="2" charset="0"/>
                <a:ea typeface="Hachi Maru Pop" pitchFamily="2" charset="-128"/>
              </a:rPr>
              <a:t>: </a:t>
            </a: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…………………………………………………………………………………..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………………………………………………………………………………..……………………………..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ABB36B4-9081-F2C5-AB72-6459217B0F8D}"/>
              </a:ext>
            </a:extLst>
          </p:cNvPr>
          <p:cNvSpPr txBox="1"/>
          <p:nvPr/>
        </p:nvSpPr>
        <p:spPr>
          <a:xfrm>
            <a:off x="214250" y="3324817"/>
            <a:ext cx="306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200" b="1" dirty="0">
                <a:latin typeface="Hachi Maru Pop" pitchFamily="2" charset="-128"/>
                <a:ea typeface="Hachi Maru Pop" pitchFamily="2" charset="-128"/>
              </a:rPr>
              <a:t>ENTRAINEMENT 1 : </a:t>
            </a:r>
          </a:p>
        </p:txBody>
      </p:sp>
      <p:graphicFrame>
        <p:nvGraphicFramePr>
          <p:cNvPr id="48" name="Tableau 39">
            <a:extLst>
              <a:ext uri="{FF2B5EF4-FFF2-40B4-BE49-F238E27FC236}">
                <a16:creationId xmlns:a16="http://schemas.microsoft.com/office/drawing/2014/main" id="{B4822849-B98F-FFB0-B275-AB7281BED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157415"/>
              </p:ext>
            </p:extLst>
          </p:nvPr>
        </p:nvGraphicFramePr>
        <p:xfrm>
          <a:off x="3306247" y="3284907"/>
          <a:ext cx="2895639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213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965213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965213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123 x 3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301 x 5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714 x 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graphicFrame>
        <p:nvGraphicFramePr>
          <p:cNvPr id="50" name="Tableau 39">
            <a:extLst>
              <a:ext uri="{FF2B5EF4-FFF2-40B4-BE49-F238E27FC236}">
                <a16:creationId xmlns:a16="http://schemas.microsoft.com/office/drawing/2014/main" id="{7CFDF296-64DE-78E3-DC54-3AD8F1DE1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03233"/>
              </p:ext>
            </p:extLst>
          </p:nvPr>
        </p:nvGraphicFramePr>
        <p:xfrm>
          <a:off x="2591343" y="6087203"/>
          <a:ext cx="3630138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0046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210046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210046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304 x 6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431 x 7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518 x 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graphicFrame>
        <p:nvGraphicFramePr>
          <p:cNvPr id="52" name="Tableau 39">
            <a:extLst>
              <a:ext uri="{FF2B5EF4-FFF2-40B4-BE49-F238E27FC236}">
                <a16:creationId xmlns:a16="http://schemas.microsoft.com/office/drawing/2014/main" id="{AE663ED3-DFF7-5867-B8D0-A4C595CDB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100069"/>
              </p:ext>
            </p:extLst>
          </p:nvPr>
        </p:nvGraphicFramePr>
        <p:xfrm>
          <a:off x="2429326" y="9283126"/>
          <a:ext cx="3488409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2803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162803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162803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415 x 96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731 x 47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564 x 82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sp>
        <p:nvSpPr>
          <p:cNvPr id="55" name="ZoneTexte 54">
            <a:extLst>
              <a:ext uri="{FF2B5EF4-FFF2-40B4-BE49-F238E27FC236}">
                <a16:creationId xmlns:a16="http://schemas.microsoft.com/office/drawing/2014/main" id="{76A0CCB3-9BE7-352E-CBE0-D4E50F236377}"/>
              </a:ext>
            </a:extLst>
          </p:cNvPr>
          <p:cNvSpPr txBox="1"/>
          <p:nvPr/>
        </p:nvSpPr>
        <p:spPr>
          <a:xfrm>
            <a:off x="205958" y="2557947"/>
            <a:ext cx="4112719" cy="710552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108000" rtlCol="0">
            <a:spAutoFit/>
          </a:bodyPr>
          <a:lstStyle/>
          <a:p>
            <a:r>
              <a:rPr lang="fr-FR" sz="1400" b="1" dirty="0">
                <a:solidFill>
                  <a:schemeClr val="accent2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 : </a:t>
            </a:r>
            <a:r>
              <a:rPr lang="fr-FR" sz="1200" b="1" dirty="0">
                <a:solidFill>
                  <a:schemeClr val="accent2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                </a:t>
            </a: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………………………………………………..…….……..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BELLE ALLURE SCRIPT 3I GROS" panose="02000803000000000000" pitchFamily="2" charset="0"/>
                <a:ea typeface="Script Ecole 2" panose="02000400000000000000" pitchFamily="2" charset="77"/>
              </a:rPr>
              <a:t>………………………………………………………….……………………………………………………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03A2EA0F-2613-9223-6609-643A5A0A5A88}"/>
              </a:ext>
            </a:extLst>
          </p:cNvPr>
          <p:cNvSpPr txBox="1"/>
          <p:nvPr/>
        </p:nvSpPr>
        <p:spPr>
          <a:xfrm>
            <a:off x="205958" y="6116792"/>
            <a:ext cx="2297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fr-FR" sz="1200" b="1" dirty="0">
                <a:latin typeface="Hachi Maru Pop" pitchFamily="2" charset="-128"/>
                <a:ea typeface="Hachi Maru Pop" pitchFamily="2" charset="-128"/>
              </a:rPr>
              <a:t>ENTRAINEMENT 2 : 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C3761D5C-DAF9-8055-A828-EBA2450FA42F}"/>
              </a:ext>
            </a:extLst>
          </p:cNvPr>
          <p:cNvSpPr txBox="1"/>
          <p:nvPr/>
        </p:nvSpPr>
        <p:spPr>
          <a:xfrm>
            <a:off x="223114" y="9339564"/>
            <a:ext cx="2745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200" b="1" dirty="0">
                <a:latin typeface="Hachi Maru Pop" pitchFamily="2" charset="-128"/>
                <a:ea typeface="Hachi Maru Pop" pitchFamily="2" charset="-128"/>
              </a:rPr>
              <a:t>ENTRAINEMENT 3 :</a:t>
            </a:r>
          </a:p>
        </p:txBody>
      </p:sp>
      <p:pic>
        <p:nvPicPr>
          <p:cNvPr id="59" name="Image 58" descr="Une image contenant Police, calligraphie, typographie, conception&#10;&#10;Description générée automatiquement">
            <a:extLst>
              <a:ext uri="{FF2B5EF4-FFF2-40B4-BE49-F238E27FC236}">
                <a16:creationId xmlns:a16="http://schemas.microsoft.com/office/drawing/2014/main" id="{B85B6122-54AE-1E6D-7DD6-AF1DD048E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8221" y="2570071"/>
            <a:ext cx="742741" cy="274107"/>
          </a:xfrm>
          <a:prstGeom prst="rect">
            <a:avLst/>
          </a:prstGeom>
        </p:spPr>
      </p:pic>
      <p:sp>
        <p:nvSpPr>
          <p:cNvPr id="60" name="Ellipse 59">
            <a:extLst>
              <a:ext uri="{FF2B5EF4-FFF2-40B4-BE49-F238E27FC236}">
                <a16:creationId xmlns:a16="http://schemas.microsoft.com/office/drawing/2014/main" id="{5199C984-10A4-DB61-2BA0-2B1CB8A45AA2}"/>
              </a:ext>
            </a:extLst>
          </p:cNvPr>
          <p:cNvSpPr/>
          <p:nvPr/>
        </p:nvSpPr>
        <p:spPr>
          <a:xfrm>
            <a:off x="5063207" y="7852540"/>
            <a:ext cx="264375" cy="223328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A78521D8-178A-B0B1-7055-26170214D517}"/>
              </a:ext>
            </a:extLst>
          </p:cNvPr>
          <p:cNvCxnSpPr/>
          <p:nvPr/>
        </p:nvCxnSpPr>
        <p:spPr>
          <a:xfrm flipV="1">
            <a:off x="6211019" y="1927732"/>
            <a:ext cx="0" cy="244306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DB473660-8E62-C711-65E6-43995DF795DE}"/>
              </a:ext>
            </a:extLst>
          </p:cNvPr>
          <p:cNvCxnSpPr>
            <a:cxnSpLocks/>
          </p:cNvCxnSpPr>
          <p:nvPr/>
        </p:nvCxnSpPr>
        <p:spPr>
          <a:xfrm flipH="1" flipV="1">
            <a:off x="5774866" y="1927732"/>
            <a:ext cx="401144" cy="244306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2E6AE57-3798-A4C1-DB38-74D56A03DDB2}"/>
              </a:ext>
            </a:extLst>
          </p:cNvPr>
          <p:cNvCxnSpPr>
            <a:cxnSpLocks/>
          </p:cNvCxnSpPr>
          <p:nvPr/>
        </p:nvCxnSpPr>
        <p:spPr>
          <a:xfrm flipH="1" flipV="1">
            <a:off x="5195394" y="1927732"/>
            <a:ext cx="975723" cy="28550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BF09FFFB-1E60-F352-32C5-871B9880B663}"/>
              </a:ext>
            </a:extLst>
          </p:cNvPr>
          <p:cNvSpPr txBox="1"/>
          <p:nvPr/>
        </p:nvSpPr>
        <p:spPr>
          <a:xfrm>
            <a:off x="117971" y="80018"/>
            <a:ext cx="6582251" cy="43355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tIns="144000" bIns="72000" rtlCol="0">
            <a:spAutoFit/>
          </a:bodyPr>
          <a:lstStyle/>
          <a:p>
            <a:r>
              <a:rPr lang="fr-FR" sz="1400" dirty="0">
                <a:latin typeface="BELLE ALLURE SCRIPT 3I GROS" panose="02000803000000000000" pitchFamily="2" charset="0"/>
                <a:ea typeface="Hachi Maru Pop" pitchFamily="2" charset="-128"/>
              </a:rPr>
              <a:t>Prénom : </a:t>
            </a:r>
            <a:r>
              <a:rPr lang="fr-FR" sz="1200" dirty="0">
                <a:latin typeface="BELLE ALLURE SCRIPT 3I GROS" panose="02000803000000000000" pitchFamily="2" charset="0"/>
                <a:ea typeface="Hachi Maru Pop" pitchFamily="2" charset="-128"/>
              </a:rPr>
              <a:t>………………………………………..………………….		Date : ……………………………………………………………</a:t>
            </a:r>
            <a:endParaRPr lang="fr-FR" sz="1400" dirty="0">
              <a:latin typeface="BELLE ALLURE SCRIPT 3I GROS" panose="02000803000000000000" pitchFamily="2" charset="0"/>
              <a:ea typeface="Hachi Maru Pop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3059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1AC7D4-F1E1-432C-BFE8-9C081FDFFBFC}"/>
              </a:ext>
            </a:extLst>
          </p:cNvPr>
          <p:cNvSpPr txBox="1"/>
          <p:nvPr/>
        </p:nvSpPr>
        <p:spPr>
          <a:xfrm>
            <a:off x="117972" y="89440"/>
            <a:ext cx="6582251" cy="7049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72000" bIns="108000" rtlCol="0">
            <a:spAutoFit/>
          </a:bodyPr>
          <a:lstStyle/>
          <a:p>
            <a:pPr algn="ctr"/>
            <a:r>
              <a:rPr lang="fr-FR" sz="20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</a:p>
          <a:p>
            <a:pPr algn="ctr"/>
            <a:r>
              <a:rPr lang="fr-FR" sz="1400" dirty="0">
                <a:latin typeface="Hachi Maru Pop" pitchFamily="2" charset="-128"/>
                <a:ea typeface="Hachi Maru Pop" pitchFamily="2" charset="-128"/>
              </a:rPr>
              <a:t>FICHE MÉMO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1BFB8-E825-3526-F8EA-E6EE67A6FC89}"/>
              </a:ext>
            </a:extLst>
          </p:cNvPr>
          <p:cNvSpPr txBox="1"/>
          <p:nvPr/>
        </p:nvSpPr>
        <p:spPr>
          <a:xfrm>
            <a:off x="188372" y="967567"/>
            <a:ext cx="4112719" cy="182511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1</a:t>
            </a:r>
          </a:p>
          <a:p>
            <a:pPr>
              <a:lnSpc>
                <a:spcPct val="130000"/>
              </a:lnSpc>
            </a:pPr>
            <a:r>
              <a:rPr lang="fr-FR" sz="1200" b="1" i="0" u="none" strike="noStrike" spc="-50" dirty="0">
                <a:solidFill>
                  <a:srgbClr val="FA3D6E"/>
                </a:solidFill>
                <a:effectLst/>
                <a:latin typeface="Belle Allure Script 3i Gros" panose="02000803000000000000" pitchFamily="2" charset="0"/>
              </a:rPr>
              <a:t>1) </a:t>
            </a:r>
            <a:r>
              <a:rPr lang="fr-FR" sz="1200" i="0" u="none" strike="noStrike" spc="-5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Je commence par faire 4x0=0 que j’écris sous le trait dans la colonne u (unités)</a:t>
            </a:r>
          </a:p>
          <a:p>
            <a:pPr>
              <a:lnSpc>
                <a:spcPct val="130000"/>
              </a:lnSpc>
            </a:pPr>
            <a:r>
              <a:rPr lang="fr-FR" sz="1200" b="1" spc="-50" dirty="0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2) </a:t>
            </a:r>
            <a:r>
              <a:rPr lang="fr-F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Ensuite je calcule 4x1=4 que j’écris sous le trait dans la colonne d (dizaines)</a:t>
            </a:r>
          </a:p>
          <a:p>
            <a:pPr>
              <a:lnSpc>
                <a:spcPct val="130000"/>
              </a:lnSpc>
            </a:pPr>
            <a:r>
              <a:rPr lang="fr-FR" sz="1200" b="1" spc="-50" dirty="0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3) </a:t>
            </a:r>
            <a:r>
              <a:rPr lang="fr-FR" sz="1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Puis je finis avec 4x2=8 que j’écris sous le trait dans la colonne c (centaines)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3D0DBA-99B9-C88C-0497-2A11C0DAB132}"/>
              </a:ext>
            </a:extLst>
          </p:cNvPr>
          <p:cNvSpPr txBox="1"/>
          <p:nvPr/>
        </p:nvSpPr>
        <p:spPr>
          <a:xfrm rot="16200000">
            <a:off x="5874884" y="8876364"/>
            <a:ext cx="1828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La Trousse de </a:t>
            </a:r>
            <a:r>
              <a:rPr lang="fr-FR" sz="700" dirty="0" err="1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Sobelle</a:t>
            </a:r>
            <a:endParaRPr lang="fr-FR" sz="700" dirty="0">
              <a:latin typeface="Script Ecole 2" panose="02000400000000000000" pitchFamily="2" charset="77"/>
              <a:ea typeface="Script Ecole 2" panose="02000400000000000000" pitchFamily="2" charset="77"/>
              <a:cs typeface="Dreaming Outloud Script Pro" panose="03050502040304050704" pitchFamily="66" charset="77"/>
            </a:endParaRPr>
          </a:p>
        </p:txBody>
      </p:sp>
      <p:graphicFrame>
        <p:nvGraphicFramePr>
          <p:cNvPr id="3" name="Tableau 39">
            <a:extLst>
              <a:ext uri="{FF2B5EF4-FFF2-40B4-BE49-F238E27FC236}">
                <a16:creationId xmlns:a16="http://schemas.microsoft.com/office/drawing/2014/main" id="{0A6BE1D2-ED33-19C9-4B1D-D48B31F97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587994"/>
              </p:ext>
            </p:extLst>
          </p:nvPr>
        </p:nvGraphicFramePr>
        <p:xfrm>
          <a:off x="4340029" y="1025531"/>
          <a:ext cx="2155644" cy="15792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8911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538911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230430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4959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49595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4959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B762D5AB-2AE5-CF82-B2E7-1DF57BF24AB1}"/>
              </a:ext>
            </a:extLst>
          </p:cNvPr>
          <p:cNvSpPr txBox="1"/>
          <p:nvPr/>
        </p:nvSpPr>
        <p:spPr>
          <a:xfrm>
            <a:off x="188372" y="3046094"/>
            <a:ext cx="4151655" cy="214212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2</a:t>
            </a:r>
          </a:p>
          <a:p>
            <a:pPr algn="just">
              <a:lnSpc>
                <a:spcPct val="130000"/>
              </a:lnSpc>
            </a:pPr>
            <a:r>
              <a:rPr lang="fr-FR" sz="1200" b="1" i="0" u="none" strike="noStrike" dirty="0">
                <a:solidFill>
                  <a:srgbClr val="FA3D6E"/>
                </a:solidFill>
                <a:effectLst/>
                <a:latin typeface="Belle Allure Script 3i Gros" panose="02000803000000000000" pitchFamily="2" charset="0"/>
              </a:rPr>
              <a:t>1) </a:t>
            </a:r>
            <a:r>
              <a:rPr lang="fr-FR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Je commence comme pour le problème 1.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6x3=18. Je ne peux pas écrire 18 car c’est la colonne des unités. Donc je n’écris que l’unité 8 et je mets la dizaine 1 en retenue dans le rond.</a:t>
            </a:r>
          </a:p>
          <a:p>
            <a:pPr algn="just">
              <a:lnSpc>
                <a:spcPct val="130000"/>
              </a:lnSpc>
            </a:pPr>
            <a:r>
              <a:rPr lang="fr-FR" sz="1200" b="1" dirty="0">
                <a:solidFill>
                  <a:srgbClr val="FA3D6E"/>
                </a:solidFill>
                <a:latin typeface="Belle Allure Script 3i Gros" panose="02000803000000000000" pitchFamily="2" charset="0"/>
              </a:rPr>
              <a:t>2) 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Je finis la multiplication comme précédemment.</a:t>
            </a:r>
          </a:p>
          <a:p>
            <a:pPr algn="just">
              <a:lnSpc>
                <a:spcPct val="130000"/>
              </a:lnSpc>
            </a:pP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6x1=6 et j’ajoute la retenue 1 : donc 6+1=7 et 6x4=24. Comme la multiplication est finie, je peux</a:t>
            </a:r>
          </a:p>
        </p:txBody>
      </p:sp>
      <p:graphicFrame>
        <p:nvGraphicFramePr>
          <p:cNvPr id="28" name="Tableau 39">
            <a:extLst>
              <a:ext uri="{FF2B5EF4-FFF2-40B4-BE49-F238E27FC236}">
                <a16:creationId xmlns:a16="http://schemas.microsoft.com/office/drawing/2014/main" id="{919690EF-D898-5FD6-3B4A-EE6DC15F3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020339"/>
              </p:ext>
            </p:extLst>
          </p:nvPr>
        </p:nvGraphicFramePr>
        <p:xfrm>
          <a:off x="4413600" y="3140683"/>
          <a:ext cx="2155645" cy="15201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112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43112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033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4327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43278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4327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u="none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none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33" name="Ellipse 32">
            <a:extLst>
              <a:ext uri="{FF2B5EF4-FFF2-40B4-BE49-F238E27FC236}">
                <a16:creationId xmlns:a16="http://schemas.microsoft.com/office/drawing/2014/main" id="{D696D208-16F6-E8A8-6073-1E97039809B0}"/>
              </a:ext>
            </a:extLst>
          </p:cNvPr>
          <p:cNvSpPr/>
          <p:nvPr/>
        </p:nvSpPr>
        <p:spPr>
          <a:xfrm>
            <a:off x="6197030" y="4292222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A42816-211B-6A12-8945-1BF275F3E843}"/>
              </a:ext>
            </a:extLst>
          </p:cNvPr>
          <p:cNvSpPr/>
          <p:nvPr/>
        </p:nvSpPr>
        <p:spPr>
          <a:xfrm>
            <a:off x="117972" y="899697"/>
            <a:ext cx="6582251" cy="1963569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B607BF1-7AB2-1C35-EA41-657C704142F7}"/>
              </a:ext>
            </a:extLst>
          </p:cNvPr>
          <p:cNvSpPr/>
          <p:nvPr/>
        </p:nvSpPr>
        <p:spPr>
          <a:xfrm>
            <a:off x="117972" y="3022488"/>
            <a:ext cx="6582251" cy="2251308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1E7652A7-DC1B-8110-9BA0-F08716B4E6A7}"/>
              </a:ext>
            </a:extLst>
          </p:cNvPr>
          <p:cNvSpPr txBox="1"/>
          <p:nvPr/>
        </p:nvSpPr>
        <p:spPr>
          <a:xfrm>
            <a:off x="188373" y="5556770"/>
            <a:ext cx="3216561" cy="1585049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3</a:t>
            </a:r>
            <a:endParaRPr lang="fr-FR" sz="12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BELLE ALLURE SCRIPT 3I GROS" panose="02000803000000000000" pitchFamily="2" charset="0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fr-FR" sz="1200" b="1" i="0" u="none" strike="noStrike" dirty="0">
                <a:solidFill>
                  <a:srgbClr val="FA3D6E"/>
                </a:solidFill>
                <a:effectLst/>
                <a:latin typeface="Belle Allure Script 3i Gros" panose="02000803000000000000" pitchFamily="2" charset="0"/>
              </a:rPr>
              <a:t>1) </a:t>
            </a:r>
            <a:r>
              <a:rPr lang="fr-FR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Je commence comme pour les 2 problèmes précédents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 : 3x2=6 - 3x6=18 (je pose le 8 et je mets le 1 en retenue dans le cercle) - 3x1=3 et j’ajoute la retenue, 3+1=4.</a:t>
            </a:r>
          </a:p>
        </p:txBody>
      </p:sp>
      <p:graphicFrame>
        <p:nvGraphicFramePr>
          <p:cNvPr id="41" name="Tableau 39">
            <a:extLst>
              <a:ext uri="{FF2B5EF4-FFF2-40B4-BE49-F238E27FC236}">
                <a16:creationId xmlns:a16="http://schemas.microsoft.com/office/drawing/2014/main" id="{F89CA9B6-B346-0171-C616-A8071C7C6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95656"/>
              </p:ext>
            </p:extLst>
          </p:nvPr>
        </p:nvGraphicFramePr>
        <p:xfrm>
          <a:off x="4413600" y="5641311"/>
          <a:ext cx="2155645" cy="2223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600">
                  <a:extLst>
                    <a:ext uri="{9D8B030D-6E8A-4147-A177-3AD203B41FA5}">
                      <a16:colId xmlns:a16="http://schemas.microsoft.com/office/drawing/2014/main" val="2427838511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340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2767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623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03023577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sng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36263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42" name="Ellipse 41">
            <a:extLst>
              <a:ext uri="{FF2B5EF4-FFF2-40B4-BE49-F238E27FC236}">
                <a16:creationId xmlns:a16="http://schemas.microsoft.com/office/drawing/2014/main" id="{775A7595-B782-5A6C-45CE-62582712A7C5}"/>
              </a:ext>
            </a:extLst>
          </p:cNvPr>
          <p:cNvSpPr/>
          <p:nvPr/>
        </p:nvSpPr>
        <p:spPr>
          <a:xfrm>
            <a:off x="6211019" y="6817086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117972" y="5433018"/>
            <a:ext cx="6582251" cy="435661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fr-FR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16C7C20A-5235-C06B-5C66-B1F1D6FFF4B5}"/>
              </a:ext>
            </a:extLst>
          </p:cNvPr>
          <p:cNvSpPr/>
          <p:nvPr/>
        </p:nvSpPr>
        <p:spPr>
          <a:xfrm>
            <a:off x="6211019" y="7190876"/>
            <a:ext cx="319662" cy="293298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5199C984-10A4-DB61-2BA0-2B1CB8A45AA2}"/>
              </a:ext>
            </a:extLst>
          </p:cNvPr>
          <p:cNvSpPr/>
          <p:nvPr/>
        </p:nvSpPr>
        <p:spPr>
          <a:xfrm>
            <a:off x="5063207" y="6607634"/>
            <a:ext cx="264375" cy="223328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cxnSp>
        <p:nvCxnSpPr>
          <p:cNvPr id="63" name="Connecteur droit avec flèche 62">
            <a:extLst>
              <a:ext uri="{FF2B5EF4-FFF2-40B4-BE49-F238E27FC236}">
                <a16:creationId xmlns:a16="http://schemas.microsoft.com/office/drawing/2014/main" id="{A78521D8-178A-B0B1-7055-26170214D517}"/>
              </a:ext>
            </a:extLst>
          </p:cNvPr>
          <p:cNvCxnSpPr/>
          <p:nvPr/>
        </p:nvCxnSpPr>
        <p:spPr>
          <a:xfrm flipV="1">
            <a:off x="6211019" y="1634030"/>
            <a:ext cx="0" cy="244306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DB473660-8E62-C711-65E6-43995DF795DE}"/>
              </a:ext>
            </a:extLst>
          </p:cNvPr>
          <p:cNvCxnSpPr>
            <a:cxnSpLocks/>
          </p:cNvCxnSpPr>
          <p:nvPr/>
        </p:nvCxnSpPr>
        <p:spPr>
          <a:xfrm flipH="1" flipV="1">
            <a:off x="5774866" y="1634030"/>
            <a:ext cx="401144" cy="244306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>
            <a:extLst>
              <a:ext uri="{FF2B5EF4-FFF2-40B4-BE49-F238E27FC236}">
                <a16:creationId xmlns:a16="http://schemas.microsoft.com/office/drawing/2014/main" id="{32E6AE57-3798-A4C1-DB38-74D56A03DDB2}"/>
              </a:ext>
            </a:extLst>
          </p:cNvPr>
          <p:cNvCxnSpPr>
            <a:cxnSpLocks/>
          </p:cNvCxnSpPr>
          <p:nvPr/>
        </p:nvCxnSpPr>
        <p:spPr>
          <a:xfrm flipH="1" flipV="1">
            <a:off x="5195394" y="1634030"/>
            <a:ext cx="975723" cy="285508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0E52ACBD-9648-61DA-3790-405C3357E0B7}"/>
              </a:ext>
            </a:extLst>
          </p:cNvPr>
          <p:cNvSpPr txBox="1"/>
          <p:nvPr/>
        </p:nvSpPr>
        <p:spPr>
          <a:xfrm>
            <a:off x="4136594" y="4881150"/>
            <a:ext cx="9440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écrire 24.</a:t>
            </a:r>
            <a:endParaRPr lang="fr-FR" sz="1200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57DD0D95-6DDF-5813-FED0-99F51A899C46}"/>
              </a:ext>
            </a:extLst>
          </p:cNvPr>
          <p:cNvCxnSpPr>
            <a:cxnSpLocks/>
          </p:cNvCxnSpPr>
          <p:nvPr/>
        </p:nvCxnSpPr>
        <p:spPr>
          <a:xfrm flipV="1">
            <a:off x="6197030" y="4292222"/>
            <a:ext cx="333651" cy="293298"/>
          </a:xfrm>
          <a:prstGeom prst="line">
            <a:avLst/>
          </a:prstGeom>
          <a:ln w="19050">
            <a:solidFill>
              <a:srgbClr val="FA3D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A30C4BA-24DB-076E-151A-E69A084EB31F}"/>
              </a:ext>
            </a:extLst>
          </p:cNvPr>
          <p:cNvCxnSpPr>
            <a:cxnSpLocks/>
          </p:cNvCxnSpPr>
          <p:nvPr/>
        </p:nvCxnSpPr>
        <p:spPr>
          <a:xfrm flipV="1">
            <a:off x="6211019" y="6809998"/>
            <a:ext cx="333651" cy="293298"/>
          </a:xfrm>
          <a:prstGeom prst="line">
            <a:avLst/>
          </a:prstGeom>
          <a:ln w="19050">
            <a:solidFill>
              <a:srgbClr val="FA3D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B028DB4-06CE-8709-EF91-6FE8F18E62DE}"/>
              </a:ext>
            </a:extLst>
          </p:cNvPr>
          <p:cNvCxnSpPr>
            <a:cxnSpLocks/>
          </p:cNvCxnSpPr>
          <p:nvPr/>
        </p:nvCxnSpPr>
        <p:spPr>
          <a:xfrm flipV="1">
            <a:off x="6197030" y="7185162"/>
            <a:ext cx="333651" cy="293298"/>
          </a:xfrm>
          <a:prstGeom prst="line">
            <a:avLst/>
          </a:prstGeom>
          <a:ln w="19050">
            <a:solidFill>
              <a:srgbClr val="FA3D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8947528-2006-5633-1A49-F0AD13623B12}"/>
              </a:ext>
            </a:extLst>
          </p:cNvPr>
          <p:cNvCxnSpPr>
            <a:cxnSpLocks/>
          </p:cNvCxnSpPr>
          <p:nvPr/>
        </p:nvCxnSpPr>
        <p:spPr>
          <a:xfrm flipV="1">
            <a:off x="5055878" y="6629091"/>
            <a:ext cx="260295" cy="195477"/>
          </a:xfrm>
          <a:prstGeom prst="line">
            <a:avLst/>
          </a:prstGeom>
          <a:ln w="19050">
            <a:solidFill>
              <a:srgbClr val="FA3D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99DB81EA-268B-0A9C-8F9E-F4ED14A62BF3}"/>
              </a:ext>
            </a:extLst>
          </p:cNvPr>
          <p:cNvSpPr txBox="1"/>
          <p:nvPr/>
        </p:nvSpPr>
        <p:spPr>
          <a:xfrm>
            <a:off x="188372" y="8082263"/>
            <a:ext cx="6427560" cy="1686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On sait que 40 c’est 4x10. Donc pour simplifier les calculs, je vais directement </a:t>
            </a:r>
            <a:r>
              <a:rPr lang="fr-FR" sz="1200" dirty="0">
                <a:solidFill>
                  <a:schemeClr val="accent6"/>
                </a:solidFill>
                <a:latin typeface="BELLE ALLURE SCRIPT 3I GROS" panose="02000803000000000000" pitchFamily="2" charset="0"/>
              </a:rPr>
              <a:t>mettre le 0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BELLE ALLURE SCRIPT 3I GROS" panose="02000803000000000000" pitchFamily="2" charset="0"/>
              </a:rPr>
              <a:t>de 40 </a:t>
            </a:r>
            <a:r>
              <a:rPr lang="fr-FR" sz="1200" dirty="0">
                <a:solidFill>
                  <a:schemeClr val="accent6"/>
                </a:solidFill>
                <a:latin typeface="BELLE ALLURE SCRIPT 3I GROS" panose="02000803000000000000" pitchFamily="2" charset="0"/>
              </a:rPr>
              <a:t>dans la colonne des unités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. 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Et je poursuis mon calcul avec 4 : 4x2=8 - 4x6=24 (je pose le 4 et je mets le 2 en retenue dans le cercle) – 4x1=4 et j’ajoute la retenue, 4+2=6</a:t>
            </a:r>
          </a:p>
          <a:p>
            <a:pPr algn="just"/>
            <a:endParaRPr lang="fr-FR" sz="12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BELLE ALLURE SCRIPT 3I GROS" panose="02000803000000000000" pitchFamily="2" charset="0"/>
            </a:endParaRPr>
          </a:p>
          <a:p>
            <a:pPr algn="just">
              <a:lnSpc>
                <a:spcPct val="130000"/>
              </a:lnSpc>
            </a:pPr>
            <a:r>
              <a:rPr lang="fr-FR" sz="1200" b="1" i="0" u="none" strike="noStrike" dirty="0">
                <a:solidFill>
                  <a:srgbClr val="FA3D6E"/>
                </a:solidFill>
                <a:effectLst/>
                <a:latin typeface="Belle Allure Script 3i Gros" panose="02000803000000000000" pitchFamily="2" charset="0"/>
              </a:rPr>
              <a:t>3) </a:t>
            </a:r>
            <a:r>
              <a:rPr lang="fr-FR" sz="1200" b="0" i="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BELLE ALLURE SCRIPT 3I GROS" panose="02000803000000000000" pitchFamily="2" charset="0"/>
              </a:rPr>
              <a:t>Enfin j’additionne le 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tout.</a:t>
            </a:r>
            <a:endParaRPr lang="fr-FR" sz="12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BELLE ALLURE SCRIPT 3I GROS" panose="02000803000000000000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BE75AB7-3C4C-4C79-2152-93AA5AD9CFC5}"/>
              </a:ext>
            </a:extLst>
          </p:cNvPr>
          <p:cNvSpPr txBox="1"/>
          <p:nvPr/>
        </p:nvSpPr>
        <p:spPr>
          <a:xfrm>
            <a:off x="3420658" y="6795519"/>
            <a:ext cx="803854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162 x 3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5E93875-55FA-661A-E277-EA4167E499BD}"/>
              </a:ext>
            </a:extLst>
          </p:cNvPr>
          <p:cNvSpPr txBox="1"/>
          <p:nvPr/>
        </p:nvSpPr>
        <p:spPr>
          <a:xfrm>
            <a:off x="3418923" y="7161268"/>
            <a:ext cx="803854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36000" rIns="36000" rtlCol="0">
            <a:spAutoFit/>
          </a:bodyPr>
          <a:lstStyle/>
          <a:p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162 x 4</a:t>
            </a:r>
            <a:r>
              <a:rPr lang="fr-FR" sz="1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0</a:t>
            </a: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 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93E6D8D6-7128-7560-CC76-156F0507B6FF}"/>
              </a:ext>
            </a:extLst>
          </p:cNvPr>
          <p:cNvCxnSpPr>
            <a:stCxn id="19" idx="3"/>
          </p:cNvCxnSpPr>
          <p:nvPr/>
        </p:nvCxnSpPr>
        <p:spPr>
          <a:xfrm>
            <a:off x="4224512" y="6949408"/>
            <a:ext cx="189088" cy="3979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B55E856F-6CDD-90EF-8EB1-3DEAFABE1351}"/>
              </a:ext>
            </a:extLst>
          </p:cNvPr>
          <p:cNvCxnSpPr/>
          <p:nvPr/>
        </p:nvCxnSpPr>
        <p:spPr>
          <a:xfrm>
            <a:off x="4224512" y="7331811"/>
            <a:ext cx="189088" cy="3979"/>
          </a:xfrm>
          <a:prstGeom prst="straightConnector1">
            <a:avLst/>
          </a:prstGeom>
          <a:ln w="127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AC5A7442-9598-9E32-1D45-C4B21BB8C7D0}"/>
              </a:ext>
            </a:extLst>
          </p:cNvPr>
          <p:cNvSpPr txBox="1"/>
          <p:nvPr/>
        </p:nvSpPr>
        <p:spPr>
          <a:xfrm>
            <a:off x="188372" y="7255855"/>
            <a:ext cx="3450380" cy="812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fr-FR" sz="1200" b="1" dirty="0">
                <a:solidFill>
                  <a:srgbClr val="FA3D6E"/>
                </a:solidFill>
                <a:latin typeface="Belle Allure Script 3i Gros" panose="02000803000000000000" pitchFamily="2" charset="0"/>
              </a:rPr>
              <a:t>2) 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43 c’est </a:t>
            </a:r>
            <a:r>
              <a:rPr lang="fr-FR" sz="1200" b="1" dirty="0">
                <a:solidFill>
                  <a:schemeClr val="accent2"/>
                </a:solidFill>
                <a:latin typeface="Belle Allure Script 3i Gros" panose="02000803000000000000" pitchFamily="2" charset="0"/>
              </a:rPr>
              <a:t>40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+</a:t>
            </a:r>
            <a:r>
              <a:rPr lang="fr-FR" sz="1200" b="1" dirty="0">
                <a:solidFill>
                  <a:schemeClr val="accent6"/>
                </a:solidFill>
                <a:latin typeface="Belle Allure Script 3i Gros" panose="02000803000000000000" pitchFamily="2" charset="0"/>
              </a:rPr>
              <a:t>3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. </a:t>
            </a:r>
          </a:p>
          <a:p>
            <a:pPr>
              <a:lnSpc>
                <a:spcPct val="130000"/>
              </a:lnSpc>
            </a:pP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Juste avant, j’ai fait la multiplication pour le </a:t>
            </a:r>
            <a:r>
              <a:rPr lang="fr-FR" sz="1200" b="1" dirty="0">
                <a:solidFill>
                  <a:schemeClr val="accent6"/>
                </a:solidFill>
                <a:latin typeface="Belle Allure Script 3i Gros" panose="02000803000000000000" pitchFamily="2" charset="0"/>
              </a:rPr>
              <a:t>3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 à présent je vais la faire pour </a:t>
            </a:r>
            <a:r>
              <a:rPr lang="fr-FR" sz="1200" b="1" dirty="0">
                <a:solidFill>
                  <a:schemeClr val="accent2"/>
                </a:solidFill>
                <a:latin typeface="Belle Allure Script 3i Gros" panose="02000803000000000000" pitchFamily="2" charset="0"/>
              </a:rPr>
              <a:t>40</a:t>
            </a:r>
            <a:r>
              <a:rPr lang="fr-F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ELLE ALLURE SCRIPT 3I GROS" panose="02000803000000000000" pitchFamily="2" charset="0"/>
              </a:rPr>
              <a:t>.   </a:t>
            </a:r>
          </a:p>
        </p:txBody>
      </p:sp>
      <p:sp>
        <p:nvSpPr>
          <p:cNvPr id="27" name="Forme libre 26">
            <a:extLst>
              <a:ext uri="{FF2B5EF4-FFF2-40B4-BE49-F238E27FC236}">
                <a16:creationId xmlns:a16="http://schemas.microsoft.com/office/drawing/2014/main" id="{661DFABF-1BFD-CF18-F170-088C75502F5B}"/>
              </a:ext>
            </a:extLst>
          </p:cNvPr>
          <p:cNvSpPr/>
          <p:nvPr/>
        </p:nvSpPr>
        <p:spPr>
          <a:xfrm rot="21406109">
            <a:off x="4057006" y="7420304"/>
            <a:ext cx="1839297" cy="191500"/>
          </a:xfrm>
          <a:custGeom>
            <a:avLst/>
            <a:gdLst>
              <a:gd name="connsiteX0" fmla="*/ 42028 w 1891849"/>
              <a:gd name="connsiteY0" fmla="*/ 0 h 231797"/>
              <a:gd name="connsiteX1" fmla="*/ 241725 w 1891849"/>
              <a:gd name="connsiteY1" fmla="*/ 231228 h 231797"/>
              <a:gd name="connsiteX2" fmla="*/ 1891849 w 1891849"/>
              <a:gd name="connsiteY2" fmla="*/ 52552 h 231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1849" h="231797">
                <a:moveTo>
                  <a:pt x="42028" y="0"/>
                </a:moveTo>
                <a:cubicBezTo>
                  <a:pt x="-12275" y="111234"/>
                  <a:pt x="-66578" y="222469"/>
                  <a:pt x="241725" y="231228"/>
                </a:cubicBezTo>
                <a:cubicBezTo>
                  <a:pt x="550028" y="239987"/>
                  <a:pt x="1220938" y="146269"/>
                  <a:pt x="1891849" y="52552"/>
                </a:cubicBezTo>
              </a:path>
            </a:pathLst>
          </a:custGeom>
          <a:noFill/>
          <a:ln>
            <a:solidFill>
              <a:srgbClr val="FA3D6E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F197C46-025D-840F-D9CB-393444207A0D}"/>
              </a:ext>
            </a:extLst>
          </p:cNvPr>
          <p:cNvSpPr/>
          <p:nvPr/>
        </p:nvSpPr>
        <p:spPr>
          <a:xfrm>
            <a:off x="6018029" y="3644015"/>
            <a:ext cx="546659" cy="363951"/>
          </a:xfrm>
          <a:prstGeom prst="ellipse">
            <a:avLst/>
          </a:prstGeom>
          <a:noFill/>
          <a:ln>
            <a:solidFill>
              <a:srgbClr val="FA3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1  8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B4758F0-97C6-C78B-AEEC-157AF3C1A959}"/>
              </a:ext>
            </a:extLst>
          </p:cNvPr>
          <p:cNvCxnSpPr>
            <a:cxnSpLocks/>
          </p:cNvCxnSpPr>
          <p:nvPr/>
        </p:nvCxnSpPr>
        <p:spPr>
          <a:xfrm flipH="1">
            <a:off x="5975438" y="3900769"/>
            <a:ext cx="410090" cy="467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C673A31-11C7-98CD-D068-20C22B52CC9E}"/>
              </a:ext>
            </a:extLst>
          </p:cNvPr>
          <p:cNvCxnSpPr>
            <a:cxnSpLocks/>
          </p:cNvCxnSpPr>
          <p:nvPr/>
        </p:nvCxnSpPr>
        <p:spPr>
          <a:xfrm>
            <a:off x="6211019" y="3888440"/>
            <a:ext cx="145842" cy="403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207BFA35-BCB8-C0C0-C051-52C1EE4E87EC}"/>
              </a:ext>
            </a:extLst>
          </p:cNvPr>
          <p:cNvCxnSpPr/>
          <p:nvPr/>
        </p:nvCxnSpPr>
        <p:spPr>
          <a:xfrm flipV="1">
            <a:off x="5924330" y="3656463"/>
            <a:ext cx="0" cy="244306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46334296-F355-89FB-1623-D7C90335A188}"/>
              </a:ext>
            </a:extLst>
          </p:cNvPr>
          <p:cNvSpPr/>
          <p:nvPr/>
        </p:nvSpPr>
        <p:spPr>
          <a:xfrm>
            <a:off x="4460618" y="4288682"/>
            <a:ext cx="765512" cy="293298"/>
          </a:xfrm>
          <a:prstGeom prst="ellipse">
            <a:avLst/>
          </a:prstGeom>
          <a:noFill/>
          <a:ln>
            <a:solidFill>
              <a:srgbClr val="FA3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fr-FR" sz="1400" dirty="0">
              <a:solidFill>
                <a:schemeClr val="tx1">
                  <a:lumMod val="65000"/>
                  <a:lumOff val="35000"/>
                </a:schemeClr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FA88EC3F-991B-B1DB-AD32-47BA4BD5BB2B}"/>
              </a:ext>
            </a:extLst>
          </p:cNvPr>
          <p:cNvCxnSpPr>
            <a:cxnSpLocks/>
          </p:cNvCxnSpPr>
          <p:nvPr/>
        </p:nvCxnSpPr>
        <p:spPr>
          <a:xfrm flipH="1" flipV="1">
            <a:off x="5509452" y="3663632"/>
            <a:ext cx="363771" cy="265058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98C50866-A710-E844-41A0-E563FF6D1109}"/>
              </a:ext>
            </a:extLst>
          </p:cNvPr>
          <p:cNvCxnSpPr>
            <a:cxnSpLocks/>
          </p:cNvCxnSpPr>
          <p:nvPr/>
        </p:nvCxnSpPr>
        <p:spPr>
          <a:xfrm flipH="1" flipV="1">
            <a:off x="5113899" y="3663632"/>
            <a:ext cx="754431" cy="306260"/>
          </a:xfrm>
          <a:prstGeom prst="straightConnector1">
            <a:avLst/>
          </a:prstGeom>
          <a:ln w="12700">
            <a:solidFill>
              <a:srgbClr val="FA3D6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51A77F3E-046B-D27D-5B3D-80027CDDF56E}"/>
              </a:ext>
            </a:extLst>
          </p:cNvPr>
          <p:cNvCxnSpPr>
            <a:cxnSpLocks/>
          </p:cNvCxnSpPr>
          <p:nvPr/>
        </p:nvCxnSpPr>
        <p:spPr>
          <a:xfrm flipH="1">
            <a:off x="4868755" y="3725389"/>
            <a:ext cx="290548" cy="5425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FF29A017-585E-A8A6-D7A1-DF1000F335D3}"/>
              </a:ext>
            </a:extLst>
          </p:cNvPr>
          <p:cNvSpPr/>
          <p:nvPr/>
        </p:nvSpPr>
        <p:spPr>
          <a:xfrm>
            <a:off x="5186025" y="4729366"/>
            <a:ext cx="1125709" cy="284882"/>
          </a:xfrm>
          <a:prstGeom prst="roundRect">
            <a:avLst>
              <a:gd name="adj" fmla="val 50000"/>
            </a:avLst>
          </a:prstGeom>
          <a:noFill/>
          <a:ln>
            <a:solidFill>
              <a:srgbClr val="FA3D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6x1+1 </a:t>
            </a:r>
            <a:r>
              <a:rPr lang="fr-F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(la retenue)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AED5D3CC-A650-A7E6-7981-655D4D127F1B}"/>
              </a:ext>
            </a:extLst>
          </p:cNvPr>
          <p:cNvCxnSpPr>
            <a:cxnSpLocks/>
          </p:cNvCxnSpPr>
          <p:nvPr/>
        </p:nvCxnSpPr>
        <p:spPr>
          <a:xfrm flipH="1">
            <a:off x="5499459" y="4522632"/>
            <a:ext cx="7076" cy="218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63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2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1AC7D4-F1E1-432C-BFE8-9C081FDFFBFC}"/>
              </a:ext>
            </a:extLst>
          </p:cNvPr>
          <p:cNvSpPr txBox="1"/>
          <p:nvPr/>
        </p:nvSpPr>
        <p:spPr>
          <a:xfrm>
            <a:off x="207034" y="133311"/>
            <a:ext cx="6469810" cy="5147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72000" bIns="72000" rtlCol="0">
            <a:spAutoFit/>
          </a:bodyPr>
          <a:lstStyle/>
          <a:p>
            <a:pPr algn="ctr"/>
            <a:r>
              <a:rPr lang="fr-FR" sz="24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A42816-211B-6A12-8945-1BF275F3E843}"/>
              </a:ext>
            </a:extLst>
          </p:cNvPr>
          <p:cNvSpPr/>
          <p:nvPr/>
        </p:nvSpPr>
        <p:spPr>
          <a:xfrm>
            <a:off x="207033" y="1401955"/>
            <a:ext cx="6443931" cy="2523552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B607BF1-7AB2-1C35-EA41-657C704142F7}"/>
              </a:ext>
            </a:extLst>
          </p:cNvPr>
          <p:cNvSpPr/>
          <p:nvPr/>
        </p:nvSpPr>
        <p:spPr>
          <a:xfrm>
            <a:off x="207033" y="4125494"/>
            <a:ext cx="6469811" cy="2646314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207033" y="6983381"/>
            <a:ext cx="6469811" cy="2777245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Tableau 39">
            <a:extLst>
              <a:ext uri="{FF2B5EF4-FFF2-40B4-BE49-F238E27FC236}">
                <a16:creationId xmlns:a16="http://schemas.microsoft.com/office/drawing/2014/main" id="{34ABF34D-F969-73A5-B35C-D553538F0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7709258"/>
              </p:ext>
            </p:extLst>
          </p:nvPr>
        </p:nvGraphicFramePr>
        <p:xfrm>
          <a:off x="416183" y="2100739"/>
          <a:ext cx="1829976" cy="1647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7494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57494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57494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5749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0BEF5E4E-5805-5D4E-4CD6-4D4A1F29340A}"/>
              </a:ext>
            </a:extLst>
          </p:cNvPr>
          <p:cNvSpPr txBox="1"/>
          <p:nvPr/>
        </p:nvSpPr>
        <p:spPr>
          <a:xfrm>
            <a:off x="308314" y="1491867"/>
            <a:ext cx="21796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1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62DA5EE-7758-79ED-A11E-4607D2C68AAC}"/>
              </a:ext>
            </a:extLst>
          </p:cNvPr>
          <p:cNvSpPr txBox="1"/>
          <p:nvPr/>
        </p:nvSpPr>
        <p:spPr>
          <a:xfrm>
            <a:off x="280594" y="4236128"/>
            <a:ext cx="2221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2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graphicFrame>
        <p:nvGraphicFramePr>
          <p:cNvPr id="14" name="Tableau 39">
            <a:extLst>
              <a:ext uri="{FF2B5EF4-FFF2-40B4-BE49-F238E27FC236}">
                <a16:creationId xmlns:a16="http://schemas.microsoft.com/office/drawing/2014/main" id="{70808B17-0CB1-1F21-3308-B0E18119C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317628"/>
              </p:ext>
            </p:extLst>
          </p:nvPr>
        </p:nvGraphicFramePr>
        <p:xfrm>
          <a:off x="379885" y="4846111"/>
          <a:ext cx="1954445" cy="16361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02087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7803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78035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7803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5" name="Ellipse 14">
            <a:extLst>
              <a:ext uri="{FF2B5EF4-FFF2-40B4-BE49-F238E27FC236}">
                <a16:creationId xmlns:a16="http://schemas.microsoft.com/office/drawing/2014/main" id="{7DF498BF-523C-B596-898B-3F7D5301969E}"/>
              </a:ext>
            </a:extLst>
          </p:cNvPr>
          <p:cNvSpPr/>
          <p:nvPr/>
        </p:nvSpPr>
        <p:spPr>
          <a:xfrm>
            <a:off x="2011072" y="6102496"/>
            <a:ext cx="274394" cy="321992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au 39">
            <a:extLst>
              <a:ext uri="{FF2B5EF4-FFF2-40B4-BE49-F238E27FC236}">
                <a16:creationId xmlns:a16="http://schemas.microsoft.com/office/drawing/2014/main" id="{D10AC401-2E1A-4FB3-799B-25025C461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485145"/>
              </p:ext>
            </p:extLst>
          </p:nvPr>
        </p:nvGraphicFramePr>
        <p:xfrm>
          <a:off x="2489753" y="4845076"/>
          <a:ext cx="1954445" cy="16086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01232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6914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69147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6914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7" name="Ellipse 16">
            <a:extLst>
              <a:ext uri="{FF2B5EF4-FFF2-40B4-BE49-F238E27FC236}">
                <a16:creationId xmlns:a16="http://schemas.microsoft.com/office/drawing/2014/main" id="{3700C60E-E157-DC84-9687-46974C0114E9}"/>
              </a:ext>
            </a:extLst>
          </p:cNvPr>
          <p:cNvSpPr/>
          <p:nvPr/>
        </p:nvSpPr>
        <p:spPr>
          <a:xfrm>
            <a:off x="4120940" y="6101462"/>
            <a:ext cx="274394" cy="321992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Tableau 39">
            <a:extLst>
              <a:ext uri="{FF2B5EF4-FFF2-40B4-BE49-F238E27FC236}">
                <a16:creationId xmlns:a16="http://schemas.microsoft.com/office/drawing/2014/main" id="{AA2F0C47-C2D3-5F3B-814E-D11E5B489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853293"/>
              </p:ext>
            </p:extLst>
          </p:nvPr>
        </p:nvGraphicFramePr>
        <p:xfrm>
          <a:off x="4595985" y="4845076"/>
          <a:ext cx="1954445" cy="1608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04237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6814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68145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6814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EB020A62-4467-A994-C093-C004C1847963}"/>
              </a:ext>
            </a:extLst>
          </p:cNvPr>
          <p:cNvSpPr/>
          <p:nvPr/>
        </p:nvSpPr>
        <p:spPr>
          <a:xfrm>
            <a:off x="6227172" y="6101462"/>
            <a:ext cx="274394" cy="321992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6" name="Tableau 39">
            <a:extLst>
              <a:ext uri="{FF2B5EF4-FFF2-40B4-BE49-F238E27FC236}">
                <a16:creationId xmlns:a16="http://schemas.microsoft.com/office/drawing/2014/main" id="{3E723448-DFCC-1242-140D-D40256529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138585"/>
              </p:ext>
            </p:extLst>
          </p:nvPr>
        </p:nvGraphicFramePr>
        <p:xfrm>
          <a:off x="379885" y="7642575"/>
          <a:ext cx="1975387" cy="1894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336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304220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304220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04220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04220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04220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17951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18080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0084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0084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7191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0084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0084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30084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29" name="Ellipse 28">
            <a:extLst>
              <a:ext uri="{FF2B5EF4-FFF2-40B4-BE49-F238E27FC236}">
                <a16:creationId xmlns:a16="http://schemas.microsoft.com/office/drawing/2014/main" id="{D965B61D-D5BE-DB7D-722C-9A7BA0222D21}"/>
              </a:ext>
            </a:extLst>
          </p:cNvPr>
          <p:cNvSpPr/>
          <p:nvPr/>
        </p:nvSpPr>
        <p:spPr>
          <a:xfrm>
            <a:off x="1166319" y="8452618"/>
            <a:ext cx="212733" cy="158943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graphicFrame>
        <p:nvGraphicFramePr>
          <p:cNvPr id="54" name="Tableau 39">
            <a:extLst>
              <a:ext uri="{FF2B5EF4-FFF2-40B4-BE49-F238E27FC236}">
                <a16:creationId xmlns:a16="http://schemas.microsoft.com/office/drawing/2014/main" id="{F8FA309E-5EAF-BE8E-498B-5263FCF11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244606"/>
              </p:ext>
            </p:extLst>
          </p:nvPr>
        </p:nvGraphicFramePr>
        <p:xfrm>
          <a:off x="2473108" y="7644809"/>
          <a:ext cx="1903795" cy="18919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57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311918420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1234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0147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01474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7227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0147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0147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30147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9" name="Tableau 39">
            <a:extLst>
              <a:ext uri="{FF2B5EF4-FFF2-40B4-BE49-F238E27FC236}">
                <a16:creationId xmlns:a16="http://schemas.microsoft.com/office/drawing/2014/main" id="{AC58C691-1ECF-B2F9-7983-1D036B6D8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269234"/>
              </p:ext>
            </p:extLst>
          </p:nvPr>
        </p:nvGraphicFramePr>
        <p:xfrm>
          <a:off x="4573311" y="7642349"/>
          <a:ext cx="1903795" cy="18919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57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64660522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244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33990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33990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339909"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3990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33990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64" name="ZoneTexte 63">
            <a:extLst>
              <a:ext uri="{FF2B5EF4-FFF2-40B4-BE49-F238E27FC236}">
                <a16:creationId xmlns:a16="http://schemas.microsoft.com/office/drawing/2014/main" id="{C3896931-989B-FA7D-A199-2D93B3D3D91E}"/>
              </a:ext>
            </a:extLst>
          </p:cNvPr>
          <p:cNvSpPr txBox="1"/>
          <p:nvPr/>
        </p:nvSpPr>
        <p:spPr>
          <a:xfrm>
            <a:off x="287167" y="7088762"/>
            <a:ext cx="2221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3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EA2AC94C-9787-A07B-8B36-A9140BC148C1}"/>
              </a:ext>
            </a:extLst>
          </p:cNvPr>
          <p:cNvSpPr/>
          <p:nvPr/>
        </p:nvSpPr>
        <p:spPr>
          <a:xfrm>
            <a:off x="2047497" y="8997513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983C7B94-9CB5-FBA4-1FE0-F961985C17C5}"/>
              </a:ext>
            </a:extLst>
          </p:cNvPr>
          <p:cNvSpPr/>
          <p:nvPr/>
        </p:nvSpPr>
        <p:spPr>
          <a:xfrm>
            <a:off x="2047497" y="8687711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D5D70BB-6C56-2A8A-4E67-5E30661AC77D}"/>
              </a:ext>
            </a:extLst>
          </p:cNvPr>
          <p:cNvSpPr/>
          <p:nvPr/>
        </p:nvSpPr>
        <p:spPr>
          <a:xfrm>
            <a:off x="2199600" y="8997513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2B33DA48-49CA-D1E5-357C-768A8ACB55CE}"/>
              </a:ext>
            </a:extLst>
          </p:cNvPr>
          <p:cNvSpPr/>
          <p:nvPr/>
        </p:nvSpPr>
        <p:spPr>
          <a:xfrm>
            <a:off x="4128685" y="8688443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E10F131B-DE3D-73A7-A585-8277376F8666}"/>
              </a:ext>
            </a:extLst>
          </p:cNvPr>
          <p:cNvSpPr/>
          <p:nvPr/>
        </p:nvSpPr>
        <p:spPr>
          <a:xfrm>
            <a:off x="4137836" y="8977967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C010F06F-FE0D-4B7D-B297-13FA3ECB261A}"/>
              </a:ext>
            </a:extLst>
          </p:cNvPr>
          <p:cNvSpPr/>
          <p:nvPr/>
        </p:nvSpPr>
        <p:spPr>
          <a:xfrm>
            <a:off x="2648209" y="8457713"/>
            <a:ext cx="212733" cy="15894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1EFE5505-3404-C791-78A4-F3ACAF8A6D62}"/>
              </a:ext>
            </a:extLst>
          </p:cNvPr>
          <p:cNvSpPr/>
          <p:nvPr/>
        </p:nvSpPr>
        <p:spPr>
          <a:xfrm>
            <a:off x="6180548" y="8600688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E842FB62-4CA8-B94F-99DA-E3EA13DB5476}"/>
              </a:ext>
            </a:extLst>
          </p:cNvPr>
          <p:cNvSpPr/>
          <p:nvPr/>
        </p:nvSpPr>
        <p:spPr>
          <a:xfrm>
            <a:off x="6180548" y="8917485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4DC6A1C8-EA09-9AD4-7531-06CCE8E9F792}"/>
              </a:ext>
            </a:extLst>
          </p:cNvPr>
          <p:cNvSpPr/>
          <p:nvPr/>
        </p:nvSpPr>
        <p:spPr>
          <a:xfrm>
            <a:off x="6332948" y="8919062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100" b="1" dirty="0">
              <a:solidFill>
                <a:srgbClr val="FA3D6E"/>
              </a:solidFill>
              <a:latin typeface="Script Ecole 2" panose="02000400000000000000" pitchFamily="2" charset="77"/>
              <a:ea typeface="Script Ecole 2" panose="02000400000000000000" pitchFamily="2" charset="77"/>
            </a:endParaRP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0820E3CA-D63A-82B7-4535-01AE0B0FB9F2}"/>
              </a:ext>
            </a:extLst>
          </p:cNvPr>
          <p:cNvSpPr txBox="1"/>
          <p:nvPr/>
        </p:nvSpPr>
        <p:spPr>
          <a:xfrm rot="16200000">
            <a:off x="6084694" y="9043463"/>
            <a:ext cx="1371603" cy="2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La Trousse de </a:t>
            </a:r>
            <a:r>
              <a:rPr lang="fr-FR" sz="700" dirty="0" err="1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Sobelle</a:t>
            </a:r>
            <a:endParaRPr lang="fr-FR" sz="700" dirty="0">
              <a:latin typeface="Script Ecole 2" panose="02000400000000000000" pitchFamily="2" charset="77"/>
              <a:ea typeface="Script Ecole 2" panose="02000400000000000000" pitchFamily="2" charset="77"/>
              <a:cs typeface="Dreaming Outloud Script Pro" panose="03050502040304050704" pitchFamily="66" charset="77"/>
            </a:endParaRPr>
          </a:p>
        </p:txBody>
      </p:sp>
      <p:graphicFrame>
        <p:nvGraphicFramePr>
          <p:cNvPr id="2" name="Tableau 39">
            <a:extLst>
              <a:ext uri="{FF2B5EF4-FFF2-40B4-BE49-F238E27FC236}">
                <a16:creationId xmlns:a16="http://schemas.microsoft.com/office/drawing/2014/main" id="{E78E2465-CB5D-AB9C-CF00-9377C65E9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508888"/>
              </p:ext>
            </p:extLst>
          </p:nvPr>
        </p:nvGraphicFramePr>
        <p:xfrm>
          <a:off x="2502539" y="2097692"/>
          <a:ext cx="1832356" cy="1647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0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133274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graphicFrame>
        <p:nvGraphicFramePr>
          <p:cNvPr id="6" name="Tableau 39">
            <a:extLst>
              <a:ext uri="{FF2B5EF4-FFF2-40B4-BE49-F238E27FC236}">
                <a16:creationId xmlns:a16="http://schemas.microsoft.com/office/drawing/2014/main" id="{2C075261-32D1-1EDF-77C5-2468DE12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76047"/>
              </p:ext>
            </p:extLst>
          </p:nvPr>
        </p:nvGraphicFramePr>
        <p:xfrm>
          <a:off x="4596012" y="2097692"/>
          <a:ext cx="1832356" cy="16475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80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580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488212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…….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graphicFrame>
        <p:nvGraphicFramePr>
          <p:cNvPr id="40" name="Tableau 39">
            <a:extLst>
              <a:ext uri="{FF2B5EF4-FFF2-40B4-BE49-F238E27FC236}">
                <a16:creationId xmlns:a16="http://schemas.microsoft.com/office/drawing/2014/main" id="{879E82E2-F6CA-77D0-F30C-A2CAF6E45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41732"/>
              </p:ext>
            </p:extLst>
          </p:nvPr>
        </p:nvGraphicFramePr>
        <p:xfrm>
          <a:off x="2643784" y="1544412"/>
          <a:ext cx="2895639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5213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965213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965213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123 x 3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301 x 5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714 x 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graphicFrame>
        <p:nvGraphicFramePr>
          <p:cNvPr id="43" name="Tableau 39">
            <a:extLst>
              <a:ext uri="{FF2B5EF4-FFF2-40B4-BE49-F238E27FC236}">
                <a16:creationId xmlns:a16="http://schemas.microsoft.com/office/drawing/2014/main" id="{32C59E26-66A9-E837-4174-D746F17A3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82959"/>
              </p:ext>
            </p:extLst>
          </p:nvPr>
        </p:nvGraphicFramePr>
        <p:xfrm>
          <a:off x="2597034" y="4286680"/>
          <a:ext cx="3630138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0046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210046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210046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304 x 6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431 x 7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518 x 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graphicFrame>
        <p:nvGraphicFramePr>
          <p:cNvPr id="45" name="Tableau 39">
            <a:extLst>
              <a:ext uri="{FF2B5EF4-FFF2-40B4-BE49-F238E27FC236}">
                <a16:creationId xmlns:a16="http://schemas.microsoft.com/office/drawing/2014/main" id="{B279383B-CE95-C760-8FA2-2FC8976CA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489011"/>
              </p:ext>
            </p:extLst>
          </p:nvPr>
        </p:nvGraphicFramePr>
        <p:xfrm>
          <a:off x="2576099" y="7123635"/>
          <a:ext cx="3488409" cy="3568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2803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162803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162803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</a:tblGrid>
              <a:tr h="35682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415 x 96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731 x 47 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564 x 82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</a:tbl>
          </a:graphicData>
        </a:graphic>
      </p:graphicFrame>
      <p:sp>
        <p:nvSpPr>
          <p:cNvPr id="46" name="ZoneTexte 45">
            <a:extLst>
              <a:ext uri="{FF2B5EF4-FFF2-40B4-BE49-F238E27FC236}">
                <a16:creationId xmlns:a16="http://schemas.microsoft.com/office/drawing/2014/main" id="{59B9A76A-744A-4B4C-5193-1245C8BF9A50}"/>
              </a:ext>
            </a:extLst>
          </p:cNvPr>
          <p:cNvSpPr txBox="1"/>
          <p:nvPr/>
        </p:nvSpPr>
        <p:spPr>
          <a:xfrm>
            <a:off x="207034" y="724141"/>
            <a:ext cx="6469810" cy="5762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tIns="108000" bIns="36000" rtlCol="0">
            <a:spAutoFit/>
          </a:bodyPr>
          <a:lstStyle/>
          <a:p>
            <a:pPr algn="ctr"/>
            <a:r>
              <a:rPr lang="fr-FR" sz="1400" dirty="0">
                <a:latin typeface="BELLE ALLURE SCRIPT 3I GROS" panose="02000803000000000000" pitchFamily="2" charset="0"/>
                <a:ea typeface="Hachi Maru Pop" pitchFamily="2" charset="-128"/>
              </a:rPr>
              <a:t>Pour les entrainements ci-dessous, tu peux utiliser tes tables de multiplication et ton ardoise. </a:t>
            </a:r>
          </a:p>
        </p:txBody>
      </p:sp>
    </p:spTree>
    <p:extLst>
      <p:ext uri="{BB962C8B-B14F-4D97-AF65-F5344CB8AC3E}">
        <p14:creationId xmlns:p14="http://schemas.microsoft.com/office/powerpoint/2010/main" val="4123857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11AC7D4-F1E1-432C-BFE8-9C081FDFFBFC}"/>
              </a:ext>
            </a:extLst>
          </p:cNvPr>
          <p:cNvSpPr txBox="1"/>
          <p:nvPr/>
        </p:nvSpPr>
        <p:spPr>
          <a:xfrm>
            <a:off x="207034" y="133311"/>
            <a:ext cx="6469810" cy="76095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72000" bIns="72000" rtlCol="0">
            <a:spAutoFit/>
          </a:bodyPr>
          <a:lstStyle/>
          <a:p>
            <a:pPr algn="ctr"/>
            <a:r>
              <a:rPr lang="fr-FR" sz="20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</a:p>
          <a:p>
            <a:pPr algn="ctr"/>
            <a:r>
              <a:rPr lang="fr-FR" sz="2000" b="1" dirty="0">
                <a:solidFill>
                  <a:srgbClr val="FA3D6E"/>
                </a:solidFill>
                <a:latin typeface="Hachi Maru Pop" pitchFamily="2" charset="-128"/>
                <a:ea typeface="Hachi Maru Pop" pitchFamily="2" charset="-128"/>
              </a:rPr>
              <a:t>CORRECTION</a:t>
            </a:r>
            <a:endParaRPr lang="fr-FR" sz="1400" b="1" dirty="0">
              <a:solidFill>
                <a:srgbClr val="FA3D6E"/>
              </a:solidFill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1BFB8-E825-3526-F8EA-E6EE67A6FC89}"/>
              </a:ext>
            </a:extLst>
          </p:cNvPr>
          <p:cNvSpPr txBox="1"/>
          <p:nvPr/>
        </p:nvSpPr>
        <p:spPr>
          <a:xfrm>
            <a:off x="270094" y="1061916"/>
            <a:ext cx="1908094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1</a:t>
            </a:r>
          </a:p>
        </p:txBody>
      </p:sp>
      <p:graphicFrame>
        <p:nvGraphicFramePr>
          <p:cNvPr id="3" name="Tableau 39">
            <a:extLst>
              <a:ext uri="{FF2B5EF4-FFF2-40B4-BE49-F238E27FC236}">
                <a16:creationId xmlns:a16="http://schemas.microsoft.com/office/drawing/2014/main" id="{0A6BE1D2-ED33-19C9-4B1D-D48B31F97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652739"/>
              </p:ext>
            </p:extLst>
          </p:nvPr>
        </p:nvGraphicFramePr>
        <p:xfrm>
          <a:off x="1899236" y="1125994"/>
          <a:ext cx="1805548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138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5138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5138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51387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14851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chemeClr val="tx1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none" dirty="0">
                        <a:solidFill>
                          <a:schemeClr val="tx1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u="none" dirty="0">
                        <a:solidFill>
                          <a:schemeClr val="tx1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u="none" dirty="0">
                          <a:solidFill>
                            <a:schemeClr val="tx1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graphicFrame>
        <p:nvGraphicFramePr>
          <p:cNvPr id="28" name="Tableau 39">
            <a:extLst>
              <a:ext uri="{FF2B5EF4-FFF2-40B4-BE49-F238E27FC236}">
                <a16:creationId xmlns:a16="http://schemas.microsoft.com/office/drawing/2014/main" id="{919690EF-D898-5FD6-3B4A-EE6DC15F35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884269"/>
              </p:ext>
            </p:extLst>
          </p:nvPr>
        </p:nvGraphicFramePr>
        <p:xfrm>
          <a:off x="2010284" y="3748080"/>
          <a:ext cx="1954445" cy="9060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775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0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33" name="Ellipse 32">
            <a:extLst>
              <a:ext uri="{FF2B5EF4-FFF2-40B4-BE49-F238E27FC236}">
                <a16:creationId xmlns:a16="http://schemas.microsoft.com/office/drawing/2014/main" id="{D696D208-16F6-E8A8-6073-1E97039809B0}"/>
              </a:ext>
            </a:extLst>
          </p:cNvPr>
          <p:cNvSpPr/>
          <p:nvPr/>
        </p:nvSpPr>
        <p:spPr>
          <a:xfrm>
            <a:off x="3641471" y="4424177"/>
            <a:ext cx="274394" cy="21229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86A4ADB2-8A3F-B1B4-9042-69D27FAB2C70}"/>
              </a:ext>
            </a:extLst>
          </p:cNvPr>
          <p:cNvSpPr txBox="1"/>
          <p:nvPr/>
        </p:nvSpPr>
        <p:spPr>
          <a:xfrm>
            <a:off x="3888380" y="1092498"/>
            <a:ext cx="2633477" cy="843477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accent6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</a:t>
            </a:r>
            <a:r>
              <a:rPr lang="fr-FR" sz="1400" b="1" dirty="0">
                <a:solidFill>
                  <a:schemeClr val="accent2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 </a:t>
            </a:r>
            <a:r>
              <a:rPr lang="fr-FR" sz="1400" b="1" dirty="0">
                <a:solidFill>
                  <a:schemeClr val="accent6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:</a:t>
            </a:r>
            <a:r>
              <a:rPr lang="fr-FR" sz="1400" b="1" dirty="0">
                <a:solidFill>
                  <a:schemeClr val="accent2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fr-FR" sz="1200" b="1" dirty="0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L’école devra fournir 840 cahiers </a:t>
            </a:r>
            <a:r>
              <a:rPr lang="fr-FR" sz="1200" b="1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en tout.</a:t>
            </a:r>
            <a:endParaRPr lang="fr-FR" sz="1200" b="1" dirty="0">
              <a:solidFill>
                <a:srgbClr val="FA3D6E"/>
              </a:solidFill>
              <a:latin typeface="Belle Allure Script 3i Gros" panose="02000803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A42816-211B-6A12-8945-1BF275F3E843}"/>
              </a:ext>
            </a:extLst>
          </p:cNvPr>
          <p:cNvSpPr/>
          <p:nvPr/>
        </p:nvSpPr>
        <p:spPr>
          <a:xfrm>
            <a:off x="207033" y="984620"/>
            <a:ext cx="6443931" cy="250645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3224D4A-55C6-73E9-E192-C48BFAFB04FF}"/>
              </a:ext>
            </a:extLst>
          </p:cNvPr>
          <p:cNvSpPr txBox="1"/>
          <p:nvPr/>
        </p:nvSpPr>
        <p:spPr>
          <a:xfrm>
            <a:off x="4044333" y="3800546"/>
            <a:ext cx="2533073" cy="750563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108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accent6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 :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fr-FR" sz="1200" b="1" dirty="0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Il y a 2 478 œufs par jour.</a:t>
            </a:r>
            <a:endParaRPr lang="fr-FR" sz="1200" b="1" dirty="0">
              <a:solidFill>
                <a:srgbClr val="FA3D6E"/>
              </a:solidFill>
              <a:latin typeface="Belle Allure Script 3i Gros" panose="02000803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B607BF1-7AB2-1C35-EA41-657C704142F7}"/>
              </a:ext>
            </a:extLst>
          </p:cNvPr>
          <p:cNvSpPr/>
          <p:nvPr/>
        </p:nvSpPr>
        <p:spPr>
          <a:xfrm>
            <a:off x="232913" y="3642137"/>
            <a:ext cx="6443931" cy="2562063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1" name="Tableau 39">
            <a:extLst>
              <a:ext uri="{FF2B5EF4-FFF2-40B4-BE49-F238E27FC236}">
                <a16:creationId xmlns:a16="http://schemas.microsoft.com/office/drawing/2014/main" id="{F89CA9B6-B346-0171-C616-A8071C7C6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438511"/>
              </p:ext>
            </p:extLst>
          </p:nvPr>
        </p:nvGraphicFramePr>
        <p:xfrm>
          <a:off x="2009286" y="6505792"/>
          <a:ext cx="2155645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620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394805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4805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4805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4805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4805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5526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3194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42" name="Ellipse 41">
            <a:extLst>
              <a:ext uri="{FF2B5EF4-FFF2-40B4-BE49-F238E27FC236}">
                <a16:creationId xmlns:a16="http://schemas.microsoft.com/office/drawing/2014/main" id="{775A7595-B782-5A6C-45CE-62582712A7C5}"/>
              </a:ext>
            </a:extLst>
          </p:cNvPr>
          <p:cNvSpPr/>
          <p:nvPr/>
        </p:nvSpPr>
        <p:spPr>
          <a:xfrm>
            <a:off x="3834392" y="7250972"/>
            <a:ext cx="264375" cy="18266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232913" y="6361711"/>
            <a:ext cx="6443931" cy="3410978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39">
            <a:extLst>
              <a:ext uri="{FF2B5EF4-FFF2-40B4-BE49-F238E27FC236}">
                <a16:creationId xmlns:a16="http://schemas.microsoft.com/office/drawing/2014/main" id="{8080E49C-643A-C535-D43C-91CEA7769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388764"/>
              </p:ext>
            </p:extLst>
          </p:nvPr>
        </p:nvGraphicFramePr>
        <p:xfrm>
          <a:off x="4497872" y="2495956"/>
          <a:ext cx="1703888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972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14851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none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graphicFrame>
        <p:nvGraphicFramePr>
          <p:cNvPr id="9" name="Tableau 39">
            <a:extLst>
              <a:ext uri="{FF2B5EF4-FFF2-40B4-BE49-F238E27FC236}">
                <a16:creationId xmlns:a16="http://schemas.microsoft.com/office/drawing/2014/main" id="{99767C7D-AAEB-AB62-3893-18DACF41C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103755"/>
              </p:ext>
            </p:extLst>
          </p:nvPr>
        </p:nvGraphicFramePr>
        <p:xfrm>
          <a:off x="2535092" y="2495910"/>
          <a:ext cx="1703888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972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14851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none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graphicFrame>
        <p:nvGraphicFramePr>
          <p:cNvPr id="10" name="Tableau 39">
            <a:extLst>
              <a:ext uri="{FF2B5EF4-FFF2-40B4-BE49-F238E27FC236}">
                <a16:creationId xmlns:a16="http://schemas.microsoft.com/office/drawing/2014/main" id="{34ABF34D-F969-73A5-B35C-D553538F0C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456749"/>
              </p:ext>
            </p:extLst>
          </p:nvPr>
        </p:nvGraphicFramePr>
        <p:xfrm>
          <a:off x="565392" y="2495956"/>
          <a:ext cx="1703888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5972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425972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</a:tblGrid>
              <a:tr h="14851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u="none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u="none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9782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0BEF5E4E-5805-5D4E-4CD6-4D4A1F29340A}"/>
              </a:ext>
            </a:extLst>
          </p:cNvPr>
          <p:cNvSpPr txBox="1"/>
          <p:nvPr/>
        </p:nvSpPr>
        <p:spPr>
          <a:xfrm>
            <a:off x="257286" y="2138375"/>
            <a:ext cx="2395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1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07FAAC-A7BA-BA4B-28C0-2D99B10BAAEA}"/>
              </a:ext>
            </a:extLst>
          </p:cNvPr>
          <p:cNvSpPr txBox="1"/>
          <p:nvPr/>
        </p:nvSpPr>
        <p:spPr>
          <a:xfrm>
            <a:off x="280594" y="3698640"/>
            <a:ext cx="1729690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62DA5EE-7758-79ED-A11E-4607D2C68AAC}"/>
              </a:ext>
            </a:extLst>
          </p:cNvPr>
          <p:cNvSpPr txBox="1"/>
          <p:nvPr/>
        </p:nvSpPr>
        <p:spPr>
          <a:xfrm>
            <a:off x="280594" y="4843178"/>
            <a:ext cx="2254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2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graphicFrame>
        <p:nvGraphicFramePr>
          <p:cNvPr id="14" name="Tableau 39">
            <a:extLst>
              <a:ext uri="{FF2B5EF4-FFF2-40B4-BE49-F238E27FC236}">
                <a16:creationId xmlns:a16="http://schemas.microsoft.com/office/drawing/2014/main" id="{70808B17-0CB1-1F21-3308-B0E18119C3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212706"/>
              </p:ext>
            </p:extLst>
          </p:nvPr>
        </p:nvGraphicFramePr>
        <p:xfrm>
          <a:off x="378099" y="5142988"/>
          <a:ext cx="1954445" cy="9060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775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5" name="Ellipse 14">
            <a:extLst>
              <a:ext uri="{FF2B5EF4-FFF2-40B4-BE49-F238E27FC236}">
                <a16:creationId xmlns:a16="http://schemas.microsoft.com/office/drawing/2014/main" id="{7DF498BF-523C-B596-898B-3F7D5301969E}"/>
              </a:ext>
            </a:extLst>
          </p:cNvPr>
          <p:cNvSpPr/>
          <p:nvPr/>
        </p:nvSpPr>
        <p:spPr>
          <a:xfrm>
            <a:off x="2009286" y="5819085"/>
            <a:ext cx="274394" cy="21229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6" name="Tableau 39">
            <a:extLst>
              <a:ext uri="{FF2B5EF4-FFF2-40B4-BE49-F238E27FC236}">
                <a16:creationId xmlns:a16="http://schemas.microsoft.com/office/drawing/2014/main" id="{D10AC401-2E1A-4FB3-799B-25025C461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308122"/>
              </p:ext>
            </p:extLst>
          </p:nvPr>
        </p:nvGraphicFramePr>
        <p:xfrm>
          <a:off x="2487967" y="5141954"/>
          <a:ext cx="1954445" cy="9060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775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7" name="Ellipse 16">
            <a:extLst>
              <a:ext uri="{FF2B5EF4-FFF2-40B4-BE49-F238E27FC236}">
                <a16:creationId xmlns:a16="http://schemas.microsoft.com/office/drawing/2014/main" id="{3700C60E-E157-DC84-9687-46974C0114E9}"/>
              </a:ext>
            </a:extLst>
          </p:cNvPr>
          <p:cNvSpPr/>
          <p:nvPr/>
        </p:nvSpPr>
        <p:spPr>
          <a:xfrm>
            <a:off x="4119154" y="5818051"/>
            <a:ext cx="274394" cy="21229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Tableau 39">
            <a:extLst>
              <a:ext uri="{FF2B5EF4-FFF2-40B4-BE49-F238E27FC236}">
                <a16:creationId xmlns:a16="http://schemas.microsoft.com/office/drawing/2014/main" id="{AA2F0C47-C2D3-5F3B-814E-D11E5B489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809619"/>
              </p:ext>
            </p:extLst>
          </p:nvPr>
        </p:nvGraphicFramePr>
        <p:xfrm>
          <a:off x="4594199" y="5141954"/>
          <a:ext cx="1954445" cy="9060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88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088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97751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algn="ctr"/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23610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</a:tbl>
          </a:graphicData>
        </a:graphic>
      </p:graphicFrame>
      <p:sp>
        <p:nvSpPr>
          <p:cNvPr id="19" name="Ellipse 18">
            <a:extLst>
              <a:ext uri="{FF2B5EF4-FFF2-40B4-BE49-F238E27FC236}">
                <a16:creationId xmlns:a16="http://schemas.microsoft.com/office/drawing/2014/main" id="{EB020A62-4467-A994-C093-C004C1847963}"/>
              </a:ext>
            </a:extLst>
          </p:cNvPr>
          <p:cNvSpPr/>
          <p:nvPr/>
        </p:nvSpPr>
        <p:spPr>
          <a:xfrm>
            <a:off x="6225386" y="5818051"/>
            <a:ext cx="274394" cy="212293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4F46BB17-AAA0-59BE-94A7-DB7B4B845468}"/>
              </a:ext>
            </a:extLst>
          </p:cNvPr>
          <p:cNvSpPr/>
          <p:nvPr/>
        </p:nvSpPr>
        <p:spPr>
          <a:xfrm>
            <a:off x="2684360" y="7095537"/>
            <a:ext cx="204312" cy="155435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018F122-BF57-1D23-9FAC-15195DDF8572}"/>
              </a:ext>
            </a:extLst>
          </p:cNvPr>
          <p:cNvSpPr txBox="1"/>
          <p:nvPr/>
        </p:nvSpPr>
        <p:spPr>
          <a:xfrm>
            <a:off x="257286" y="6442257"/>
            <a:ext cx="1641950" cy="307777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PROBLEME 3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A50F1E52-0370-005F-8F86-BF42F2D8B78C}"/>
              </a:ext>
            </a:extLst>
          </p:cNvPr>
          <p:cNvSpPr/>
          <p:nvPr/>
        </p:nvSpPr>
        <p:spPr>
          <a:xfrm>
            <a:off x="3832541" y="7456579"/>
            <a:ext cx="264375" cy="182660"/>
          </a:xfrm>
          <a:prstGeom prst="ellipse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D856392-C639-8CE6-1363-CC614852B763}"/>
              </a:ext>
            </a:extLst>
          </p:cNvPr>
          <p:cNvSpPr txBox="1"/>
          <p:nvPr/>
        </p:nvSpPr>
        <p:spPr>
          <a:xfrm>
            <a:off x="4210248" y="6481034"/>
            <a:ext cx="2414840" cy="990629"/>
          </a:xfrm>
          <a:prstGeom prst="rect">
            <a:avLst/>
          </a:prstGeom>
          <a:noFill/>
          <a:ln w="28575">
            <a:noFill/>
          </a:ln>
        </p:spPr>
        <p:txBody>
          <a:bodyPr wrap="square" tIns="108000" bIns="108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accent6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Réponse : </a:t>
            </a:r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fr-FR" sz="1200" b="1" dirty="0">
                <a:solidFill>
                  <a:srgbClr val="FA3D6E"/>
                </a:solidFill>
                <a:latin typeface="Belle Allure Script 3i Gros" panose="02000803000000000000" pitchFamily="2" charset="0"/>
                <a:ea typeface="Hachi Maru Pop" pitchFamily="2" charset="-128"/>
              </a:rPr>
              <a:t>Il y a 6 966 crayons dans un carton.</a:t>
            </a:r>
            <a:endParaRPr lang="fr-FR" sz="1200" b="1" dirty="0">
              <a:solidFill>
                <a:srgbClr val="FA3D6E"/>
              </a:solidFill>
              <a:latin typeface="Belle Allure Script 3i Gros" panose="02000803000000000000" pitchFamily="2" charset="0"/>
            </a:endParaRPr>
          </a:p>
        </p:txBody>
      </p:sp>
      <p:graphicFrame>
        <p:nvGraphicFramePr>
          <p:cNvPr id="26" name="Tableau 39">
            <a:extLst>
              <a:ext uri="{FF2B5EF4-FFF2-40B4-BE49-F238E27FC236}">
                <a16:creationId xmlns:a16="http://schemas.microsoft.com/office/drawing/2014/main" id="{3E723448-DFCC-1242-140D-D40256529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713323"/>
              </p:ext>
            </p:extLst>
          </p:nvPr>
        </p:nvGraphicFramePr>
        <p:xfrm>
          <a:off x="379885" y="8267897"/>
          <a:ext cx="1975389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336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96367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9636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9636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9636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33563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17951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5526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3194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29" name="Ellipse 28">
            <a:extLst>
              <a:ext uri="{FF2B5EF4-FFF2-40B4-BE49-F238E27FC236}">
                <a16:creationId xmlns:a16="http://schemas.microsoft.com/office/drawing/2014/main" id="{D965B61D-D5BE-DB7D-722C-9A7BA0222D21}"/>
              </a:ext>
            </a:extLst>
          </p:cNvPr>
          <p:cNvSpPr/>
          <p:nvPr/>
        </p:nvSpPr>
        <p:spPr>
          <a:xfrm>
            <a:off x="1161744" y="8853905"/>
            <a:ext cx="212733" cy="158943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graphicFrame>
        <p:nvGraphicFramePr>
          <p:cNvPr id="54" name="Tableau 39">
            <a:extLst>
              <a:ext uri="{FF2B5EF4-FFF2-40B4-BE49-F238E27FC236}">
                <a16:creationId xmlns:a16="http://schemas.microsoft.com/office/drawing/2014/main" id="{F8FA309E-5EAF-BE8E-498B-5263FCF11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799386"/>
              </p:ext>
            </p:extLst>
          </p:nvPr>
        </p:nvGraphicFramePr>
        <p:xfrm>
          <a:off x="2473108" y="8270130"/>
          <a:ext cx="1903795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57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311918420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5526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3194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880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9" name="Tableau 39">
            <a:extLst>
              <a:ext uri="{FF2B5EF4-FFF2-40B4-BE49-F238E27FC236}">
                <a16:creationId xmlns:a16="http://schemas.microsoft.com/office/drawing/2014/main" id="{AC58C691-1ECF-B2F9-7983-1D036B6D84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8059586"/>
              </p:ext>
            </p:extLst>
          </p:nvPr>
        </p:nvGraphicFramePr>
        <p:xfrm>
          <a:off x="4573311" y="8267670"/>
          <a:ext cx="1903795" cy="13716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57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64660522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29470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200722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u="none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64" name="ZoneTexte 63">
            <a:extLst>
              <a:ext uri="{FF2B5EF4-FFF2-40B4-BE49-F238E27FC236}">
                <a16:creationId xmlns:a16="http://schemas.microsoft.com/office/drawing/2014/main" id="{C3896931-989B-FA7D-A199-2D93B3D3D91E}"/>
              </a:ext>
            </a:extLst>
          </p:cNvPr>
          <p:cNvSpPr txBox="1"/>
          <p:nvPr/>
        </p:nvSpPr>
        <p:spPr>
          <a:xfrm>
            <a:off x="280593" y="7960276"/>
            <a:ext cx="2254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sz="1400" b="1" dirty="0">
                <a:latin typeface="Hachi Maru Pop" pitchFamily="2" charset="-128"/>
                <a:ea typeface="Hachi Maru Pop" pitchFamily="2" charset="-128"/>
              </a:rPr>
              <a:t>ENTRAINEMENT 3</a:t>
            </a:r>
            <a:endParaRPr lang="fr-FR" sz="1200" dirty="0">
              <a:latin typeface="BELLE ALLURE SCRIPT 3I GROS" panose="02000803000000000000" pitchFamily="2" charset="0"/>
            </a:endParaRPr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EA2AC94C-9787-A07B-8B36-A9140BC148C1}"/>
              </a:ext>
            </a:extLst>
          </p:cNvPr>
          <p:cNvSpPr/>
          <p:nvPr/>
        </p:nvSpPr>
        <p:spPr>
          <a:xfrm>
            <a:off x="2047497" y="9221181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4</a:t>
            </a:r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983C7B94-9CB5-FBA4-1FE0-F961985C17C5}"/>
              </a:ext>
            </a:extLst>
          </p:cNvPr>
          <p:cNvSpPr/>
          <p:nvPr/>
        </p:nvSpPr>
        <p:spPr>
          <a:xfrm>
            <a:off x="2050677" y="8999188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3</a:t>
            </a:r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D5D70BB-6C56-2A8A-4E67-5E30661AC77D}"/>
              </a:ext>
            </a:extLst>
          </p:cNvPr>
          <p:cNvSpPr/>
          <p:nvPr/>
        </p:nvSpPr>
        <p:spPr>
          <a:xfrm>
            <a:off x="2199600" y="9221181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2B33DA48-49CA-D1E5-357C-768A8ACB55CE}"/>
              </a:ext>
            </a:extLst>
          </p:cNvPr>
          <p:cNvSpPr/>
          <p:nvPr/>
        </p:nvSpPr>
        <p:spPr>
          <a:xfrm>
            <a:off x="4128685" y="9006115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2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E10F131B-DE3D-73A7-A585-8277376F8666}"/>
              </a:ext>
            </a:extLst>
          </p:cNvPr>
          <p:cNvSpPr/>
          <p:nvPr/>
        </p:nvSpPr>
        <p:spPr>
          <a:xfrm>
            <a:off x="4137836" y="9227271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C010F06F-FE0D-4B7D-B297-13FA3ECB261A}"/>
              </a:ext>
            </a:extLst>
          </p:cNvPr>
          <p:cNvSpPr/>
          <p:nvPr/>
        </p:nvSpPr>
        <p:spPr>
          <a:xfrm>
            <a:off x="2652495" y="8853906"/>
            <a:ext cx="212733" cy="15894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1EFE5505-3404-C791-78A4-F3ACAF8A6D62}"/>
              </a:ext>
            </a:extLst>
          </p:cNvPr>
          <p:cNvSpPr/>
          <p:nvPr/>
        </p:nvSpPr>
        <p:spPr>
          <a:xfrm>
            <a:off x="6180548" y="8961089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1</a:t>
            </a:r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E842FB62-4CA8-B94F-99DA-E3EA13DB5476}"/>
              </a:ext>
            </a:extLst>
          </p:cNvPr>
          <p:cNvSpPr/>
          <p:nvPr/>
        </p:nvSpPr>
        <p:spPr>
          <a:xfrm>
            <a:off x="6180548" y="9192426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3</a:t>
            </a:r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4DC6A1C8-EA09-9AD4-7531-06CCE8E9F792}"/>
              </a:ext>
            </a:extLst>
          </p:cNvPr>
          <p:cNvSpPr/>
          <p:nvPr/>
        </p:nvSpPr>
        <p:spPr>
          <a:xfrm>
            <a:off x="6332948" y="9194003"/>
            <a:ext cx="147185" cy="196322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>
                <a:solidFill>
                  <a:srgbClr val="FA3D6E"/>
                </a:solidFill>
                <a:latin typeface="Script Ecole 2" panose="02000400000000000000" pitchFamily="2" charset="77"/>
                <a:ea typeface="Script Ecole 2" panose="02000400000000000000" pitchFamily="2" charset="77"/>
              </a:rPr>
              <a:t>5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0820E3CA-D63A-82B7-4535-01AE0B0FB9F2}"/>
              </a:ext>
            </a:extLst>
          </p:cNvPr>
          <p:cNvSpPr txBox="1"/>
          <p:nvPr/>
        </p:nvSpPr>
        <p:spPr>
          <a:xfrm rot="16200000">
            <a:off x="5853368" y="8876364"/>
            <a:ext cx="1828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00" dirty="0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La Trousse de </a:t>
            </a:r>
            <a:r>
              <a:rPr lang="fr-FR" sz="700" dirty="0" err="1">
                <a:latin typeface="Script Ecole 2" panose="02000400000000000000" pitchFamily="2" charset="77"/>
                <a:ea typeface="Script Ecole 2" panose="02000400000000000000" pitchFamily="2" charset="77"/>
                <a:cs typeface="Dreaming Outloud Script Pro" panose="03050502040304050704" pitchFamily="66" charset="77"/>
              </a:rPr>
              <a:t>Sobelle</a:t>
            </a:r>
            <a:endParaRPr lang="fr-FR" sz="700" dirty="0">
              <a:latin typeface="Script Ecole 2" panose="02000400000000000000" pitchFamily="2" charset="77"/>
              <a:ea typeface="Script Ecole 2" panose="02000400000000000000" pitchFamily="2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57193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3286</TotalTime>
  <Words>1022</Words>
  <Application>Microsoft Macintosh PowerPoint</Application>
  <PresentationFormat>Format A4 (210 x 297 mm)</PresentationFormat>
  <Paragraphs>552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Hachi Maru Pop</vt:lpstr>
      <vt:lpstr>Arial</vt:lpstr>
      <vt:lpstr>BELLE ALLURE SCRIPT 3I GROS</vt:lpstr>
      <vt:lpstr>BELLE ALLURE SCRIPT 3I GROS</vt:lpstr>
      <vt:lpstr>Calibri</vt:lpstr>
      <vt:lpstr>Calibri Light</vt:lpstr>
      <vt:lpstr>Script Ecole 2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BonanBrou</dc:creator>
  <cp:lastModifiedBy>Sandrine BonanBrou</cp:lastModifiedBy>
  <cp:revision>21</cp:revision>
  <dcterms:created xsi:type="dcterms:W3CDTF">2022-12-27T10:38:08Z</dcterms:created>
  <dcterms:modified xsi:type="dcterms:W3CDTF">2023-10-29T17:26:24Z</dcterms:modified>
</cp:coreProperties>
</file>