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3"/>
    <a:srgbClr val="F2D9FF"/>
    <a:srgbClr val="DAF7FE"/>
    <a:srgbClr val="FFFFB3"/>
    <a:srgbClr val="FFF3FF"/>
    <a:srgbClr val="FFEBFF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4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EC923-4C16-FC46-A712-FF2EBEC7B355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C7C07-9AE4-A041-82ED-E315A83FFF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9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06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2451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084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8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045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197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435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625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089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09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58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5680-0DFB-491A-94E1-8B69FFFA20F7}" type="datetimeFigureOut">
              <a:rPr lang="fr-FR" smtClean="0"/>
              <a:t>18/08/2023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F880D-ACF8-43EC-B55C-002665D72D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33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65725"/>
              </p:ext>
            </p:extLst>
          </p:nvPr>
        </p:nvGraphicFramePr>
        <p:xfrm>
          <a:off x="273131" y="829710"/>
          <a:ext cx="5648049" cy="5927694"/>
        </p:xfrm>
        <a:graphic>
          <a:graphicData uri="http://schemas.openxmlformats.org/drawingml/2006/table">
            <a:tbl>
              <a:tblPr/>
              <a:tblGrid>
                <a:gridCol w="243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649">
                  <a:extLst>
                    <a:ext uri="{9D8B030D-6E8A-4147-A177-3AD203B41FA5}">
                      <a16:colId xmlns:a16="http://schemas.microsoft.com/office/drawing/2014/main" val="1167434467"/>
                    </a:ext>
                  </a:extLst>
                </a:gridCol>
                <a:gridCol w="271248">
                  <a:extLst>
                    <a:ext uri="{9D8B030D-6E8A-4147-A177-3AD203B41FA5}">
                      <a16:colId xmlns:a16="http://schemas.microsoft.com/office/drawing/2014/main" val="606744180"/>
                    </a:ext>
                  </a:extLst>
                </a:gridCol>
                <a:gridCol w="1140764">
                  <a:extLst>
                    <a:ext uri="{9D8B030D-6E8A-4147-A177-3AD203B41FA5}">
                      <a16:colId xmlns:a16="http://schemas.microsoft.com/office/drawing/2014/main" val="3121959276"/>
                    </a:ext>
                  </a:extLst>
                </a:gridCol>
                <a:gridCol w="218012">
                  <a:extLst>
                    <a:ext uri="{9D8B030D-6E8A-4147-A177-3AD203B41FA5}">
                      <a16:colId xmlns:a16="http://schemas.microsoft.com/office/drawing/2014/main" val="509780743"/>
                    </a:ext>
                  </a:extLst>
                </a:gridCol>
                <a:gridCol w="1194000">
                  <a:extLst>
                    <a:ext uri="{9D8B030D-6E8A-4147-A177-3AD203B41FA5}">
                      <a16:colId xmlns:a16="http://schemas.microsoft.com/office/drawing/2014/main" val="2138257506"/>
                    </a:ext>
                  </a:extLst>
                </a:gridCol>
                <a:gridCol w="235757">
                  <a:extLst>
                    <a:ext uri="{9D8B030D-6E8A-4147-A177-3AD203B41FA5}">
                      <a16:colId xmlns:a16="http://schemas.microsoft.com/office/drawing/2014/main" val="4186191832"/>
                    </a:ext>
                  </a:extLst>
                </a:gridCol>
                <a:gridCol w="1176256">
                  <a:extLst>
                    <a:ext uri="{9D8B030D-6E8A-4147-A177-3AD203B41FA5}">
                      <a16:colId xmlns:a16="http://schemas.microsoft.com/office/drawing/2014/main" val="182326570"/>
                    </a:ext>
                  </a:extLst>
                </a:gridCol>
              </a:tblGrid>
              <a:tr h="333586">
                <a:tc gridSpan="4"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achi Maru Pop" pitchFamily="2" charset="-128"/>
                          <a:ea typeface="Hachi Maru Pop" pitchFamily="2" charset="-128"/>
                          <a:cs typeface="CHARLEEBOOTS" panose="02000603000000000000" pitchFamily="2" charset="-34"/>
                        </a:rPr>
                        <a:t>HISTOIRE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achi Maru Pop" pitchFamily="2" charset="-128"/>
                          <a:ea typeface="Hachi Maru Pop" pitchFamily="2" charset="-128"/>
                          <a:cs typeface="CHARLEEBOOTS" panose="02000603000000000000" pitchFamily="2" charset="-34"/>
                        </a:rPr>
                        <a:t>GÉOGRAPHIE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815"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CM1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CM1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424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Clovis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La Révolution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Ma commune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Les lignes imaginaires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27622"/>
                  </a:ext>
                </a:extLst>
              </a:tr>
              <a:tr h="583576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Charlemagne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Mon département, ma région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Les zones climatiques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347167"/>
                  </a:ext>
                </a:extLst>
              </a:tr>
              <a:tr h="706770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La vie au Moyen Age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Napoléon Bonaparte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La France d’outre-mer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La population mondiale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758221"/>
                  </a:ext>
                </a:extLst>
              </a:tr>
              <a:tr h="643526"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La fin du Moyen Age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>
                          <a:effectLst/>
                          <a:latin typeface="Montserrat" pitchFamily="2" charset="77"/>
                          <a:cs typeface="Dekko" pitchFamily="2" charset="77"/>
                        </a:rPr>
                        <a:t>De la restauration à la 3</a:t>
                      </a:r>
                      <a:r>
                        <a:rPr lang="fr-FR" sz="1050" baseline="30000">
                          <a:effectLst/>
                          <a:latin typeface="Montserrat" pitchFamily="2" charset="77"/>
                          <a:cs typeface="Dekko" pitchFamily="2" charset="77"/>
                        </a:rPr>
                        <a:t>ème</a:t>
                      </a:r>
                      <a:r>
                        <a:rPr lang="fr-FR" sz="1050">
                          <a:effectLst/>
                          <a:latin typeface="Montserrat" pitchFamily="2" charset="77"/>
                          <a:cs typeface="Dekko" pitchFamily="2" charset="77"/>
                        </a:rPr>
                        <a:t> république </a:t>
                      </a:r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Le relief de la France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113" indent="0" algn="l">
                        <a:tabLst/>
                      </a:pPr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6038" indent="0" algn="l">
                        <a:tabLst/>
                      </a:pPr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Les grandes villes du monde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66674"/>
                  </a:ext>
                </a:extLst>
              </a:tr>
              <a:tr h="548270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Les grandes découvertes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Un siècle d’innovations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Les climats de France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Se déplacer en France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097986"/>
                  </a:ext>
                </a:extLst>
              </a:tr>
              <a:tr h="576784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La Renaissance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La première guerre mondiale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latin typeface="Montserrat" pitchFamily="2" charset="77"/>
                          <a:cs typeface="Dekko" pitchFamily="2" charset="77"/>
                        </a:rPr>
                        <a:t>Le globe, le planisphère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dirty="0"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dirty="0"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319973"/>
                  </a:ext>
                </a:extLst>
              </a:tr>
              <a:tr h="592238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Les réformes religieuses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De 1919 à 1945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971688"/>
                  </a:ext>
                </a:extLst>
              </a:tr>
              <a:tr h="576287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La monarchie absolue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855270"/>
                  </a:ext>
                </a:extLst>
              </a:tr>
              <a:tr h="482424"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Le siècle des lumières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  L’époque   </a:t>
                      </a:r>
                    </a:p>
                    <a:p>
                      <a:pPr algn="l"/>
                      <a:r>
                        <a:rPr lang="fr-FR" sz="1050" dirty="0">
                          <a:effectLst/>
                          <a:latin typeface="Montserrat" pitchFamily="2" charset="77"/>
                          <a:cs typeface="Dekko" pitchFamily="2" charset="77"/>
                        </a:rPr>
                        <a:t>  contemporaine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lang="fr-FR" sz="1050" dirty="0"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443641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12F010A-15D5-F24D-8CCE-21671D17F2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835028"/>
              </p:ext>
            </p:extLst>
          </p:nvPr>
        </p:nvGraphicFramePr>
        <p:xfrm>
          <a:off x="8003969" y="829708"/>
          <a:ext cx="1721274" cy="5768798"/>
        </p:xfrm>
        <a:graphic>
          <a:graphicData uri="http://schemas.openxmlformats.org/drawingml/2006/table">
            <a:tbl>
              <a:tblPr/>
              <a:tblGrid>
                <a:gridCol w="1721274">
                  <a:extLst>
                    <a:ext uri="{9D8B030D-6E8A-4147-A177-3AD203B41FA5}">
                      <a16:colId xmlns:a16="http://schemas.microsoft.com/office/drawing/2014/main" val="56000313"/>
                    </a:ext>
                  </a:extLst>
                </a:gridCol>
              </a:tblGrid>
              <a:tr h="42609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EMC</a:t>
                      </a: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 </a:t>
                      </a: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spiralaire</a:t>
                      </a: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 sur 2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596793"/>
                  </a:ext>
                </a:extLst>
              </a:tr>
              <a:tr h="42437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Les règles de vie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802523"/>
                  </a:ext>
                </a:extLst>
              </a:tr>
              <a:tr h="70729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1 : La politesse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2 : Le harcèlement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94220"/>
                  </a:ext>
                </a:extLst>
              </a:tr>
              <a:tr h="42437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Le 11 novembre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293809"/>
                  </a:ext>
                </a:extLst>
              </a:tr>
              <a:tr h="70729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1 : La tolérance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2 : La sécurité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212039"/>
                  </a:ext>
                </a:extLst>
              </a:tr>
              <a:tr h="87591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1 : Les symboles de la république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05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77"/>
                        <a:cs typeface="Dekko" panose="00000500000000000000" pitchFamily="2" charset="0"/>
                      </a:endParaRP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2 : Les pouvoirs républicains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506535"/>
                  </a:ext>
                </a:extLst>
              </a:tr>
              <a:tr h="73045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1 : Protéger sa santé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Année 2 : les dangers du tabac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214851"/>
                  </a:ext>
                </a:extLst>
              </a:tr>
              <a:tr h="42437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L’appel du 18 juin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009784"/>
                  </a:ext>
                </a:extLst>
              </a:tr>
              <a:tr h="32464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Au besoin 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376218"/>
                  </a:ext>
                </a:extLst>
              </a:tr>
              <a:tr h="70729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anose="00000500000000000000" pitchFamily="2" charset="0"/>
                        </a:rPr>
                        <a:t>Les élections (municipales, présidentielles)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18805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34D28D6-EF4D-9644-AA61-3B21717E05F4}"/>
              </a:ext>
            </a:extLst>
          </p:cNvPr>
          <p:cNvSpPr/>
          <p:nvPr/>
        </p:nvSpPr>
        <p:spPr>
          <a:xfrm>
            <a:off x="267048" y="193132"/>
            <a:ext cx="945819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B770A4-42EB-DA47-98E3-A5E3637F9F2D}"/>
              </a:ext>
            </a:extLst>
          </p:cNvPr>
          <p:cNvSpPr txBox="1"/>
          <p:nvPr/>
        </p:nvSpPr>
        <p:spPr>
          <a:xfrm>
            <a:off x="267048" y="270076"/>
            <a:ext cx="945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PROGRAMMATION EN HISTOIRE, GÉOGRAPHIE ET EMC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2F2E2E-2ABC-D180-620C-A84252417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791628"/>
              </p:ext>
            </p:extLst>
          </p:nvPr>
        </p:nvGraphicFramePr>
        <p:xfrm>
          <a:off x="6101938" y="829708"/>
          <a:ext cx="1721274" cy="5568920"/>
        </p:xfrm>
        <a:graphic>
          <a:graphicData uri="http://schemas.openxmlformats.org/drawingml/2006/table">
            <a:tbl>
              <a:tblPr/>
              <a:tblGrid>
                <a:gridCol w="1721274">
                  <a:extLst>
                    <a:ext uri="{9D8B030D-6E8A-4147-A177-3AD203B41FA5}">
                      <a16:colId xmlns:a16="http://schemas.microsoft.com/office/drawing/2014/main" val="56000313"/>
                    </a:ext>
                  </a:extLst>
                </a:gridCol>
              </a:tblGrid>
              <a:tr h="42609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SCIENCES</a:t>
                      </a: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anose="00000500000000000000" pitchFamily="2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596793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latin typeface="Montserrat" pitchFamily="2" charset="77"/>
                        </a:rPr>
                        <a:t> La diversité de la matière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802523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latin typeface="Montserrat" pitchFamily="2" charset="77"/>
                        </a:rPr>
                        <a:t> Mélanges et solutions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258395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latin typeface="Montserrat" pitchFamily="2" charset="77"/>
                        </a:rPr>
                        <a:t> De l’eau pour les plantes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94220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latin typeface="Montserrat" pitchFamily="2" charset="77"/>
                        </a:rPr>
                        <a:t>Les céréales, production et alimentation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293809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</a:rPr>
                        <a:t> Le squelette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212039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</a:rPr>
                        <a:t> La digestion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506535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</a:rPr>
                        <a:t> Les énergies en </a:t>
                      </a:r>
                    </a:p>
                    <a:p>
                      <a:pPr algn="l"/>
                      <a:r>
                        <a:rPr lang="fr-FR" sz="1050" dirty="0">
                          <a:latin typeface="Montserrat" pitchFamily="2" charset="77"/>
                        </a:rPr>
                        <a:t> France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214851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</a:rPr>
                        <a:t> Ecologie : la protection  </a:t>
                      </a:r>
                    </a:p>
                    <a:p>
                      <a:pPr algn="l"/>
                      <a:r>
                        <a:rPr lang="fr-FR" sz="1050" dirty="0">
                          <a:latin typeface="Montserrat" pitchFamily="2" charset="77"/>
                        </a:rPr>
                        <a:t> de la forêt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009784"/>
                  </a:ext>
                </a:extLst>
              </a:tr>
              <a:tr h="571425">
                <a:tc>
                  <a:txBody>
                    <a:bodyPr/>
                    <a:lstStyle/>
                    <a:p>
                      <a:pPr algn="l"/>
                      <a:r>
                        <a:rPr lang="fr-FR" sz="1050" dirty="0">
                          <a:latin typeface="Montserrat" pitchFamily="2" charset="77"/>
                        </a:rPr>
                        <a:t>La biodiversité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50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9773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21595</TotalTime>
  <Words>254</Words>
  <Application>Microsoft Macintosh PowerPoint</Application>
  <PresentationFormat>Format A4 (210 x 297 mm)</PresentationFormat>
  <Paragraphs>90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Hachi Maru Pop</vt:lpstr>
      <vt:lpstr>Arial</vt:lpstr>
      <vt:lpstr>Calibri</vt:lpstr>
      <vt:lpstr>Calibri Light</vt:lpstr>
      <vt:lpstr>CHARLEEBOOTS</vt:lpstr>
      <vt:lpstr>Montserrat</vt:lpstr>
      <vt:lpstr>Short Stack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52</cp:revision>
  <dcterms:created xsi:type="dcterms:W3CDTF">2017-08-21T09:40:38Z</dcterms:created>
  <dcterms:modified xsi:type="dcterms:W3CDTF">2023-08-18T06:47:07Z</dcterms:modified>
</cp:coreProperties>
</file>