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8" r:id="rId2"/>
    <p:sldId id="259" r:id="rId3"/>
  </p:sldIdLst>
  <p:sldSz cx="9906000" cy="6858000" type="A4"/>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D8F4"/>
    <a:srgbClr val="E29FEF"/>
    <a:srgbClr val="D77B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20"/>
    <p:restoredTop sz="95840" autoAdjust="0"/>
  </p:normalViewPr>
  <p:slideViewPr>
    <p:cSldViewPr>
      <p:cViewPr>
        <p:scale>
          <a:sx n="146" d="100"/>
          <a:sy n="146" d="100"/>
        </p:scale>
        <p:origin x="192" y="144"/>
      </p:cViewPr>
      <p:guideLst>
        <p:guide orient="horz" pos="2160"/>
        <p:guide pos="3120"/>
      </p:guideLst>
    </p:cSldViewPr>
  </p:slideViewPr>
  <p:notesTextViewPr>
    <p:cViewPr>
      <p:scale>
        <a:sx n="1" d="1"/>
        <a:sy n="1" d="1"/>
      </p:scale>
      <p:origin x="0" y="0"/>
    </p:cViewPr>
  </p:notesTextViewPr>
  <p:notesViewPr>
    <p:cSldViewPr>
      <p:cViewPr varScale="1">
        <p:scale>
          <a:sx n="41" d="100"/>
          <a:sy n="41" d="100"/>
        </p:scale>
        <p:origin x="-2381"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8D0199-E921-407D-85FC-31550B2D223A}" type="datetimeFigureOut">
              <a:rPr lang="fr-FR" smtClean="0"/>
              <a:t>10/04/2023</a:t>
            </a:fld>
            <a:endParaRPr lang="fr-FR"/>
          </a:p>
        </p:txBody>
      </p:sp>
      <p:sp>
        <p:nvSpPr>
          <p:cNvPr id="4" name="Espace réservé de l'image des diapositives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ED6246-307C-4182-B07C-6A27A263BEC6}" type="slidenum">
              <a:rPr lang="fr-FR" smtClean="0"/>
              <a:t>‹N°›</a:t>
            </a:fld>
            <a:endParaRPr lang="fr-FR"/>
          </a:p>
        </p:txBody>
      </p:sp>
    </p:spTree>
    <p:extLst>
      <p:ext uri="{BB962C8B-B14F-4D97-AF65-F5344CB8AC3E}">
        <p14:creationId xmlns:p14="http://schemas.microsoft.com/office/powerpoint/2010/main" val="36791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42950" y="2130426"/>
            <a:ext cx="8420100" cy="1470025"/>
          </a:xfrm>
        </p:spPr>
        <p:txBody>
          <a:bodyPr/>
          <a:lstStyle/>
          <a:p>
            <a:r>
              <a:rPr lang="fr-FR"/>
              <a:t>Modifiez le style du titre</a:t>
            </a:r>
          </a:p>
        </p:txBody>
      </p:sp>
      <p:sp>
        <p:nvSpPr>
          <p:cNvPr id="3" name="Sous-titr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7F0C99BA-C27B-4A79-AA51-77ADFF21B65B}" type="datetimeFigureOut">
              <a:rPr lang="fr-FR" smtClean="0"/>
              <a:t>10/04/2023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72983-7E76-4C1F-A66A-2843BF30A4DA}" type="slidenum">
              <a:rPr lang="fr-FR" smtClean="0"/>
              <a:t>‹N°›</a:t>
            </a:fld>
            <a:endParaRPr lang="fr-FR"/>
          </a:p>
        </p:txBody>
      </p:sp>
    </p:spTree>
    <p:extLst>
      <p:ext uri="{BB962C8B-B14F-4D97-AF65-F5344CB8AC3E}">
        <p14:creationId xmlns:p14="http://schemas.microsoft.com/office/powerpoint/2010/main" val="3253089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7F0C99BA-C27B-4A79-AA51-77ADFF21B65B}" type="datetimeFigureOut">
              <a:rPr lang="fr-FR" smtClean="0"/>
              <a:t>10/04/2023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72983-7E76-4C1F-A66A-2843BF30A4DA}" type="slidenum">
              <a:rPr lang="fr-FR" smtClean="0"/>
              <a:t>‹N°›</a:t>
            </a:fld>
            <a:endParaRPr lang="fr-FR"/>
          </a:p>
        </p:txBody>
      </p:sp>
    </p:spTree>
    <p:extLst>
      <p:ext uri="{BB962C8B-B14F-4D97-AF65-F5344CB8AC3E}">
        <p14:creationId xmlns:p14="http://schemas.microsoft.com/office/powerpoint/2010/main" val="4041190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780337" y="274639"/>
            <a:ext cx="2414588"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536575" y="274639"/>
            <a:ext cx="7078663"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7F0C99BA-C27B-4A79-AA51-77ADFF21B65B}" type="datetimeFigureOut">
              <a:rPr lang="fr-FR" smtClean="0"/>
              <a:t>10/04/2023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72983-7E76-4C1F-A66A-2843BF30A4DA}" type="slidenum">
              <a:rPr lang="fr-FR" smtClean="0"/>
              <a:t>‹N°›</a:t>
            </a:fld>
            <a:endParaRPr lang="fr-FR"/>
          </a:p>
        </p:txBody>
      </p:sp>
    </p:spTree>
    <p:extLst>
      <p:ext uri="{BB962C8B-B14F-4D97-AF65-F5344CB8AC3E}">
        <p14:creationId xmlns:p14="http://schemas.microsoft.com/office/powerpoint/2010/main" val="2203586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7F0C99BA-C27B-4A79-AA51-77ADFF21B65B}" type="datetimeFigureOut">
              <a:rPr lang="fr-FR" smtClean="0"/>
              <a:t>10/04/2023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72983-7E76-4C1F-A66A-2843BF30A4DA}" type="slidenum">
              <a:rPr lang="fr-FR" smtClean="0"/>
              <a:t>‹N°›</a:t>
            </a:fld>
            <a:endParaRPr lang="fr-FR"/>
          </a:p>
        </p:txBody>
      </p:sp>
    </p:spTree>
    <p:extLst>
      <p:ext uri="{BB962C8B-B14F-4D97-AF65-F5344CB8AC3E}">
        <p14:creationId xmlns:p14="http://schemas.microsoft.com/office/powerpoint/2010/main" val="1222319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82506" y="4406901"/>
            <a:ext cx="84201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7F0C99BA-C27B-4A79-AA51-77ADFF21B65B}" type="datetimeFigureOut">
              <a:rPr lang="fr-FR" smtClean="0"/>
              <a:t>10/04/2023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72983-7E76-4C1F-A66A-2843BF30A4DA}" type="slidenum">
              <a:rPr lang="fr-FR" smtClean="0"/>
              <a:t>‹N°›</a:t>
            </a:fld>
            <a:endParaRPr lang="fr-FR"/>
          </a:p>
        </p:txBody>
      </p:sp>
    </p:spTree>
    <p:extLst>
      <p:ext uri="{BB962C8B-B14F-4D97-AF65-F5344CB8AC3E}">
        <p14:creationId xmlns:p14="http://schemas.microsoft.com/office/powerpoint/2010/main" val="3226574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7F0C99BA-C27B-4A79-AA51-77ADFF21B65B}" type="datetimeFigureOut">
              <a:rPr lang="fr-FR" smtClean="0"/>
              <a:t>10/04/2023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72983-7E76-4C1F-A66A-2843BF30A4DA}" type="slidenum">
              <a:rPr lang="fr-FR" smtClean="0"/>
              <a:t>‹N°›</a:t>
            </a:fld>
            <a:endParaRPr lang="fr-FR"/>
          </a:p>
        </p:txBody>
      </p:sp>
    </p:spTree>
    <p:extLst>
      <p:ext uri="{BB962C8B-B14F-4D97-AF65-F5344CB8AC3E}">
        <p14:creationId xmlns:p14="http://schemas.microsoft.com/office/powerpoint/2010/main" val="3931003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95300" y="274638"/>
            <a:ext cx="8915400" cy="1143000"/>
          </a:xfrm>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7F0C99BA-C27B-4A79-AA51-77ADFF21B65B}" type="datetimeFigureOut">
              <a:rPr lang="fr-FR" smtClean="0"/>
              <a:t>10/04/2023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DD72983-7E76-4C1F-A66A-2843BF30A4DA}" type="slidenum">
              <a:rPr lang="fr-FR" smtClean="0"/>
              <a:t>‹N°›</a:t>
            </a:fld>
            <a:endParaRPr lang="fr-FR"/>
          </a:p>
        </p:txBody>
      </p:sp>
    </p:spTree>
    <p:extLst>
      <p:ext uri="{BB962C8B-B14F-4D97-AF65-F5344CB8AC3E}">
        <p14:creationId xmlns:p14="http://schemas.microsoft.com/office/powerpoint/2010/main" val="985383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7F0C99BA-C27B-4A79-AA51-77ADFF21B65B}" type="datetimeFigureOut">
              <a:rPr lang="fr-FR" smtClean="0"/>
              <a:t>10/04/2023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DD72983-7E76-4C1F-A66A-2843BF30A4DA}" type="slidenum">
              <a:rPr lang="fr-FR" smtClean="0"/>
              <a:t>‹N°›</a:t>
            </a:fld>
            <a:endParaRPr lang="fr-FR"/>
          </a:p>
        </p:txBody>
      </p:sp>
    </p:spTree>
    <p:extLst>
      <p:ext uri="{BB962C8B-B14F-4D97-AF65-F5344CB8AC3E}">
        <p14:creationId xmlns:p14="http://schemas.microsoft.com/office/powerpoint/2010/main" val="877404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F0C99BA-C27B-4A79-AA51-77ADFF21B65B}" type="datetimeFigureOut">
              <a:rPr lang="fr-FR" smtClean="0"/>
              <a:t>10/04/2023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DD72983-7E76-4C1F-A66A-2843BF30A4DA}" type="slidenum">
              <a:rPr lang="fr-FR" smtClean="0"/>
              <a:t>‹N°›</a:t>
            </a:fld>
            <a:endParaRPr lang="fr-FR"/>
          </a:p>
        </p:txBody>
      </p:sp>
    </p:spTree>
    <p:extLst>
      <p:ext uri="{BB962C8B-B14F-4D97-AF65-F5344CB8AC3E}">
        <p14:creationId xmlns:p14="http://schemas.microsoft.com/office/powerpoint/2010/main" val="1301987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95300" y="273050"/>
            <a:ext cx="3259006"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7F0C99BA-C27B-4A79-AA51-77ADFF21B65B}" type="datetimeFigureOut">
              <a:rPr lang="fr-FR" smtClean="0"/>
              <a:t>10/04/2023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72983-7E76-4C1F-A66A-2843BF30A4DA}" type="slidenum">
              <a:rPr lang="fr-FR" smtClean="0"/>
              <a:t>‹N°›</a:t>
            </a:fld>
            <a:endParaRPr lang="fr-FR"/>
          </a:p>
        </p:txBody>
      </p:sp>
    </p:spTree>
    <p:extLst>
      <p:ext uri="{BB962C8B-B14F-4D97-AF65-F5344CB8AC3E}">
        <p14:creationId xmlns:p14="http://schemas.microsoft.com/office/powerpoint/2010/main" val="2533780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645" y="4800600"/>
            <a:ext cx="59436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7F0C99BA-C27B-4A79-AA51-77ADFF21B65B}" type="datetimeFigureOut">
              <a:rPr lang="fr-FR" smtClean="0"/>
              <a:t>10/04/2023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72983-7E76-4C1F-A66A-2843BF30A4DA}" type="slidenum">
              <a:rPr lang="fr-FR" smtClean="0"/>
              <a:t>‹N°›</a:t>
            </a:fld>
            <a:endParaRPr lang="fr-FR"/>
          </a:p>
        </p:txBody>
      </p:sp>
    </p:spTree>
    <p:extLst>
      <p:ext uri="{BB962C8B-B14F-4D97-AF65-F5344CB8AC3E}">
        <p14:creationId xmlns:p14="http://schemas.microsoft.com/office/powerpoint/2010/main" val="3211737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0C99BA-C27B-4A79-AA51-77ADFF21B65B}" type="datetimeFigureOut">
              <a:rPr lang="fr-FR" smtClean="0"/>
              <a:t>10/04/2023</a:t>
            </a:fld>
            <a:endParaRPr lang="fr-FR"/>
          </a:p>
        </p:txBody>
      </p:sp>
      <p:sp>
        <p:nvSpPr>
          <p:cNvPr id="5" name="Espace réservé du pied de page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D72983-7E76-4C1F-A66A-2843BF30A4DA}" type="slidenum">
              <a:rPr lang="fr-FR" smtClean="0"/>
              <a:t>‹N°›</a:t>
            </a:fld>
            <a:endParaRPr lang="fr-FR"/>
          </a:p>
        </p:txBody>
      </p:sp>
    </p:spTree>
    <p:extLst>
      <p:ext uri="{BB962C8B-B14F-4D97-AF65-F5344CB8AC3E}">
        <p14:creationId xmlns:p14="http://schemas.microsoft.com/office/powerpoint/2010/main" val="3071372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23325" y="1033828"/>
            <a:ext cx="4684061" cy="1169551"/>
          </a:xfrm>
          <a:prstGeom prst="rect">
            <a:avLst/>
          </a:prstGeom>
        </p:spPr>
        <p:txBody>
          <a:bodyPr wrap="square">
            <a:spAutoFit/>
          </a:bodyPr>
          <a:lstStyle/>
          <a:p>
            <a:r>
              <a:rPr lang="fr-FR" sz="1000" dirty="0">
                <a:latin typeface="Short Stack" panose="02010500040000000007" pitchFamily="2" charset="0"/>
              </a:rPr>
              <a:t>* Le dialogue permet de retranscrire les paroles des personnages de l’histoire.</a:t>
            </a:r>
          </a:p>
          <a:p>
            <a:endParaRPr lang="fr-FR" sz="1000" dirty="0">
              <a:latin typeface="Short Stack" panose="02010500040000000007" pitchFamily="2" charset="0"/>
            </a:endParaRPr>
          </a:p>
          <a:p>
            <a:r>
              <a:rPr lang="fr-FR" sz="1000" dirty="0">
                <a:latin typeface="Short Stack" panose="02010500040000000007" pitchFamily="2" charset="0"/>
              </a:rPr>
              <a:t>* Comment rédiger un dialogue ?</a:t>
            </a:r>
          </a:p>
          <a:p>
            <a:r>
              <a:rPr lang="fr-FR" sz="1000" dirty="0">
                <a:latin typeface="Short Stack" panose="02010500040000000007" pitchFamily="2" charset="0"/>
              </a:rPr>
              <a:t>On utilise le tiret (- ) afin d’indiquer au lecteur qu’il s’agit des paroles prononcées par un personnage et on va à la ligne chaque fois que la personne qui parle, change.</a:t>
            </a:r>
          </a:p>
        </p:txBody>
      </p:sp>
      <p:sp>
        <p:nvSpPr>
          <p:cNvPr id="9" name="AutoShape 3"/>
          <p:cNvSpPr>
            <a:spLocks noChangeArrowheads="1"/>
          </p:cNvSpPr>
          <p:nvPr/>
        </p:nvSpPr>
        <p:spPr bwMode="auto">
          <a:xfrm>
            <a:off x="63306" y="531260"/>
            <a:ext cx="4815231" cy="6210108"/>
          </a:xfrm>
          <a:prstGeom prst="roundRect">
            <a:avLst>
              <a:gd name="adj" fmla="val 0"/>
            </a:avLst>
          </a:prstGeom>
          <a:noFill/>
          <a:ln w="38100" cap="rnd" algn="in">
            <a:solidFill>
              <a:srgbClr val="B366B3"/>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altLang="fr-FR" sz="2400" b="0" i="0" u="none" strike="noStrike" cap="none" normalizeH="0" baseline="0" dirty="0">
              <a:ln>
                <a:noFill/>
              </a:ln>
              <a:solidFill>
                <a:srgbClr val="000000"/>
              </a:solidFill>
              <a:effectLst/>
              <a:latin typeface="Fineliner Script" pitchFamily="50" charset="0"/>
              <a:cs typeface="Arial" pitchFamily="34" charset="0"/>
            </a:endParaRPr>
          </a:p>
        </p:txBody>
      </p:sp>
      <p:sp>
        <p:nvSpPr>
          <p:cNvPr id="12" name="ZoneTexte 11"/>
          <p:cNvSpPr txBox="1"/>
          <p:nvPr/>
        </p:nvSpPr>
        <p:spPr>
          <a:xfrm>
            <a:off x="225765" y="2258869"/>
            <a:ext cx="2060897" cy="954107"/>
          </a:xfrm>
          <a:prstGeom prst="rect">
            <a:avLst/>
          </a:prstGeom>
          <a:noFill/>
        </p:spPr>
        <p:txBody>
          <a:bodyPr wrap="square" rtlCol="0">
            <a:spAutoFit/>
          </a:bodyPr>
          <a:lstStyle/>
          <a:p>
            <a:r>
              <a:rPr lang="fr-FR" sz="1400" dirty="0">
                <a:latin typeface="Amandine" pitchFamily="2" charset="0"/>
              </a:rPr>
              <a:t>-  Bonjour Nicolas !</a:t>
            </a:r>
          </a:p>
          <a:p>
            <a:pPr marL="285750" indent="-285750">
              <a:buFontTx/>
              <a:buChar char="-"/>
            </a:pPr>
            <a:r>
              <a:rPr lang="fr-FR" sz="1400" dirty="0">
                <a:latin typeface="Amandine" pitchFamily="2" charset="0"/>
              </a:rPr>
              <a:t>Bonjour Lucie !</a:t>
            </a:r>
          </a:p>
          <a:p>
            <a:pPr marL="285750" indent="-285750">
              <a:buFontTx/>
              <a:buChar char="-"/>
            </a:pPr>
            <a:r>
              <a:rPr lang="fr-FR" sz="1400" dirty="0">
                <a:latin typeface="Amandine" pitchFamily="2" charset="0"/>
              </a:rPr>
              <a:t>Comment vas-tu ?</a:t>
            </a:r>
          </a:p>
          <a:p>
            <a:pPr marL="285750" indent="-285750">
              <a:buFontTx/>
              <a:buChar char="-"/>
            </a:pPr>
            <a:r>
              <a:rPr lang="fr-FR" sz="1400" dirty="0">
                <a:latin typeface="Amandine" pitchFamily="2" charset="0"/>
              </a:rPr>
              <a:t>Je vais très bien.</a:t>
            </a:r>
          </a:p>
        </p:txBody>
      </p:sp>
      <p:sp>
        <p:nvSpPr>
          <p:cNvPr id="15" name="AutoShape 3"/>
          <p:cNvSpPr>
            <a:spLocks noChangeArrowheads="1"/>
          </p:cNvSpPr>
          <p:nvPr/>
        </p:nvSpPr>
        <p:spPr bwMode="auto">
          <a:xfrm>
            <a:off x="5097016" y="59482"/>
            <a:ext cx="4674717" cy="6598187"/>
          </a:xfrm>
          <a:prstGeom prst="roundRect">
            <a:avLst>
              <a:gd name="adj" fmla="val 0"/>
            </a:avLst>
          </a:prstGeom>
          <a:noFill/>
          <a:ln w="38100" cap="rnd" algn="in">
            <a:solidFill>
              <a:srgbClr val="B366B3"/>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altLang="fr-FR" sz="2400" b="0" i="0" u="none" strike="noStrike" cap="none" normalizeH="0" baseline="0" dirty="0">
              <a:ln>
                <a:noFill/>
              </a:ln>
              <a:solidFill>
                <a:srgbClr val="000000"/>
              </a:solidFill>
              <a:effectLst/>
              <a:latin typeface="Fineliner Script" pitchFamily="50" charset="0"/>
              <a:cs typeface="Arial" pitchFamily="34" charset="0"/>
            </a:endParaRPr>
          </a:p>
        </p:txBody>
      </p:sp>
      <p:sp>
        <p:nvSpPr>
          <p:cNvPr id="10" name="ZoneTexte 9"/>
          <p:cNvSpPr txBox="1"/>
          <p:nvPr/>
        </p:nvSpPr>
        <p:spPr>
          <a:xfrm>
            <a:off x="5152851" y="689076"/>
            <a:ext cx="4607772" cy="2307876"/>
          </a:xfrm>
          <a:prstGeom prst="rect">
            <a:avLst/>
          </a:prstGeom>
          <a:noFill/>
        </p:spPr>
        <p:txBody>
          <a:bodyPr wrap="square" lIns="90000" rtlCol="0">
            <a:spAutoFit/>
          </a:bodyPr>
          <a:lstStyle/>
          <a:p>
            <a:r>
              <a:rPr lang="fr-FR" sz="1100" b="1" dirty="0">
                <a:latin typeface="Cavolini" panose="03000502040302020204" pitchFamily="66" charset="0"/>
                <a:cs typeface="Cavolini" panose="03000502040302020204" pitchFamily="66" charset="0"/>
              </a:rPr>
              <a:t>1. Colorie en jaune les paroles du gros bol et en bleu clair les paroles de la tasse.</a:t>
            </a:r>
          </a:p>
          <a:p>
            <a:pPr>
              <a:lnSpc>
                <a:spcPct val="130000"/>
              </a:lnSpc>
            </a:pPr>
            <a:endParaRPr lang="fr-FR" sz="1050" dirty="0">
              <a:latin typeface="Short Stack" panose="02010500040000000007" pitchFamily="2" charset="0"/>
            </a:endParaRPr>
          </a:p>
          <a:p>
            <a:pPr>
              <a:lnSpc>
                <a:spcPct val="130000"/>
              </a:lnSpc>
            </a:pPr>
            <a:r>
              <a:rPr lang="fr-FR" sz="1050" dirty="0" err="1">
                <a:latin typeface="Short Stack" panose="02010500040000000007" pitchFamily="2" charset="0"/>
              </a:rPr>
              <a:t>Grobol</a:t>
            </a:r>
            <a:r>
              <a:rPr lang="fr-FR" sz="1050" dirty="0">
                <a:latin typeface="Short Stack" panose="02010500040000000007" pitchFamily="2" charset="0"/>
              </a:rPr>
              <a:t> s’adresse à </a:t>
            </a:r>
            <a:r>
              <a:rPr lang="fr-FR" sz="1050" dirty="0" err="1">
                <a:latin typeface="Short Stack" panose="02010500040000000007" pitchFamily="2" charset="0"/>
              </a:rPr>
              <a:t>Ptitasse</a:t>
            </a:r>
            <a:endParaRPr lang="fr-FR" sz="1050" dirty="0">
              <a:latin typeface="Short Stack" panose="02010500040000000007" pitchFamily="2" charset="0"/>
            </a:endParaRPr>
          </a:p>
          <a:p>
            <a:pPr marL="285750" indent="-285750">
              <a:lnSpc>
                <a:spcPct val="130000"/>
              </a:lnSpc>
              <a:buFontTx/>
              <a:buChar char="-"/>
            </a:pPr>
            <a:r>
              <a:rPr lang="fr-FR" sz="1050" dirty="0">
                <a:latin typeface="Short Stack" panose="02010500040000000007" pitchFamily="2" charset="0"/>
              </a:rPr>
              <a:t>Ils ont laissé leur déjeuner…</a:t>
            </a:r>
          </a:p>
          <a:p>
            <a:pPr marL="285750" indent="-285750">
              <a:lnSpc>
                <a:spcPct val="130000"/>
              </a:lnSpc>
              <a:buFontTx/>
              <a:buChar char="-"/>
            </a:pPr>
            <a:r>
              <a:rPr lang="fr-FR" sz="1050" dirty="0">
                <a:latin typeface="Short Stack" panose="02010500040000000007" pitchFamily="2" charset="0"/>
              </a:rPr>
              <a:t>celui du croissant n’a presque rien mangé</a:t>
            </a:r>
          </a:p>
          <a:p>
            <a:pPr marL="285750" indent="-285750">
              <a:lnSpc>
                <a:spcPct val="130000"/>
              </a:lnSpc>
              <a:buFontTx/>
              <a:buChar char="-"/>
            </a:pPr>
            <a:r>
              <a:rPr lang="fr-FR" sz="1050" dirty="0">
                <a:latin typeface="Short Stack" panose="02010500040000000007" pitchFamily="2" charset="0"/>
              </a:rPr>
              <a:t>L’autre non plus, il bu, c’est tout.</a:t>
            </a:r>
          </a:p>
          <a:p>
            <a:pPr>
              <a:lnSpc>
                <a:spcPct val="130000"/>
              </a:lnSpc>
            </a:pPr>
            <a:r>
              <a:rPr lang="fr-FR" sz="1050" dirty="0" err="1">
                <a:latin typeface="Short Stack" panose="02010500040000000007" pitchFamily="2" charset="0"/>
              </a:rPr>
              <a:t>Ptitasse</a:t>
            </a:r>
            <a:r>
              <a:rPr lang="fr-FR" sz="1050" dirty="0">
                <a:latin typeface="Short Stack" panose="02010500040000000007" pitchFamily="2" charset="0"/>
              </a:rPr>
              <a:t> observe tout autour d’elle et dit :</a:t>
            </a:r>
          </a:p>
          <a:p>
            <a:pPr marL="285750" indent="-285750">
              <a:lnSpc>
                <a:spcPct val="130000"/>
              </a:lnSpc>
              <a:buFontTx/>
              <a:buChar char="-"/>
            </a:pPr>
            <a:r>
              <a:rPr lang="fr-FR" sz="1050" dirty="0">
                <a:latin typeface="Short Stack" panose="02010500040000000007" pitchFamily="2" charset="0"/>
              </a:rPr>
              <a:t>Ah oui je vois il n’a même pas beurré sa tartine ! </a:t>
            </a:r>
          </a:p>
          <a:p>
            <a:pPr marL="285750" indent="-285750">
              <a:lnSpc>
                <a:spcPct val="130000"/>
              </a:lnSpc>
              <a:buFontTx/>
              <a:buChar char="-"/>
            </a:pPr>
            <a:r>
              <a:rPr lang="fr-FR" sz="1050" dirty="0">
                <a:latin typeface="Short Stack" panose="02010500040000000007" pitchFamily="2" charset="0"/>
              </a:rPr>
              <a:t>Peut-être parce qu’il voulait aussi un croissant ?</a:t>
            </a:r>
          </a:p>
          <a:p>
            <a:pPr marL="285750" indent="-285750">
              <a:lnSpc>
                <a:spcPct val="130000"/>
              </a:lnSpc>
              <a:buFontTx/>
              <a:buChar char="-"/>
            </a:pPr>
            <a:r>
              <a:rPr lang="fr-FR" sz="1050" dirty="0">
                <a:latin typeface="Short Stack" panose="02010500040000000007" pitchFamily="2" charset="0"/>
              </a:rPr>
              <a:t>Ou bien il fait un régime !</a:t>
            </a:r>
          </a:p>
        </p:txBody>
      </p:sp>
      <p:sp>
        <p:nvSpPr>
          <p:cNvPr id="11" name="ZoneTexte 10"/>
          <p:cNvSpPr txBox="1"/>
          <p:nvPr/>
        </p:nvSpPr>
        <p:spPr>
          <a:xfrm>
            <a:off x="1505832" y="620688"/>
            <a:ext cx="1930178" cy="338554"/>
          </a:xfrm>
          <a:prstGeom prst="rect">
            <a:avLst/>
          </a:prstGeom>
          <a:solidFill>
            <a:srgbClr val="F2D8F4"/>
          </a:solidFill>
        </p:spPr>
        <p:txBody>
          <a:bodyPr wrap="square" rtlCol="0">
            <a:spAutoFit/>
          </a:bodyPr>
          <a:lstStyle/>
          <a:p>
            <a:pPr algn="ctr"/>
            <a:r>
              <a:rPr lang="fr-FR" sz="1600" dirty="0">
                <a:latin typeface="Dreaming Outloud Script Pro" panose="03050502040304050704" pitchFamily="66" charset="77"/>
                <a:cs typeface="Dreaming Outloud Script Pro" panose="03050502040304050704" pitchFamily="66" charset="77"/>
              </a:rPr>
              <a:t>Je comprends</a:t>
            </a:r>
          </a:p>
        </p:txBody>
      </p:sp>
      <p:sp>
        <p:nvSpPr>
          <p:cNvPr id="19" name="Rectangle 18"/>
          <p:cNvSpPr/>
          <p:nvPr/>
        </p:nvSpPr>
        <p:spPr>
          <a:xfrm>
            <a:off x="155853" y="3240004"/>
            <a:ext cx="4684061" cy="415498"/>
          </a:xfrm>
          <a:prstGeom prst="rect">
            <a:avLst/>
          </a:prstGeom>
        </p:spPr>
        <p:txBody>
          <a:bodyPr wrap="square">
            <a:spAutoFit/>
          </a:bodyPr>
          <a:lstStyle/>
          <a:p>
            <a:r>
              <a:rPr lang="fr-FR" sz="1000" dirty="0">
                <a:latin typeface="Short Stack" panose="02010500040000000007" pitchFamily="2" charset="0"/>
              </a:rPr>
              <a:t>Il faut aussi faire varier les verbes qui introduisent le dialogue en utilisant des synonymes du verbe dire :</a:t>
            </a:r>
          </a:p>
        </p:txBody>
      </p:sp>
      <p:sp>
        <p:nvSpPr>
          <p:cNvPr id="20" name="ZoneTexte 19"/>
          <p:cNvSpPr txBox="1"/>
          <p:nvPr/>
        </p:nvSpPr>
        <p:spPr>
          <a:xfrm>
            <a:off x="227807" y="3663614"/>
            <a:ext cx="3141017" cy="954107"/>
          </a:xfrm>
          <a:prstGeom prst="rect">
            <a:avLst/>
          </a:prstGeom>
          <a:noFill/>
        </p:spPr>
        <p:txBody>
          <a:bodyPr wrap="square" rtlCol="0">
            <a:spAutoFit/>
          </a:bodyPr>
          <a:lstStyle/>
          <a:p>
            <a:r>
              <a:rPr lang="fr-FR" sz="1400" dirty="0">
                <a:latin typeface="Amandine" pitchFamily="2" charset="0"/>
              </a:rPr>
              <a:t>-  Bonjour ma cousine! </a:t>
            </a:r>
            <a:r>
              <a:rPr lang="fr-FR" sz="1400" u="sng" dirty="0">
                <a:latin typeface="Amandine" pitchFamily="2" charset="0"/>
              </a:rPr>
              <a:t>dit</a:t>
            </a:r>
            <a:r>
              <a:rPr lang="fr-FR" sz="1400" dirty="0">
                <a:latin typeface="Amandine" pitchFamily="2" charset="0"/>
              </a:rPr>
              <a:t> Nicolas</a:t>
            </a:r>
          </a:p>
          <a:p>
            <a:pPr marL="285750" indent="-285750">
              <a:buFontTx/>
              <a:buChar char="-"/>
            </a:pPr>
            <a:r>
              <a:rPr lang="fr-FR" sz="1400" dirty="0">
                <a:latin typeface="Amandine" pitchFamily="2" charset="0"/>
              </a:rPr>
              <a:t>Bonjour mon cousin! </a:t>
            </a:r>
            <a:r>
              <a:rPr lang="fr-FR" sz="1400" u="sng" dirty="0">
                <a:latin typeface="Amandine" pitchFamily="2" charset="0"/>
              </a:rPr>
              <a:t>dit</a:t>
            </a:r>
            <a:r>
              <a:rPr lang="fr-FR" sz="1400" dirty="0">
                <a:latin typeface="Amandine" pitchFamily="2" charset="0"/>
              </a:rPr>
              <a:t> Lucie</a:t>
            </a:r>
          </a:p>
          <a:p>
            <a:pPr marL="285750" indent="-285750">
              <a:buFontTx/>
              <a:buChar char="-"/>
            </a:pPr>
            <a:r>
              <a:rPr lang="fr-FR" sz="1400" dirty="0">
                <a:latin typeface="Amandine" pitchFamily="2" charset="0"/>
              </a:rPr>
              <a:t>Comment vas-tu ? dit Nicolas</a:t>
            </a:r>
          </a:p>
          <a:p>
            <a:pPr marL="285750" indent="-285750">
              <a:buFontTx/>
              <a:buChar char="-"/>
            </a:pPr>
            <a:r>
              <a:rPr lang="fr-FR" sz="1400" dirty="0">
                <a:latin typeface="Amandine" pitchFamily="2" charset="0"/>
              </a:rPr>
              <a:t>Je vais très bien! dit Lucie</a:t>
            </a:r>
          </a:p>
        </p:txBody>
      </p:sp>
      <p:graphicFrame>
        <p:nvGraphicFramePr>
          <p:cNvPr id="16" name="Tableau 15"/>
          <p:cNvGraphicFramePr>
            <a:graphicFrameLocks noGrp="1"/>
          </p:cNvGraphicFramePr>
          <p:nvPr>
            <p:extLst>
              <p:ext uri="{D42A27DB-BD31-4B8C-83A1-F6EECF244321}">
                <p14:modId xmlns:p14="http://schemas.microsoft.com/office/powerpoint/2010/main" val="3578265351"/>
              </p:ext>
            </p:extLst>
          </p:nvPr>
        </p:nvGraphicFramePr>
        <p:xfrm>
          <a:off x="200472" y="5131818"/>
          <a:ext cx="4529769" cy="1461035"/>
        </p:xfrm>
        <a:graphic>
          <a:graphicData uri="http://schemas.openxmlformats.org/drawingml/2006/table">
            <a:tbl>
              <a:tblPr firstRow="1" firstCol="1" lastRow="1" lastCol="1" bandRow="1" bandCol="1">
                <a:tableStyleId>{5940675A-B579-460E-94D1-54222C63F5DA}</a:tableStyleId>
              </a:tblPr>
              <a:tblGrid>
                <a:gridCol w="905769">
                  <a:extLst>
                    <a:ext uri="{9D8B030D-6E8A-4147-A177-3AD203B41FA5}">
                      <a16:colId xmlns:a16="http://schemas.microsoft.com/office/drawing/2014/main" val="20000"/>
                    </a:ext>
                  </a:extLst>
                </a:gridCol>
                <a:gridCol w="905769">
                  <a:extLst>
                    <a:ext uri="{9D8B030D-6E8A-4147-A177-3AD203B41FA5}">
                      <a16:colId xmlns:a16="http://schemas.microsoft.com/office/drawing/2014/main" val="20001"/>
                    </a:ext>
                  </a:extLst>
                </a:gridCol>
                <a:gridCol w="905769">
                  <a:extLst>
                    <a:ext uri="{9D8B030D-6E8A-4147-A177-3AD203B41FA5}">
                      <a16:colId xmlns:a16="http://schemas.microsoft.com/office/drawing/2014/main" val="20002"/>
                    </a:ext>
                  </a:extLst>
                </a:gridCol>
                <a:gridCol w="906231">
                  <a:extLst>
                    <a:ext uri="{9D8B030D-6E8A-4147-A177-3AD203B41FA5}">
                      <a16:colId xmlns:a16="http://schemas.microsoft.com/office/drawing/2014/main" val="20003"/>
                    </a:ext>
                  </a:extLst>
                </a:gridCol>
                <a:gridCol w="906231">
                  <a:extLst>
                    <a:ext uri="{9D8B030D-6E8A-4147-A177-3AD203B41FA5}">
                      <a16:colId xmlns:a16="http://schemas.microsoft.com/office/drawing/2014/main" val="20004"/>
                    </a:ext>
                  </a:extLst>
                </a:gridCol>
              </a:tblGrid>
              <a:tr h="292207">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rPr>
                        <a:t>demander</a:t>
                      </a: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rPr>
                        <a:t>répondre</a:t>
                      </a: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rPr>
                        <a:t>remarquer</a:t>
                      </a: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rPr>
                        <a:t>murmurer </a:t>
                      </a: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rPr>
                        <a:t>conseiller </a:t>
                      </a: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10000"/>
                  </a:ext>
                </a:extLst>
              </a:tr>
              <a:tr h="292207">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rPr>
                        <a:t>questionner</a:t>
                      </a: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rPr>
                        <a:t>répliquer</a:t>
                      </a: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rPr>
                        <a:t>constater</a:t>
                      </a: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rPr>
                        <a:t>soupirer </a:t>
                      </a: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rPr>
                        <a:t>expliquer </a:t>
                      </a: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10001"/>
                  </a:ext>
                </a:extLst>
              </a:tr>
              <a:tr h="292207">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rPr>
                        <a:t>interroger</a:t>
                      </a: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rPr>
                        <a:t>riposter</a:t>
                      </a: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cs typeface="Times New Roman"/>
                        </a:rPr>
                        <a:t>affirmer</a:t>
                      </a: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rPr>
                        <a:t>marmonner </a:t>
                      </a: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rPr>
                        <a:t>rassurer </a:t>
                      </a: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10002"/>
                  </a:ext>
                </a:extLst>
              </a:tr>
              <a:tr h="292207">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cs typeface="Times New Roman"/>
                        </a:rPr>
                        <a:t>déclarer</a:t>
                      </a: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cs typeface="Times New Roman"/>
                        </a:rPr>
                        <a:t>ajouter</a:t>
                      </a: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cs typeface="Times New Roman"/>
                        </a:rPr>
                        <a:t>avouer</a:t>
                      </a: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cs typeface="Times New Roman"/>
                        </a:rPr>
                        <a:t>balbutier</a:t>
                      </a: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r>
                        <a:rPr lang="fr-FR" sz="900" dirty="0">
                          <a:effectLst/>
                          <a:latin typeface="Short Stack" panose="02010500040000000007" pitchFamily="2" charset="77"/>
                          <a:ea typeface="Coming Soon" panose="02000000000000000000" pitchFamily="2" charset="0"/>
                          <a:cs typeface="Times New Roman"/>
                        </a:rPr>
                        <a:t>crier</a:t>
                      </a: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10003"/>
                  </a:ext>
                </a:extLst>
              </a:tr>
              <a:tr h="292207">
                <a:tc>
                  <a:txBody>
                    <a:bodyPr/>
                    <a:lstStyle/>
                    <a:p>
                      <a:pPr algn="ctr">
                        <a:lnSpc>
                          <a:spcPct val="115000"/>
                        </a:lnSpc>
                        <a:spcAft>
                          <a:spcPts val="1000"/>
                        </a:spcAft>
                      </a:pP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ctr">
                        <a:lnSpc>
                          <a:spcPct val="115000"/>
                        </a:lnSpc>
                        <a:spcAft>
                          <a:spcPts val="1000"/>
                        </a:spcAft>
                      </a:pPr>
                      <a:endParaRPr lang="fr-FR" sz="900" dirty="0">
                        <a:effectLst/>
                        <a:latin typeface="Short Stack" panose="02010500040000000007" pitchFamily="2" charset="77"/>
                        <a:ea typeface="Coming Soon" panose="02000000000000000000" pitchFamily="2" charset="0"/>
                        <a:cs typeface="Times New Roman"/>
                      </a:endParaRPr>
                    </a:p>
                  </a:txBody>
                  <a:tcPr marL="0" marR="0" marT="0"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651059391"/>
                  </a:ext>
                </a:extLst>
              </a:tr>
            </a:tbl>
          </a:graphicData>
        </a:graphic>
      </p:graphicFrame>
      <p:sp>
        <p:nvSpPr>
          <p:cNvPr id="23" name="ZoneTexte 22"/>
          <p:cNvSpPr txBox="1"/>
          <p:nvPr/>
        </p:nvSpPr>
        <p:spPr>
          <a:xfrm>
            <a:off x="6459998" y="260648"/>
            <a:ext cx="1930178" cy="338554"/>
          </a:xfrm>
          <a:prstGeom prst="rect">
            <a:avLst/>
          </a:prstGeom>
          <a:solidFill>
            <a:srgbClr val="F2D8F4"/>
          </a:solidFill>
        </p:spPr>
        <p:txBody>
          <a:bodyPr wrap="square" rtlCol="0">
            <a:spAutoFit/>
          </a:bodyPr>
          <a:lstStyle/>
          <a:p>
            <a:pPr algn="ctr"/>
            <a:r>
              <a:rPr lang="fr-FR" sz="1600" dirty="0">
                <a:latin typeface="Dreaming Outloud Script Pro" panose="03050502040304050704" pitchFamily="66" charset="77"/>
                <a:cs typeface="Dreaming Outloud Script Pro" panose="03050502040304050704" pitchFamily="66" charset="77"/>
              </a:rPr>
              <a:t>Je m’entraîne</a:t>
            </a:r>
          </a:p>
        </p:txBody>
      </p:sp>
      <p:sp>
        <p:nvSpPr>
          <p:cNvPr id="17" name="Rectangle 16"/>
          <p:cNvSpPr/>
          <p:nvPr/>
        </p:nvSpPr>
        <p:spPr>
          <a:xfrm>
            <a:off x="5141977" y="3054295"/>
            <a:ext cx="4608169" cy="1238801"/>
          </a:xfrm>
          <a:prstGeom prst="rect">
            <a:avLst/>
          </a:prstGeom>
        </p:spPr>
        <p:txBody>
          <a:bodyPr wrap="square">
            <a:spAutoFit/>
          </a:bodyPr>
          <a:lstStyle/>
          <a:p>
            <a:pPr lvl="0"/>
            <a:r>
              <a:rPr lang="fr-FR" sz="1100" b="1" dirty="0">
                <a:solidFill>
                  <a:prstClr val="black"/>
                </a:solidFill>
                <a:latin typeface="Cavolini" panose="03000502040302020204" pitchFamily="66" charset="0"/>
                <a:cs typeface="Cavolini" panose="03000502040302020204" pitchFamily="66" charset="0"/>
              </a:rPr>
              <a:t>2. Réécris, sur ton cahier, la suite de ce dialogue en mettant les tirets au bon endroit et en allant à la ligne.</a:t>
            </a:r>
          </a:p>
          <a:p>
            <a:pPr lvl="0"/>
            <a:endParaRPr lang="fr-FR" sz="1050" dirty="0">
              <a:solidFill>
                <a:prstClr val="black"/>
              </a:solidFill>
              <a:latin typeface="Short Stack" panose="02010500040000000007" pitchFamily="2" charset="0"/>
            </a:endParaRPr>
          </a:p>
          <a:p>
            <a:pPr lvl="0"/>
            <a:r>
              <a:rPr lang="fr-FR" sz="1050" dirty="0">
                <a:solidFill>
                  <a:prstClr val="black"/>
                </a:solidFill>
                <a:latin typeface="Short Stack" panose="02010500040000000007" pitchFamily="2" charset="0"/>
              </a:rPr>
              <a:t>Mais les tartines au beurre c’est pire ! dit </a:t>
            </a:r>
            <a:r>
              <a:rPr lang="fr-FR" sz="1050" dirty="0" err="1">
                <a:solidFill>
                  <a:prstClr val="black"/>
                </a:solidFill>
                <a:latin typeface="Short Stack" panose="02010500040000000007" pitchFamily="2" charset="0"/>
              </a:rPr>
              <a:t>Ptitasse</a:t>
            </a:r>
            <a:r>
              <a:rPr lang="fr-FR" sz="1050" dirty="0">
                <a:solidFill>
                  <a:prstClr val="black"/>
                </a:solidFill>
                <a:latin typeface="Short Stack" panose="02010500040000000007" pitchFamily="2" charset="0"/>
              </a:rPr>
              <a:t>. Oui, tu as raison, alors il les mange sans beurre, c’est pour ça qu’il ne les a pas tartinées… Oh le pauvre ! Oui, le pauvre ! C’est un pauvre qui vit avec un riche ! </a:t>
            </a:r>
          </a:p>
        </p:txBody>
      </p:sp>
      <p:sp>
        <p:nvSpPr>
          <p:cNvPr id="26" name="ZoneTexte 25"/>
          <p:cNvSpPr txBox="1"/>
          <p:nvPr/>
        </p:nvSpPr>
        <p:spPr>
          <a:xfrm>
            <a:off x="5121201" y="4427820"/>
            <a:ext cx="4607772" cy="261610"/>
          </a:xfrm>
          <a:prstGeom prst="rect">
            <a:avLst/>
          </a:prstGeom>
          <a:noFill/>
        </p:spPr>
        <p:txBody>
          <a:bodyPr wrap="square" rtlCol="0">
            <a:spAutoFit/>
          </a:bodyPr>
          <a:lstStyle/>
          <a:p>
            <a:r>
              <a:rPr lang="fr-FR" sz="1100" b="1" dirty="0">
                <a:latin typeface="Cavolini" panose="03000502040302020204" pitchFamily="66" charset="0"/>
                <a:cs typeface="Cavolini" panose="03000502040302020204" pitchFamily="66" charset="0"/>
              </a:rPr>
              <a:t>3. Remplace le verbe dire par un autre verbe</a:t>
            </a:r>
          </a:p>
        </p:txBody>
      </p:sp>
      <p:sp>
        <p:nvSpPr>
          <p:cNvPr id="18" name="Rectangle 17"/>
          <p:cNvSpPr/>
          <p:nvPr/>
        </p:nvSpPr>
        <p:spPr>
          <a:xfrm>
            <a:off x="5119673" y="4710043"/>
            <a:ext cx="4786327" cy="1788951"/>
          </a:xfrm>
          <a:prstGeom prst="rect">
            <a:avLst/>
          </a:prstGeom>
        </p:spPr>
        <p:txBody>
          <a:bodyPr wrap="square">
            <a:spAutoFit/>
          </a:bodyPr>
          <a:lstStyle/>
          <a:p>
            <a:pPr marL="171450" lvl="0" indent="-171450">
              <a:lnSpc>
                <a:spcPct val="150000"/>
              </a:lnSpc>
              <a:buFontTx/>
              <a:buChar char="-"/>
            </a:pPr>
            <a:r>
              <a:rPr lang="fr-FR" sz="1050" dirty="0">
                <a:solidFill>
                  <a:prstClr val="black"/>
                </a:solidFill>
                <a:latin typeface="Short Stack" panose="02010500040000000007" pitchFamily="2" charset="0"/>
              </a:rPr>
              <a:t>Hein ? dit </a:t>
            </a:r>
            <a:r>
              <a:rPr lang="fr-FR" sz="1050" dirty="0" err="1">
                <a:solidFill>
                  <a:prstClr val="black"/>
                </a:solidFill>
                <a:latin typeface="Short Stack" panose="02010500040000000007" pitchFamily="2" charset="0"/>
              </a:rPr>
              <a:t>Ptitasse</a:t>
            </a:r>
            <a:r>
              <a:rPr lang="fr-FR" sz="1050" dirty="0">
                <a:solidFill>
                  <a:prstClr val="black"/>
                </a:solidFill>
                <a:latin typeface="Short Stack" panose="02010500040000000007" pitchFamily="2" charset="0"/>
              </a:rPr>
              <a:t> ( ______________ )</a:t>
            </a:r>
          </a:p>
          <a:p>
            <a:pPr marL="171450" indent="-171450">
              <a:lnSpc>
                <a:spcPct val="150000"/>
              </a:lnSpc>
              <a:buFontTx/>
              <a:buChar char="-"/>
            </a:pPr>
            <a:r>
              <a:rPr lang="fr-FR" sz="1050" dirty="0">
                <a:solidFill>
                  <a:prstClr val="black"/>
                </a:solidFill>
                <a:latin typeface="Short Stack" panose="02010500040000000007" pitchFamily="2" charset="0"/>
              </a:rPr>
              <a:t>Oui, oui, c’est un gros qui est pauvre, qui vit avec un  riche qui est maigre. Et qui n’a jamais faim, dit </a:t>
            </a:r>
            <a:r>
              <a:rPr lang="fr-FR" sz="1050" dirty="0" err="1">
                <a:solidFill>
                  <a:prstClr val="black"/>
                </a:solidFill>
                <a:latin typeface="Short Stack" panose="02010500040000000007" pitchFamily="2" charset="0"/>
              </a:rPr>
              <a:t>Grobol</a:t>
            </a:r>
            <a:r>
              <a:rPr lang="fr-FR" sz="1050" dirty="0">
                <a:solidFill>
                  <a:prstClr val="black"/>
                </a:solidFill>
                <a:latin typeface="Short Stack" panose="02010500040000000007" pitchFamily="2" charset="0"/>
              </a:rPr>
              <a:t>       ( ______________ )</a:t>
            </a:r>
          </a:p>
          <a:p>
            <a:pPr marL="171450" indent="-171450">
              <a:lnSpc>
                <a:spcPct val="150000"/>
              </a:lnSpc>
              <a:buFontTx/>
              <a:buChar char="-"/>
            </a:pPr>
            <a:r>
              <a:rPr lang="fr-FR" sz="1050" dirty="0">
                <a:solidFill>
                  <a:prstClr val="black"/>
                </a:solidFill>
                <a:latin typeface="Short Stack" panose="02010500040000000007" pitchFamily="2" charset="0"/>
              </a:rPr>
              <a:t>Oh mais c’est affreux ! dit </a:t>
            </a:r>
            <a:r>
              <a:rPr lang="fr-FR" sz="1050" dirty="0" err="1">
                <a:solidFill>
                  <a:prstClr val="black"/>
                </a:solidFill>
                <a:latin typeface="Short Stack" panose="02010500040000000007" pitchFamily="2" charset="0"/>
              </a:rPr>
              <a:t>Ptitasse</a:t>
            </a:r>
            <a:r>
              <a:rPr lang="fr-FR" sz="1050" dirty="0">
                <a:solidFill>
                  <a:prstClr val="black"/>
                </a:solidFill>
                <a:latin typeface="Short Stack" panose="02010500040000000007" pitchFamily="2" charset="0"/>
              </a:rPr>
              <a:t>  ( ______________ )</a:t>
            </a:r>
          </a:p>
          <a:p>
            <a:pPr marL="171450" indent="-171450">
              <a:lnSpc>
                <a:spcPct val="150000"/>
              </a:lnSpc>
              <a:buFontTx/>
              <a:buChar char="-"/>
            </a:pPr>
            <a:r>
              <a:rPr lang="fr-FR" sz="1050" dirty="0">
                <a:solidFill>
                  <a:prstClr val="black"/>
                </a:solidFill>
                <a:latin typeface="Short Stack" panose="02010500040000000007" pitchFamily="2" charset="0"/>
              </a:rPr>
              <a:t>C’est ça, épouvantable ! dit </a:t>
            </a:r>
            <a:r>
              <a:rPr lang="fr-FR" sz="1050" dirty="0" err="1">
                <a:solidFill>
                  <a:prstClr val="black"/>
                </a:solidFill>
                <a:latin typeface="Short Stack" panose="02010500040000000007" pitchFamily="2" charset="0"/>
              </a:rPr>
              <a:t>Grobol</a:t>
            </a:r>
            <a:r>
              <a:rPr lang="fr-FR" sz="1050" dirty="0">
                <a:solidFill>
                  <a:prstClr val="black"/>
                </a:solidFill>
                <a:latin typeface="Short Stack" panose="02010500040000000007" pitchFamily="2" charset="0"/>
              </a:rPr>
              <a:t> ( ______________ )</a:t>
            </a:r>
          </a:p>
          <a:p>
            <a:pPr marL="171450" indent="-171450">
              <a:lnSpc>
                <a:spcPct val="150000"/>
              </a:lnSpc>
              <a:buFontTx/>
              <a:buChar char="-"/>
            </a:pPr>
            <a:r>
              <a:rPr lang="fr-FR" sz="1050" dirty="0">
                <a:solidFill>
                  <a:prstClr val="black"/>
                </a:solidFill>
                <a:latin typeface="Short Stack" panose="02010500040000000007" pitchFamily="2" charset="0"/>
              </a:rPr>
              <a:t>Et bien, je préfère notre vie… dit </a:t>
            </a:r>
            <a:r>
              <a:rPr lang="fr-FR" sz="1050" dirty="0" err="1">
                <a:solidFill>
                  <a:prstClr val="black"/>
                </a:solidFill>
                <a:latin typeface="Short Stack" panose="02010500040000000007" pitchFamily="2" charset="0"/>
              </a:rPr>
              <a:t>Ptitasse</a:t>
            </a:r>
            <a:r>
              <a:rPr lang="fr-FR" sz="1050" dirty="0">
                <a:solidFill>
                  <a:prstClr val="black"/>
                </a:solidFill>
                <a:latin typeface="Short Stack" panose="02010500040000000007" pitchFamily="2" charset="0"/>
              </a:rPr>
              <a:t> ( ___________ )</a:t>
            </a:r>
          </a:p>
        </p:txBody>
      </p:sp>
      <p:pic>
        <p:nvPicPr>
          <p:cNvPr id="1031"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37722" y="1108775"/>
            <a:ext cx="415532" cy="607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8287135" y="1005000"/>
            <a:ext cx="752054" cy="607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9313" b="20398"/>
          <a:stretch/>
        </p:blipFill>
        <p:spPr bwMode="auto">
          <a:xfrm>
            <a:off x="7766985" y="1217327"/>
            <a:ext cx="563069" cy="3394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6000" t="14000" r="6445" b="14317"/>
          <a:stretch/>
        </p:blipFill>
        <p:spPr bwMode="auto">
          <a:xfrm>
            <a:off x="9217300" y="1767240"/>
            <a:ext cx="446576" cy="365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 Box 6">
            <a:extLst>
              <a:ext uri="{FF2B5EF4-FFF2-40B4-BE49-F238E27FC236}">
                <a16:creationId xmlns:a16="http://schemas.microsoft.com/office/drawing/2014/main" id="{C77EA2B1-17B6-30EE-B3A1-D36683957B19}"/>
              </a:ext>
            </a:extLst>
          </p:cNvPr>
          <p:cNvSpPr txBox="1">
            <a:spLocks noChangeArrowheads="1"/>
          </p:cNvSpPr>
          <p:nvPr/>
        </p:nvSpPr>
        <p:spPr bwMode="auto">
          <a:xfrm>
            <a:off x="55523" y="62903"/>
            <a:ext cx="4823014" cy="380213"/>
          </a:xfrm>
          <a:prstGeom prst="rect">
            <a:avLst/>
          </a:prstGeom>
          <a:solidFill>
            <a:srgbClr val="E29FEF"/>
          </a:solidFill>
          <a:ln>
            <a:noFill/>
          </a:ln>
          <a:effectLst/>
        </p:spPr>
        <p:txBody>
          <a:bodyPr vert="horz" wrap="square" lIns="36576" tIns="36576" rIns="36576" bIns="3600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2000" b="0" i="0" u="none" strike="noStrike" cap="none" normalizeH="0" baseline="0" dirty="0">
                <a:ln>
                  <a:noFill/>
                </a:ln>
                <a:solidFill>
                  <a:srgbClr val="000000"/>
                </a:solidFill>
                <a:effectLst/>
                <a:latin typeface="Hachi Maru Pop" pitchFamily="2" charset="-128"/>
                <a:ea typeface="Hachi Maru Pop" pitchFamily="2" charset="-128"/>
                <a:cs typeface="Dreaming Outloud Script Pro" panose="03050502040304050704" pitchFamily="66" charset="77"/>
              </a:rPr>
              <a:t>RÉDACTION</a:t>
            </a:r>
            <a:endParaRPr kumimoji="0" lang="fr-FR" altLang="fr-FR" sz="1400" b="0" i="0" u="none" strike="noStrike" cap="none" normalizeH="0" baseline="0" dirty="0">
              <a:ln>
                <a:noFill/>
              </a:ln>
              <a:solidFill>
                <a:schemeClr val="tx1"/>
              </a:solidFill>
              <a:effectLst/>
              <a:latin typeface="Hachi Maru Pop" pitchFamily="2" charset="-128"/>
              <a:ea typeface="Hachi Maru Pop" pitchFamily="2" charset="-128"/>
              <a:cs typeface="Dreaming Outloud Script Pro" panose="03050502040304050704" pitchFamily="66" charset="77"/>
            </a:endParaRPr>
          </a:p>
        </p:txBody>
      </p:sp>
      <p:sp>
        <p:nvSpPr>
          <p:cNvPr id="3" name="Rectangle 2">
            <a:extLst>
              <a:ext uri="{FF2B5EF4-FFF2-40B4-BE49-F238E27FC236}">
                <a16:creationId xmlns:a16="http://schemas.microsoft.com/office/drawing/2014/main" id="{243504A9-A85B-2408-D0C4-F41468FCE5EB}"/>
              </a:ext>
            </a:extLst>
          </p:cNvPr>
          <p:cNvSpPr/>
          <p:nvPr/>
        </p:nvSpPr>
        <p:spPr>
          <a:xfrm>
            <a:off x="157322" y="4685074"/>
            <a:ext cx="4535764" cy="400110"/>
          </a:xfrm>
          <a:prstGeom prst="rect">
            <a:avLst/>
          </a:prstGeom>
        </p:spPr>
        <p:txBody>
          <a:bodyPr wrap="square">
            <a:spAutoFit/>
          </a:bodyPr>
          <a:lstStyle/>
          <a:p>
            <a:r>
              <a:rPr lang="fr-FR" sz="1000" dirty="0">
                <a:latin typeface="Short Stack" panose="02010500040000000007" pitchFamily="2" charset="0"/>
              </a:rPr>
              <a:t>Voici quelques verbes que tu pourras utiliser pour tes exercices. Tu peux en ajouter d’autres si tu as besoin. </a:t>
            </a:r>
          </a:p>
        </p:txBody>
      </p:sp>
      <p:sp>
        <p:nvSpPr>
          <p:cNvPr id="21" name="ZoneTexte 20">
            <a:extLst>
              <a:ext uri="{FF2B5EF4-FFF2-40B4-BE49-F238E27FC236}">
                <a16:creationId xmlns:a16="http://schemas.microsoft.com/office/drawing/2014/main" id="{B53094E7-402F-C9B9-4F5F-7ED111B0FD04}"/>
              </a:ext>
            </a:extLst>
          </p:cNvPr>
          <p:cNvSpPr txBox="1"/>
          <p:nvPr/>
        </p:nvSpPr>
        <p:spPr>
          <a:xfrm>
            <a:off x="8515886" y="6657669"/>
            <a:ext cx="1399865" cy="230832"/>
          </a:xfrm>
          <a:prstGeom prst="rect">
            <a:avLst/>
          </a:prstGeom>
          <a:noFill/>
        </p:spPr>
        <p:txBody>
          <a:bodyPr wrap="square" rtlCol="0">
            <a:spAutoFit/>
          </a:bodyPr>
          <a:lstStyle/>
          <a:p>
            <a:r>
              <a:rPr lang="fr-FR" sz="900" dirty="0">
                <a:latin typeface="Dreaming Outloud Script Pro" panose="03050502040304050704" pitchFamily="66" charset="77"/>
                <a:cs typeface="Dreaming Outloud Script Pro" panose="03050502040304050704" pitchFamily="66" charset="77"/>
              </a:rPr>
              <a:t>La Trousse de </a:t>
            </a:r>
            <a:r>
              <a:rPr lang="fr-FR" sz="900" dirty="0" err="1">
                <a:latin typeface="Dreaming Outloud Script Pro" panose="03050502040304050704" pitchFamily="66" charset="77"/>
                <a:cs typeface="Dreaming Outloud Script Pro" panose="03050502040304050704" pitchFamily="66" charset="77"/>
              </a:rPr>
              <a:t>Sobelle</a:t>
            </a:r>
            <a:endParaRPr lang="fr-FR" sz="900" dirty="0">
              <a:latin typeface="Dreaming Outloud Script Pro" panose="03050502040304050704" pitchFamily="66" charset="77"/>
              <a:cs typeface="Dreaming Outloud Script Pro" panose="03050502040304050704" pitchFamily="66" charset="77"/>
            </a:endParaRPr>
          </a:p>
        </p:txBody>
      </p:sp>
    </p:spTree>
    <p:extLst>
      <p:ext uri="{BB962C8B-B14F-4D97-AF65-F5344CB8AC3E}">
        <p14:creationId xmlns:p14="http://schemas.microsoft.com/office/powerpoint/2010/main" val="4171427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utoShape 3"/>
          <p:cNvSpPr>
            <a:spLocks noChangeArrowheads="1"/>
          </p:cNvSpPr>
          <p:nvPr/>
        </p:nvSpPr>
        <p:spPr bwMode="auto">
          <a:xfrm>
            <a:off x="5025010" y="135993"/>
            <a:ext cx="4746723" cy="6533367"/>
          </a:xfrm>
          <a:prstGeom prst="roundRect">
            <a:avLst>
              <a:gd name="adj" fmla="val 0"/>
            </a:avLst>
          </a:prstGeom>
          <a:noFill/>
          <a:ln w="38100" cap="rnd" algn="in">
            <a:solidFill>
              <a:srgbClr val="B366B3"/>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altLang="fr-FR" sz="2400" b="0" i="0" u="none" strike="noStrike" cap="none" normalizeH="0" baseline="0" dirty="0">
              <a:ln>
                <a:noFill/>
              </a:ln>
              <a:solidFill>
                <a:srgbClr val="000000"/>
              </a:solidFill>
              <a:effectLst/>
              <a:latin typeface="Fineliner Script" pitchFamily="50" charset="0"/>
              <a:cs typeface="Arial" pitchFamily="34" charset="0"/>
            </a:endParaRPr>
          </a:p>
        </p:txBody>
      </p:sp>
      <p:sp>
        <p:nvSpPr>
          <p:cNvPr id="10" name="ZoneTexte 9"/>
          <p:cNvSpPr txBox="1"/>
          <p:nvPr/>
        </p:nvSpPr>
        <p:spPr>
          <a:xfrm>
            <a:off x="5042522" y="265285"/>
            <a:ext cx="3821487" cy="261610"/>
          </a:xfrm>
          <a:prstGeom prst="rect">
            <a:avLst/>
          </a:prstGeom>
          <a:noFill/>
        </p:spPr>
        <p:txBody>
          <a:bodyPr wrap="square" rtlCol="0">
            <a:spAutoFit/>
          </a:bodyPr>
          <a:lstStyle/>
          <a:p>
            <a:r>
              <a:rPr lang="fr-FR" sz="1100" b="1" dirty="0">
                <a:latin typeface="Cavolini" panose="03000502040302020204" pitchFamily="66" charset="0"/>
                <a:cs typeface="Cavolini" panose="03000502040302020204" pitchFamily="66" charset="0"/>
              </a:rPr>
              <a:t>5. Ecris ce texte sous la forme d’un dialogue.</a:t>
            </a:r>
          </a:p>
        </p:txBody>
      </p:sp>
      <p:sp>
        <p:nvSpPr>
          <p:cNvPr id="25" name="AutoShape 3"/>
          <p:cNvSpPr>
            <a:spLocks noChangeArrowheads="1"/>
          </p:cNvSpPr>
          <p:nvPr/>
        </p:nvSpPr>
        <p:spPr bwMode="auto">
          <a:xfrm>
            <a:off x="144016" y="135993"/>
            <a:ext cx="4736976" cy="6533367"/>
          </a:xfrm>
          <a:prstGeom prst="roundRect">
            <a:avLst>
              <a:gd name="adj" fmla="val 0"/>
            </a:avLst>
          </a:prstGeom>
          <a:noFill/>
          <a:ln w="38100" cap="rnd" algn="in">
            <a:solidFill>
              <a:srgbClr val="B366B3"/>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altLang="fr-FR" sz="2400" b="0" i="0" u="none" strike="noStrike" cap="none" normalizeH="0" baseline="0" dirty="0">
              <a:ln>
                <a:noFill/>
              </a:ln>
              <a:solidFill>
                <a:srgbClr val="000000"/>
              </a:solidFill>
              <a:effectLst/>
              <a:latin typeface="Fineliner Script" pitchFamily="50" charset="0"/>
              <a:cs typeface="Arial" pitchFamily="34" charset="0"/>
            </a:endParaRPr>
          </a:p>
        </p:txBody>
      </p:sp>
      <p:sp>
        <p:nvSpPr>
          <p:cNvPr id="27" name="ZoneTexte 26"/>
          <p:cNvSpPr txBox="1"/>
          <p:nvPr/>
        </p:nvSpPr>
        <p:spPr>
          <a:xfrm>
            <a:off x="185477" y="225095"/>
            <a:ext cx="4591794" cy="261610"/>
          </a:xfrm>
          <a:prstGeom prst="rect">
            <a:avLst/>
          </a:prstGeom>
          <a:noFill/>
        </p:spPr>
        <p:txBody>
          <a:bodyPr wrap="square" rtlCol="0">
            <a:spAutoFit/>
          </a:bodyPr>
          <a:lstStyle/>
          <a:p>
            <a:r>
              <a:rPr lang="fr-FR" sz="1100" b="1" dirty="0">
                <a:latin typeface="Cavolini" panose="03000502040302020204" pitchFamily="66" charset="0"/>
                <a:cs typeface="Cavolini" panose="03000502040302020204" pitchFamily="66" charset="0"/>
              </a:rPr>
              <a:t>4. Ecris le dialogue de cette bande dessinée sur ton cahier.</a:t>
            </a:r>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480" y="541319"/>
            <a:ext cx="4510037" cy="31037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955" y="3645024"/>
            <a:ext cx="4222005" cy="29188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313040" y="541319"/>
            <a:ext cx="4320480" cy="2533001"/>
          </a:xfrm>
          <a:prstGeom prst="rect">
            <a:avLst/>
          </a:prstGeom>
        </p:spPr>
        <p:txBody>
          <a:bodyPr wrap="square">
            <a:spAutoFit/>
          </a:bodyPr>
          <a:lstStyle/>
          <a:p>
            <a:pPr lvl="0">
              <a:lnSpc>
                <a:spcPct val="130000"/>
              </a:lnSpc>
            </a:pPr>
            <a:r>
              <a:rPr lang="fr-FR" sz="1050" u="sng" dirty="0">
                <a:solidFill>
                  <a:prstClr val="black"/>
                </a:solidFill>
                <a:latin typeface="Short Stack" panose="02010500040000000007" pitchFamily="2" charset="0"/>
                <a:ea typeface="Coming Soon" panose="02000000000000000000" pitchFamily="2" charset="0"/>
              </a:rPr>
              <a:t>Exemple</a:t>
            </a:r>
            <a:r>
              <a:rPr lang="fr-FR" sz="1050" dirty="0">
                <a:solidFill>
                  <a:prstClr val="black"/>
                </a:solidFill>
                <a:latin typeface="Short Stack" panose="02010500040000000007" pitchFamily="2" charset="0"/>
                <a:ea typeface="Coming Soon" panose="02000000000000000000" pitchFamily="2" charset="0"/>
              </a:rPr>
              <a:t> : </a:t>
            </a:r>
          </a:p>
          <a:p>
            <a:pPr lvl="0">
              <a:lnSpc>
                <a:spcPct val="130000"/>
              </a:lnSpc>
            </a:pPr>
            <a:r>
              <a:rPr lang="fr-FR" sz="1300" dirty="0">
                <a:solidFill>
                  <a:prstClr val="black"/>
                </a:solidFill>
                <a:latin typeface="Amandine" pitchFamily="2" charset="0"/>
                <a:ea typeface="Coming Soon" panose="02000000000000000000" pitchFamily="2" charset="0"/>
              </a:rPr>
              <a:t>Un père demande à son fils Jules quelle émission il va regarder ce soir à la télévision. Son fils lui répond qu’il voudrait voir l’émission de concours de chant.</a:t>
            </a:r>
          </a:p>
          <a:p>
            <a:pPr lvl="0">
              <a:lnSpc>
                <a:spcPct val="130000"/>
              </a:lnSpc>
            </a:pPr>
            <a:endParaRPr lang="fr-FR" sz="700" dirty="0">
              <a:solidFill>
                <a:prstClr val="black"/>
              </a:solidFill>
              <a:latin typeface="Short Stack" panose="02010500040000000007" pitchFamily="2" charset="0"/>
              <a:ea typeface="Coming Soon" panose="02000000000000000000" pitchFamily="2" charset="0"/>
              <a:sym typeface="Wingdings" panose="05000000000000000000" pitchFamily="2" charset="2"/>
            </a:endParaRPr>
          </a:p>
          <a:p>
            <a:pPr lvl="0">
              <a:lnSpc>
                <a:spcPct val="130000"/>
              </a:lnSpc>
            </a:pPr>
            <a:r>
              <a:rPr lang="fr-FR" sz="1050" dirty="0">
                <a:solidFill>
                  <a:prstClr val="black"/>
                </a:solidFill>
                <a:latin typeface="Short Stack" panose="02010500040000000007" pitchFamily="2" charset="0"/>
                <a:ea typeface="Coming Soon" panose="02000000000000000000" pitchFamily="2" charset="0"/>
                <a:sym typeface="Wingdings" panose="05000000000000000000" pitchFamily="2" charset="2"/>
              </a:rPr>
              <a:t>La même histoire sous forme de dialogue :</a:t>
            </a:r>
          </a:p>
          <a:p>
            <a:pPr lvl="0">
              <a:lnSpc>
                <a:spcPct val="130000"/>
              </a:lnSpc>
            </a:pPr>
            <a:r>
              <a:rPr lang="fr-FR" sz="1300" dirty="0">
                <a:solidFill>
                  <a:prstClr val="black"/>
                </a:solidFill>
                <a:latin typeface="Amandine" pitchFamily="2" charset="0"/>
                <a:ea typeface="Coming Soon" panose="02000000000000000000" pitchFamily="2" charset="0"/>
                <a:sym typeface="Wingdings" panose="05000000000000000000" pitchFamily="2" charset="2"/>
              </a:rPr>
              <a:t>- Que veux-tu regarder à la télé ce soir ? demande le papa de Jules.</a:t>
            </a:r>
          </a:p>
          <a:p>
            <a:pPr lvl="0">
              <a:lnSpc>
                <a:spcPct val="130000"/>
              </a:lnSpc>
            </a:pPr>
            <a:r>
              <a:rPr lang="fr-FR" sz="1300" dirty="0">
                <a:solidFill>
                  <a:prstClr val="black"/>
                </a:solidFill>
                <a:latin typeface="Amandine" pitchFamily="2" charset="0"/>
                <a:ea typeface="Coming Soon" panose="02000000000000000000" pitchFamily="2" charset="0"/>
              </a:rPr>
              <a:t>- Je voudrais voir l’émission de concours de chant, répond Jules.</a:t>
            </a:r>
          </a:p>
        </p:txBody>
      </p:sp>
      <p:sp>
        <p:nvSpPr>
          <p:cNvPr id="3" name="Rectangle 2"/>
          <p:cNvSpPr/>
          <p:nvPr/>
        </p:nvSpPr>
        <p:spPr>
          <a:xfrm>
            <a:off x="5091719" y="3068960"/>
            <a:ext cx="4605118" cy="1846211"/>
          </a:xfrm>
          <a:prstGeom prst="rect">
            <a:avLst/>
          </a:prstGeom>
        </p:spPr>
        <p:txBody>
          <a:bodyPr wrap="square">
            <a:spAutoFit/>
          </a:bodyPr>
          <a:lstStyle/>
          <a:p>
            <a:pPr lvl="0">
              <a:lnSpc>
                <a:spcPct val="130000"/>
              </a:lnSpc>
              <a:spcAft>
                <a:spcPts val="600"/>
              </a:spcAft>
            </a:pPr>
            <a:r>
              <a:rPr lang="fr-FR" sz="1100" b="1" dirty="0">
                <a:solidFill>
                  <a:prstClr val="black"/>
                </a:solidFill>
                <a:latin typeface="Cavolini" panose="03000502040302020204" pitchFamily="66" charset="0"/>
                <a:cs typeface="Cavolini" panose="03000502040302020204" pitchFamily="66" charset="0"/>
              </a:rPr>
              <a:t>A ton tour :</a:t>
            </a:r>
          </a:p>
          <a:p>
            <a:pPr lvl="0" algn="just">
              <a:lnSpc>
                <a:spcPct val="130000"/>
              </a:lnSpc>
            </a:pPr>
            <a:r>
              <a:rPr lang="fr-FR" sz="1050" dirty="0">
                <a:solidFill>
                  <a:prstClr val="black"/>
                </a:solidFill>
                <a:latin typeface="Short Stack" panose="02010500040000000007" pitchFamily="2" charset="0"/>
              </a:rPr>
              <a:t>Alice qui est en CM1 demande à sa maîtresse quand aura lieu le carnaval à l’école. Elle lui répond que ce sera le 14 février. Louis veut savoir aussi s’ils pourront apporter des confettis. Sa maîtresse lui affirme que ce sera possible. Puis elle informe toute la classe qu’ils pourront venir déguisés dès le matin. Tous les élèves crient ensemble un « ouais » de satisfaction. </a:t>
            </a:r>
          </a:p>
        </p:txBody>
      </p:sp>
      <p:sp>
        <p:nvSpPr>
          <p:cNvPr id="36" name="ZoneTexte 35"/>
          <p:cNvSpPr txBox="1"/>
          <p:nvPr/>
        </p:nvSpPr>
        <p:spPr>
          <a:xfrm>
            <a:off x="5089065" y="5161554"/>
            <a:ext cx="4607772" cy="1300356"/>
          </a:xfrm>
          <a:prstGeom prst="rect">
            <a:avLst/>
          </a:prstGeom>
          <a:noFill/>
        </p:spPr>
        <p:txBody>
          <a:bodyPr wrap="square" rtlCol="0">
            <a:spAutoFit/>
          </a:bodyPr>
          <a:lstStyle/>
          <a:p>
            <a:pPr>
              <a:spcAft>
                <a:spcPts val="600"/>
              </a:spcAft>
            </a:pPr>
            <a:r>
              <a:rPr lang="fr-FR" sz="1100" b="1" dirty="0">
                <a:latin typeface="Cavolini" panose="03000502040302020204" pitchFamily="66" charset="0"/>
                <a:cs typeface="Cavolini" panose="03000502040302020204" pitchFamily="66" charset="0"/>
              </a:rPr>
              <a:t>6. Ecris un dialogue sur l’un de ces sujet :</a:t>
            </a:r>
          </a:p>
          <a:p>
            <a:pPr marL="342900" indent="-342900">
              <a:spcAft>
                <a:spcPts val="600"/>
              </a:spcAft>
              <a:buAutoNum type="alphaLcParenR"/>
            </a:pPr>
            <a:r>
              <a:rPr lang="fr-FR" sz="1050" dirty="0">
                <a:latin typeface="Short Stack" panose="02010500040000000007" pitchFamily="2" charset="77"/>
              </a:rPr>
              <a:t>entre un serveur et un client à la terrasse d’un café.</a:t>
            </a:r>
          </a:p>
          <a:p>
            <a:pPr marL="342900" indent="-342900">
              <a:spcAft>
                <a:spcPts val="600"/>
              </a:spcAft>
              <a:buAutoNum type="alphaLcParenR"/>
            </a:pPr>
            <a:r>
              <a:rPr lang="fr-FR" sz="1050" dirty="0">
                <a:latin typeface="Short Stack" panose="02010500040000000007" pitchFamily="2" charset="77"/>
              </a:rPr>
              <a:t>entre toi et ta maîtresse au sujet d’une poésie non apprise</a:t>
            </a:r>
          </a:p>
          <a:p>
            <a:pPr marL="342900" indent="-342900">
              <a:spcAft>
                <a:spcPts val="600"/>
              </a:spcAft>
              <a:buAutoNum type="alphaLcParenR"/>
            </a:pPr>
            <a:r>
              <a:rPr lang="fr-FR" sz="1050" dirty="0">
                <a:latin typeface="Short Stack" panose="02010500040000000007" pitchFamily="2" charset="77"/>
              </a:rPr>
              <a:t>entre un frère et une sœur à propos d’un cadeau à offrir à leur père pour son anniversaire.</a:t>
            </a:r>
          </a:p>
        </p:txBody>
      </p:sp>
      <p:sp>
        <p:nvSpPr>
          <p:cNvPr id="4" name="ZoneTexte 3">
            <a:extLst>
              <a:ext uri="{FF2B5EF4-FFF2-40B4-BE49-F238E27FC236}">
                <a16:creationId xmlns:a16="http://schemas.microsoft.com/office/drawing/2014/main" id="{619B2C35-3E2D-C10E-B6D5-167EB6A7F9C3}"/>
              </a:ext>
            </a:extLst>
          </p:cNvPr>
          <p:cNvSpPr txBox="1"/>
          <p:nvPr/>
        </p:nvSpPr>
        <p:spPr>
          <a:xfrm>
            <a:off x="8515886" y="6657669"/>
            <a:ext cx="1399865" cy="230832"/>
          </a:xfrm>
          <a:prstGeom prst="rect">
            <a:avLst/>
          </a:prstGeom>
          <a:noFill/>
        </p:spPr>
        <p:txBody>
          <a:bodyPr wrap="square" rtlCol="0">
            <a:spAutoFit/>
          </a:bodyPr>
          <a:lstStyle/>
          <a:p>
            <a:r>
              <a:rPr lang="fr-FR" sz="900" dirty="0">
                <a:latin typeface="Dreaming Outloud Script Pro" panose="03050502040304050704" pitchFamily="66" charset="77"/>
                <a:cs typeface="Dreaming Outloud Script Pro" panose="03050502040304050704" pitchFamily="66" charset="77"/>
              </a:rPr>
              <a:t>La Trousse de </a:t>
            </a:r>
            <a:r>
              <a:rPr lang="fr-FR" sz="900" dirty="0" err="1">
                <a:latin typeface="Dreaming Outloud Script Pro" panose="03050502040304050704" pitchFamily="66" charset="77"/>
                <a:cs typeface="Dreaming Outloud Script Pro" panose="03050502040304050704" pitchFamily="66" charset="77"/>
              </a:rPr>
              <a:t>Sobelle</a:t>
            </a:r>
            <a:endParaRPr lang="fr-FR" sz="900" dirty="0">
              <a:latin typeface="Dreaming Outloud Script Pro" panose="03050502040304050704" pitchFamily="66" charset="77"/>
              <a:cs typeface="Dreaming Outloud Script Pro" panose="03050502040304050704" pitchFamily="66" charset="77"/>
            </a:endParaRPr>
          </a:p>
        </p:txBody>
      </p:sp>
    </p:spTree>
    <p:extLst>
      <p:ext uri="{BB962C8B-B14F-4D97-AF65-F5344CB8AC3E}">
        <p14:creationId xmlns:p14="http://schemas.microsoft.com/office/powerpoint/2010/main" val="389139872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1043</TotalTime>
  <Words>631</Words>
  <Application>Microsoft Macintosh PowerPoint</Application>
  <PresentationFormat>Format A4 (210 x 297 mm)</PresentationFormat>
  <Paragraphs>72</Paragraphs>
  <Slides>2</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vt:i4>
      </vt:variant>
    </vt:vector>
  </HeadingPairs>
  <TitlesOfParts>
    <vt:vector size="11" baseType="lpstr">
      <vt:lpstr>Hachi Maru Pop</vt:lpstr>
      <vt:lpstr>Amandine</vt:lpstr>
      <vt:lpstr>Arial</vt:lpstr>
      <vt:lpstr>Calibri</vt:lpstr>
      <vt:lpstr>Cavolini</vt:lpstr>
      <vt:lpstr>Dreaming Outloud Script Pro</vt:lpstr>
      <vt:lpstr>Fineliner Script</vt:lpstr>
      <vt:lpstr>Short Stack</vt:lpstr>
      <vt:lpstr>Thème Office</vt:lpstr>
      <vt:lpstr>Présentation PowerPoint</vt:lpstr>
      <vt:lpstr>Présentation PowerPoint</vt:lpstr>
    </vt:vector>
  </TitlesOfParts>
  <Company>Ecole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Sandrine</dc:creator>
  <cp:lastModifiedBy>Sandrine BonanBrou</cp:lastModifiedBy>
  <cp:revision>46</cp:revision>
  <dcterms:created xsi:type="dcterms:W3CDTF">2014-09-10T20:19:51Z</dcterms:created>
  <dcterms:modified xsi:type="dcterms:W3CDTF">2023-04-10T13:25:30Z</dcterms:modified>
</cp:coreProperties>
</file>