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1" r:id="rId2"/>
    <p:sldId id="263" r:id="rId3"/>
    <p:sldId id="262" r:id="rId4"/>
    <p:sldId id="256" r:id="rId5"/>
    <p:sldId id="264" r:id="rId6"/>
    <p:sldId id="257" r:id="rId7"/>
    <p:sldId id="265" r:id="rId8"/>
    <p:sldId id="258" r:id="rId9"/>
    <p:sldId id="266" r:id="rId10"/>
    <p:sldId id="259" r:id="rId11"/>
    <p:sldId id="267" r:id="rId12"/>
    <p:sldId id="260" r:id="rId13"/>
    <p:sldId id="270" r:id="rId14"/>
    <p:sldId id="268" r:id="rId15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472"/>
    <a:srgbClr val="FF99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6"/>
  </p:normalViewPr>
  <p:slideViewPr>
    <p:cSldViewPr>
      <p:cViewPr varScale="1">
        <p:scale>
          <a:sx n="100" d="100"/>
          <a:sy n="100" d="100"/>
        </p:scale>
        <p:origin x="1624" y="16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E73A1-EFAA-1849-9D12-FD35EA9CA6A1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A5D90-270D-3744-BD60-2DDD444933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928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EA5D90-270D-3744-BD60-2DDD4449334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792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996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73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6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244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350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925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845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4598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6489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1773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09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AF69C-D8AA-42F1-B3F9-B4470E20E50E}" type="datetimeFigureOut">
              <a:rPr lang="fr-FR" smtClean="0"/>
              <a:t>13/01/2023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E2222-9019-46FA-9928-662F393E18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166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microsoft.com/office/2007/relationships/hdphoto" Target="../media/hdphoto11.wdp"/><Relationship Id="rId5" Type="http://schemas.openxmlformats.org/officeDocument/2006/relationships/image" Target="../media/image18.png"/><Relationship Id="rId10" Type="http://schemas.openxmlformats.org/officeDocument/2006/relationships/image" Target="../media/image21.png"/><Relationship Id="rId4" Type="http://schemas.microsoft.com/office/2007/relationships/hdphoto" Target="../media/hdphoto8.wdp"/><Relationship Id="rId9" Type="http://schemas.microsoft.com/office/2007/relationships/hdphoto" Target="../media/hdphoto10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5" Type="http://schemas.openxmlformats.org/officeDocument/2006/relationships/image" Target="../media/image24.png"/><Relationship Id="rId10" Type="http://schemas.microsoft.com/office/2007/relationships/hdphoto" Target="../media/hdphoto15.wdp"/><Relationship Id="rId4" Type="http://schemas.openxmlformats.org/officeDocument/2006/relationships/image" Target="../media/image23.jpe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4" Type="http://schemas.openxmlformats.org/officeDocument/2006/relationships/image" Target="../media/image13.png"/><Relationship Id="rId9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/>
          <p:cNvGrpSpPr/>
          <p:nvPr/>
        </p:nvGrpSpPr>
        <p:grpSpPr>
          <a:xfrm>
            <a:off x="-17971" y="-3927"/>
            <a:ext cx="9906000" cy="3153811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" name="Groupe 3"/>
          <p:cNvGrpSpPr/>
          <p:nvPr/>
        </p:nvGrpSpPr>
        <p:grpSpPr>
          <a:xfrm>
            <a:off x="8058" y="3416786"/>
            <a:ext cx="9906000" cy="3131804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ZoneTexte 6"/>
          <p:cNvSpPr txBox="1"/>
          <p:nvPr/>
        </p:nvSpPr>
        <p:spPr>
          <a:xfrm>
            <a:off x="4635830" y="641954"/>
            <a:ext cx="52521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5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Pré </a:t>
            </a:r>
          </a:p>
        </p:txBody>
      </p:sp>
      <p:sp>
        <p:nvSpPr>
          <p:cNvPr id="2" name="Rectangle 1"/>
          <p:cNvSpPr/>
          <p:nvPr/>
        </p:nvSpPr>
        <p:spPr>
          <a:xfrm>
            <a:off x="8058" y="4051664"/>
            <a:ext cx="466496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1500" dirty="0">
                <a:ln w="28575">
                  <a:solidFill>
                    <a:schemeClr val="tx1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histoire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00472" y="188640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- 4 000 000</a:t>
            </a:r>
          </a:p>
        </p:txBody>
      </p:sp>
    </p:spTree>
    <p:extLst>
      <p:ext uri="{BB962C8B-B14F-4D97-AF65-F5344CB8AC3E}">
        <p14:creationId xmlns:p14="http://schemas.microsoft.com/office/powerpoint/2010/main" val="1754747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-18010"/>
            <a:ext cx="9906000" cy="2510906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rgbClr val="FF993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rgbClr val="FF9933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ZoneTexte 6"/>
          <p:cNvSpPr txBox="1"/>
          <p:nvPr/>
        </p:nvSpPr>
        <p:spPr>
          <a:xfrm>
            <a:off x="560512" y="675943"/>
            <a:ext cx="9210334" cy="1123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88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Temps Modernes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0" y="188640"/>
            <a:ext cx="1912620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1300</a:t>
            </a:r>
          </a:p>
        </p:txBody>
      </p:sp>
      <p:sp>
        <p:nvSpPr>
          <p:cNvPr id="2" name="Rectangle à coins arrondis 11">
            <a:extLst>
              <a:ext uri="{FF2B5EF4-FFF2-40B4-BE49-F238E27FC236}">
                <a16:creationId xmlns:a16="http://schemas.microsoft.com/office/drawing/2014/main" id="{06CAE2E2-CAAA-42A3-89E5-9A04E7117509}"/>
              </a:ext>
            </a:extLst>
          </p:cNvPr>
          <p:cNvSpPr/>
          <p:nvPr/>
        </p:nvSpPr>
        <p:spPr>
          <a:xfrm>
            <a:off x="344488" y="2738830"/>
            <a:ext cx="4753006" cy="1738888"/>
          </a:xfrm>
          <a:prstGeom prst="roundRect">
            <a:avLst>
              <a:gd name="adj" fmla="val 17825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939995-D979-6535-5860-ED88CEA89B41}"/>
              </a:ext>
            </a:extLst>
          </p:cNvPr>
          <p:cNvSpPr txBox="1"/>
          <p:nvPr/>
        </p:nvSpPr>
        <p:spPr>
          <a:xfrm>
            <a:off x="488504" y="2803591"/>
            <a:ext cx="4464496" cy="175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Renaissance</a:t>
            </a:r>
            <a:endParaRPr lang="fr-FR" sz="6600" spc="-15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E4E6E8D-E1CD-D671-C405-F482CB401CA6}"/>
              </a:ext>
            </a:extLst>
          </p:cNvPr>
          <p:cNvSpPr txBox="1"/>
          <p:nvPr/>
        </p:nvSpPr>
        <p:spPr>
          <a:xfrm>
            <a:off x="3296816" y="2726806"/>
            <a:ext cx="1782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-&gt; 1562</a:t>
            </a:r>
          </a:p>
        </p:txBody>
      </p:sp>
      <p:sp>
        <p:nvSpPr>
          <p:cNvPr id="9" name="Rectangle à coins arrondis 21">
            <a:extLst>
              <a:ext uri="{FF2B5EF4-FFF2-40B4-BE49-F238E27FC236}">
                <a16:creationId xmlns:a16="http://schemas.microsoft.com/office/drawing/2014/main" id="{1F493560-824D-D4A6-0D84-E7AAC5F26BAD}"/>
              </a:ext>
            </a:extLst>
          </p:cNvPr>
          <p:cNvSpPr/>
          <p:nvPr/>
        </p:nvSpPr>
        <p:spPr>
          <a:xfrm>
            <a:off x="3656856" y="4729961"/>
            <a:ext cx="6117438" cy="17953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C8C41F-376B-5521-17FF-6133217E9ACF}"/>
              </a:ext>
            </a:extLst>
          </p:cNvPr>
          <p:cNvSpPr txBox="1"/>
          <p:nvPr/>
        </p:nvSpPr>
        <p:spPr>
          <a:xfrm>
            <a:off x="3944888" y="4767400"/>
            <a:ext cx="4719607" cy="175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monarchie absolue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E50264B-1FA8-DF45-929E-6078ECF24E3A}"/>
              </a:ext>
            </a:extLst>
          </p:cNvPr>
          <p:cNvSpPr txBox="1"/>
          <p:nvPr/>
        </p:nvSpPr>
        <p:spPr>
          <a:xfrm>
            <a:off x="8046102" y="5817457"/>
            <a:ext cx="1656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-&gt; 1791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E401C33-1782-7FC2-585C-6CACB417F546}"/>
              </a:ext>
            </a:extLst>
          </p:cNvPr>
          <p:cNvSpPr txBox="1"/>
          <p:nvPr/>
        </p:nvSpPr>
        <p:spPr>
          <a:xfrm>
            <a:off x="-35396" y="6611779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1914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5"/>
          <a:stretch/>
        </p:blipFill>
        <p:spPr bwMode="auto">
          <a:xfrm>
            <a:off x="480526" y="271736"/>
            <a:ext cx="2160240" cy="2569881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66" r="8215"/>
          <a:stretch/>
        </p:blipFill>
        <p:spPr bwMode="auto">
          <a:xfrm>
            <a:off x="3224808" y="290676"/>
            <a:ext cx="3208943" cy="2376263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1" r="18994"/>
          <a:stretch/>
        </p:blipFill>
        <p:spPr bwMode="auto">
          <a:xfrm>
            <a:off x="7017793" y="290676"/>
            <a:ext cx="2362545" cy="2376263"/>
          </a:xfrm>
          <a:prstGeom prst="roundRect">
            <a:avLst>
              <a:gd name="adj" fmla="val 16667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64" t="10083"/>
          <a:stretch/>
        </p:blipFill>
        <p:spPr bwMode="auto">
          <a:xfrm>
            <a:off x="3999161" y="3497403"/>
            <a:ext cx="1800200" cy="254242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73" y="3678143"/>
            <a:ext cx="3168352" cy="2304256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144" y="3562313"/>
            <a:ext cx="3287810" cy="2453212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372514" y="2841617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François 1er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224808" y="2664887"/>
            <a:ext cx="3208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Les châteaux de la Loire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023536" y="2679635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Henri IV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84547" y="6040675"/>
            <a:ext cx="3190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Le château de Versailles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711129" y="604115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Louis XIV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704917" y="608516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La Révolution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2CDD29E-6530-D5DB-887C-0D9F4EEA8E57}"/>
              </a:ext>
            </a:extLst>
          </p:cNvPr>
          <p:cNvSpPr txBox="1"/>
          <p:nvPr/>
        </p:nvSpPr>
        <p:spPr>
          <a:xfrm>
            <a:off x="7689304" y="6611779"/>
            <a:ext cx="2216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95013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-18010"/>
            <a:ext cx="9906000" cy="2510906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ZoneTexte 6"/>
          <p:cNvSpPr txBox="1"/>
          <p:nvPr/>
        </p:nvSpPr>
        <p:spPr>
          <a:xfrm>
            <a:off x="0" y="188640"/>
            <a:ext cx="9906000" cy="2070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88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L’époque </a:t>
            </a:r>
          </a:p>
          <a:p>
            <a:pPr algn="ctr">
              <a:lnSpc>
                <a:spcPct val="70000"/>
              </a:lnSpc>
            </a:pPr>
            <a:r>
              <a:rPr lang="fr-FR" sz="88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Contemporaine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0" y="188640"/>
            <a:ext cx="1912620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1789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5015461" y="2780928"/>
            <a:ext cx="4753006" cy="1795382"/>
          </a:xfrm>
          <a:prstGeom prst="roundRect">
            <a:avLst>
              <a:gd name="adj" fmla="val 17825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5240690" y="3481094"/>
            <a:ext cx="4302548" cy="94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L’Empire</a:t>
            </a:r>
            <a:endParaRPr lang="fr-FR" sz="6600" spc="-15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5015459" y="4851130"/>
            <a:ext cx="4753007" cy="17283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5132848" y="4923256"/>
            <a:ext cx="4635619" cy="175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6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3</a:t>
            </a:r>
            <a:r>
              <a:rPr lang="fr-FR" sz="6600" spc="-300" baseline="300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ème</a:t>
            </a:r>
            <a:r>
              <a:rPr lang="fr-FR" sz="66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fr-FR" sz="66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République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7568976" y="4851130"/>
            <a:ext cx="21890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1870-1940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004525" y="2920235"/>
            <a:ext cx="2646365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1802-1815</a:t>
            </a:r>
          </a:p>
        </p:txBody>
      </p:sp>
      <p:sp>
        <p:nvSpPr>
          <p:cNvPr id="3" name="Rectangle à coins arrondis 21">
            <a:extLst>
              <a:ext uri="{FF2B5EF4-FFF2-40B4-BE49-F238E27FC236}">
                <a16:creationId xmlns:a16="http://schemas.microsoft.com/office/drawing/2014/main" id="{9EB6595A-043E-8422-6CF8-2CCE35C0A10B}"/>
              </a:ext>
            </a:extLst>
          </p:cNvPr>
          <p:cNvSpPr/>
          <p:nvPr/>
        </p:nvSpPr>
        <p:spPr>
          <a:xfrm>
            <a:off x="128463" y="2636912"/>
            <a:ext cx="4753006" cy="17953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E65E00E-9C26-1507-31D9-6C873D3FBEAE}"/>
              </a:ext>
            </a:extLst>
          </p:cNvPr>
          <p:cNvSpPr txBox="1"/>
          <p:nvPr/>
        </p:nvSpPr>
        <p:spPr>
          <a:xfrm>
            <a:off x="173212" y="2750976"/>
            <a:ext cx="4734597" cy="175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</a:t>
            </a:r>
            <a:r>
              <a:rPr lang="fr-FR" sz="66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Révolution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7E2B5A1-0668-E062-EDFC-B07256B6A6B1}"/>
              </a:ext>
            </a:extLst>
          </p:cNvPr>
          <p:cNvSpPr txBox="1"/>
          <p:nvPr/>
        </p:nvSpPr>
        <p:spPr>
          <a:xfrm>
            <a:off x="3080792" y="2636912"/>
            <a:ext cx="1656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-&gt; 1791</a:t>
            </a:r>
          </a:p>
        </p:txBody>
      </p:sp>
      <p:sp>
        <p:nvSpPr>
          <p:cNvPr id="20" name="Rectangle à coins arrondis 21">
            <a:extLst>
              <a:ext uri="{FF2B5EF4-FFF2-40B4-BE49-F238E27FC236}">
                <a16:creationId xmlns:a16="http://schemas.microsoft.com/office/drawing/2014/main" id="{0CF43A9A-27FF-6E15-D061-9E053D1E19A1}"/>
              </a:ext>
            </a:extLst>
          </p:cNvPr>
          <p:cNvSpPr/>
          <p:nvPr/>
        </p:nvSpPr>
        <p:spPr>
          <a:xfrm>
            <a:off x="124089" y="4690375"/>
            <a:ext cx="4753006" cy="191408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8D02DD7-7D77-DEA2-82C7-1C4631489B7A}"/>
              </a:ext>
            </a:extLst>
          </p:cNvPr>
          <p:cNvSpPr txBox="1"/>
          <p:nvPr/>
        </p:nvSpPr>
        <p:spPr>
          <a:xfrm>
            <a:off x="168838" y="4725144"/>
            <a:ext cx="4734597" cy="1891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48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Républiques, Monarchies et 2</a:t>
            </a:r>
            <a:r>
              <a:rPr lang="fr-FR" sz="4800" baseline="300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nd</a:t>
            </a:r>
            <a:r>
              <a:rPr lang="fr-FR" sz="48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Empire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DE13C7F-F9B1-EAB5-19ED-4A83E2ADB47D}"/>
              </a:ext>
            </a:extLst>
          </p:cNvPr>
          <p:cNvSpPr txBox="1"/>
          <p:nvPr/>
        </p:nvSpPr>
        <p:spPr>
          <a:xfrm>
            <a:off x="2360712" y="5961474"/>
            <a:ext cx="2486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1815- 1870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58195D3-9712-5060-C855-1BF07B808035}"/>
              </a:ext>
            </a:extLst>
          </p:cNvPr>
          <p:cNvSpPr txBox="1"/>
          <p:nvPr/>
        </p:nvSpPr>
        <p:spPr>
          <a:xfrm>
            <a:off x="7689304" y="6639163"/>
            <a:ext cx="2216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4033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-18010"/>
            <a:ext cx="9906000" cy="2510906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ZoneTexte 6"/>
          <p:cNvSpPr txBox="1"/>
          <p:nvPr/>
        </p:nvSpPr>
        <p:spPr>
          <a:xfrm>
            <a:off x="0" y="188640"/>
            <a:ext cx="9906000" cy="2070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88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L’époque </a:t>
            </a:r>
          </a:p>
          <a:p>
            <a:pPr algn="ctr">
              <a:lnSpc>
                <a:spcPct val="70000"/>
              </a:lnSpc>
            </a:pPr>
            <a:r>
              <a:rPr lang="fr-FR" sz="88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Contemporaine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0" y="188640"/>
            <a:ext cx="1912620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1914</a:t>
            </a:r>
          </a:p>
        </p:txBody>
      </p:sp>
      <p:sp>
        <p:nvSpPr>
          <p:cNvPr id="18" name="Rectangle à coins arrondis 17"/>
          <p:cNvSpPr/>
          <p:nvPr/>
        </p:nvSpPr>
        <p:spPr>
          <a:xfrm>
            <a:off x="1177521" y="2636912"/>
            <a:ext cx="7519895" cy="17953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1177522" y="2674351"/>
            <a:ext cx="5791701" cy="175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Les 2 guerres mondiales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4953000" y="4888091"/>
            <a:ext cx="4786567" cy="17953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5006023" y="4987298"/>
            <a:ext cx="4680520" cy="175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4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5</a:t>
            </a:r>
            <a:r>
              <a:rPr lang="fr-FR" sz="6400" spc="-300" baseline="300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ème</a:t>
            </a:r>
            <a:r>
              <a:rPr lang="fr-FR" sz="64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République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7329264" y="4925915"/>
            <a:ext cx="23448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1958 - Nos jours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1AA2C1-318B-AE7C-778D-1964ACDF3E60}"/>
              </a:ext>
            </a:extLst>
          </p:cNvPr>
          <p:cNvSpPr txBox="1"/>
          <p:nvPr/>
        </p:nvSpPr>
        <p:spPr>
          <a:xfrm>
            <a:off x="6341045" y="2840069"/>
            <a:ext cx="2290912" cy="142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1914-1918</a:t>
            </a:r>
          </a:p>
          <a:p>
            <a:pPr algn="r">
              <a:lnSpc>
                <a:spcPct val="70000"/>
              </a:lnSpc>
            </a:pPr>
            <a:endParaRPr lang="fr-FR" sz="4000" b="1" dirty="0">
              <a:ln w="28575">
                <a:solidFill>
                  <a:schemeClr val="tx1"/>
                </a:solidFill>
              </a:ln>
              <a:solidFill>
                <a:srgbClr val="FEF4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  <a:p>
            <a:pPr algn="r"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1939-1945</a:t>
            </a:r>
          </a:p>
        </p:txBody>
      </p:sp>
      <p:sp>
        <p:nvSpPr>
          <p:cNvPr id="3" name="Rectangle à coins arrondis 20">
            <a:extLst>
              <a:ext uri="{FF2B5EF4-FFF2-40B4-BE49-F238E27FC236}">
                <a16:creationId xmlns:a16="http://schemas.microsoft.com/office/drawing/2014/main" id="{B9999A1E-B173-6963-37CC-F7ABC5108D88}"/>
              </a:ext>
            </a:extLst>
          </p:cNvPr>
          <p:cNvSpPr/>
          <p:nvPr/>
        </p:nvSpPr>
        <p:spPr>
          <a:xfrm>
            <a:off x="166433" y="4653136"/>
            <a:ext cx="4570543" cy="17953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22EA828-B78A-19EF-FB44-8CEF2D7BADF5}"/>
              </a:ext>
            </a:extLst>
          </p:cNvPr>
          <p:cNvSpPr txBox="1"/>
          <p:nvPr/>
        </p:nvSpPr>
        <p:spPr>
          <a:xfrm>
            <a:off x="219456" y="4752343"/>
            <a:ext cx="4517520" cy="175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4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4</a:t>
            </a:r>
            <a:r>
              <a:rPr lang="fr-FR" sz="6400" spc="-300" baseline="300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ème</a:t>
            </a:r>
            <a:r>
              <a:rPr lang="fr-FR" sz="64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 République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AC7892D-0137-36E3-B560-F3C4E447561D}"/>
              </a:ext>
            </a:extLst>
          </p:cNvPr>
          <p:cNvSpPr txBox="1"/>
          <p:nvPr/>
        </p:nvSpPr>
        <p:spPr>
          <a:xfrm>
            <a:off x="2542697" y="4690960"/>
            <a:ext cx="2194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1948 - 1956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41E2F8-83E5-00E3-6F3A-2C40FFC9AA1B}"/>
              </a:ext>
            </a:extLst>
          </p:cNvPr>
          <p:cNvSpPr txBox="1"/>
          <p:nvPr/>
        </p:nvSpPr>
        <p:spPr>
          <a:xfrm>
            <a:off x="-2356" y="6618257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11875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404664"/>
            <a:ext cx="3506595" cy="2376264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4" descr="Résultat de recherche d'images pour &quot;napoleon 3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944" y="404664"/>
            <a:ext cx="2376264" cy="2376264"/>
          </a:xfrm>
          <a:prstGeom prst="roundRect">
            <a:avLst>
              <a:gd name="adj" fmla="val 16667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56" y="404664"/>
            <a:ext cx="2107976" cy="2376264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44" y="3429000"/>
            <a:ext cx="4629086" cy="259228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40" y="3429000"/>
            <a:ext cx="4186335" cy="2592288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064568" y="278092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Napoléon 1er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448944" y="2779327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Napoléon III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123112" y="2777726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Adolphe Thiers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37339" y="6044447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1</a:t>
            </a:r>
            <a:r>
              <a:rPr lang="fr-FR" sz="2400" baseline="30000" dirty="0">
                <a:latin typeface="Chewy" panose="02000000000000000000" pitchFamily="2" charset="0"/>
                <a:ea typeface="Chewy" panose="02000000000000000000" pitchFamily="2" charset="0"/>
              </a:rPr>
              <a:t>ère</a:t>
            </a:r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 guerre mondiale, les tranchées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131981" y="6029699"/>
            <a:ext cx="459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2</a:t>
            </a:r>
            <a:r>
              <a:rPr lang="fr-FR" sz="2400" baseline="30000" dirty="0">
                <a:latin typeface="Chewy" panose="02000000000000000000" pitchFamily="2" charset="0"/>
                <a:ea typeface="Chewy" panose="02000000000000000000" pitchFamily="2" charset="0"/>
              </a:rPr>
              <a:t>ème</a:t>
            </a:r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 guerre mondiale, Adolphe </a:t>
            </a:r>
            <a:r>
              <a:rPr lang="fr-FR" sz="2400" dirty="0" err="1">
                <a:latin typeface="Chewy" panose="02000000000000000000" pitchFamily="2" charset="0"/>
                <a:ea typeface="Chewy" panose="02000000000000000000" pitchFamily="2" charset="0"/>
              </a:rPr>
              <a:t>Hiter</a:t>
            </a:r>
            <a:endParaRPr lang="fr-FR" sz="2400" dirty="0"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36BC651-AFA1-2C7C-A1F2-48BDED2FF6FC}"/>
              </a:ext>
            </a:extLst>
          </p:cNvPr>
          <p:cNvSpPr txBox="1"/>
          <p:nvPr/>
        </p:nvSpPr>
        <p:spPr>
          <a:xfrm>
            <a:off x="7689304" y="6611779"/>
            <a:ext cx="2216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88947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144016" y="133440"/>
            <a:ext cx="8481392" cy="3151544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" name="ZoneTexte 14"/>
          <p:cNvSpPr txBox="1"/>
          <p:nvPr/>
        </p:nvSpPr>
        <p:spPr>
          <a:xfrm>
            <a:off x="172119" y="819048"/>
            <a:ext cx="846645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15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Le Moyen Age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144016" y="3538587"/>
            <a:ext cx="9747048" cy="3130773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" name="ZoneTexte 18"/>
          <p:cNvSpPr txBox="1"/>
          <p:nvPr/>
        </p:nvSpPr>
        <p:spPr>
          <a:xfrm>
            <a:off x="1098604" y="3946540"/>
            <a:ext cx="78686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L’Antiquité</a:t>
            </a:r>
            <a:endParaRPr lang="fr-FR" sz="800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58952" y="3606363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- 3 000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44016" y="133440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476</a:t>
            </a:r>
          </a:p>
        </p:txBody>
      </p:sp>
    </p:spTree>
    <p:extLst>
      <p:ext uri="{BB962C8B-B14F-4D97-AF65-F5344CB8AC3E}">
        <p14:creationId xmlns:p14="http://schemas.microsoft.com/office/powerpoint/2010/main" val="332547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120548" y="116632"/>
            <a:ext cx="8504860" cy="3131804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ZoneTexte 10"/>
          <p:cNvSpPr txBox="1"/>
          <p:nvPr/>
        </p:nvSpPr>
        <p:spPr>
          <a:xfrm>
            <a:off x="548690" y="318847"/>
            <a:ext cx="7649396" cy="267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115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Les Temps Modernes</a:t>
            </a:r>
            <a:endParaRPr lang="fr-FR" sz="13800" spc="-30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130425" y="3515549"/>
            <a:ext cx="8840306" cy="3153811"/>
            <a:chOff x="-12700" y="1870075"/>
            <a:chExt cx="6808193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338836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" name="ZoneTexte 15"/>
          <p:cNvSpPr txBox="1"/>
          <p:nvPr/>
        </p:nvSpPr>
        <p:spPr>
          <a:xfrm>
            <a:off x="130425" y="116632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1 492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-15552" y="3746490"/>
            <a:ext cx="897640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fr-FR" sz="115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L’époque Contemporaine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153059" y="3542913"/>
            <a:ext cx="13435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1 815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7072789" y="3542913"/>
            <a:ext cx="2031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spc="-15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Nos jours</a:t>
            </a:r>
          </a:p>
        </p:txBody>
      </p:sp>
    </p:spTree>
    <p:extLst>
      <p:ext uri="{BB962C8B-B14F-4D97-AF65-F5344CB8AC3E}">
        <p14:creationId xmlns:p14="http://schemas.microsoft.com/office/powerpoint/2010/main" val="2075768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-18011"/>
            <a:ext cx="9906000" cy="2510907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ZoneTexte 6"/>
          <p:cNvSpPr txBox="1"/>
          <p:nvPr/>
        </p:nvSpPr>
        <p:spPr>
          <a:xfrm>
            <a:off x="1240638" y="353943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Préhistoire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0" y="0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- 4 000 000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28464" y="2769495"/>
            <a:ext cx="4753006" cy="216024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128464" y="2806934"/>
            <a:ext cx="47345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Le Paléolithique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033870" y="4220231"/>
            <a:ext cx="4753006" cy="216024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5033870" y="4257670"/>
            <a:ext cx="47345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Le Néolithique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972431" y="2797640"/>
            <a:ext cx="1912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 </a:t>
            </a: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8000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874256" y="4197119"/>
            <a:ext cx="1912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 </a:t>
            </a: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3000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47326CB-E538-BE09-E30B-5F4D2B53D4AB}"/>
              </a:ext>
            </a:extLst>
          </p:cNvPr>
          <p:cNvSpPr txBox="1"/>
          <p:nvPr/>
        </p:nvSpPr>
        <p:spPr>
          <a:xfrm>
            <a:off x="7689304" y="6611779"/>
            <a:ext cx="2216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80794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260648"/>
            <a:ext cx="3886645" cy="2989728"/>
          </a:xfrm>
          <a:prstGeom prst="roundRect">
            <a:avLst>
              <a:gd name="adj" fmla="val 674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010" y="3961730"/>
            <a:ext cx="2083363" cy="2683119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869" y="235328"/>
            <a:ext cx="4393453" cy="3121664"/>
          </a:xfrm>
          <a:prstGeom prst="roundRect">
            <a:avLst>
              <a:gd name="adj" fmla="val 10356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2"/>
          <a:stretch/>
        </p:blipFill>
        <p:spPr bwMode="auto">
          <a:xfrm>
            <a:off x="5927661" y="4052043"/>
            <a:ext cx="2605867" cy="2502491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992560" y="341364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Le Paléolithique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042462" y="349655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Le Néolithique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3848192-E881-7751-9B78-38D72828C665}"/>
              </a:ext>
            </a:extLst>
          </p:cNvPr>
          <p:cNvSpPr txBox="1"/>
          <p:nvPr/>
        </p:nvSpPr>
        <p:spPr>
          <a:xfrm>
            <a:off x="7689304" y="6611779"/>
            <a:ext cx="2216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64478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-18010"/>
            <a:ext cx="9906000" cy="2510906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ZoneTexte 6"/>
          <p:cNvSpPr txBox="1"/>
          <p:nvPr/>
        </p:nvSpPr>
        <p:spPr>
          <a:xfrm>
            <a:off x="1329792" y="380605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L’Antiquité</a:t>
            </a:r>
            <a:endParaRPr lang="fr-FR" sz="880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28464" y="2769495"/>
            <a:ext cx="4753006" cy="2160240"/>
          </a:xfrm>
          <a:prstGeom prst="roundRect">
            <a:avLst>
              <a:gd name="adj" fmla="val 11888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28464" y="2806934"/>
            <a:ext cx="47345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</a:t>
            </a:r>
          </a:p>
          <a:p>
            <a:r>
              <a:rPr lang="fr-FR" sz="6600" spc="-15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Gaule celtique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5033870" y="4292239"/>
            <a:ext cx="4753006" cy="216024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5033870" y="4329678"/>
            <a:ext cx="47345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La </a:t>
            </a:r>
          </a:p>
          <a:p>
            <a:r>
              <a:rPr lang="fr-FR" sz="6600" spc="-15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Gaule romaine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0" y="188640"/>
            <a:ext cx="1912620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-3000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193360" y="4269127"/>
            <a:ext cx="1593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-&gt; 476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368824" y="2868141"/>
            <a:ext cx="1494237" cy="991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-&gt; - 52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79586C7-A5E1-5CF2-5663-BB9367352CA7}"/>
              </a:ext>
            </a:extLst>
          </p:cNvPr>
          <p:cNvSpPr txBox="1"/>
          <p:nvPr/>
        </p:nvSpPr>
        <p:spPr>
          <a:xfrm>
            <a:off x="-35396" y="6611779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1907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60648"/>
            <a:ext cx="4373645" cy="2808312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127" y="260648"/>
            <a:ext cx="4439518" cy="2790494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632" y="3690613"/>
            <a:ext cx="2232248" cy="2827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603" y="3699416"/>
            <a:ext cx="1014113" cy="243387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016" y="3699416"/>
            <a:ext cx="3249342" cy="243387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073779" y="3094671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Un village gaulois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45451" y="5944944"/>
            <a:ext cx="1856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Vercingétorix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872363" y="6207695"/>
            <a:ext cx="1558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Jules César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842689" y="6207694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L’armée romaine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134754" y="3094670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La Gaule Romaine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1AD6F9F-FE42-2A73-A828-AEC8AA62902A}"/>
              </a:ext>
            </a:extLst>
          </p:cNvPr>
          <p:cNvSpPr txBox="1"/>
          <p:nvPr/>
        </p:nvSpPr>
        <p:spPr>
          <a:xfrm>
            <a:off x="-35396" y="6611779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6931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0" y="-18010"/>
            <a:ext cx="9906000" cy="2510906"/>
            <a:chOff x="-12700" y="1870075"/>
            <a:chExt cx="6938045" cy="84137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72"/>
            <a:stretch/>
          </p:blipFill>
          <p:spPr bwMode="auto">
            <a:xfrm>
              <a:off x="-12700" y="1870075"/>
              <a:ext cx="3469357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456657" y="1870075"/>
              <a:ext cx="3468688" cy="841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ZoneTexte 6"/>
          <p:cNvSpPr txBox="1"/>
          <p:nvPr/>
        </p:nvSpPr>
        <p:spPr>
          <a:xfrm>
            <a:off x="1430663" y="258185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Le Moyen Age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0" y="188640"/>
            <a:ext cx="1912620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476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128464" y="2686030"/>
            <a:ext cx="4753006" cy="1931680"/>
          </a:xfrm>
          <a:prstGeom prst="roundRect">
            <a:avLst>
              <a:gd name="adj" fmla="val 11888"/>
            </a:avLst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128464" y="2601486"/>
            <a:ext cx="47345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Les Mérovingiens</a:t>
            </a:r>
            <a:endParaRPr lang="fr-FR" sz="6600" spc="-15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5033870" y="2696606"/>
            <a:ext cx="4753006" cy="192110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5033870" y="2601486"/>
            <a:ext cx="47345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Les Carolingiens</a:t>
            </a:r>
            <a:endParaRPr lang="fr-FR" sz="6600" spc="-150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193838" y="2673494"/>
            <a:ext cx="1599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-&gt;987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440832" y="2810371"/>
            <a:ext cx="1350221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-&gt;751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2792282" y="4873977"/>
            <a:ext cx="4753006" cy="179538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2936776" y="4869160"/>
            <a:ext cx="4590103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66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Les </a:t>
            </a:r>
          </a:p>
          <a:p>
            <a:pPr>
              <a:lnSpc>
                <a:spcPct val="80000"/>
              </a:lnSpc>
            </a:pPr>
            <a:r>
              <a:rPr lang="fr-FR" sz="6600" spc="-300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Capétiens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889104" y="4891608"/>
            <a:ext cx="1546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4000" b="1" dirty="0">
                <a:ln w="28575">
                  <a:solidFill>
                    <a:schemeClr val="tx1"/>
                  </a:solidFill>
                </a:ln>
                <a:solidFill>
                  <a:srgbClr val="FEF4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-&gt;1328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4F9B1FD-5EE7-5E64-0C76-BA899D8EC0AF}"/>
              </a:ext>
            </a:extLst>
          </p:cNvPr>
          <p:cNvSpPr txBox="1"/>
          <p:nvPr/>
        </p:nvSpPr>
        <p:spPr>
          <a:xfrm>
            <a:off x="7689304" y="6611779"/>
            <a:ext cx="2216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07561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34"/>
          <a:stretch/>
        </p:blipFill>
        <p:spPr bwMode="auto">
          <a:xfrm>
            <a:off x="5817096" y="3448867"/>
            <a:ext cx="2088232" cy="3053624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3415596"/>
            <a:ext cx="3888432" cy="2821716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82" r="14219"/>
          <a:stretch/>
        </p:blipFill>
        <p:spPr bwMode="auto">
          <a:xfrm>
            <a:off x="326847" y="332656"/>
            <a:ext cx="3212766" cy="279746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248" y="332656"/>
            <a:ext cx="2224052" cy="2913624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3539613" y="620687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Charlemagne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842121" y="2435696"/>
            <a:ext cx="2199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Jeanne D’arc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44014" y="6271657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La société féodale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977336" y="5775647"/>
            <a:ext cx="1188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hewy" panose="02000000000000000000" pitchFamily="2" charset="0"/>
                <a:ea typeface="Chewy" panose="02000000000000000000" pitchFamily="2" charset="0"/>
              </a:rPr>
              <a:t>Clovis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406EE5-03A9-B00C-276B-B11D1866AA43}"/>
              </a:ext>
            </a:extLst>
          </p:cNvPr>
          <p:cNvSpPr txBox="1"/>
          <p:nvPr/>
        </p:nvSpPr>
        <p:spPr>
          <a:xfrm>
            <a:off x="7689304" y="6611779"/>
            <a:ext cx="22166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508152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2029</TotalTime>
  <Words>227</Words>
  <Application>Microsoft Macintosh PowerPoint</Application>
  <PresentationFormat>Format A4 (210 x 297 mm)</PresentationFormat>
  <Paragraphs>99</Paragraphs>
  <Slides>14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Chewy</vt:lpstr>
      <vt:lpstr>Dreaming Outloud Script Pro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25</cp:revision>
  <dcterms:created xsi:type="dcterms:W3CDTF">2015-09-06T20:09:29Z</dcterms:created>
  <dcterms:modified xsi:type="dcterms:W3CDTF">2023-01-14T13:44:03Z</dcterms:modified>
</cp:coreProperties>
</file>